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6" r:id="rId3"/>
    <p:sldId id="257" r:id="rId4"/>
    <p:sldId id="259" r:id="rId5"/>
    <p:sldId id="261" r:id="rId6"/>
    <p:sldId id="260" r:id="rId7"/>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84" d="100"/>
          <a:sy n="84" d="100"/>
        </p:scale>
        <p:origin x="30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sl-SI"/>
              <a:t>Kliknite, če želite urediti slog naslova matrice</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sl-SI"/>
              <a:t>Kliknite, če želite urediti slog podnaslova matrice</a:t>
            </a:r>
            <a:endParaRPr lang="en-US" dirty="0"/>
          </a:p>
        </p:txBody>
      </p:sp>
      <p:sp>
        <p:nvSpPr>
          <p:cNvPr id="4" name="Date Placeholder 3"/>
          <p:cNvSpPr>
            <a:spLocks noGrp="1"/>
          </p:cNvSpPr>
          <p:nvPr>
            <p:ph type="dt" sz="half" idx="10"/>
          </p:nvPr>
        </p:nvSpPr>
        <p:spPr/>
        <p:txBody>
          <a:bodyPr/>
          <a:lstStyle/>
          <a:p>
            <a:fld id="{74CC9B3D-6288-44E2-98FD-9383C05F2312}" type="datetimeFigureOut">
              <a:rPr lang="sl-SI" smtClean="0"/>
              <a:t>8. 10. 2018</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D146B68D-A325-40E8-BBC4-F49BAE9E5600}" type="slidenum">
              <a:rPr lang="sl-SI" smtClean="0"/>
              <a:t>‹#›</a:t>
            </a:fld>
            <a:endParaRPr lang="sl-SI"/>
          </a:p>
        </p:txBody>
      </p:sp>
    </p:spTree>
    <p:extLst>
      <p:ext uri="{BB962C8B-B14F-4D97-AF65-F5344CB8AC3E}">
        <p14:creationId xmlns:p14="http://schemas.microsoft.com/office/powerpoint/2010/main" val="3661449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Kliknite, če želite urediti slog naslova matrice</a:t>
            </a:r>
            <a:endParaRPr lang="en-US" dirty="0"/>
          </a:p>
        </p:txBody>
      </p:sp>
      <p:sp>
        <p:nvSpPr>
          <p:cNvPr id="3" name="Content Placeholder 2"/>
          <p:cNvSpPr>
            <a:spLocks noGrp="1"/>
          </p:cNvSpPr>
          <p:nvPr>
            <p:ph idx="1"/>
          </p:nvPr>
        </p:nvSpPr>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10"/>
          </p:nvPr>
        </p:nvSpPr>
        <p:spPr/>
        <p:txBody>
          <a:bodyPr/>
          <a:lstStyle/>
          <a:p>
            <a:fld id="{74CC9B3D-6288-44E2-98FD-9383C05F2312}" type="datetimeFigureOut">
              <a:rPr lang="sl-SI" smtClean="0"/>
              <a:t>8. 10. 2018</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D146B68D-A325-40E8-BBC4-F49BAE9E5600}" type="slidenum">
              <a:rPr lang="sl-SI" smtClean="0"/>
              <a:t>‹#›</a:t>
            </a:fld>
            <a:endParaRPr lang="sl-SI"/>
          </a:p>
        </p:txBody>
      </p:sp>
    </p:spTree>
    <p:extLst>
      <p:ext uri="{BB962C8B-B14F-4D97-AF65-F5344CB8AC3E}">
        <p14:creationId xmlns:p14="http://schemas.microsoft.com/office/powerpoint/2010/main" val="276521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sl-SI"/>
              <a:t>Kliknite, če želite urediti slog naslova matrice</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sl-SI"/>
              <a:t>Uredite sloge besedila matrice</a:t>
            </a:r>
          </a:p>
        </p:txBody>
      </p:sp>
      <p:sp>
        <p:nvSpPr>
          <p:cNvPr id="4" name="Date Placeholder 3"/>
          <p:cNvSpPr>
            <a:spLocks noGrp="1"/>
          </p:cNvSpPr>
          <p:nvPr>
            <p:ph type="dt" sz="half" idx="10"/>
          </p:nvPr>
        </p:nvSpPr>
        <p:spPr/>
        <p:txBody>
          <a:bodyPr/>
          <a:lstStyle/>
          <a:p>
            <a:fld id="{74CC9B3D-6288-44E2-98FD-9383C05F2312}" type="datetimeFigureOut">
              <a:rPr lang="sl-SI" smtClean="0"/>
              <a:t>8. 10. 2018</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D146B68D-A325-40E8-BBC4-F49BAE9E5600}" type="slidenum">
              <a:rPr lang="sl-SI" smtClean="0"/>
              <a:t>‹#›</a:t>
            </a:fld>
            <a:endParaRPr lang="sl-SI"/>
          </a:p>
        </p:txBody>
      </p:sp>
    </p:spTree>
    <p:extLst>
      <p:ext uri="{BB962C8B-B14F-4D97-AF65-F5344CB8AC3E}">
        <p14:creationId xmlns:p14="http://schemas.microsoft.com/office/powerpoint/2010/main" val="4261632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Kliknite, če želite urediti slog naslova matrice</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5" name="Date Placeholder 4"/>
          <p:cNvSpPr>
            <a:spLocks noGrp="1"/>
          </p:cNvSpPr>
          <p:nvPr>
            <p:ph type="dt" sz="half" idx="10"/>
          </p:nvPr>
        </p:nvSpPr>
        <p:spPr/>
        <p:txBody>
          <a:bodyPr/>
          <a:lstStyle/>
          <a:p>
            <a:fld id="{74CC9B3D-6288-44E2-98FD-9383C05F2312}" type="datetimeFigureOut">
              <a:rPr lang="sl-SI" smtClean="0"/>
              <a:t>8. 10. 2018</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D146B68D-A325-40E8-BBC4-F49BAE9E5600}" type="slidenum">
              <a:rPr lang="sl-SI" smtClean="0"/>
              <a:t>‹#›</a:t>
            </a:fld>
            <a:endParaRPr lang="sl-SI"/>
          </a:p>
        </p:txBody>
      </p:sp>
    </p:spTree>
    <p:extLst>
      <p:ext uri="{BB962C8B-B14F-4D97-AF65-F5344CB8AC3E}">
        <p14:creationId xmlns:p14="http://schemas.microsoft.com/office/powerpoint/2010/main" val="1982036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sl-SI"/>
              <a:t>Kliknite, če želite urediti slog naslova matrice</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sl-SI"/>
              <a:t>Uredite sloge besedila matrice</a:t>
            </a:r>
          </a:p>
        </p:txBody>
      </p:sp>
      <p:sp>
        <p:nvSpPr>
          <p:cNvPr id="4" name="Content Placeholder 3"/>
          <p:cNvSpPr>
            <a:spLocks noGrp="1"/>
          </p:cNvSpPr>
          <p:nvPr>
            <p:ph sz="half" idx="2"/>
          </p:nvPr>
        </p:nvSpPr>
        <p:spPr>
          <a:xfrm>
            <a:off x="520713" y="3905482"/>
            <a:ext cx="3198096" cy="5744375"/>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sl-SI"/>
              <a:t>Uredite sloge besedila matrice</a:t>
            </a:r>
          </a:p>
        </p:txBody>
      </p:sp>
      <p:sp>
        <p:nvSpPr>
          <p:cNvPr id="6" name="Content Placeholder 5"/>
          <p:cNvSpPr>
            <a:spLocks noGrp="1"/>
          </p:cNvSpPr>
          <p:nvPr>
            <p:ph sz="quarter" idx="4"/>
          </p:nvPr>
        </p:nvSpPr>
        <p:spPr>
          <a:xfrm>
            <a:off x="3827086" y="3905482"/>
            <a:ext cx="3213847" cy="5744375"/>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7" name="Date Placeholder 6"/>
          <p:cNvSpPr>
            <a:spLocks noGrp="1"/>
          </p:cNvSpPr>
          <p:nvPr>
            <p:ph type="dt" sz="half" idx="10"/>
          </p:nvPr>
        </p:nvSpPr>
        <p:spPr/>
        <p:txBody>
          <a:bodyPr/>
          <a:lstStyle/>
          <a:p>
            <a:fld id="{74CC9B3D-6288-44E2-98FD-9383C05F2312}" type="datetimeFigureOut">
              <a:rPr lang="sl-SI" smtClean="0"/>
              <a:t>8. 10. 2018</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D146B68D-A325-40E8-BBC4-F49BAE9E5600}" type="slidenum">
              <a:rPr lang="sl-SI" smtClean="0"/>
              <a:t>‹#›</a:t>
            </a:fld>
            <a:endParaRPr lang="sl-SI"/>
          </a:p>
        </p:txBody>
      </p:sp>
    </p:spTree>
    <p:extLst>
      <p:ext uri="{BB962C8B-B14F-4D97-AF65-F5344CB8AC3E}">
        <p14:creationId xmlns:p14="http://schemas.microsoft.com/office/powerpoint/2010/main" val="2135574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Kliknite, če želite urediti slog naslova matrice</a:t>
            </a:r>
            <a:endParaRPr lang="en-US" dirty="0"/>
          </a:p>
        </p:txBody>
      </p:sp>
      <p:sp>
        <p:nvSpPr>
          <p:cNvPr id="3" name="Date Placeholder 2"/>
          <p:cNvSpPr>
            <a:spLocks noGrp="1"/>
          </p:cNvSpPr>
          <p:nvPr>
            <p:ph type="dt" sz="half" idx="10"/>
          </p:nvPr>
        </p:nvSpPr>
        <p:spPr/>
        <p:txBody>
          <a:bodyPr/>
          <a:lstStyle/>
          <a:p>
            <a:fld id="{74CC9B3D-6288-44E2-98FD-9383C05F2312}" type="datetimeFigureOut">
              <a:rPr lang="sl-SI" smtClean="0"/>
              <a:t>8. 10. 2018</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D146B68D-A325-40E8-BBC4-F49BAE9E5600}" type="slidenum">
              <a:rPr lang="sl-SI" smtClean="0"/>
              <a:t>‹#›</a:t>
            </a:fld>
            <a:endParaRPr lang="sl-SI"/>
          </a:p>
        </p:txBody>
      </p:sp>
    </p:spTree>
    <p:extLst>
      <p:ext uri="{BB962C8B-B14F-4D97-AF65-F5344CB8AC3E}">
        <p14:creationId xmlns:p14="http://schemas.microsoft.com/office/powerpoint/2010/main" val="967889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CC9B3D-6288-44E2-98FD-9383C05F2312}" type="datetimeFigureOut">
              <a:rPr lang="sl-SI" smtClean="0"/>
              <a:t>8. 10. 2018</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D146B68D-A325-40E8-BBC4-F49BAE9E5600}" type="slidenum">
              <a:rPr lang="sl-SI" smtClean="0"/>
              <a:t>‹#›</a:t>
            </a:fld>
            <a:endParaRPr lang="sl-SI"/>
          </a:p>
        </p:txBody>
      </p:sp>
    </p:spTree>
    <p:extLst>
      <p:ext uri="{BB962C8B-B14F-4D97-AF65-F5344CB8AC3E}">
        <p14:creationId xmlns:p14="http://schemas.microsoft.com/office/powerpoint/2010/main" val="706491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sl-SI"/>
              <a:t>Kliknite, če želite urediti slog naslova matrice</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sl-SI"/>
              <a:t>Uredite sloge besedila matrice</a:t>
            </a:r>
          </a:p>
        </p:txBody>
      </p:sp>
      <p:sp>
        <p:nvSpPr>
          <p:cNvPr id="5" name="Date Placeholder 4"/>
          <p:cNvSpPr>
            <a:spLocks noGrp="1"/>
          </p:cNvSpPr>
          <p:nvPr>
            <p:ph type="dt" sz="half" idx="10"/>
          </p:nvPr>
        </p:nvSpPr>
        <p:spPr/>
        <p:txBody>
          <a:bodyPr/>
          <a:lstStyle/>
          <a:p>
            <a:fld id="{74CC9B3D-6288-44E2-98FD-9383C05F2312}" type="datetimeFigureOut">
              <a:rPr lang="sl-SI" smtClean="0"/>
              <a:t>8. 10. 2018</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D146B68D-A325-40E8-BBC4-F49BAE9E5600}" type="slidenum">
              <a:rPr lang="sl-SI" smtClean="0"/>
              <a:t>‹#›</a:t>
            </a:fld>
            <a:endParaRPr lang="sl-SI"/>
          </a:p>
        </p:txBody>
      </p:sp>
    </p:spTree>
    <p:extLst>
      <p:ext uri="{BB962C8B-B14F-4D97-AF65-F5344CB8AC3E}">
        <p14:creationId xmlns:p14="http://schemas.microsoft.com/office/powerpoint/2010/main" val="2899143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sl-SI"/>
              <a:t>Kliknite, če želite urediti slog naslova matrice</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sl-SI"/>
              <a:t>Kliknite ikono, če želite dodati sliko</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sl-SI"/>
              <a:t>Uredite sloge besedila matrice</a:t>
            </a:r>
          </a:p>
        </p:txBody>
      </p:sp>
      <p:sp>
        <p:nvSpPr>
          <p:cNvPr id="5" name="Date Placeholder 4"/>
          <p:cNvSpPr>
            <a:spLocks noGrp="1"/>
          </p:cNvSpPr>
          <p:nvPr>
            <p:ph type="dt" sz="half" idx="10"/>
          </p:nvPr>
        </p:nvSpPr>
        <p:spPr/>
        <p:txBody>
          <a:bodyPr/>
          <a:lstStyle/>
          <a:p>
            <a:fld id="{74CC9B3D-6288-44E2-98FD-9383C05F2312}" type="datetimeFigureOut">
              <a:rPr lang="sl-SI" smtClean="0"/>
              <a:t>8. 10. 2018</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D146B68D-A325-40E8-BBC4-F49BAE9E5600}" type="slidenum">
              <a:rPr lang="sl-SI" smtClean="0"/>
              <a:t>‹#›</a:t>
            </a:fld>
            <a:endParaRPr lang="sl-SI"/>
          </a:p>
        </p:txBody>
      </p:sp>
    </p:spTree>
    <p:extLst>
      <p:ext uri="{BB962C8B-B14F-4D97-AF65-F5344CB8AC3E}">
        <p14:creationId xmlns:p14="http://schemas.microsoft.com/office/powerpoint/2010/main" val="4116260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Kliknite, če želite urediti slog naslova matrice</a:t>
            </a:r>
            <a:endParaRPr lang="en-US" dirty="0"/>
          </a:p>
        </p:txBody>
      </p:sp>
      <p:sp>
        <p:nvSpPr>
          <p:cNvPr id="3" name="Vertical Text Placeholder 2"/>
          <p:cNvSpPr>
            <a:spLocks noGrp="1"/>
          </p:cNvSpPr>
          <p:nvPr>
            <p:ph type="body" orient="vert" idx="1"/>
          </p:nvPr>
        </p:nvSpPr>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10"/>
          </p:nvPr>
        </p:nvSpPr>
        <p:spPr/>
        <p:txBody>
          <a:bodyPr/>
          <a:lstStyle/>
          <a:p>
            <a:fld id="{74CC9B3D-6288-44E2-98FD-9383C05F2312}" type="datetimeFigureOut">
              <a:rPr lang="sl-SI" smtClean="0"/>
              <a:t>8. 10. 2018</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D146B68D-A325-40E8-BBC4-F49BAE9E5600}" type="slidenum">
              <a:rPr lang="sl-SI" smtClean="0"/>
              <a:t>‹#›</a:t>
            </a:fld>
            <a:endParaRPr lang="sl-SI"/>
          </a:p>
        </p:txBody>
      </p:sp>
    </p:spTree>
    <p:extLst>
      <p:ext uri="{BB962C8B-B14F-4D97-AF65-F5344CB8AC3E}">
        <p14:creationId xmlns:p14="http://schemas.microsoft.com/office/powerpoint/2010/main" val="2291280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sl-SI"/>
              <a:t>Kliknite, če želite urediti slog naslova matrice</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10"/>
          </p:nvPr>
        </p:nvSpPr>
        <p:spPr/>
        <p:txBody>
          <a:bodyPr/>
          <a:lstStyle/>
          <a:p>
            <a:fld id="{74CC9B3D-6288-44E2-98FD-9383C05F2312}" type="datetimeFigureOut">
              <a:rPr lang="sl-SI" smtClean="0"/>
              <a:t>8. 10. 2018</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D146B68D-A325-40E8-BBC4-F49BAE9E5600}" type="slidenum">
              <a:rPr lang="sl-SI" smtClean="0"/>
              <a:t>‹#›</a:t>
            </a:fld>
            <a:endParaRPr lang="sl-SI"/>
          </a:p>
        </p:txBody>
      </p:sp>
    </p:spTree>
    <p:extLst>
      <p:ext uri="{BB962C8B-B14F-4D97-AF65-F5344CB8AC3E}">
        <p14:creationId xmlns:p14="http://schemas.microsoft.com/office/powerpoint/2010/main" val="2586186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sl-SI"/>
              <a:t>Kliknite, če želite urediti slog naslova matrice</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74CC9B3D-6288-44E2-98FD-9383C05F2312}" type="datetimeFigureOut">
              <a:rPr lang="sl-SI" smtClean="0"/>
              <a:t>8. 10. 2018</a:t>
            </a:fld>
            <a:endParaRPr lang="sl-SI"/>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sl-SI"/>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D146B68D-A325-40E8-BBC4-F49BAE9E5600}" type="slidenum">
              <a:rPr lang="sl-SI" smtClean="0"/>
              <a:t>‹#›</a:t>
            </a:fld>
            <a:endParaRPr lang="sl-SI"/>
          </a:p>
        </p:txBody>
      </p:sp>
    </p:spTree>
    <p:extLst>
      <p:ext uri="{BB962C8B-B14F-4D97-AF65-F5344CB8AC3E}">
        <p14:creationId xmlns:p14="http://schemas.microsoft.com/office/powerpoint/2010/main" val="36156825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a:extLst>
              <a:ext uri="{FF2B5EF4-FFF2-40B4-BE49-F238E27FC236}">
                <a16:creationId xmlns:a16="http://schemas.microsoft.com/office/drawing/2014/main" id="{60C48699-4C63-413E-840D-9E9CB4310169}"/>
              </a:ext>
            </a:extLst>
          </p:cNvPr>
          <p:cNvSpPr txBox="1"/>
          <p:nvPr/>
        </p:nvSpPr>
        <p:spPr>
          <a:xfrm>
            <a:off x="971550" y="354330"/>
            <a:ext cx="6057900" cy="5632311"/>
          </a:xfrm>
          <a:prstGeom prst="rect">
            <a:avLst/>
          </a:prstGeom>
          <a:noFill/>
        </p:spPr>
        <p:txBody>
          <a:bodyPr wrap="square" rtlCol="0">
            <a:spAutoFit/>
          </a:bodyPr>
          <a:lstStyle/>
          <a:p>
            <a:r>
              <a:rPr lang="sl-SI" sz="6000" dirty="0"/>
              <a:t>Z = ZAKON</a:t>
            </a:r>
          </a:p>
          <a:p>
            <a:r>
              <a:rPr lang="sl-SI" sz="6000" dirty="0"/>
              <a:t>V = VARSTVU</a:t>
            </a:r>
          </a:p>
          <a:p>
            <a:r>
              <a:rPr lang="sl-SI" sz="6000" dirty="0"/>
              <a:t>P = POTROŠNIKOV</a:t>
            </a:r>
          </a:p>
          <a:p>
            <a:r>
              <a:rPr lang="sl-SI" sz="6000" dirty="0"/>
              <a:t>N = NEPOŠTENIMI</a:t>
            </a:r>
          </a:p>
          <a:p>
            <a:r>
              <a:rPr lang="sl-SI" sz="6000" dirty="0"/>
              <a:t>P = POSLOVNIMI</a:t>
            </a:r>
          </a:p>
          <a:p>
            <a:r>
              <a:rPr lang="sl-SI" sz="6000" dirty="0"/>
              <a:t>P = PRAKSAMI</a:t>
            </a:r>
          </a:p>
        </p:txBody>
      </p:sp>
      <p:sp>
        <p:nvSpPr>
          <p:cNvPr id="3" name="PoljeZBesedilom 2">
            <a:extLst>
              <a:ext uri="{FF2B5EF4-FFF2-40B4-BE49-F238E27FC236}">
                <a16:creationId xmlns:a16="http://schemas.microsoft.com/office/drawing/2014/main" id="{974339FA-6CF7-4FA5-A5E1-752E2576917A}"/>
              </a:ext>
            </a:extLst>
          </p:cNvPr>
          <p:cNvSpPr txBox="1"/>
          <p:nvPr/>
        </p:nvSpPr>
        <p:spPr>
          <a:xfrm>
            <a:off x="137159" y="6503670"/>
            <a:ext cx="7285355" cy="1477328"/>
          </a:xfrm>
          <a:prstGeom prst="rect">
            <a:avLst/>
          </a:prstGeom>
          <a:noFill/>
        </p:spPr>
        <p:txBody>
          <a:bodyPr wrap="square" rtlCol="0">
            <a:spAutoFit/>
          </a:bodyPr>
          <a:lstStyle/>
          <a:p>
            <a:r>
              <a:rPr lang="sl-SI" dirty="0"/>
              <a:t>Zakon o varstvu potrošnikov pred nepoštenimi poslovnimi praksami (ZVPNPP)</a:t>
            </a:r>
          </a:p>
          <a:p>
            <a:endParaRPr lang="sl-SI" dirty="0"/>
          </a:p>
          <a:p>
            <a:r>
              <a:rPr lang="sl-SI" dirty="0"/>
              <a:t>Kazni (globe) za pravno osebo oziroma samostojnega podjetnika se gibljejo med 3.000 in 40.000 EUR!</a:t>
            </a:r>
          </a:p>
        </p:txBody>
      </p:sp>
    </p:spTree>
    <p:extLst>
      <p:ext uri="{BB962C8B-B14F-4D97-AF65-F5344CB8AC3E}">
        <p14:creationId xmlns:p14="http://schemas.microsoft.com/office/powerpoint/2010/main" val="2117175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a:extLst>
              <a:ext uri="{FF2B5EF4-FFF2-40B4-BE49-F238E27FC236}">
                <a16:creationId xmlns:a16="http://schemas.microsoft.com/office/drawing/2014/main" id="{452385A2-8353-46BA-95F7-5269E8D8EA8F}"/>
              </a:ext>
            </a:extLst>
          </p:cNvPr>
          <p:cNvSpPr txBox="1"/>
          <p:nvPr/>
        </p:nvSpPr>
        <p:spPr>
          <a:xfrm>
            <a:off x="516572" y="617220"/>
            <a:ext cx="6526530" cy="5909310"/>
          </a:xfrm>
          <a:prstGeom prst="rect">
            <a:avLst/>
          </a:prstGeom>
          <a:noFill/>
        </p:spPr>
        <p:txBody>
          <a:bodyPr wrap="square" rtlCol="0">
            <a:spAutoFit/>
          </a:bodyPr>
          <a:lstStyle/>
          <a:p>
            <a:pPr algn="ctr"/>
            <a:endParaRPr lang="sl-SI" dirty="0">
              <a:solidFill>
                <a:srgbClr val="FF0000"/>
              </a:solidFill>
            </a:endParaRPr>
          </a:p>
          <a:p>
            <a:pPr algn="ctr"/>
            <a:r>
              <a:rPr lang="sl-SI" dirty="0">
                <a:solidFill>
                  <a:srgbClr val="FF0000"/>
                </a:solidFill>
              </a:rPr>
              <a:t>NEPOŠTENE POSLOVNE PRAKSE</a:t>
            </a:r>
          </a:p>
          <a:p>
            <a:pPr algn="ctr"/>
            <a:r>
              <a:rPr lang="sl-SI" dirty="0">
                <a:solidFill>
                  <a:srgbClr val="FF0000"/>
                </a:solidFill>
              </a:rPr>
              <a:t>ZAVAJANJE, S KATERIM VAM POSKUŠAJO TRGOVCI STANJŠATI DENARNICE</a:t>
            </a:r>
          </a:p>
          <a:p>
            <a:pPr algn="ctr"/>
            <a:endParaRPr lang="sl-SI" dirty="0">
              <a:solidFill>
                <a:srgbClr val="FF0000"/>
              </a:solidFill>
            </a:endParaRPr>
          </a:p>
          <a:p>
            <a:pPr algn="ctr"/>
            <a:endParaRPr lang="sl-SI" dirty="0">
              <a:solidFill>
                <a:srgbClr val="FF0000"/>
              </a:solidFill>
            </a:endParaRPr>
          </a:p>
          <a:p>
            <a:pPr algn="ctr"/>
            <a:endParaRPr lang="sl-SI" dirty="0">
              <a:solidFill>
                <a:srgbClr val="FF0000"/>
              </a:solidFill>
            </a:endParaRPr>
          </a:p>
          <a:p>
            <a:pPr algn="ctr"/>
            <a:endParaRPr lang="sl-SI" dirty="0">
              <a:solidFill>
                <a:srgbClr val="FF0000"/>
              </a:solidFill>
            </a:endParaRPr>
          </a:p>
          <a:p>
            <a:pPr algn="ctr"/>
            <a:endParaRPr lang="sl-SI" dirty="0">
              <a:solidFill>
                <a:srgbClr val="FF0000"/>
              </a:solidFill>
            </a:endParaRPr>
          </a:p>
          <a:p>
            <a:pPr algn="ctr"/>
            <a:endParaRPr lang="sl-SI" dirty="0">
              <a:solidFill>
                <a:srgbClr val="FF0000"/>
              </a:solidFill>
            </a:endParaRPr>
          </a:p>
          <a:p>
            <a:pPr algn="ctr"/>
            <a:endParaRPr lang="sl-SI" dirty="0">
              <a:solidFill>
                <a:srgbClr val="FF0000"/>
              </a:solidFill>
            </a:endParaRPr>
          </a:p>
          <a:p>
            <a:pPr algn="ctr"/>
            <a:endParaRPr lang="sl-SI" dirty="0">
              <a:solidFill>
                <a:srgbClr val="FF0000"/>
              </a:solidFill>
            </a:endParaRPr>
          </a:p>
          <a:p>
            <a:pPr algn="ctr"/>
            <a:endParaRPr lang="sl-SI" dirty="0">
              <a:solidFill>
                <a:srgbClr val="FF0000"/>
              </a:solidFill>
            </a:endParaRPr>
          </a:p>
          <a:p>
            <a:pPr algn="ctr"/>
            <a:endParaRPr lang="sl-SI" dirty="0">
              <a:solidFill>
                <a:srgbClr val="FF0000"/>
              </a:solidFill>
            </a:endParaRPr>
          </a:p>
          <a:p>
            <a:pPr algn="ctr"/>
            <a:endParaRPr lang="sl-SI" dirty="0">
              <a:solidFill>
                <a:srgbClr val="FF0000"/>
              </a:solidFill>
            </a:endParaRPr>
          </a:p>
          <a:p>
            <a:pPr algn="ctr"/>
            <a:endParaRPr lang="sl-SI" dirty="0">
              <a:solidFill>
                <a:srgbClr val="FF0000"/>
              </a:solidFill>
            </a:endParaRPr>
          </a:p>
          <a:p>
            <a:pPr algn="ctr"/>
            <a:endParaRPr lang="sl-SI" dirty="0">
              <a:solidFill>
                <a:srgbClr val="FF0000"/>
              </a:solidFill>
            </a:endParaRPr>
          </a:p>
          <a:p>
            <a:pPr algn="ctr"/>
            <a:r>
              <a:rPr lang="sl-SI" dirty="0"/>
              <a:t>sprehajate se po nakupovalnem centru, ko se vam iz izložbe v oči zablešči napis: »Izjemno znižanje, samo danes!« Časa za razmislek torej ni, treba se je odločiti zdaj. Naslednji dan pa se v isti izložbi znajde napis, da bodo včerajšnji popusti veljali še naslednjih 14 dni.</a:t>
            </a:r>
            <a:endParaRPr lang="sl-SI" dirty="0">
              <a:solidFill>
                <a:srgbClr val="FF0000"/>
              </a:solidFill>
            </a:endParaRPr>
          </a:p>
        </p:txBody>
      </p:sp>
      <p:pic>
        <p:nvPicPr>
          <p:cNvPr id="1026" name="Picture 2" descr="Vir: TrÅ¾ni inÅ¡pektorat RS">
            <a:extLst>
              <a:ext uri="{FF2B5EF4-FFF2-40B4-BE49-F238E27FC236}">
                <a16:creationId xmlns:a16="http://schemas.microsoft.com/office/drawing/2014/main" id="{9F51902C-C15A-4153-9022-EA63F0E80B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3289" y="1543050"/>
            <a:ext cx="5343376" cy="3188970"/>
          </a:xfrm>
          <a:prstGeom prst="rect">
            <a:avLst/>
          </a:prstGeom>
          <a:noFill/>
          <a:extLst>
            <a:ext uri="{909E8E84-426E-40DD-AFC4-6F175D3DCCD1}">
              <a14:hiddenFill xmlns:a14="http://schemas.microsoft.com/office/drawing/2010/main">
                <a:solidFill>
                  <a:srgbClr val="FFFFFF"/>
                </a:solidFill>
              </a14:hiddenFill>
            </a:ext>
          </a:extLst>
        </p:spPr>
      </p:pic>
      <p:pic>
        <p:nvPicPr>
          <p:cNvPr id="5" name="Slika 4">
            <a:extLst>
              <a:ext uri="{FF2B5EF4-FFF2-40B4-BE49-F238E27FC236}">
                <a16:creationId xmlns:a16="http://schemas.microsoft.com/office/drawing/2014/main" id="{D436E0A7-2FC4-40D3-B040-85D4E3FED91E}"/>
              </a:ext>
            </a:extLst>
          </p:cNvPr>
          <p:cNvPicPr>
            <a:picLocks noChangeAspect="1"/>
          </p:cNvPicPr>
          <p:nvPr/>
        </p:nvPicPr>
        <p:blipFill>
          <a:blip r:embed="rId3"/>
          <a:stretch>
            <a:fillRect/>
          </a:stretch>
        </p:blipFill>
        <p:spPr>
          <a:xfrm>
            <a:off x="697229" y="6902563"/>
            <a:ext cx="6165215" cy="3362139"/>
          </a:xfrm>
          <a:prstGeom prst="rect">
            <a:avLst/>
          </a:prstGeom>
        </p:spPr>
      </p:pic>
    </p:spTree>
    <p:extLst>
      <p:ext uri="{BB962C8B-B14F-4D97-AF65-F5344CB8AC3E}">
        <p14:creationId xmlns:p14="http://schemas.microsoft.com/office/powerpoint/2010/main" val="3562199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a:extLst>
              <a:ext uri="{FF2B5EF4-FFF2-40B4-BE49-F238E27FC236}">
                <a16:creationId xmlns:a16="http://schemas.microsoft.com/office/drawing/2014/main" id="{EBDE585C-A8BF-4C0C-9263-065C4302CB18}"/>
              </a:ext>
            </a:extLst>
          </p:cNvPr>
          <p:cNvSpPr txBox="1"/>
          <p:nvPr/>
        </p:nvSpPr>
        <p:spPr>
          <a:xfrm>
            <a:off x="365760" y="400050"/>
            <a:ext cx="6983730" cy="12280285"/>
          </a:xfrm>
          <a:prstGeom prst="rect">
            <a:avLst/>
          </a:prstGeom>
          <a:noFill/>
        </p:spPr>
        <p:txBody>
          <a:bodyPr wrap="square" rtlCol="0">
            <a:spAutoFit/>
          </a:bodyPr>
          <a:lstStyle/>
          <a:p>
            <a:r>
              <a:rPr lang="sl-SI" dirty="0"/>
              <a:t> V trgovini </a:t>
            </a:r>
            <a:r>
              <a:rPr lang="sl-SI" b="1" dirty="0"/>
              <a:t>ni izdelkov, ki jih oglašujejo</a:t>
            </a:r>
            <a:r>
              <a:rPr lang="sl-SI" dirty="0"/>
              <a:t>. »Dobiš na dom katalog, ki oglašuje artikel po posebno ugodni ceni. Katalogi so poslani na tisoče naslovov, a oglaševanega artikla nato ni v trgovini ali pa ga imajo samo par kosov. Teh zadev smo imeli kar nekaj.«</a:t>
            </a:r>
          </a:p>
          <a:p>
            <a:endParaRPr lang="sl-SI" dirty="0"/>
          </a:p>
          <a:p>
            <a:endParaRPr lang="sl-SI" dirty="0"/>
          </a:p>
          <a:p>
            <a:r>
              <a:rPr lang="sl-SI" dirty="0"/>
              <a:t>Primer so razne blokirane cene, najcenejše cene, trajno nizke cene in podobno. </a:t>
            </a:r>
          </a:p>
          <a:p>
            <a:r>
              <a:rPr lang="sl-SI" dirty="0"/>
              <a:t>Že kmalu po sprejetju ZVPNPP je inšpekcija trgovce prisilila, da so naredili nekakšne </a:t>
            </a:r>
            <a:r>
              <a:rPr lang="sl-SI" b="1" dirty="0"/>
              <a:t>slovarčke teh izrazov</a:t>
            </a:r>
            <a:r>
              <a:rPr lang="sl-SI" dirty="0"/>
              <a:t>. Zdaj lahko potrošnik na primer ob napisu trajno nizka cena prebere, da to pomeni za najmanj deset odstotkov nižjo ceno izdelka od prejšnje v naslednjih šestih mesecih.</a:t>
            </a:r>
          </a:p>
          <a:p>
            <a:endParaRPr lang="sl-SI" dirty="0"/>
          </a:p>
          <a:p>
            <a:r>
              <a:rPr lang="sl-SI" dirty="0"/>
              <a:t>Oglasi za avtomobile navajajo le znesek mesečnega obroka za nakup, ki je zelo ugoden. Ob tem pa pozabijo povedati, da mora ob sklenitvi pogodbe kupec nakazati predplačilo.</a:t>
            </a:r>
          </a:p>
          <a:p>
            <a:endParaRPr lang="sl-SI" dirty="0"/>
          </a:p>
          <a:p>
            <a:r>
              <a:rPr lang="sl-SI" dirty="0" err="1"/>
              <a:t>Čarli</a:t>
            </a:r>
            <a:r>
              <a:rPr lang="sl-SI" dirty="0"/>
              <a:t> TV redno predvaja </a:t>
            </a:r>
            <a:r>
              <a:rPr lang="sl-SI" b="1" dirty="0"/>
              <a:t>nagradne igre</a:t>
            </a:r>
            <a:r>
              <a:rPr lang="sl-SI" dirty="0"/>
              <a:t>, v kateri gledalci kličejo v oddajo in poskušajo najti odgovor na najrazličnejše uganke, ki jim jih zastavlja voditeljica oddaje. V kolikor uganejo, dobijo nagrado v višini nekaj sto evrov. A preden jih producent spusti v eter, morajo čakati na liniji po več minut. Vsaka minuta čakanja pa kličočega stane evro ali več.</a:t>
            </a:r>
          </a:p>
          <a:p>
            <a:endParaRPr lang="sl-SI" dirty="0"/>
          </a:p>
          <a:p>
            <a:r>
              <a:rPr lang="sl-SI" dirty="0"/>
              <a:t>Spletne trgovine so tako prednost pri potrošnikih poskušale pridobiti z oglaševanjem na videz ekskluzivne ponudbe: možnosti vrnitve kupljenega izdelka v 14 dneh, če kupec z njim ni zadovoljen. Takšne, na videz ekskluzivne obljube, so nepoštene, ker možnost vrnitve izdelka in povrnitve kupnine spletnim trgovinam v 14 dneh zapoveduje že zakonodaja (</a:t>
            </a:r>
            <a:r>
              <a:rPr lang="sl-SI" b="1" dirty="0"/>
              <a:t>poudarjanje znanih informacij na zavajajoč način, skrivanje, potvarjanje </a:t>
            </a:r>
            <a:r>
              <a:rPr lang="sl-SI" b="1" dirty="0" err="1"/>
              <a:t>infomracij</a:t>
            </a:r>
            <a:r>
              <a:rPr lang="sl-SI" dirty="0"/>
              <a:t>).</a:t>
            </a:r>
          </a:p>
          <a:p>
            <a:endParaRPr lang="sl-SI" dirty="0"/>
          </a:p>
          <a:p>
            <a:r>
              <a:rPr lang="sl-SI" dirty="0"/>
              <a:t>V katalogu imaš izdelek, pri katerem je </a:t>
            </a:r>
            <a:r>
              <a:rPr lang="sl-SI" b="1" dirty="0"/>
              <a:t>višja cena prečrtana</a:t>
            </a:r>
            <a:r>
              <a:rPr lang="sl-SI" dirty="0"/>
              <a:t>, zraven pa navedena nižja. Kaj vam to sporoča, ko berete katalog? Da je trgovec znižal ceno izdelka! ‘No, potem se pa splača!’, pomislite. A na zadnji strani kataloga piše, da je prečrtana cena priporočljiva cena dobavitelja. Kaj vam kot potrošniku pomeni ta priporočljiva cena? (potvarjanje informacij)</a:t>
            </a:r>
          </a:p>
          <a:p>
            <a:endParaRPr lang="sl-SI" dirty="0"/>
          </a:p>
          <a:p>
            <a:endParaRPr lang="sl-SI" dirty="0"/>
          </a:p>
          <a:p>
            <a:endParaRPr lang="sl-SI" dirty="0"/>
          </a:p>
          <a:p>
            <a:endParaRPr lang="sl-SI" dirty="0"/>
          </a:p>
          <a:p>
            <a:endParaRPr lang="sl-SI" dirty="0"/>
          </a:p>
          <a:p>
            <a:endParaRPr lang="sl-SI" dirty="0"/>
          </a:p>
          <a:p>
            <a:endParaRPr lang="sl-SI" dirty="0"/>
          </a:p>
        </p:txBody>
      </p:sp>
    </p:spTree>
    <p:extLst>
      <p:ext uri="{BB962C8B-B14F-4D97-AF65-F5344CB8AC3E}">
        <p14:creationId xmlns:p14="http://schemas.microsoft.com/office/powerpoint/2010/main" val="4023840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a:extLst>
              <a:ext uri="{FF2B5EF4-FFF2-40B4-BE49-F238E27FC236}">
                <a16:creationId xmlns:a16="http://schemas.microsoft.com/office/drawing/2014/main" id="{EBDE585C-A8BF-4C0C-9263-065C4302CB18}"/>
              </a:ext>
            </a:extLst>
          </p:cNvPr>
          <p:cNvSpPr txBox="1"/>
          <p:nvPr/>
        </p:nvSpPr>
        <p:spPr>
          <a:xfrm>
            <a:off x="365760" y="400050"/>
            <a:ext cx="6983730" cy="6186309"/>
          </a:xfrm>
          <a:prstGeom prst="rect">
            <a:avLst/>
          </a:prstGeom>
          <a:noFill/>
        </p:spPr>
        <p:txBody>
          <a:bodyPr wrap="square" rtlCol="0">
            <a:spAutoFit/>
          </a:bodyPr>
          <a:lstStyle/>
          <a:p>
            <a:r>
              <a:rPr lang="sl-SI" dirty="0"/>
              <a:t> Včasih pa si iznajdljivi trgovci </a:t>
            </a:r>
            <a:r>
              <a:rPr lang="sl-SI" b="1" dirty="0"/>
              <a:t>neko informacijo </a:t>
            </a:r>
            <a:r>
              <a:rPr lang="sl-SI" dirty="0"/>
              <a:t>o izdelku preprosto </a:t>
            </a:r>
            <a:r>
              <a:rPr lang="sl-SI" b="1" dirty="0"/>
              <a:t>izmislijo</a:t>
            </a:r>
            <a:r>
              <a:rPr lang="sl-SI" dirty="0"/>
              <a:t>. »V trgovini neke smuči oglašujejo kot smuči leta. Tržni inšpektor reče prodajalcem, pokažite dokumentacijo, na podlagi katere so te smuči označene kot smuči leta. Pa ti odgovorijo, ‘ja, ne vemo, naši z marketinga so rekli, da so to smučke leta! Mislim, kar nekaj tja v tri dni.«</a:t>
            </a:r>
          </a:p>
          <a:p>
            <a:endParaRPr lang="sl-SI" dirty="0"/>
          </a:p>
          <a:p>
            <a:r>
              <a:rPr lang="sl-SI" dirty="0"/>
              <a:t>Posebno občutljive so (lažne) trditve, da je </a:t>
            </a:r>
            <a:r>
              <a:rPr lang="sl-SI" b="1" dirty="0"/>
              <a:t>razprodaja samo danes</a:t>
            </a:r>
            <a:r>
              <a:rPr lang="sl-SI" dirty="0"/>
              <a:t>, ali pa da je na zalogi samo par kosov. Češ, ‘pohitite!’ A vsi vemo, da trgovci v resnici ne ponujajo tako visokih popustov, kot nam jih prikazujejo.«</a:t>
            </a:r>
          </a:p>
          <a:p>
            <a:endParaRPr lang="sl-SI" dirty="0"/>
          </a:p>
          <a:p>
            <a:r>
              <a:rPr lang="sl-SI" dirty="0"/>
              <a:t>Posebna previdnost se zahteva pri oglaševanju izdelkov, ki naj bi imeli posebno zdravilno moč. Nedopustno je namreč lažno zatrjevanje, da lahko izdelek pozdravi bolezni, motnje v delovanju organov ali telesne hibe.</a:t>
            </a:r>
          </a:p>
          <a:p>
            <a:endParaRPr lang="sl-SI" dirty="0"/>
          </a:p>
          <a:p>
            <a:endParaRPr lang="sl-SI" dirty="0"/>
          </a:p>
          <a:p>
            <a:endParaRPr lang="sl-SI" dirty="0"/>
          </a:p>
          <a:p>
            <a:endParaRPr lang="sl-SI" dirty="0"/>
          </a:p>
          <a:p>
            <a:endParaRPr lang="sl-SI" dirty="0"/>
          </a:p>
          <a:p>
            <a:endParaRPr lang="sl-SI" dirty="0"/>
          </a:p>
          <a:p>
            <a:endParaRPr lang="sl-SI" dirty="0"/>
          </a:p>
          <a:p>
            <a:endParaRPr lang="sl-SI" dirty="0"/>
          </a:p>
        </p:txBody>
      </p:sp>
      <p:pic>
        <p:nvPicPr>
          <p:cNvPr id="3" name="Slika 2">
            <a:extLst>
              <a:ext uri="{FF2B5EF4-FFF2-40B4-BE49-F238E27FC236}">
                <a16:creationId xmlns:a16="http://schemas.microsoft.com/office/drawing/2014/main" id="{E4FCE575-6E68-4D72-A5D3-D97AB2340D55}"/>
              </a:ext>
            </a:extLst>
          </p:cNvPr>
          <p:cNvPicPr>
            <a:picLocks noChangeAspect="1"/>
          </p:cNvPicPr>
          <p:nvPr/>
        </p:nvPicPr>
        <p:blipFill>
          <a:blip r:embed="rId2"/>
          <a:stretch>
            <a:fillRect/>
          </a:stretch>
        </p:blipFill>
        <p:spPr>
          <a:xfrm>
            <a:off x="365760" y="4473149"/>
            <a:ext cx="6656704" cy="3262483"/>
          </a:xfrm>
          <a:prstGeom prst="rect">
            <a:avLst/>
          </a:prstGeom>
        </p:spPr>
      </p:pic>
    </p:spTree>
    <p:extLst>
      <p:ext uri="{BB962C8B-B14F-4D97-AF65-F5344CB8AC3E}">
        <p14:creationId xmlns:p14="http://schemas.microsoft.com/office/powerpoint/2010/main" val="3258670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ka 2">
            <a:extLst>
              <a:ext uri="{FF2B5EF4-FFF2-40B4-BE49-F238E27FC236}">
                <a16:creationId xmlns:a16="http://schemas.microsoft.com/office/drawing/2014/main" id="{764CAE6B-D639-4B4E-A5B7-F9F05BE45072}"/>
              </a:ext>
            </a:extLst>
          </p:cNvPr>
          <p:cNvPicPr>
            <a:picLocks noChangeAspect="1"/>
          </p:cNvPicPr>
          <p:nvPr/>
        </p:nvPicPr>
        <p:blipFill>
          <a:blip r:embed="rId2"/>
          <a:stretch>
            <a:fillRect/>
          </a:stretch>
        </p:blipFill>
        <p:spPr>
          <a:xfrm>
            <a:off x="571501" y="141501"/>
            <a:ext cx="6617970" cy="3448698"/>
          </a:xfrm>
          <a:prstGeom prst="rect">
            <a:avLst/>
          </a:prstGeom>
        </p:spPr>
      </p:pic>
      <p:pic>
        <p:nvPicPr>
          <p:cNvPr id="4" name="Slika 3">
            <a:extLst>
              <a:ext uri="{FF2B5EF4-FFF2-40B4-BE49-F238E27FC236}">
                <a16:creationId xmlns:a16="http://schemas.microsoft.com/office/drawing/2014/main" id="{8298F476-9114-4F8E-9C01-2EEED5DC2326}"/>
              </a:ext>
            </a:extLst>
          </p:cNvPr>
          <p:cNvPicPr>
            <a:picLocks noChangeAspect="1"/>
          </p:cNvPicPr>
          <p:nvPr/>
        </p:nvPicPr>
        <p:blipFill>
          <a:blip r:embed="rId3"/>
          <a:stretch>
            <a:fillRect/>
          </a:stretch>
        </p:blipFill>
        <p:spPr>
          <a:xfrm>
            <a:off x="674369" y="3766478"/>
            <a:ext cx="6230569" cy="3158855"/>
          </a:xfrm>
          <a:prstGeom prst="rect">
            <a:avLst/>
          </a:prstGeom>
        </p:spPr>
      </p:pic>
      <p:pic>
        <p:nvPicPr>
          <p:cNvPr id="5" name="Slika 4">
            <a:extLst>
              <a:ext uri="{FF2B5EF4-FFF2-40B4-BE49-F238E27FC236}">
                <a16:creationId xmlns:a16="http://schemas.microsoft.com/office/drawing/2014/main" id="{1BF5174E-5090-4946-9F1E-EF89A82D2CD6}"/>
              </a:ext>
            </a:extLst>
          </p:cNvPr>
          <p:cNvPicPr>
            <a:picLocks noChangeAspect="1"/>
          </p:cNvPicPr>
          <p:nvPr/>
        </p:nvPicPr>
        <p:blipFill>
          <a:blip r:embed="rId4"/>
          <a:stretch>
            <a:fillRect/>
          </a:stretch>
        </p:blipFill>
        <p:spPr>
          <a:xfrm>
            <a:off x="674369" y="7101614"/>
            <a:ext cx="6230569" cy="3243603"/>
          </a:xfrm>
          <a:prstGeom prst="rect">
            <a:avLst/>
          </a:prstGeom>
        </p:spPr>
      </p:pic>
    </p:spTree>
    <p:extLst>
      <p:ext uri="{BB962C8B-B14F-4D97-AF65-F5344CB8AC3E}">
        <p14:creationId xmlns:p14="http://schemas.microsoft.com/office/powerpoint/2010/main" val="3632458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a:extLst>
              <a:ext uri="{FF2B5EF4-FFF2-40B4-BE49-F238E27FC236}">
                <a16:creationId xmlns:a16="http://schemas.microsoft.com/office/drawing/2014/main" id="{EBDE585C-A8BF-4C0C-9263-065C4302CB18}"/>
              </a:ext>
            </a:extLst>
          </p:cNvPr>
          <p:cNvSpPr txBox="1"/>
          <p:nvPr/>
        </p:nvSpPr>
        <p:spPr>
          <a:xfrm>
            <a:off x="469582" y="217170"/>
            <a:ext cx="6983730" cy="4247317"/>
          </a:xfrm>
          <a:prstGeom prst="rect">
            <a:avLst/>
          </a:prstGeom>
          <a:noFill/>
        </p:spPr>
        <p:txBody>
          <a:bodyPr wrap="square" rtlCol="0">
            <a:spAutoFit/>
          </a:bodyPr>
          <a:lstStyle>
            <a:defPPr>
              <a:defRPr lang="en-US"/>
            </a:defPPr>
          </a:lstStyle>
          <a:p>
            <a:pPr algn="ctr"/>
            <a:r>
              <a:rPr lang="sl-SI" dirty="0">
                <a:solidFill>
                  <a:srgbClr val="FF0000"/>
                </a:solidFill>
              </a:rPr>
              <a:t>AGRESIVNE POSLOVNE PRAKSE</a:t>
            </a:r>
          </a:p>
          <a:p>
            <a:pPr algn="ctr"/>
            <a:r>
              <a:rPr lang="pl-PL" dirty="0">
                <a:solidFill>
                  <a:srgbClr val="FF0000"/>
                </a:solidFill>
              </a:rPr>
              <a:t>Najpogosteje dogajajo pri prodaji od vrat do vrat</a:t>
            </a:r>
          </a:p>
          <a:p>
            <a:endParaRPr lang="pl-PL" dirty="0"/>
          </a:p>
          <a:p>
            <a:r>
              <a:rPr lang="sl-SI" dirty="0"/>
              <a:t>Dopoldne so babice in dedki sami doma. In nimajo družbe. Ko nekdo pozvoni na vratih ter ponuja drage sesalce, kakšne masažne aparate ali karkoli, so stari ljudje veseli družbe. Ta prodajalec toliko časa čepi notri, tečnari, dokler babice in dedki ne podpišejo pogodbe. In to je agresivna poslovna praksa. Imeli smo celo primere, ko so šli prodajalci z gospo na banko, da je vzela potrošniški kredit</a:t>
            </a:r>
          </a:p>
          <a:p>
            <a:endParaRPr lang="sl-SI" dirty="0"/>
          </a:p>
          <a:p>
            <a:endParaRPr lang="sl-SI" dirty="0"/>
          </a:p>
          <a:p>
            <a:endParaRPr lang="sl-SI" dirty="0"/>
          </a:p>
          <a:p>
            <a:endParaRPr lang="sl-SI" dirty="0"/>
          </a:p>
          <a:p>
            <a:endParaRPr lang="sl-SI" dirty="0"/>
          </a:p>
          <a:p>
            <a:endParaRPr lang="sl-SI" dirty="0"/>
          </a:p>
        </p:txBody>
      </p:sp>
    </p:spTree>
    <p:extLst>
      <p:ext uri="{BB962C8B-B14F-4D97-AF65-F5344CB8AC3E}">
        <p14:creationId xmlns:p14="http://schemas.microsoft.com/office/powerpoint/2010/main" val="3918658412"/>
      </p:ext>
    </p:extLst>
  </p:cSld>
  <p:clrMapOvr>
    <a:masterClrMapping/>
  </p:clrMapOvr>
</p:sld>
</file>

<file path=ppt/theme/theme1.xml><?xml version="1.0" encoding="utf-8"?>
<a:theme xmlns:a="http://schemas.openxmlformats.org/drawingml/2006/main" name="Officeova tema">
  <a:themeElements>
    <a:clrScheme name="Officeova 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ova 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ova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53</TotalTime>
  <Words>202</Words>
  <Application>Microsoft Office PowerPoint</Application>
  <PresentationFormat>Po meri</PresentationFormat>
  <Paragraphs>63</Paragraphs>
  <Slides>6</Slides>
  <Notes>0</Notes>
  <HiddenSlides>0</HiddenSlides>
  <MMClips>0</MMClips>
  <ScaleCrop>false</ScaleCrop>
  <HeadingPairs>
    <vt:vector size="6" baseType="variant">
      <vt:variant>
        <vt:lpstr>Uporabljene pisave</vt:lpstr>
      </vt:variant>
      <vt:variant>
        <vt:i4>3</vt:i4>
      </vt:variant>
      <vt:variant>
        <vt:lpstr>Tema</vt:lpstr>
      </vt:variant>
      <vt:variant>
        <vt:i4>1</vt:i4>
      </vt:variant>
      <vt:variant>
        <vt:lpstr>Naslovi diapozitivov</vt:lpstr>
      </vt:variant>
      <vt:variant>
        <vt:i4>6</vt:i4>
      </vt:variant>
    </vt:vector>
  </HeadingPairs>
  <TitlesOfParts>
    <vt:vector size="10" baseType="lpstr">
      <vt:lpstr>Arial</vt:lpstr>
      <vt:lpstr>Calibri</vt:lpstr>
      <vt:lpstr>Calibri Light</vt:lpstr>
      <vt:lpstr>Officeova tema</vt:lpstr>
      <vt:lpstr>PowerPointova predstavitev</vt:lpstr>
      <vt:lpstr>PowerPointova predstavitev</vt:lpstr>
      <vt:lpstr>PowerPointova predstavitev</vt:lpstr>
      <vt:lpstr>PowerPointova predstavitev</vt:lpstr>
      <vt:lpstr>PowerPointova predstavitev</vt:lpstr>
      <vt:lpstr>PowerPointova predstavitev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dc:creator>
  <cp:lastModifiedBy>.</cp:lastModifiedBy>
  <cp:revision>6</cp:revision>
  <dcterms:created xsi:type="dcterms:W3CDTF">2018-10-07T23:30:32Z</dcterms:created>
  <dcterms:modified xsi:type="dcterms:W3CDTF">2018-10-08T00:24:06Z</dcterms:modified>
</cp:coreProperties>
</file>