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z Cernilec" initials="JC" lastIdx="1" clrIdx="0">
    <p:extLst>
      <p:ext uri="{19B8F6BF-5375-455C-9EA6-DF929625EA0E}">
        <p15:presenceInfo xmlns:p15="http://schemas.microsoft.com/office/powerpoint/2012/main" userId="7329d2cbda5e2f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56A3D8-02DB-46DB-B8B7-788E20859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E44DB3B-8527-4CF9-B190-375807D9C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E0880EB-DC5E-451D-B532-2446C7418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D797B22-4AD2-4D4E-B65B-B85C8E5F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22EE086-A9EB-4B73-90F8-547E6221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89435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7F9661-9758-4F96-809B-4F54D810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7D642A9-D197-4297-A408-8C0544D39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CB7C533-A39F-4415-B161-840086CB9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B7B5200-5F25-4D47-801C-7C2B6BAF5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62EFC19-21FF-4F53-A619-4894CFB2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2179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F6CBB7-5673-4E9B-9D37-F813889A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806AFA0-0F16-4801-9EAB-327BE6932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9DEC038-FEDE-46CD-A56E-EF06A2D7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652D009-7F8B-4AB5-BB55-9A70AED07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39F22B8-94EE-4211-A0A5-6639B46A0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94719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C1F817-7F9A-4D73-A15F-A155C391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7E32539-9444-47D2-B54F-98C66830C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85F117D-B2CD-4BD9-B14D-FAB6AD876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2BA8B40-94DA-4D2A-81B9-09D45DA4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51498ED-9485-4277-8558-4A2CC3DE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B79D98F-A89C-4C4C-8088-3C08675E0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58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89E71E-74B5-4F1E-AE4A-85E67BF7B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D3E108E-9C88-4C38-A0F3-0BD5A68D0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C79FF16-BF6F-4912-AF0E-F2B723DA1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DE53CF59-0700-4FEE-BA40-0882BE934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B3324D34-CE12-4B94-838E-A665616E1C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5AEFC9DC-C0A6-456A-8ED9-CFA3C55F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2D91EC2D-23DC-4338-B7DF-1DF982E1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8B1523F-B5B5-4B5F-850B-94F6D05AF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848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99FC84-30F3-47E8-B583-7FEA197B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B1DF8CD6-78ED-4852-AE69-830FA0AB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5CB8DC37-E6F8-4538-B651-1E48A971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9326314-A299-4B0A-8042-9B101FB6C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7341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C1A932A6-A2F0-48BB-8276-7789E30BB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132C7942-2E88-4091-9014-EC0D876DF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F41CE33B-C50D-4933-827B-872C41703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8816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360DFD-69E6-4F66-92A0-3A784C9E7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419223F-5827-4845-801E-097C394F1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F1FF8B5-2A15-44B7-8BD9-06F38DC60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FFE98693-494C-4E17-91AB-23256F17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5E5564B-597E-4C86-BF35-194CD9F0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D751AEE-5BA5-4698-B491-DE8911080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4651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C92946-F1AA-450A-94C5-A95F3FD7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7CB8402-36BC-461A-9A0B-F0E5E520C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EB11F21-2BB5-4B5D-A1A3-98DD173C1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2AD9BF-6054-4BCC-8054-9EC02EE08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D8D654D2-17D1-48CC-A160-36E44067B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185085EE-9BB6-48CB-A6E0-A4DDC9FB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11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FEB40D-A965-43B0-97B2-4EFE154B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EEE44AE-6B37-4D0E-8C50-13218A098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859E02C-A0D1-46FC-B3CD-D294E1067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B079AB3-6792-4FD6-80CC-C22E93DC1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0202DEA-FAFB-4FD5-BC3A-A252163F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1991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C189815A-621D-44CE-A60A-0E68F2102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0A8B00B-A364-42A9-AAD6-C5CC0C4D9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A5D4FD6-767A-400D-8133-49C03771B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0949984-7961-4B18-B350-1377E175E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5098151-61C4-43A6-9AA7-71059B54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68114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600A951-D752-4B96-8262-E357BF6B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5C4207F-145C-409F-8785-69398BBE6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A657774-AEA1-4147-A888-A8657C699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55644-7A16-4EEF-B834-84925DBF2D06}" type="datetimeFigureOut">
              <a:rPr lang="sl-SI" smtClean="0"/>
              <a:t>4. 03. 2020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6053DAF-51E9-427A-AA7D-6AAF7451D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5CEAA0-2EDC-4C69-8C4B-25637B0CB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9B126-B40B-428D-8B35-EB4B85E2412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204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AF6928A-6A2E-405B-9F7A-43CCCDDF1BDE}"/>
              </a:ext>
            </a:extLst>
          </p:cNvPr>
          <p:cNvSpPr txBox="1"/>
          <p:nvPr/>
        </p:nvSpPr>
        <p:spPr>
          <a:xfrm>
            <a:off x="4933950" y="171450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/>
              <a:t>UDIN BORŠT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6BCE8493-0208-4BAC-AF42-5BA5AB2CC093}"/>
              </a:ext>
            </a:extLst>
          </p:cNvPr>
          <p:cNvSpPr txBox="1"/>
          <p:nvPr/>
        </p:nvSpPr>
        <p:spPr>
          <a:xfrm>
            <a:off x="2890836" y="1073119"/>
            <a:ext cx="641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Udin boršt je ena najstarejših ledeniških teras v Ljubljanski kotlini.</a:t>
            </a:r>
          </a:p>
        </p:txBody>
      </p:sp>
      <p:pic>
        <p:nvPicPr>
          <p:cNvPr id="7" name="Slika 6" descr="Slika, ki vsebuje besede gora, narava, zunanje, ogled&#10;&#10;Opis je samodejno ustvarjen">
            <a:extLst>
              <a:ext uri="{FF2B5EF4-FFF2-40B4-BE49-F238E27FC236}">
                <a16:creationId xmlns:a16="http://schemas.microsoft.com/office/drawing/2014/main" id="{D08A9418-6845-4E9E-B341-D75F57751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60" y="1759346"/>
            <a:ext cx="6718279" cy="414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25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6BCE8493-0208-4BAC-AF42-5BA5AB2CC093}"/>
              </a:ext>
            </a:extLst>
          </p:cNvPr>
          <p:cNvSpPr txBox="1"/>
          <p:nvPr/>
        </p:nvSpPr>
        <p:spPr>
          <a:xfrm>
            <a:off x="2890836" y="287056"/>
            <a:ext cx="641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 velikosti 1725 ha se razprostira severno od Kranja, in sicer: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6257FF5-8D6F-42A0-AAE6-D6A5351B6AE9}"/>
              </a:ext>
            </a:extLst>
          </p:cNvPr>
          <p:cNvSpPr txBox="1"/>
          <p:nvPr/>
        </p:nvSpPr>
        <p:spPr>
          <a:xfrm>
            <a:off x="5022806" y="687134"/>
            <a:ext cx="214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med Kokrico na jugu;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DF2AE307-3E7D-4D68-BD92-6637B519512A}"/>
              </a:ext>
            </a:extLst>
          </p:cNvPr>
          <p:cNvSpPr txBox="1"/>
          <p:nvPr/>
        </p:nvSpPr>
        <p:spPr>
          <a:xfrm>
            <a:off x="3822843" y="1125368"/>
            <a:ext cx="4546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Tenetišami, Goričami in Letenicami na vzhodu;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AF1976FC-C1D1-4046-B882-5A9B518DB0E4}"/>
              </a:ext>
            </a:extLst>
          </p:cNvPr>
          <p:cNvSpPr txBox="1"/>
          <p:nvPr/>
        </p:nvSpPr>
        <p:spPr>
          <a:xfrm>
            <a:off x="4087537" y="1563602"/>
            <a:ext cx="4016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Naseljema Križe in Sebenjami na severu;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A625F04-45C9-4DB8-8E95-EADAC7F2F657}"/>
              </a:ext>
            </a:extLst>
          </p:cNvPr>
          <p:cNvSpPr txBox="1"/>
          <p:nvPr/>
        </p:nvSpPr>
        <p:spPr>
          <a:xfrm>
            <a:off x="2760052" y="2001836"/>
            <a:ext cx="6671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ter Žiganjo vasjo, Zadrago, Dupljami, Strahinjem in Naklem na zahodu.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4A1BD3-62AF-48E7-942F-7BC5C9BF8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518" y="2734175"/>
            <a:ext cx="5962399" cy="376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09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6BCE8493-0208-4BAC-AF42-5BA5AB2CC093}"/>
              </a:ext>
            </a:extLst>
          </p:cNvPr>
          <p:cNvSpPr txBox="1"/>
          <p:nvPr/>
        </p:nvSpPr>
        <p:spPr>
          <a:xfrm>
            <a:off x="2890836" y="182281"/>
            <a:ext cx="641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„preluknjan“ s številnimi vrtačami, kraškimi jamami in vodnimi izviri predstavlja konglomeratni kras v Sloveniji;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DF2AE307-3E7D-4D68-BD92-6637B519512A}"/>
              </a:ext>
            </a:extLst>
          </p:cNvPr>
          <p:cNvSpPr txBox="1"/>
          <p:nvPr/>
        </p:nvSpPr>
        <p:spPr>
          <a:xfrm>
            <a:off x="3822843" y="925343"/>
            <a:ext cx="4546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Udin boršt je ledeniškega nastanka;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AF1976FC-C1D1-4046-B882-5A9B518DB0E4}"/>
              </a:ext>
            </a:extLst>
          </p:cNvPr>
          <p:cNvSpPr txBox="1"/>
          <p:nvPr/>
        </p:nvSpPr>
        <p:spPr>
          <a:xfrm>
            <a:off x="3112823" y="1349615"/>
            <a:ext cx="575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to dokazujejo njegova prodnata oz. konglomeratna sestava;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A625F04-45C9-4DB8-8E95-EADAC7F2F657}"/>
              </a:ext>
            </a:extLst>
          </p:cNvPr>
          <p:cNvSpPr txBox="1"/>
          <p:nvPr/>
        </p:nvSpPr>
        <p:spPr>
          <a:xfrm>
            <a:off x="1849258" y="1771504"/>
            <a:ext cx="849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 konglomeratu prevladujejo apnene oblike, bolj redki pa so prodniki vulkanskih kamnin;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0B055AE5-0883-47DE-B3B4-DDEA3E5B1621}"/>
              </a:ext>
            </a:extLst>
          </p:cNvPr>
          <p:cNvSpPr txBox="1"/>
          <p:nvPr/>
        </p:nvSpPr>
        <p:spPr>
          <a:xfrm>
            <a:off x="1849258" y="2225832"/>
            <a:ext cx="8493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err="1"/>
              <a:t>zakrasnjevanje</a:t>
            </a:r>
            <a:r>
              <a:rPr lang="sl-SI" dirty="0"/>
              <a:t> sega v medledeno dobo, ko so bile apnene terasne naplavine ugodna podlaga za razvoj krasa v toplejšem podnebju in ob obilici vode;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A97A12BC-C6A8-44F4-82ED-828E5B0A7E19}"/>
              </a:ext>
            </a:extLst>
          </p:cNvPr>
          <p:cNvSpPr txBox="1"/>
          <p:nvPr/>
        </p:nvSpPr>
        <p:spPr>
          <a:xfrm>
            <a:off x="1741977" y="3007528"/>
            <a:ext cx="849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 tej dobi so se razvile različne kraške oblike: vrtače, kraške jame, ponori in</a:t>
            </a:r>
          </a:p>
        </p:txBody>
      </p:sp>
      <p:sp>
        <p:nvSpPr>
          <p:cNvPr id="2" name="Pravokotnik 1">
            <a:extLst>
              <a:ext uri="{FF2B5EF4-FFF2-40B4-BE49-F238E27FC236}">
                <a16:creationId xmlns:a16="http://schemas.microsoft.com/office/drawing/2014/main" id="{8B6C532F-510C-43CD-86D6-9B1A1EC175D0}"/>
              </a:ext>
            </a:extLst>
          </p:cNvPr>
          <p:cNvSpPr/>
          <p:nvPr/>
        </p:nvSpPr>
        <p:spPr>
          <a:xfrm>
            <a:off x="1379618" y="3496539"/>
            <a:ext cx="943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 kraški izviri, katerih izdatnost niha, ker pod konglomeratom leži neprepustna oligocenska glina.</a:t>
            </a: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CEDC4424-3769-4E09-AB24-B6F746A2BE54}"/>
              </a:ext>
            </a:extLst>
          </p:cNvPr>
          <p:cNvGrpSpPr/>
          <p:nvPr/>
        </p:nvGrpSpPr>
        <p:grpSpPr>
          <a:xfrm>
            <a:off x="3763263" y="4309272"/>
            <a:ext cx="4566727" cy="1870391"/>
            <a:chOff x="3763263" y="4309272"/>
            <a:chExt cx="4566727" cy="1870391"/>
          </a:xfrm>
        </p:grpSpPr>
        <p:pic>
          <p:nvPicPr>
            <p:cNvPr id="4" name="Slika 3">
              <a:extLst>
                <a:ext uri="{FF2B5EF4-FFF2-40B4-BE49-F238E27FC236}">
                  <a16:creationId xmlns:a16="http://schemas.microsoft.com/office/drawing/2014/main" id="{5E55A815-0589-4384-BC4C-985E2CEAD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3263" y="4309272"/>
              <a:ext cx="4566727" cy="1496659"/>
            </a:xfrm>
            <a:prstGeom prst="rect">
              <a:avLst/>
            </a:prstGeom>
          </p:spPr>
        </p:pic>
        <p:sp>
          <p:nvSpPr>
            <p:cNvPr id="13" name="PoljeZBesedilom 12">
              <a:extLst>
                <a:ext uri="{FF2B5EF4-FFF2-40B4-BE49-F238E27FC236}">
                  <a16:creationId xmlns:a16="http://schemas.microsoft.com/office/drawing/2014/main" id="{7AF272E1-8B5E-4272-94B0-CD585304A625}"/>
                </a:ext>
              </a:extLst>
            </p:cNvPr>
            <p:cNvSpPr txBox="1"/>
            <p:nvPr/>
          </p:nvSpPr>
          <p:spPr>
            <a:xfrm>
              <a:off x="4695987" y="5902664"/>
              <a:ext cx="28000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Konglomerat iz tujine (vulkanske kamnine)</a:t>
              </a:r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4272D72E-107C-4A61-B553-A5A269139EE3}"/>
              </a:ext>
            </a:extLst>
          </p:cNvPr>
          <p:cNvGrpSpPr/>
          <p:nvPr/>
        </p:nvGrpSpPr>
        <p:grpSpPr>
          <a:xfrm>
            <a:off x="469873" y="3947450"/>
            <a:ext cx="2873071" cy="2828831"/>
            <a:chOff x="469873" y="3947450"/>
            <a:chExt cx="2873071" cy="2828831"/>
          </a:xfrm>
        </p:grpSpPr>
        <p:pic>
          <p:nvPicPr>
            <p:cNvPr id="3" name="Slika 2">
              <a:extLst>
                <a:ext uri="{FF2B5EF4-FFF2-40B4-BE49-F238E27FC236}">
                  <a16:creationId xmlns:a16="http://schemas.microsoft.com/office/drawing/2014/main" id="{E51F9268-17D4-4C99-BB41-99ECDB7CE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873" y="3947450"/>
              <a:ext cx="2758770" cy="2470253"/>
            </a:xfrm>
            <a:prstGeom prst="rect">
              <a:avLst/>
            </a:prstGeom>
          </p:spPr>
        </p:pic>
        <p:sp>
          <p:nvSpPr>
            <p:cNvPr id="15" name="PoljeZBesedilom 14">
              <a:extLst>
                <a:ext uri="{FF2B5EF4-FFF2-40B4-BE49-F238E27FC236}">
                  <a16:creationId xmlns:a16="http://schemas.microsoft.com/office/drawing/2014/main" id="{C2890949-4C05-41E1-9323-71C475CFBF5E}"/>
                </a:ext>
              </a:extLst>
            </p:cNvPr>
            <p:cNvSpPr txBox="1"/>
            <p:nvPr/>
          </p:nvSpPr>
          <p:spPr>
            <a:xfrm>
              <a:off x="542926" y="6499282"/>
              <a:ext cx="28000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Konglomerat (prevladujejo apnene oblike)</a:t>
              </a:r>
            </a:p>
          </p:txBody>
        </p:sp>
      </p:grp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C7D6AB7E-90DB-41E4-B1DD-60F703EE1833}"/>
              </a:ext>
            </a:extLst>
          </p:cNvPr>
          <p:cNvGrpSpPr/>
          <p:nvPr/>
        </p:nvGrpSpPr>
        <p:grpSpPr>
          <a:xfrm>
            <a:off x="8864611" y="4122280"/>
            <a:ext cx="2707676" cy="2515501"/>
            <a:chOff x="8864611" y="4122280"/>
            <a:chExt cx="2707676" cy="2515501"/>
          </a:xfrm>
        </p:grpSpPr>
        <p:pic>
          <p:nvPicPr>
            <p:cNvPr id="7" name="Slika 6">
              <a:extLst>
                <a:ext uri="{FF2B5EF4-FFF2-40B4-BE49-F238E27FC236}">
                  <a16:creationId xmlns:a16="http://schemas.microsoft.com/office/drawing/2014/main" id="{2E2A0709-7940-4E18-A08D-3AFA75AD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4611" y="4122280"/>
              <a:ext cx="2707676" cy="2239609"/>
            </a:xfrm>
            <a:prstGeom prst="rect">
              <a:avLst/>
            </a:prstGeom>
          </p:spPr>
        </p:pic>
        <p:sp>
          <p:nvSpPr>
            <p:cNvPr id="16" name="PoljeZBesedilom 15">
              <a:extLst>
                <a:ext uri="{FF2B5EF4-FFF2-40B4-BE49-F238E27FC236}">
                  <a16:creationId xmlns:a16="http://schemas.microsoft.com/office/drawing/2014/main" id="{CE64CAA2-DB6B-45C4-AA12-29BBB145EF9B}"/>
                </a:ext>
              </a:extLst>
            </p:cNvPr>
            <p:cNvSpPr txBox="1"/>
            <p:nvPr/>
          </p:nvSpPr>
          <p:spPr>
            <a:xfrm>
              <a:off x="9168528" y="6360782"/>
              <a:ext cx="21338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Neprepustna oligocenska glina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983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zunanje, trava, kamen, drevo&#10;&#10;Opis je samodejno ustvarjen">
            <a:extLst>
              <a:ext uri="{FF2B5EF4-FFF2-40B4-BE49-F238E27FC236}">
                <a16:creationId xmlns:a16="http://schemas.microsoft.com/office/drawing/2014/main" id="{7A608D97-7537-48F2-B7CC-D1EA62C4A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066" y="937549"/>
            <a:ext cx="6643868" cy="498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41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zunanje, trava, drevo, stoječe&#10;&#10;Opis je samodejno ustvarjen">
            <a:extLst>
              <a:ext uri="{FF2B5EF4-FFF2-40B4-BE49-F238E27FC236}">
                <a16:creationId xmlns:a16="http://schemas.microsoft.com/office/drawing/2014/main" id="{86705BF7-9F93-4C76-ACAA-BF37BA830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258" y="688693"/>
            <a:ext cx="7307484" cy="548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77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zunanje, trava, gozd, rastlina&#10;&#10;Opis je samodejno ustvarjen">
            <a:extLst>
              <a:ext uri="{FF2B5EF4-FFF2-40B4-BE49-F238E27FC236}">
                <a16:creationId xmlns:a16="http://schemas.microsoft.com/office/drawing/2014/main" id="{9C3C0BE9-8B09-4B20-A033-61B073C05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9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zunanje, rastlina, drevo, trava&#10;&#10;Opis je samodejno ustvarjen">
            <a:extLst>
              <a:ext uri="{FF2B5EF4-FFF2-40B4-BE49-F238E27FC236}">
                <a16:creationId xmlns:a16="http://schemas.microsoft.com/office/drawing/2014/main" id="{CC2CA691-614D-4E0C-B458-D497B633D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35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181</Words>
  <Application>Microsoft Office PowerPoint</Application>
  <PresentationFormat>Širokozaslonsko</PresentationFormat>
  <Paragraphs>17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15</cp:revision>
  <dcterms:created xsi:type="dcterms:W3CDTF">2020-03-04T02:33:26Z</dcterms:created>
  <dcterms:modified xsi:type="dcterms:W3CDTF">2020-03-04T05:15:07Z</dcterms:modified>
</cp:coreProperties>
</file>