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7559675" cy="1069181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3420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752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428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2844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9498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2768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3141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5977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11906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7710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36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C9A3C-B811-453B-83E6-1E9424110AC1}" type="datetimeFigureOut">
              <a:rPr lang="sl-SI" smtClean="0"/>
              <a:t>11. 03. 2021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AD101-3271-420B-BBEB-72BCD9B53D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6444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97541" y="443753"/>
            <a:ext cx="644114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 KALKULACIJE CEN V TRGOVINI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497540" y="1002321"/>
            <a:ext cx="68848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KALKULACIJE CEN (VREDNOSTI) V TRGOVSKEM PODJETJU SO NASLEDNJE: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NABAVNA CENA (NC) -&gt; NABAVNA VREDNOST (NV)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PRODAJNA CENA (PC) -&gt; PRODAJNA VREDNOST (PV)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MALOPRODAJNA CENA (MPC) -&gt; MALOPRODAJNA VREDNOST (MPV)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558052" y="2550374"/>
            <a:ext cx="5957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K točki 1</a:t>
            </a:r>
            <a:r>
              <a:rPr lang="sl-SI" dirty="0"/>
              <a:t>: Blago v skladišču zabeležijo po </a:t>
            </a:r>
            <a:r>
              <a:rPr lang="sl-SI" b="1" dirty="0"/>
              <a:t>nabavni ali prodajni ceni.</a:t>
            </a:r>
          </a:p>
          <a:p>
            <a:r>
              <a:rPr lang="sl-SI" dirty="0">
                <a:solidFill>
                  <a:srgbClr val="FF0000"/>
                </a:solidFill>
              </a:rPr>
              <a:t>K točki 3</a:t>
            </a:r>
            <a:r>
              <a:rPr lang="sl-SI" dirty="0"/>
              <a:t>: Blago v prodajalni zabeležijo po </a:t>
            </a:r>
            <a:r>
              <a:rPr lang="sl-SI" b="1" dirty="0"/>
              <a:t>maloprodajni ceni.</a:t>
            </a:r>
          </a:p>
        </p:txBody>
      </p:sp>
      <p:sp>
        <p:nvSpPr>
          <p:cNvPr id="7" name="PoljeZBesedilom 6"/>
          <p:cNvSpPr txBox="1"/>
          <p:nvPr/>
        </p:nvSpPr>
        <p:spPr>
          <a:xfrm>
            <a:off x="558052" y="3555517"/>
            <a:ext cx="5123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 </a:t>
            </a:r>
            <a:r>
              <a:rPr lang="sl-SI" b="1" dirty="0"/>
              <a:t>ceni</a:t>
            </a:r>
            <a:r>
              <a:rPr lang="sl-SI" dirty="0"/>
              <a:t> govorimo, ko imamo v mislih blago na enoto (kos, meter, liter, kilogram ipd.)</a:t>
            </a:r>
          </a:p>
          <a:p>
            <a:r>
              <a:rPr lang="sl-SI" dirty="0"/>
              <a:t>Cena izhaja iz </a:t>
            </a:r>
            <a:r>
              <a:rPr lang="sl-SI" b="1" dirty="0"/>
              <a:t>vrednosti</a:t>
            </a:r>
            <a:r>
              <a:rPr lang="sl-SI" dirty="0"/>
              <a:t>, ki jo nabavimo.</a:t>
            </a:r>
          </a:p>
        </p:txBody>
      </p:sp>
      <p:sp>
        <p:nvSpPr>
          <p:cNvPr id="8" name="PoljeZBesedilom 7"/>
          <p:cNvSpPr txBox="1"/>
          <p:nvPr/>
        </p:nvSpPr>
        <p:spPr>
          <a:xfrm>
            <a:off x="497540" y="4549572"/>
            <a:ext cx="5701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CENA</a:t>
            </a:r>
            <a:r>
              <a:rPr lang="sl-SI" dirty="0"/>
              <a:t> = VREDNOST : KOLIČINA, NPR.</a:t>
            </a:r>
          </a:p>
          <a:p>
            <a:r>
              <a:rPr lang="sl-SI" b="1" dirty="0"/>
              <a:t>VREDNOST</a:t>
            </a:r>
            <a:r>
              <a:rPr lang="sl-SI" dirty="0"/>
              <a:t> = CENA X KOLIČINA</a:t>
            </a:r>
          </a:p>
          <a:p>
            <a:r>
              <a:rPr lang="sl-SI" dirty="0">
                <a:solidFill>
                  <a:srgbClr val="FF0000"/>
                </a:solidFill>
              </a:rPr>
              <a:t>VREDNOST</a:t>
            </a:r>
            <a:r>
              <a:rPr lang="sl-SI" dirty="0"/>
              <a:t> 10 kg jabolk je 10 €</a:t>
            </a:r>
          </a:p>
          <a:p>
            <a:r>
              <a:rPr lang="sl-SI" dirty="0">
                <a:solidFill>
                  <a:srgbClr val="FF0000"/>
                </a:solidFill>
              </a:rPr>
              <a:t>CENA </a:t>
            </a:r>
            <a:r>
              <a:rPr lang="sl-SI" dirty="0"/>
              <a:t>1 KG JABOLK JE 1 €</a:t>
            </a:r>
          </a:p>
        </p:txBody>
      </p:sp>
      <p:sp>
        <p:nvSpPr>
          <p:cNvPr id="9" name="PoljeZBesedilom 8"/>
          <p:cNvSpPr txBox="1"/>
          <p:nvPr/>
        </p:nvSpPr>
        <p:spPr>
          <a:xfrm>
            <a:off x="497539" y="5916655"/>
            <a:ext cx="644114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1.1  KALKULACIJA NABAVNE VREDNOSTI (NABAVA BLAGA)</a:t>
            </a:r>
          </a:p>
        </p:txBody>
      </p:sp>
      <p:sp>
        <p:nvSpPr>
          <p:cNvPr id="10" name="PoljeZBesedilom 9"/>
          <p:cNvSpPr txBox="1"/>
          <p:nvPr/>
        </p:nvSpPr>
        <p:spPr>
          <a:xfrm>
            <a:off x="558052" y="6325303"/>
            <a:ext cx="607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naredijo ob nabavi blaga -&gt; osnova za vse </a:t>
            </a:r>
            <a:r>
              <a:rPr lang="sl-SI" dirty="0" err="1"/>
              <a:t>nadaljne</a:t>
            </a:r>
            <a:r>
              <a:rPr lang="sl-SI" dirty="0"/>
              <a:t> kalkulacije</a:t>
            </a:r>
          </a:p>
        </p:txBody>
      </p:sp>
      <p:sp>
        <p:nvSpPr>
          <p:cNvPr id="11" name="PoljeZBesedilom 10"/>
          <p:cNvSpPr txBox="1"/>
          <p:nvPr/>
        </p:nvSpPr>
        <p:spPr>
          <a:xfrm>
            <a:off x="205066" y="6910710"/>
            <a:ext cx="704289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NABAVNA VREDNOST (NV) = ČISTA KUPNA VREDNOST (ČKV) + ODVISNI NABAVNI STROŠKI (NS)</a:t>
            </a:r>
          </a:p>
        </p:txBody>
      </p:sp>
      <p:sp>
        <p:nvSpPr>
          <p:cNvPr id="12" name="PoljeZBesedilom 11"/>
          <p:cNvSpPr txBox="1"/>
          <p:nvPr/>
        </p:nvSpPr>
        <p:spPr>
          <a:xfrm>
            <a:off x="205066" y="7772400"/>
            <a:ext cx="61553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ČISTA KUPNA VREDNOST (ČKV) = vrednost brez DDV, podjetje plačati dobavitelju ob nakupu</a:t>
            </a:r>
          </a:p>
          <a:p>
            <a:endParaRPr lang="sl-SI" dirty="0"/>
          </a:p>
          <a:p>
            <a:r>
              <a:rPr lang="sl-SI" dirty="0"/>
              <a:t>ODVISNI NABAVNI STROŠKI (NS) = nastanejo na poti od prodajalca do kupca: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prevoz,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zavarovanje blaga med prevozom,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carina, kadar uvažamo iz </a:t>
            </a:r>
            <a:r>
              <a:rPr lang="sl-SI" dirty="0" err="1"/>
              <a:t>dražav</a:t>
            </a:r>
            <a:r>
              <a:rPr lang="sl-SI" dirty="0"/>
              <a:t>, ki niso članice EU,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montaža,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nalaganje, skladiščenje nekje na poti itd.</a:t>
            </a:r>
          </a:p>
        </p:txBody>
      </p:sp>
    </p:spTree>
    <p:extLst>
      <p:ext uri="{BB962C8B-B14F-4D97-AF65-F5344CB8AC3E}">
        <p14:creationId xmlns:p14="http://schemas.microsoft.com/office/powerpoint/2010/main" val="932152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497539" y="484044"/>
            <a:ext cx="644114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1.1.1  DAVEK NA DODANO VREDNOST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497539" y="1035424"/>
            <a:ext cx="64411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Po zakonu o DDV-ju morajo vsa podjetja (davčni zavezanci) plačevati davek državi na vse </a:t>
            </a:r>
            <a:r>
              <a:rPr lang="sl-SI" b="1" dirty="0"/>
              <a:t>prejete račune </a:t>
            </a:r>
            <a:r>
              <a:rPr lang="sl-SI" dirty="0"/>
              <a:t>-&gt; plačajo vrednost blaga povečano za DDV</a:t>
            </a:r>
          </a:p>
          <a:p>
            <a:endParaRPr lang="sl-SI" dirty="0"/>
          </a:p>
          <a:p>
            <a:r>
              <a:rPr lang="sl-SI" dirty="0"/>
              <a:t>Vrednost, po kateri kupujejo blago = </a:t>
            </a:r>
            <a:r>
              <a:rPr lang="sl-SI" b="1" dirty="0">
                <a:solidFill>
                  <a:srgbClr val="FF0000"/>
                </a:solidFill>
              </a:rPr>
              <a:t>kupna vrednost (KV)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497539" y="2694800"/>
            <a:ext cx="6441141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KUPNA VREDNOST (KV) = ČISTA KUPNA VREDNOST (ČKV) + DDV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497539" y="3375212"/>
            <a:ext cx="64411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Stopnje, po kateri se obračunava DDV, so: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/>
              <a:t>temeljna (splošna) </a:t>
            </a:r>
            <a:r>
              <a:rPr lang="sl-SI" b="1" dirty="0">
                <a:solidFill>
                  <a:srgbClr val="FF0000"/>
                </a:solidFill>
              </a:rPr>
              <a:t>22 %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/>
              <a:t>znižana</a:t>
            </a:r>
            <a:r>
              <a:rPr lang="sl-SI" dirty="0"/>
              <a:t> </a:t>
            </a:r>
            <a:r>
              <a:rPr lang="sl-SI" b="1" dirty="0">
                <a:solidFill>
                  <a:srgbClr val="FF0000"/>
                </a:solidFill>
              </a:rPr>
              <a:t>9,5 %</a:t>
            </a:r>
            <a:r>
              <a:rPr lang="sl-SI" dirty="0"/>
              <a:t> -&gt; osnovne življenjske potrebščine (hrana, voda, zdravila), storitve javnega prevoza, itd.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/>
              <a:t>Posebna nižja (znižana) stopnja </a:t>
            </a:r>
            <a:r>
              <a:rPr lang="sl-SI" b="1" dirty="0">
                <a:solidFill>
                  <a:srgbClr val="FF0000"/>
                </a:solidFill>
              </a:rPr>
              <a:t>5 %</a:t>
            </a:r>
            <a:r>
              <a:rPr lang="sl-SI" dirty="0"/>
              <a:t> -&gt; dobava in izposoja knjig, časopisov in periodičnih publikacij tako na fizičnih kot elektronskih nosilcih -&gt; ne velja pa za gradiva, ki so v celoti ali v pretežnem delu namenjena oglaševanju oziroma jih v celoti ali v pretežnem delu tvorijo video ali zvočne vsebine</a:t>
            </a:r>
          </a:p>
        </p:txBody>
      </p:sp>
    </p:spTree>
    <p:extLst>
      <p:ext uri="{BB962C8B-B14F-4D97-AF65-F5344CB8AC3E}">
        <p14:creationId xmlns:p14="http://schemas.microsoft.com/office/powerpoint/2010/main" val="43950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10986" y="408750"/>
            <a:ext cx="644114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1.2  KALKULACIJA PRODAJNE VREDNOSTI (PRODAJA BLAGA)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510986" y="1008529"/>
            <a:ext cx="6441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Blago smo ovrednotili po nabavni vrednosti -&gt; čaka, da ga ponovno ovrednotimo in prodamo -&gt; narediti novo kalkulacijo -&gt; </a:t>
            </a:r>
            <a:r>
              <a:rPr lang="sl-SI" b="1" dirty="0"/>
              <a:t>kalkulacijo prodajne vrednosti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403410" y="2162306"/>
            <a:ext cx="644114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PRODAJNA VREDNOST = NABAVNA VREDNOST (NV) + RAZLIKA V CENI (MARŽA)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510986" y="3267635"/>
            <a:ext cx="6051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 nabavni vrednosti bomo dodali toliko razlike v ceni (RVC) ali marže, da bo pokrila: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stroške prodajalca,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dobiček. 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457197" y="4467964"/>
            <a:ext cx="615875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RAZLIKA V CENI (RVC) ALI MARŽA = PRODAJNA CENA – NABAVNA CENA</a:t>
            </a:r>
          </a:p>
        </p:txBody>
      </p:sp>
    </p:spTree>
    <p:extLst>
      <p:ext uri="{BB962C8B-B14F-4D97-AF65-F5344CB8AC3E}">
        <p14:creationId xmlns:p14="http://schemas.microsoft.com/office/powerpoint/2010/main" val="26657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10986" y="408750"/>
            <a:ext cx="644114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1.2  KALKULACIJA MALOPRODAJNE VREDNOSTI (PV + DDV)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403412" y="1102659"/>
            <a:ext cx="649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PRODAJNA VREDNOST = NABAVNA VREDNOST + RVC (MARŽA)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510986" y="1869141"/>
            <a:ext cx="6131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 prodajni vrednost moramo dodati še </a:t>
            </a:r>
            <a:r>
              <a:rPr lang="sl-SI" b="1" dirty="0"/>
              <a:t>DDV oziroma davek na dodano vrednost</a:t>
            </a:r>
            <a:r>
              <a:rPr lang="sl-SI" dirty="0"/>
              <a:t> -&gt; Država želi kaj imeti od prodaje blaga -&gt; </a:t>
            </a:r>
            <a:r>
              <a:rPr lang="sl-SI" b="1" dirty="0"/>
              <a:t>celotna kalkulacija </a:t>
            </a:r>
            <a:r>
              <a:rPr lang="sl-SI" dirty="0"/>
              <a:t>–&gt; </a:t>
            </a:r>
            <a:r>
              <a:rPr lang="sl-SI" b="1" dirty="0"/>
              <a:t>progresivna kalkulacija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510986" y="2985247"/>
            <a:ext cx="5795682" cy="147732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NABAVNA VREDNOST (NV)</a:t>
            </a:r>
          </a:p>
          <a:p>
            <a:r>
              <a:rPr lang="sl-SI" dirty="0"/>
              <a:t>+ RVC (marža)</a:t>
            </a:r>
          </a:p>
          <a:p>
            <a:r>
              <a:rPr lang="sl-SI" dirty="0"/>
              <a:t>= PRODAJNA VREDNOST</a:t>
            </a:r>
          </a:p>
          <a:p>
            <a:r>
              <a:rPr lang="sl-SI" dirty="0"/>
              <a:t>+ DDV</a:t>
            </a:r>
          </a:p>
          <a:p>
            <a:r>
              <a:rPr lang="sl-SI" dirty="0"/>
              <a:t>= MALOPRODAJNA VREDNOST</a:t>
            </a:r>
          </a:p>
        </p:txBody>
      </p:sp>
    </p:spTree>
    <p:extLst>
      <p:ext uri="{BB962C8B-B14F-4D97-AF65-F5344CB8AC3E}">
        <p14:creationId xmlns:p14="http://schemas.microsoft.com/office/powerpoint/2010/main" val="1092327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10986" y="408750"/>
            <a:ext cx="644114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1.3  RETROGRADNE (OBRATNE) KALKULACIJE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510986" y="1008529"/>
            <a:ext cx="64411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izhajamo iz maloprodajne vrednosti in iščemo nabavno vrednost -&gt; kadar proda določen del zaloge in mora ugotoviti: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koliko DDV je bilo v prodanem blagu,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koliko marže,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koliko znaša nabavna vrednost prodanega blaga.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376518" y="2810435"/>
            <a:ext cx="657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nabava – progresivna kalkulacija -&gt; NV do MPV</a:t>
            </a:r>
          </a:p>
          <a:p>
            <a:r>
              <a:rPr lang="sl-SI" dirty="0"/>
              <a:t>Prodaji </a:t>
            </a:r>
            <a:r>
              <a:rPr lang="sl-SI"/>
              <a:t>-&gt; retrogradno kalkulacijo </a:t>
            </a:r>
            <a:r>
              <a:rPr lang="sl-SI" dirty="0"/>
              <a:t>-&gt; MPV -&gt; NV</a:t>
            </a:r>
          </a:p>
        </p:txBody>
      </p:sp>
    </p:spTree>
    <p:extLst>
      <p:ext uri="{BB962C8B-B14F-4D97-AF65-F5344CB8AC3E}">
        <p14:creationId xmlns:p14="http://schemas.microsoft.com/office/powerpoint/2010/main" val="4289082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580</Words>
  <Application>Microsoft Office PowerPoint</Application>
  <PresentationFormat>Po meri</PresentationFormat>
  <Paragraphs>55</Paragraphs>
  <Slides>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Černilec</cp:lastModifiedBy>
  <cp:revision>12</cp:revision>
  <dcterms:created xsi:type="dcterms:W3CDTF">2015-10-18T15:12:28Z</dcterms:created>
  <dcterms:modified xsi:type="dcterms:W3CDTF">2021-03-11T21:44:54Z</dcterms:modified>
</cp:coreProperties>
</file>