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9"/>
  </p:normalViewPr>
  <p:slideViewPr>
    <p:cSldViewPr snapToGrid="0">
      <p:cViewPr varScale="1">
        <p:scale>
          <a:sx n="123" d="100"/>
          <a:sy n="123" d="100"/>
        </p:scale>
        <p:origin x="9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 6"/>
          <p:cNvGrpSpPr/>
          <p:nvPr/>
        </p:nvGrpSpPr>
        <p:grpSpPr>
          <a:xfrm>
            <a:off x="1713719" y="1403998"/>
            <a:ext cx="6523562" cy="3161441"/>
            <a:chOff x="0" y="0"/>
            <a:chExt cx="6523561" cy="3161439"/>
          </a:xfrm>
        </p:grpSpPr>
        <p:sp>
          <p:nvSpPr>
            <p:cNvPr id="17" name="textruta 7"/>
            <p:cNvSpPr txBox="1"/>
            <p:nvPr/>
          </p:nvSpPr>
          <p:spPr>
            <a:xfrm>
              <a:off x="-1" y="-1"/>
              <a:ext cx="6523563" cy="1844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8" name="textruta 8"/>
            <p:cNvSpPr txBox="1"/>
            <p:nvPr/>
          </p:nvSpPr>
          <p:spPr>
            <a:xfrm>
              <a:off x="699219" y="1800001"/>
              <a:ext cx="5125125" cy="1361439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675877" y="1709740"/>
            <a:ext cx="8543927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7" y="4589464"/>
            <a:ext cx="8543927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4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2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4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7" name="textruta 9"/>
          <p:cNvSpPr txBox="1"/>
          <p:nvPr/>
        </p:nvSpPr>
        <p:spPr>
          <a:xfrm>
            <a:off x="2808933" y="6309000"/>
            <a:ext cx="4072725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>
                <a:solidFill>
                  <a:srgbClr val="FFFFFF"/>
                </a:solidFill>
                <a:latin typeface="Berlin Sans FB Demi"/>
                <a:ea typeface="Berlin Sans FB Demi"/>
                <a:cs typeface="Berlin Sans FB Demi"/>
                <a:sym typeface="Berlin Sans FB Demi"/>
              </a:defRPr>
            </a:lvl1pPr>
          </a:lstStyle>
          <a:p>
            <a:r>
              <a:t>MISELNI ŠPORT #1</a:t>
            </a:r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8" cy="5030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" name="Grupp 6"/>
          <p:cNvGrpSpPr/>
          <p:nvPr/>
        </p:nvGrpSpPr>
        <p:grpSpPr>
          <a:xfrm>
            <a:off x="1713719" y="1403997"/>
            <a:ext cx="6523565" cy="1800003"/>
            <a:chOff x="0" y="0"/>
            <a:chExt cx="6523563" cy="1800002"/>
          </a:xfrm>
        </p:grpSpPr>
        <p:sp>
          <p:nvSpPr>
            <p:cNvPr id="157" name="textruta 7"/>
            <p:cNvSpPr/>
            <p:nvPr/>
          </p:nvSpPr>
          <p:spPr>
            <a:xfrm>
              <a:off x="0" y="0"/>
              <a:ext cx="652356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58" name="MISELNI ŠPORT #1"/>
            <p:cNvSpPr/>
            <p:nvPr/>
          </p:nvSpPr>
          <p:spPr>
            <a:xfrm>
              <a:off x="699220" y="1800002"/>
              <a:ext cx="512512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1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NAJBOLJŠI MISELNI ŠPORT</a:t>
              </a:r>
            </a:p>
          </p:txBody>
        </p:sp>
      </p:grp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6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7" name="textruta 9"/>
          <p:cNvSpPr txBox="1"/>
          <p:nvPr/>
        </p:nvSpPr>
        <p:spPr>
          <a:xfrm>
            <a:off x="1950148" y="6315350"/>
            <a:ext cx="6005704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NAJBOLJŠI MISELNI ŠPORT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3000" y="6453787"/>
            <a:ext cx="406401" cy="418853"/>
          </a:xfrm>
          <a:prstGeom prst="rect">
            <a:avLst/>
          </a:prstGeom>
          <a:ln w="12700">
            <a:miter lim="400000"/>
          </a:ln>
        </p:spPr>
        <p:txBody>
          <a:bodyPr wrap="none" lIns="44450" tIns="44450" rIns="44450" bIns="44450">
            <a:spAutoFit/>
          </a:bodyPr>
          <a:lstStyle>
            <a:lvl1pPr defTabSz="762000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jpeg"/><Relationship Id="rId3" Type="http://schemas.openxmlformats.org/officeDocument/2006/relationships/image" Target="../media/image4.jpeg"/><Relationship Id="rId21" Type="http://schemas.openxmlformats.org/officeDocument/2006/relationships/image" Target="../media/image22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9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26" Type="http://schemas.openxmlformats.org/officeDocument/2006/relationships/image" Target="../media/image54.jpeg"/><Relationship Id="rId39" Type="http://schemas.openxmlformats.org/officeDocument/2006/relationships/image" Target="../media/image67.jpeg"/><Relationship Id="rId21" Type="http://schemas.openxmlformats.org/officeDocument/2006/relationships/image" Target="../media/image49.jpeg"/><Relationship Id="rId34" Type="http://schemas.openxmlformats.org/officeDocument/2006/relationships/image" Target="../media/image62.jpeg"/><Relationship Id="rId42" Type="http://schemas.openxmlformats.org/officeDocument/2006/relationships/image" Target="../media/image70.jpeg"/><Relationship Id="rId47" Type="http://schemas.openxmlformats.org/officeDocument/2006/relationships/image" Target="../media/image75.jpeg"/><Relationship Id="rId50" Type="http://schemas.openxmlformats.org/officeDocument/2006/relationships/image" Target="../media/image78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6" Type="http://schemas.openxmlformats.org/officeDocument/2006/relationships/image" Target="../media/image44.jpeg"/><Relationship Id="rId29" Type="http://schemas.openxmlformats.org/officeDocument/2006/relationships/image" Target="../media/image57.jpeg"/><Relationship Id="rId11" Type="http://schemas.openxmlformats.org/officeDocument/2006/relationships/image" Target="../media/image39.jpeg"/><Relationship Id="rId24" Type="http://schemas.openxmlformats.org/officeDocument/2006/relationships/image" Target="../media/image52.jpeg"/><Relationship Id="rId32" Type="http://schemas.openxmlformats.org/officeDocument/2006/relationships/image" Target="../media/image60.jpeg"/><Relationship Id="rId37" Type="http://schemas.openxmlformats.org/officeDocument/2006/relationships/image" Target="../media/image65.jpeg"/><Relationship Id="rId40" Type="http://schemas.openxmlformats.org/officeDocument/2006/relationships/image" Target="../media/image68.jpeg"/><Relationship Id="rId45" Type="http://schemas.openxmlformats.org/officeDocument/2006/relationships/image" Target="../media/image73.jpeg"/><Relationship Id="rId53" Type="http://schemas.openxmlformats.org/officeDocument/2006/relationships/image" Target="../media/image81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31" Type="http://schemas.openxmlformats.org/officeDocument/2006/relationships/image" Target="../media/image59.jpeg"/><Relationship Id="rId44" Type="http://schemas.openxmlformats.org/officeDocument/2006/relationships/image" Target="../media/image72.jpeg"/><Relationship Id="rId52" Type="http://schemas.openxmlformats.org/officeDocument/2006/relationships/image" Target="../media/image80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Relationship Id="rId22" Type="http://schemas.openxmlformats.org/officeDocument/2006/relationships/image" Target="../media/image50.jpeg"/><Relationship Id="rId27" Type="http://schemas.openxmlformats.org/officeDocument/2006/relationships/image" Target="../media/image55.jpeg"/><Relationship Id="rId30" Type="http://schemas.openxmlformats.org/officeDocument/2006/relationships/image" Target="../media/image58.jpeg"/><Relationship Id="rId35" Type="http://schemas.openxmlformats.org/officeDocument/2006/relationships/image" Target="../media/image63.jpeg"/><Relationship Id="rId43" Type="http://schemas.openxmlformats.org/officeDocument/2006/relationships/image" Target="../media/image71.jpeg"/><Relationship Id="rId48" Type="http://schemas.openxmlformats.org/officeDocument/2006/relationships/image" Target="../media/image76.jpeg"/><Relationship Id="rId8" Type="http://schemas.openxmlformats.org/officeDocument/2006/relationships/image" Target="../media/image36.jpeg"/><Relationship Id="rId51" Type="http://schemas.openxmlformats.org/officeDocument/2006/relationships/image" Target="../media/image79.jpeg"/><Relationship Id="rId3" Type="http://schemas.openxmlformats.org/officeDocument/2006/relationships/image" Target="../media/image31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5" Type="http://schemas.openxmlformats.org/officeDocument/2006/relationships/image" Target="../media/image53.jpeg"/><Relationship Id="rId33" Type="http://schemas.openxmlformats.org/officeDocument/2006/relationships/image" Target="../media/image61.jpeg"/><Relationship Id="rId38" Type="http://schemas.openxmlformats.org/officeDocument/2006/relationships/image" Target="../media/image66.jpeg"/><Relationship Id="rId46" Type="http://schemas.openxmlformats.org/officeDocument/2006/relationships/image" Target="../media/image74.jpeg"/><Relationship Id="rId20" Type="http://schemas.openxmlformats.org/officeDocument/2006/relationships/image" Target="../media/image48.jpeg"/><Relationship Id="rId41" Type="http://schemas.openxmlformats.org/officeDocument/2006/relationships/image" Target="../media/image69.jpeg"/><Relationship Id="rId54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5" Type="http://schemas.openxmlformats.org/officeDocument/2006/relationships/image" Target="../media/image43.jpeg"/><Relationship Id="rId23" Type="http://schemas.openxmlformats.org/officeDocument/2006/relationships/image" Target="../media/image51.jpeg"/><Relationship Id="rId28" Type="http://schemas.openxmlformats.org/officeDocument/2006/relationships/image" Target="../media/image56.jpeg"/><Relationship Id="rId36" Type="http://schemas.openxmlformats.org/officeDocument/2006/relationships/image" Target="../media/image64.jpeg"/><Relationship Id="rId49" Type="http://schemas.openxmlformats.org/officeDocument/2006/relationships/image" Target="../media/image7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72.jpeg"/><Relationship Id="rId18" Type="http://schemas.openxmlformats.org/officeDocument/2006/relationships/image" Target="../media/image30.jpeg"/><Relationship Id="rId3" Type="http://schemas.openxmlformats.org/officeDocument/2006/relationships/image" Target="../media/image32.jpeg"/><Relationship Id="rId21" Type="http://schemas.openxmlformats.org/officeDocument/2006/relationships/image" Target="../media/image52.jpeg"/><Relationship Id="rId7" Type="http://schemas.openxmlformats.org/officeDocument/2006/relationships/image" Target="../media/image37.jpeg"/><Relationship Id="rId12" Type="http://schemas.openxmlformats.org/officeDocument/2006/relationships/image" Target="../media/image71.jpeg"/><Relationship Id="rId17" Type="http://schemas.openxmlformats.org/officeDocument/2006/relationships/image" Target="../media/image34.jpeg"/><Relationship Id="rId2" Type="http://schemas.openxmlformats.org/officeDocument/2006/relationships/image" Target="../media/image31.jpeg"/><Relationship Id="rId16" Type="http://schemas.openxmlformats.org/officeDocument/2006/relationships/image" Target="../media/image53.jpeg"/><Relationship Id="rId20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56.jpeg"/><Relationship Id="rId24" Type="http://schemas.openxmlformats.org/officeDocument/2006/relationships/image" Target="../media/image66.jpeg"/><Relationship Id="rId5" Type="http://schemas.openxmlformats.org/officeDocument/2006/relationships/image" Target="../media/image35.jpeg"/><Relationship Id="rId15" Type="http://schemas.openxmlformats.org/officeDocument/2006/relationships/image" Target="../media/image70.jpeg"/><Relationship Id="rId23" Type="http://schemas.openxmlformats.org/officeDocument/2006/relationships/image" Target="../media/image65.jpeg"/><Relationship Id="rId10" Type="http://schemas.openxmlformats.org/officeDocument/2006/relationships/image" Target="../media/image55.jpeg"/><Relationship Id="rId19" Type="http://schemas.openxmlformats.org/officeDocument/2006/relationships/image" Target="../media/image73.jpeg"/><Relationship Id="rId4" Type="http://schemas.openxmlformats.org/officeDocument/2006/relationships/image" Target="../media/image33.jpeg"/><Relationship Id="rId9" Type="http://schemas.openxmlformats.org/officeDocument/2006/relationships/image" Target="../media/image54.jpeg"/><Relationship Id="rId14" Type="http://schemas.openxmlformats.org/officeDocument/2006/relationships/image" Target="../media/image38.jpeg"/><Relationship Id="rId22" Type="http://schemas.openxmlformats.org/officeDocument/2006/relationships/image" Target="../media/image6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86.jpeg"/><Relationship Id="rId18" Type="http://schemas.openxmlformats.org/officeDocument/2006/relationships/image" Target="../media/image60.jpeg"/><Relationship Id="rId3" Type="http://schemas.openxmlformats.org/officeDocument/2006/relationships/image" Target="../media/image32.jpeg"/><Relationship Id="rId21" Type="http://schemas.openxmlformats.org/officeDocument/2006/relationships/image" Target="../media/image75.jpeg"/><Relationship Id="rId7" Type="http://schemas.openxmlformats.org/officeDocument/2006/relationships/image" Target="../media/image10.jpeg"/><Relationship Id="rId12" Type="http://schemas.openxmlformats.org/officeDocument/2006/relationships/image" Target="../media/image85.jpeg"/><Relationship Id="rId17" Type="http://schemas.openxmlformats.org/officeDocument/2006/relationships/image" Target="../media/image59.jpeg"/><Relationship Id="rId2" Type="http://schemas.openxmlformats.org/officeDocument/2006/relationships/image" Target="../media/image31.jpeg"/><Relationship Id="rId16" Type="http://schemas.openxmlformats.org/officeDocument/2006/relationships/image" Target="../media/image71.jpeg"/><Relationship Id="rId20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84.jpeg"/><Relationship Id="rId5" Type="http://schemas.openxmlformats.org/officeDocument/2006/relationships/image" Target="../media/image8.jpeg"/><Relationship Id="rId15" Type="http://schemas.openxmlformats.org/officeDocument/2006/relationships/image" Target="../media/image70.jpeg"/><Relationship Id="rId10" Type="http://schemas.openxmlformats.org/officeDocument/2006/relationships/image" Target="../media/image83.jpeg"/><Relationship Id="rId19" Type="http://schemas.openxmlformats.org/officeDocument/2006/relationships/image" Target="../media/image61.jpeg"/><Relationship Id="rId4" Type="http://schemas.openxmlformats.org/officeDocument/2006/relationships/image" Target="../media/image36.jpeg"/><Relationship Id="rId9" Type="http://schemas.openxmlformats.org/officeDocument/2006/relationships/image" Target="../media/image7.jpeg"/><Relationship Id="rId14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68.jpeg"/><Relationship Id="rId18" Type="http://schemas.openxmlformats.org/officeDocument/2006/relationships/image" Target="../media/image67.jpeg"/><Relationship Id="rId3" Type="http://schemas.openxmlformats.org/officeDocument/2006/relationships/image" Target="../media/image51.jpeg"/><Relationship Id="rId21" Type="http://schemas.openxmlformats.org/officeDocument/2006/relationships/image" Target="../media/image44.jpeg"/><Relationship Id="rId7" Type="http://schemas.openxmlformats.org/officeDocument/2006/relationships/image" Target="../media/image58.jpeg"/><Relationship Id="rId12" Type="http://schemas.openxmlformats.org/officeDocument/2006/relationships/image" Target="../media/image81.jpeg"/><Relationship Id="rId17" Type="http://schemas.openxmlformats.org/officeDocument/2006/relationships/image" Target="../media/image57.jpeg"/><Relationship Id="rId2" Type="http://schemas.openxmlformats.org/officeDocument/2006/relationships/image" Target="../media/image50.jpeg"/><Relationship Id="rId16" Type="http://schemas.openxmlformats.org/officeDocument/2006/relationships/image" Target="../media/image46.jpe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11" Type="http://schemas.openxmlformats.org/officeDocument/2006/relationships/image" Target="../media/image80.jpeg"/><Relationship Id="rId5" Type="http://schemas.openxmlformats.org/officeDocument/2006/relationships/image" Target="../media/image61.jpeg"/><Relationship Id="rId15" Type="http://schemas.openxmlformats.org/officeDocument/2006/relationships/image" Target="../media/image45.jpeg"/><Relationship Id="rId10" Type="http://schemas.openxmlformats.org/officeDocument/2006/relationships/image" Target="../media/image79.jpeg"/><Relationship Id="rId19" Type="http://schemas.openxmlformats.org/officeDocument/2006/relationships/image" Target="../media/image48.jpeg"/><Relationship Id="rId4" Type="http://schemas.openxmlformats.org/officeDocument/2006/relationships/image" Target="../media/image60.jpeg"/><Relationship Id="rId9" Type="http://schemas.openxmlformats.org/officeDocument/2006/relationships/image" Target="../media/image78.jpeg"/><Relationship Id="rId1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2197206" y="4521913"/>
            <a:ext cx="5511588" cy="739718"/>
          </a:xfrm>
          <a:prstGeom prst="rect">
            <a:avLst/>
          </a:prstGeom>
        </p:spPr>
        <p:txBody>
          <a:bodyPr lIns="45718" tIns="45718" rIns="45718" bIns="45718"/>
          <a:lstStyle/>
          <a:p>
            <a:pPr marL="0" indent="0" algn="ctr" defTabSz="868680">
              <a:lnSpc>
                <a:spcPct val="72000"/>
              </a:lnSpc>
              <a:spcBef>
                <a:spcPts val="900"/>
              </a:spcBef>
              <a:buSzTx/>
              <a:buNone/>
              <a:defRPr sz="19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Navzkrižno rezanje</a:t>
            </a:r>
          </a:p>
          <a:p>
            <a:pPr marL="0" indent="0" algn="ctr" defTabSz="868680">
              <a:lnSpc>
                <a:spcPct val="72000"/>
              </a:lnSpc>
              <a:spcBef>
                <a:spcPts val="900"/>
              </a:spcBef>
              <a:buSzTx/>
              <a:buNone/>
              <a:defRPr sz="19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Padec figure ali impasiranje?</a:t>
            </a:r>
          </a:p>
        </p:txBody>
      </p:sp>
      <p:sp>
        <p:nvSpPr>
          <p:cNvPr id="170" name="Underrubrik 2"/>
          <p:cNvSpPr txBox="1"/>
          <p:nvPr/>
        </p:nvSpPr>
        <p:spPr>
          <a:xfrm>
            <a:off x="183718" y="6399441"/>
            <a:ext cx="1573565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9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73" name="Rubrik 3"/>
          <p:cNvSpPr txBox="1">
            <a:spLocks noGrp="1"/>
          </p:cNvSpPr>
          <p:nvPr>
            <p:ph type="title"/>
          </p:nvPr>
        </p:nvSpPr>
        <p:spPr>
          <a:xfrm>
            <a:off x="464728" y="228969"/>
            <a:ext cx="4107272" cy="685428"/>
          </a:xfrm>
          <a:prstGeom prst="rect">
            <a:avLst/>
          </a:prstGeom>
        </p:spPr>
        <p:txBody>
          <a:bodyPr/>
          <a:lstStyle/>
          <a:p>
            <a:pPr defTabSz="685800">
              <a:defRPr sz="28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Navzkrižno rezanje</a:t>
            </a:r>
          </a:p>
        </p:txBody>
      </p:sp>
      <p:grpSp>
        <p:nvGrpSpPr>
          <p:cNvPr id="178" name="Grupp 66"/>
          <p:cNvGrpSpPr/>
          <p:nvPr/>
        </p:nvGrpSpPr>
        <p:grpSpPr>
          <a:xfrm>
            <a:off x="573096" y="957804"/>
            <a:ext cx="1243220" cy="3541407"/>
            <a:chOff x="0" y="0"/>
            <a:chExt cx="1243218" cy="3541406"/>
          </a:xfrm>
        </p:grpSpPr>
        <p:pic>
          <p:nvPicPr>
            <p:cNvPr id="174" name="Bildobjekt 9" descr="Bildobjekt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88" y="0"/>
              <a:ext cx="1213443" cy="1905770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75" name="Bildobjekt 19" descr="Bildobjekt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22" y="477715"/>
              <a:ext cx="1235776" cy="1913216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76" name="Bildobjekt 20" descr="Bildobjekt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1018421"/>
              <a:ext cx="1243220" cy="1913216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77" name="Bildobjekt 27" descr="Bildobjekt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11" y="1635635"/>
              <a:ext cx="1205998" cy="1905772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grpSp>
        <p:nvGrpSpPr>
          <p:cNvPr id="184" name="Grupp 67"/>
          <p:cNvGrpSpPr/>
          <p:nvPr/>
        </p:nvGrpSpPr>
        <p:grpSpPr>
          <a:xfrm>
            <a:off x="1845067" y="957803"/>
            <a:ext cx="1256739" cy="3742691"/>
            <a:chOff x="-1" y="-1"/>
            <a:chExt cx="1256737" cy="3742691"/>
          </a:xfrm>
        </p:grpSpPr>
        <p:pic>
          <p:nvPicPr>
            <p:cNvPr id="179" name="Bildobjekt 41" descr="Bildobjekt 4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30" y="-2"/>
              <a:ext cx="1205996" cy="1905773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80" name="Bildobjekt 44" descr="Bildobjekt 4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518" y="449925"/>
              <a:ext cx="1243219" cy="1913215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81" name="Bildobjekt 45" descr="Bildobjekt 4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408" y="907293"/>
              <a:ext cx="1213440" cy="1920659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82" name="Bildobjekt 46" descr="Bildobjekt 4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685" y="1372105"/>
              <a:ext cx="1220885" cy="1913215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83" name="Bildobjekt 47" descr="Bildobjekt 4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2" y="1829476"/>
              <a:ext cx="1243220" cy="1913215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grpSp>
        <p:nvGrpSpPr>
          <p:cNvPr id="189" name="Grupp 68"/>
          <p:cNvGrpSpPr/>
          <p:nvPr/>
        </p:nvGrpSpPr>
        <p:grpSpPr>
          <a:xfrm>
            <a:off x="3159316" y="954644"/>
            <a:ext cx="1243221" cy="3654200"/>
            <a:chOff x="-1" y="-1"/>
            <a:chExt cx="1243220" cy="3654198"/>
          </a:xfrm>
        </p:grpSpPr>
        <p:pic>
          <p:nvPicPr>
            <p:cNvPr id="185" name="Bildobjekt 48" descr="Bildobjekt 4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168" y="-2"/>
              <a:ext cx="1220885" cy="1942994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86" name="Bildobjekt 49" descr="Bildobjekt 4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" y="590452"/>
              <a:ext cx="1243219" cy="1920659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87" name="Bildobjekt 50" descr="Bildobjekt 5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168" y="1140071"/>
              <a:ext cx="1220885" cy="1913213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88" name="Bildobjekt 51" descr="Bildobjekt 5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2" y="1703761"/>
              <a:ext cx="1243220" cy="1950437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grpSp>
        <p:nvGrpSpPr>
          <p:cNvPr id="203" name="Grupp 65"/>
          <p:cNvGrpSpPr/>
          <p:nvPr/>
        </p:nvGrpSpPr>
        <p:grpSpPr>
          <a:xfrm>
            <a:off x="237509" y="3426445"/>
            <a:ext cx="4471858" cy="2921881"/>
            <a:chOff x="0" y="0"/>
            <a:chExt cx="4471857" cy="2921879"/>
          </a:xfrm>
        </p:grpSpPr>
        <p:pic>
          <p:nvPicPr>
            <p:cNvPr id="190" name="Bildobjekt 52" descr="Bildobjekt 5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19355511">
              <a:off x="507864" y="336494"/>
              <a:ext cx="1313211" cy="2116614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1" name="Bildobjekt 53" descr="Bildobjekt 5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19816749">
              <a:off x="690168" y="276668"/>
              <a:ext cx="1305347" cy="2124849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2" name="Bildobjekt 54" descr="Bildobjekt 5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0180755">
              <a:off x="864620" y="216851"/>
              <a:ext cx="1273894" cy="2116614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3" name="Bildobjekt 55" descr="Bildobjekt 55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0505731">
              <a:off x="1079013" y="171979"/>
              <a:ext cx="1273895" cy="2116614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4" name="Bildobjekt 56" descr="Bildobjekt 5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0758231">
              <a:off x="1293398" y="127115"/>
              <a:ext cx="1313212" cy="2149558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5" name="Bildobjekt 57" descr="Bildobjekt 57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007557">
              <a:off x="1518545" y="157023"/>
              <a:ext cx="1273895" cy="2108380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6" name="Bildobjekt 58" descr="Bildobjekt 58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260808">
              <a:off x="1704373" y="186938"/>
              <a:ext cx="1297485" cy="2116616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7" name="Bildobjekt 59" descr="Bildobjekt 59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899519" y="246756"/>
              <a:ext cx="1305348" cy="2108378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8" name="Bildobjekt 60" descr="Bildobjekt 60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336810">
              <a:off x="2059693" y="291619"/>
              <a:ext cx="1281757" cy="2116612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199" name="Bildobjekt 61" descr="Bildobjekt 61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523782">
              <a:off x="2239103" y="336484"/>
              <a:ext cx="1305348" cy="2116614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00" name="Bildobjekt 62" descr="Bildobjekt 62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677263">
              <a:off x="2442108" y="411255"/>
              <a:ext cx="1313211" cy="2108378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01" name="Bildobjekt 63" descr="Bildobjekt 63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1007212">
              <a:off x="2624416" y="500975"/>
              <a:ext cx="1313211" cy="2124851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02" name="Bildobjekt 64" descr="Bildobjekt 64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1465076">
              <a:off x="2778180" y="620624"/>
              <a:ext cx="1313212" cy="2124851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pic>
        <p:nvPicPr>
          <p:cNvPr id="204" name="pppp.jpg" descr="pppp.jp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99916" y="739498"/>
            <a:ext cx="2586974" cy="21383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7" name="Rektangulär 20"/>
          <p:cNvGrpSpPr/>
          <p:nvPr/>
        </p:nvGrpSpPr>
        <p:grpSpPr>
          <a:xfrm>
            <a:off x="5742037" y="259809"/>
            <a:ext cx="2586975" cy="949084"/>
            <a:chOff x="0" y="0"/>
            <a:chExt cx="2586974" cy="949083"/>
          </a:xfrm>
        </p:grpSpPr>
        <p:sp>
          <p:nvSpPr>
            <p:cNvPr id="205" name="Shape"/>
            <p:cNvSpPr/>
            <p:nvPr/>
          </p:nvSpPr>
          <p:spPr>
            <a:xfrm>
              <a:off x="-1" y="0"/>
              <a:ext cx="2586976" cy="94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535" y="0"/>
                  </a:lnTo>
                  <a:lnTo>
                    <a:pt x="17535" y="14865"/>
                  </a:lnTo>
                  <a:lnTo>
                    <a:pt x="14612" y="14865"/>
                  </a:lnTo>
                  <a:lnTo>
                    <a:pt x="21600" y="21600"/>
                  </a:lnTo>
                  <a:lnTo>
                    <a:pt x="10229" y="14865"/>
                  </a:lnTo>
                  <a:lnTo>
                    <a:pt x="0" y="14865"/>
                  </a:lnTo>
                  <a:lnTo>
                    <a:pt x="0" y="8671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06" name="Vzemimo si 30 sekund za načrtovanje"/>
            <p:cNvSpPr txBox="1"/>
            <p:nvPr/>
          </p:nvSpPr>
          <p:spPr>
            <a:xfrm>
              <a:off x="52070" y="52251"/>
              <a:ext cx="1995966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500"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Vzemimo si 30 sekund za načrtovanje</a:t>
              </a:r>
            </a:p>
          </p:txBody>
        </p:sp>
      </p:grpSp>
      <p:sp>
        <p:nvSpPr>
          <p:cNvPr id="208" name="Rectangle 3"/>
          <p:cNvSpPr txBox="1"/>
          <p:nvPr/>
        </p:nvSpPr>
        <p:spPr>
          <a:xfrm>
            <a:off x="4980983" y="2553143"/>
            <a:ext cx="4072723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1F4E79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lang="sl-SI" dirty="0"/>
              <a:t>North</a:t>
            </a:r>
            <a:r>
              <a:rPr dirty="0"/>
              <a:t> </a:t>
            </a:r>
            <a:r>
              <a:rPr dirty="0" err="1"/>
              <a:t>igra</a:t>
            </a:r>
            <a:r>
              <a:rPr dirty="0"/>
              <a:t> 4 </a:t>
            </a:r>
            <a:r>
              <a:rPr dirty="0">
                <a:solidFill>
                  <a:srgbClr val="2F5597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. </a:t>
            </a:r>
            <a:r>
              <a:rPr dirty="0" err="1"/>
              <a:t>Napad</a:t>
            </a:r>
            <a:r>
              <a:rPr dirty="0"/>
              <a:t>: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>
                <a:solidFill>
                  <a:srgbClr val="C55A11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♦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K</a:t>
            </a:r>
          </a:p>
        </p:txBody>
      </p:sp>
      <p:sp>
        <p:nvSpPr>
          <p:cNvPr id="209" name="Rectangle 3"/>
          <p:cNvSpPr txBox="1"/>
          <p:nvPr/>
        </p:nvSpPr>
        <p:spPr>
          <a:xfrm>
            <a:off x="4851625" y="3105542"/>
            <a:ext cx="4629754" cy="317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marL="360363" indent="-360363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P1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–</a:t>
            </a:r>
            <a:r>
              <a:t>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Potrebujem </a:t>
            </a:r>
            <a:r>
              <a:t>deset vzetkov.</a:t>
            </a:r>
          </a:p>
          <a:p>
            <a:pPr marL="360363" indent="-360363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P2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–</a:t>
            </a:r>
            <a:r>
              <a:t>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Imam </a:t>
            </a:r>
            <a:r>
              <a:t>šest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t>gotovih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vzetkov.</a:t>
            </a:r>
          </a:p>
          <a:p>
            <a:pPr marL="452437" indent="-452437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P3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– Če potegnem vse adute in so piki razdeljeni 3-2, bom z rezanjem naredil dva dodatna vzetka.</a:t>
            </a:r>
            <a:b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</a:b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Če porežem karo in odigram </a:t>
            </a:r>
            <a:r>
              <a:rPr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♥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asa, nato pa v eno smer režem karo, v drugo pa srce, pa bom naredil deset vzetkov.</a:t>
            </a:r>
          </a:p>
          <a:p>
            <a:pPr marL="452437" indent="-452437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P4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– Tej tehniki pravimo </a:t>
            </a:r>
            <a:r>
              <a:t>navzkrižno rezanje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2" animBg="1" advAuto="0"/>
      <p:bldP spid="184" grpId="3" animBg="1" advAuto="0"/>
      <p:bldP spid="189" grpId="4" animBg="1" advAuto="0"/>
      <p:bldP spid="207" grpId="5" animBg="1" advAuto="0"/>
      <p:bldP spid="208" grpId="1" animBg="1" advAuto="0"/>
      <p:bldP spid="209" grpId="6" uiExpand="1" build="p" bldLvl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212" name="Parallelltrapets 4"/>
          <p:cNvSpPr/>
          <p:nvPr/>
        </p:nvSpPr>
        <p:spPr>
          <a:xfrm>
            <a:off x="993054" y="1159535"/>
            <a:ext cx="7492185" cy="4001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462" y="0"/>
                </a:lnTo>
                <a:lnTo>
                  <a:pt x="1813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213" name="Bildobjekt 45" descr="Bildobjekt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86" y="1976323"/>
            <a:ext cx="877274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14" name="Bildobjekt 46" descr="Bildobjekt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56" y="1976323"/>
            <a:ext cx="891714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15" name="Bildobjekt 47" descr="Bildobjekt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38" y="1995988"/>
            <a:ext cx="886297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16" name="Bildobjekt 48" descr="Bildobjekt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287" y="1946830"/>
            <a:ext cx="884494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17" name="Bildobjekt 49" descr="Bildobjekt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1716" y="1946830"/>
            <a:ext cx="880884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18" name="Bildobjekt 53" descr="Bildobjekt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0843" y="865281"/>
            <a:ext cx="877274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19" name="Bildobjekt 55" descr="Bildobjekt 5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9724" y="865281"/>
            <a:ext cx="88268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0" name="Bildobjekt 56" descr="Bildobjekt 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4020" y="865281"/>
            <a:ext cx="89351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1" name="Bildobjekt 57" descr="Bildobjekt 5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3865" y="4847347"/>
            <a:ext cx="88088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2" name="Bildobjekt 54" descr="Bildobjekt 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9147" y="865281"/>
            <a:ext cx="898935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3" name="Bildobjekt 14" descr="Bildobjekt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9689" y="865281"/>
            <a:ext cx="88990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4" name="Bildobjekt 9" descr="Bildobjekt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1206" y="865281"/>
            <a:ext cx="87185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5" name="Bildobjekt 8" descr="Bildobjekt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84670" y="865281"/>
            <a:ext cx="898936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6" name="Bildobjekt 7" descr="Bildobjekt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35214" y="865281"/>
            <a:ext cx="89351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7" name="Bildobjekt 5" descr="Bildobjekt 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80340" y="865281"/>
            <a:ext cx="89351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8" name="Bildobjekt 28" descr="Bildobjekt 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25465" y="865281"/>
            <a:ext cx="884494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29" name="Bildobjekt 31" descr="Bildobjekt 3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61567" y="865281"/>
            <a:ext cx="893517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0" name="Bildobjekt 26" descr="Bildobjekt 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06693" y="865281"/>
            <a:ext cx="897130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1" name="Bildobjekt 21" descr="Bildobjekt 2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55429" y="865281"/>
            <a:ext cx="89351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2" name="Bildobjekt 13" descr="Bildobjekt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7211" y="2487603"/>
            <a:ext cx="90434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3" name="Bildobjekt 18" descr="Bildobjekt 1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94311" y="2487603"/>
            <a:ext cx="884495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4" name="Bildobjekt 17" descr="Bildobjekt 1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39466" y="2467939"/>
            <a:ext cx="866442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5" name="Bildobjekt 36" descr="Bildobjekt 3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43904" y="2920220"/>
            <a:ext cx="891714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6" name="Bildobjekt 37" descr="Bildobjekt 3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61675" y="2920220"/>
            <a:ext cx="891716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7" name="Bildobjekt 41" descr="Bildobjekt 4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83055" y="2920220"/>
            <a:ext cx="888106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8" name="Bildobjekt 43" descr="Bildobjekt 4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93608" y="2920220"/>
            <a:ext cx="89893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39" name="Bildobjekt 42" descr="Bildobjekt 4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14989" y="2920220"/>
            <a:ext cx="888103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0" name="Bildobjekt 20" descr="Bildobjekt 2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89452" y="3480661"/>
            <a:ext cx="880882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1" name="Bildobjekt 27" descr="Bildobjekt 27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16310" y="3480661"/>
            <a:ext cx="893517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2" name="Bildobjekt 10" descr="Bildobjekt 1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780491" y="2340124"/>
            <a:ext cx="891715" cy="1386310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3" name="Bildobjekt 11" descr="Bildobjekt 11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463805" y="2340124"/>
            <a:ext cx="891715" cy="1386310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4" name="Bildobjekt 12" descr="Bildobjekt 1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139902" y="2340124"/>
            <a:ext cx="898935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5" name="Bildobjekt 15" descr="Bildobjekt 15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825023" y="2340124"/>
            <a:ext cx="88990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6" name="Bildobjekt 16" descr="Bildobjekt 1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502924" y="2340124"/>
            <a:ext cx="897130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7" name="Bildobjekt 38" descr="Bildobjekt 3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138383" y="2861230"/>
            <a:ext cx="897130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8" name="Bildobjekt 39" descr="Bildobjekt 39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807779" y="2861230"/>
            <a:ext cx="88810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49" name="Bildobjekt 44" descr="Bildobjekt 44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506285" y="2861230"/>
            <a:ext cx="898935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0" name="Bildobjekt 19" descr="Bildobjekt 19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143840" y="3392170"/>
            <a:ext cx="88088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1" name="Bildobjekt 30" descr="Bildobjekt 30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816360" y="3392170"/>
            <a:ext cx="88990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2" name="Bildobjekt 29" descr="Bildobjekt 29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511391" y="3392170"/>
            <a:ext cx="87185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3" name="Bildobjekt 52" descr="Bildobjekt 52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944572" y="4847347"/>
            <a:ext cx="891714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4" name="Bildobjekt 51" descr="Bildobjekt 51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196108" y="4847347"/>
            <a:ext cx="886300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5" name="Bildobjekt 50" descr="Bildobjekt 50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442229" y="4847347"/>
            <a:ext cx="884495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6" name="Bildobjekt 40" descr="Bildobjekt 40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686545" y="4847347"/>
            <a:ext cx="88449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7" name="Bildobjekt 35" descr="Bildobjekt 35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930860" y="4847347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8" name="Bildobjekt 34" descr="Bildobjekt 3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4182397" y="4847347"/>
            <a:ext cx="873663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59" name="Bildobjekt 33" descr="Bildobjekt 33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4415880" y="4847347"/>
            <a:ext cx="893519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60" name="Bildobjekt 32" descr="Bildobjekt 32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4669220" y="4847347"/>
            <a:ext cx="904350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61" name="Bildobjekt 25" descr="Bildobjekt 25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4933391" y="4847347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62" name="Bildobjekt 24" descr="Bildobjekt 24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179512" y="4847347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63" name="Bildobjekt 23" descr="Bildobjekt 23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5425632" y="4847347"/>
            <a:ext cx="889908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64" name="Bildobjekt 22" descr="Bildobjekt 22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675364" y="4847347"/>
            <a:ext cx="88268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265" name="Rubrik 3"/>
          <p:cNvSpPr txBox="1">
            <a:spLocks noGrp="1"/>
          </p:cNvSpPr>
          <p:nvPr>
            <p:ph type="title"/>
          </p:nvPr>
        </p:nvSpPr>
        <p:spPr>
          <a:xfrm>
            <a:off x="484156" y="160143"/>
            <a:ext cx="8001083" cy="685428"/>
          </a:xfrm>
          <a:prstGeom prst="rect">
            <a:avLst/>
          </a:prstGeom>
        </p:spPr>
        <p:txBody>
          <a:bodyPr/>
          <a:lstStyle/>
          <a:p>
            <a:pPr>
              <a:defRPr sz="26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Navzkrižno rezanje – kako ga izvedemo?</a:t>
            </a:r>
          </a:p>
        </p:txBody>
      </p:sp>
      <p:pic>
        <p:nvPicPr>
          <p:cNvPr id="266" name="Bildobjekt 59" descr="Bildobjekt 59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6676097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Bildobjekt 60" descr="Bildobjekt 60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6845975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Bildobjekt 61" descr="Bildobjekt 61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015857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Bildobjekt 62" descr="Bildobjekt 62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185737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Bildobjekt 63" descr="Bildobjekt 63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355616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Bildobjekt 64" descr="Bildobjekt 64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525497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Bildobjekt 65" descr="Bildobjekt 65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695376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Bildobjekt 66" descr="Bildobjekt 66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865257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Bildobjekt 67" descr="Bildobjekt 67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8035135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Bildobjekt 68" descr="Bildobjekt 68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8205013" y="489838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Bildobjekt 69" descr="Bildobjekt 69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 rot="16200000">
            <a:off x="8550378" y="5093498"/>
            <a:ext cx="715053" cy="1102730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Rectangle 3"/>
          <p:cNvSpPr txBox="1"/>
          <p:nvPr/>
        </p:nvSpPr>
        <p:spPr>
          <a:xfrm>
            <a:off x="2828567" y="2825232"/>
            <a:ext cx="3964345" cy="1666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000">
                <a:solidFill>
                  <a:srgbClr val="F2F2F2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Napad je bil </a:t>
            </a:r>
            <a:r>
              <a:rPr>
                <a:solidFill>
                  <a:srgbClr val="C55A11"/>
                </a:solidFill>
                <a:latin typeface="+mn-lt"/>
                <a:ea typeface="+mn-ea"/>
                <a:cs typeface="+mn-cs"/>
                <a:sym typeface="Calibri"/>
              </a:rPr>
              <a:t>♦</a:t>
            </a:r>
            <a:r>
              <a:t>K. Par East-West z aduti naredi zadnja vzetka, a South je že prej z navzkrižnim rezanjem naredil deset vzetkov. Adutni napad bi zrušil kontrakt.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20346 0.000702" pathEditMode="relative">
                                      <p:cBhvr>
                                        <p:cTn id="6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37341 0.148613" pathEditMode="relative">
                                      <p:cBhvr>
                                        <p:cTn id="10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84943 0.002077" pathEditMode="relative">
                                      <p:cBhvr>
                                        <p:cTn id="14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50797 -0.139810" pathEditMode="relative">
                                      <p:cBhvr>
                                        <p:cTn id="18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51453 -0.138430" pathEditMode="relative">
                                      <p:cBhvr>
                                        <p:cTn id="39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05289 -0.000688" pathEditMode="relative">
                                      <p:cBhvr>
                                        <p:cTn id="43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7017 0.144223" pathEditMode="relative">
                                      <p:cBhvr>
                                        <p:cTn id="47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50157 0.005087" pathEditMode="relative">
                                      <p:cBhvr>
                                        <p:cTn id="51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xit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0246 0.144223" pathEditMode="relative">
                                      <p:cBhvr>
                                        <p:cTn id="72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48560 0.081250" pathEditMode="relative">
                                      <p:cBhvr>
                                        <p:cTn id="76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52892 -0.131250" pathEditMode="relative">
                                      <p:cBhvr>
                                        <p:cTn id="8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63777 0.061107" pathEditMode="relative">
                                      <p:cBhvr>
                                        <p:cTn id="84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fill="hold" grpId="2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xit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" presetClass="exit" presetSubtype="0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" presetClass="exit" presetSubtype="0" fill="hold" grpId="2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5898 0.147233" pathEditMode="relative">
                                      <p:cBhvr>
                                        <p:cTn id="105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16511 0.079630" pathEditMode="relative">
                                      <p:cBhvr>
                                        <p:cTn id="10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75477 -0.131250" pathEditMode="relative">
                                      <p:cBhvr>
                                        <p:cTn id="113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88301 0.063887" pathEditMode="relative">
                                      <p:cBhvr>
                                        <p:cTn id="117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fill="hold" grpId="3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" presetClass="exit" presetSubtype="0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" presetClass="exit" presetSubtype="0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xit" presetSubtype="0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26295 -0.132640" pathEditMode="relative">
                                      <p:cBhvr>
                                        <p:cTn id="138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29813 0.000702" pathEditMode="relative">
                                      <p:cBhvr>
                                        <p:cTn id="14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07047 0.144223" pathEditMode="relative">
                                      <p:cBhvr>
                                        <p:cTn id="146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22105 0.002077" pathEditMode="relative">
                                      <p:cBhvr>
                                        <p:cTn id="150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fill="hold" grpId="4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4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1" presetClass="exit" presetSubtype="0" fill="hold" grpId="4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1" presetClass="exit" presetSubtype="0" fill="hold" grpId="4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1" presetClass="exit" presetSubtype="0" fill="hold" grpId="4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" presetClass="exit" presetSubtype="0" fill="hold" grpId="4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3138 0.144223" pathEditMode="relative">
                                      <p:cBhvr>
                                        <p:cTn id="171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81093 0.075460" pathEditMode="relative">
                                      <p:cBhvr>
                                        <p:cTn id="175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98228 -0.136810" pathEditMode="relative">
                                      <p:cBhvr>
                                        <p:cTn id="179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18909 0.063890" pathEditMode="relative">
                                      <p:cBhvr>
                                        <p:cTn id="183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fill="hold" grpId="5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7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1" presetClass="exit" presetSubtype="0" fill="hold" grpId="5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1" presetClass="exit" presetSubtype="0" fill="hold" grpId="5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" presetClass="exit" presetSubtype="0" fill="hold" grpId="5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1" presetClass="exit" presetSubtype="0" fill="hold" grpId="5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1774 -0.126850" pathEditMode="relative">
                                      <p:cBhvr>
                                        <p:cTn id="204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58008 -0.003468" pathEditMode="relative">
                                      <p:cBhvr>
                                        <p:cTn id="208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33328 0.140053" pathEditMode="relative">
                                      <p:cBhvr>
                                        <p:cTn id="212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83664 -0.070828" pathEditMode="relative">
                                      <p:cBhvr>
                                        <p:cTn id="216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fill="hold" grpId="5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23" presetID="1" presetClass="exit" presetSubtype="0" fill="hold" grpId="6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1" presetClass="exit" presetSubtype="0" fill="hold" grpId="6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1" presetClass="exit" presetSubtype="0" fill="hold" grpId="6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1" presetClass="exit" presetSubtype="0" fill="hold" grpId="6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12822 0.145613" pathEditMode="relative">
                                      <p:cBhvr>
                                        <p:cTn id="237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51934 0.091200" pathEditMode="relative">
                                      <p:cBhvr>
                                        <p:cTn id="241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22268 -0.125460" pathEditMode="relative">
                                      <p:cBhvr>
                                        <p:cTn id="245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90060 -0.082395" pathEditMode="relative">
                                      <p:cBhvr>
                                        <p:cTn id="249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fill="hold" grpId="6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3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000"/>
                            </p:stCondLst>
                            <p:childTnLst>
                              <p:par>
                                <p:cTn id="256" presetID="1" presetClass="exit" presetSubtype="0" fill="hold" grpId="6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000"/>
                            </p:stCondLst>
                            <p:childTnLst>
                              <p:par>
                                <p:cTn id="259" presetID="1" presetClass="exit" presetSubtype="0" fill="hold" grpId="7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000"/>
                            </p:stCondLst>
                            <p:childTnLst>
                              <p:par>
                                <p:cTn id="262" presetID="1" presetClass="exit" presetSubtype="0" fill="hold" grpId="7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000"/>
                            </p:stCondLst>
                            <p:childTnLst>
                              <p:par>
                                <p:cTn id="265" presetID="1" presetClass="exit" presetSubtype="0" fill="hold" grpId="7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3707 -0.136810" pathEditMode="relative">
                                      <p:cBhvr>
                                        <p:cTn id="270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85742 -0.003468" pathEditMode="relative">
                                      <p:cBhvr>
                                        <p:cTn id="274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54651 0.144223" pathEditMode="relative">
                                      <p:cBhvr>
                                        <p:cTn id="278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53996 -0.069438" pathEditMode="relative">
                                      <p:cBhvr>
                                        <p:cTn id="282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fill="hold" grpId="7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6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1000"/>
                            </p:stCondLst>
                            <p:childTnLst>
                              <p:par>
                                <p:cTn id="289" presetID="1" presetClass="exit" presetSubtype="0" fill="hold" grpId="7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1000"/>
                            </p:stCondLst>
                            <p:childTnLst>
                              <p:par>
                                <p:cTn id="292" presetID="1" presetClass="exit" presetSubtype="0" fill="hold" grpId="7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000"/>
                            </p:stCondLst>
                            <p:childTnLst>
                              <p:par>
                                <p:cTn id="295" presetID="1" presetClass="exit" presetSubtype="0" fill="hold" grpId="8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1000"/>
                            </p:stCondLst>
                            <p:childTnLst>
                              <p:par>
                                <p:cTn id="298" presetID="1" presetClass="exit" presetSubtype="0" fill="hold" grpId="8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4784 0.144223" pathEditMode="relative">
                                      <p:cBhvr>
                                        <p:cTn id="30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17616 0.081250" pathEditMode="relative">
                                      <p:cBhvr>
                                        <p:cTn id="307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46148 -0.139810" pathEditMode="relative">
                                      <p:cBhvr>
                                        <p:cTn id="311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15057 -0.083785" pathEditMode="relative">
                                      <p:cBhvr>
                                        <p:cTn id="315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fill="hold" grpId="8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9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xit" presetSubtype="0" fill="hold" grpId="8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xit" presetSubtype="0" fill="hold" grpId="8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xit" presetSubtype="0" fill="hold" grpId="8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" presetClass="exit" presetSubtype="0" fill="hold" grpId="9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27092 -0.134030" pathEditMode="relative">
                                      <p:cBhvr>
                                        <p:cTn id="337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58650 0.138430" pathEditMode="relative">
                                      <p:cBhvr>
                                        <p:cTn id="341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17471 0.140053" pathEditMode="relative">
                                      <p:cBhvr>
                                        <p:cTn id="345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15376 -0.068048" pathEditMode="relative">
                                      <p:cBhvr>
                                        <p:cTn id="349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0" presetClass="entr" fill="hold" grpId="9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3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000"/>
                            </p:stCondLst>
                            <p:childTnLst>
                              <p:par>
                                <p:cTn id="356" presetID="1" presetClass="exit" presetSubtype="0" fill="hold" grpId="9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000"/>
                            </p:stCondLst>
                            <p:childTnLst>
                              <p:par>
                                <p:cTn id="359" presetID="1" presetClass="exit" presetSubtype="0" fill="hold" grpId="9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000"/>
                            </p:stCondLst>
                            <p:childTnLst>
                              <p:par>
                                <p:cTn id="362" presetID="1" presetClass="exit" presetSubtype="0" fill="hold" grpId="9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000"/>
                            </p:stCondLst>
                            <p:childTnLst>
                              <p:par>
                                <p:cTn id="365" presetID="1" presetClass="exit" presetSubtype="0" fill="hold" grpId="9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000"/>
                            </p:stCondLst>
                            <p:childTnLst>
                              <p:par>
                                <p:cTn id="368" presetID="10" presetClass="entr" fill="hold" grpId="10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9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2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97" animBg="1" advAuto="0"/>
      <p:bldP spid="218" grpId="80" animBg="1" advAuto="0"/>
      <p:bldP spid="219" grpId="62" animBg="1" advAuto="0"/>
      <p:bldP spid="220" grpId="44" animBg="1" advAuto="0"/>
      <p:bldP spid="221" grpId="89" animBg="1" advAuto="0"/>
      <p:bldP spid="222" grpId="17" animBg="1" advAuto="0"/>
      <p:bldP spid="223" grpId="24" animBg="1" advAuto="0"/>
      <p:bldP spid="224" grpId="87" animBg="1" advAuto="0"/>
      <p:bldP spid="225" grpId="69" animBg="1" advAuto="0"/>
      <p:bldP spid="226" grpId="51" animBg="1" advAuto="0"/>
      <p:bldP spid="227" grpId="33" animBg="1" advAuto="0"/>
      <p:bldP spid="230" grpId="98" animBg="1" advAuto="0"/>
      <p:bldP spid="231" grpId="7" animBg="1" advAuto="0"/>
      <p:bldP spid="232" grpId="27" animBg="1" advAuto="0"/>
      <p:bldP spid="233" grpId="36" animBg="1" advAuto="0"/>
      <p:bldP spid="234" grpId="54" animBg="1" advAuto="0"/>
      <p:bldP spid="235" grpId="16" animBg="1" advAuto="0"/>
      <p:bldP spid="236" grpId="43" animBg="1" advAuto="0"/>
      <p:bldP spid="237" grpId="61" animBg="1" advAuto="0"/>
      <p:bldP spid="238" grpId="79" animBg="1" advAuto="0"/>
      <p:bldP spid="239" grpId="6" animBg="1" advAuto="0"/>
      <p:bldP spid="240" grpId="72" animBg="1" advAuto="0"/>
      <p:bldP spid="241" grpId="90" animBg="1" advAuto="0"/>
      <p:bldP spid="242" grpId="25" animBg="1" advAuto="0"/>
      <p:bldP spid="243" grpId="34" animBg="1" advAuto="0"/>
      <p:bldP spid="244" grpId="52" animBg="1" advAuto="0"/>
      <p:bldP spid="245" grpId="70" animBg="1" advAuto="0"/>
      <p:bldP spid="246" grpId="88" animBg="1" advAuto="0"/>
      <p:bldP spid="247" grpId="8" animBg="1" advAuto="0"/>
      <p:bldP spid="248" grpId="18" animBg="1" advAuto="0"/>
      <p:bldP spid="249" grpId="45" animBg="1" advAuto="0"/>
      <p:bldP spid="250" grpId="63" animBg="1" advAuto="0"/>
      <p:bldP spid="251" grpId="81" animBg="1" advAuto="0"/>
      <p:bldP spid="252" grpId="99" animBg="1" advAuto="0"/>
      <p:bldP spid="253" grpId="71" animBg="1" advAuto="0"/>
      <p:bldP spid="254" grpId="53" animBg="1" advAuto="0"/>
      <p:bldP spid="255" grpId="35" animBg="1" advAuto="0"/>
      <p:bldP spid="256" grpId="9" animBg="1" advAuto="0"/>
      <p:bldP spid="257" grpId="78" animBg="1" advAuto="0"/>
      <p:bldP spid="258" grpId="60" animBg="1" advAuto="0"/>
      <p:bldP spid="259" grpId="42" animBg="1" advAuto="0"/>
      <p:bldP spid="260" grpId="15" animBg="1" advAuto="0"/>
      <p:bldP spid="263" grpId="96" animBg="1" advAuto="0"/>
      <p:bldP spid="264" grpId="26" animBg="1" advAuto="0"/>
      <p:bldP spid="266" grpId="5" animBg="1" advAuto="0"/>
      <p:bldP spid="267" grpId="14" animBg="1" advAuto="0"/>
      <p:bldP spid="268" grpId="23" animBg="1" advAuto="0"/>
      <p:bldP spid="269" grpId="32" animBg="1" advAuto="0"/>
      <p:bldP spid="270" grpId="41" animBg="1" advAuto="0"/>
      <p:bldP spid="271" grpId="50" animBg="1" advAuto="0"/>
      <p:bldP spid="272" grpId="59" animBg="1" advAuto="0"/>
      <p:bldP spid="273" grpId="68" animBg="1" advAuto="0"/>
      <p:bldP spid="274" grpId="77" animBg="1" advAuto="0"/>
      <p:bldP spid="275" grpId="86" animBg="1" advAuto="0"/>
      <p:bldP spid="276" grpId="95" animBg="1" advAuto="0"/>
      <p:bldP spid="277" grpId="10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80" name="Parallelltrapets 4"/>
          <p:cNvSpPr/>
          <p:nvPr/>
        </p:nvSpPr>
        <p:spPr>
          <a:xfrm>
            <a:off x="1140541" y="1406013"/>
            <a:ext cx="7492185" cy="4001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462" y="0"/>
                </a:lnTo>
                <a:lnTo>
                  <a:pt x="1813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281" name="Bildobjekt 46" descr="Bildobjekt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66" y="2359784"/>
            <a:ext cx="891714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2" name="Bildobjekt 47" descr="Bildobjekt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48" y="2359784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3" name="Bildobjekt 48" descr="Bildobjekt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331" y="2359784"/>
            <a:ext cx="88449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4" name="Bildobjekt 53" descr="Bildobjekt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246" y="865281"/>
            <a:ext cx="877274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5" name="Bildobjekt 55" descr="Bildobjekt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310" y="2359784"/>
            <a:ext cx="882690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6" name="Bildobjekt 56" descr="Bildobjekt 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1031" y="865281"/>
            <a:ext cx="893519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7" name="Bildobjekt 54" descr="Bildobjekt 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7059" y="865281"/>
            <a:ext cx="898935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8" name="Bildobjekt 41" descr="Bildobjekt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3055" y="3087372"/>
            <a:ext cx="888106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89" name="Bildobjekt 43" descr="Bildobjekt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608" y="3087372"/>
            <a:ext cx="898934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0" name="Bildobjekt 42" descr="Bildobjekt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989" y="3087372"/>
            <a:ext cx="888103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1" name="Bildobjekt 51" descr="Bildobjekt 5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81246" y="4788353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2" name="Bildobjekt 50" descr="Bildobjekt 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5831" y="4778521"/>
            <a:ext cx="884495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293" name="Rubrik 3"/>
          <p:cNvSpPr txBox="1">
            <a:spLocks noGrp="1"/>
          </p:cNvSpPr>
          <p:nvPr>
            <p:ph type="title"/>
          </p:nvPr>
        </p:nvSpPr>
        <p:spPr>
          <a:xfrm>
            <a:off x="452999" y="160143"/>
            <a:ext cx="8032241" cy="685428"/>
          </a:xfrm>
          <a:prstGeom prst="rect">
            <a:avLst/>
          </a:prstGeom>
        </p:spPr>
        <p:txBody>
          <a:bodyPr/>
          <a:lstStyle/>
          <a:p>
            <a:pPr>
              <a:defRPr sz="29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Kadar nam manjka kralj </a:t>
            </a:r>
          </a:p>
        </p:txBody>
      </p:sp>
      <p:pic>
        <p:nvPicPr>
          <p:cNvPr id="294" name="Bildobjekt 57" descr="Bildobjekt 5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8504" y="875114"/>
            <a:ext cx="88088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5" name="Bildobjekt 52" descr="Bildobjekt 5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01899" y="894779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6" name="Bildobjekt 37" descr="Bildobjekt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36126" y="884944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7" name="Bildobjekt 49" descr="Bildobjekt 4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48613" y="4768686"/>
            <a:ext cx="88088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8" name="Bildobjekt 45" descr="Bildobjekt 4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77784" y="4768686"/>
            <a:ext cx="877274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299" name="Bildobjekt 40" descr="Bildobjekt 4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03345" y="4798185"/>
            <a:ext cx="88449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00" name="Bildobjekt 34" descr="Bildobjekt 3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36126" y="4788353"/>
            <a:ext cx="873663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01" name="Bildobjekt 72" descr="Bildobjekt 7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26251" y="3087372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02" name="Bildobjekt 73" descr="Bildobjekt 7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44021" y="3087372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03" name="Bildobjekt 38" descr="Bildobjekt 3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36704" y="3087372"/>
            <a:ext cx="897130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04" name="Bildobjekt 39" descr="Bildobjekt 3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896266" y="3087372"/>
            <a:ext cx="88810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05" name="Bildobjekt 44" descr="Bildobjekt 4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457122" y="3087372"/>
            <a:ext cx="898935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306" name="Rectangle 3"/>
          <p:cNvSpPr txBox="1"/>
          <p:nvPr/>
        </p:nvSpPr>
        <p:spPr>
          <a:xfrm>
            <a:off x="342521" y="5503417"/>
            <a:ext cx="3166124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South igra </a:t>
            </a:r>
            <a:r>
              <a:rPr>
                <a:solidFill>
                  <a:srgbClr val="000000"/>
                </a:solidFill>
              </a:rPr>
              <a:t>4</a:t>
            </a:r>
            <a:r>
              <a:rPr>
                <a:solidFill>
                  <a:srgbClr val="2F5597"/>
                </a:solidFill>
              </a:rPr>
              <a:t>♠ </a:t>
            </a:r>
            <a:r>
              <a:t>in želi adutirati.</a:t>
            </a:r>
          </a:p>
        </p:txBody>
      </p:sp>
      <p:sp>
        <p:nvSpPr>
          <p:cNvPr id="307" name="Rectangle 3"/>
          <p:cNvSpPr txBox="1"/>
          <p:nvPr/>
        </p:nvSpPr>
        <p:spPr>
          <a:xfrm>
            <a:off x="3369341" y="2942730"/>
            <a:ext cx="3014919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400" b="1">
                <a:solidFill>
                  <a:srgbClr val="F2F2F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Kadar nam manjka kralj, moramo vedno igrati impas.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310" name="Parallelltrapets 4"/>
          <p:cNvSpPr/>
          <p:nvPr/>
        </p:nvSpPr>
        <p:spPr>
          <a:xfrm>
            <a:off x="953728" y="1494503"/>
            <a:ext cx="7492185" cy="4001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462" y="0"/>
                </a:lnTo>
                <a:lnTo>
                  <a:pt x="1813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11" name="Bildobjekt 46" descr="Bildobjekt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66" y="2320456"/>
            <a:ext cx="891714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12" name="Bildobjekt 47" descr="Bildobjekt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48" y="2320456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13" name="Bildobjekt 55" descr="Bildobjekt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10" y="2320456"/>
            <a:ext cx="882690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314" name="Rubrik 3"/>
          <p:cNvSpPr txBox="1">
            <a:spLocks noGrp="1"/>
          </p:cNvSpPr>
          <p:nvPr>
            <p:ph type="title"/>
          </p:nvPr>
        </p:nvSpPr>
        <p:spPr>
          <a:xfrm>
            <a:off x="442147" y="160143"/>
            <a:ext cx="8043093" cy="685428"/>
          </a:xfrm>
          <a:prstGeom prst="rect">
            <a:avLst/>
          </a:prstGeom>
        </p:spPr>
        <p:txBody>
          <a:bodyPr/>
          <a:lstStyle/>
          <a:p>
            <a:pPr>
              <a:defRPr sz="29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Kadar nam manjka dama </a:t>
            </a:r>
          </a:p>
        </p:txBody>
      </p:sp>
      <p:sp>
        <p:nvSpPr>
          <p:cNvPr id="315" name="Rectangle 3"/>
          <p:cNvSpPr txBox="1"/>
          <p:nvPr/>
        </p:nvSpPr>
        <p:spPr>
          <a:xfrm>
            <a:off x="342521" y="5564377"/>
            <a:ext cx="3403836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South igra </a:t>
            </a:r>
            <a:r>
              <a:rPr>
                <a:solidFill>
                  <a:srgbClr val="000000"/>
                </a:solidFill>
              </a:rPr>
              <a:t>4</a:t>
            </a:r>
            <a:r>
              <a:rPr>
                <a:solidFill>
                  <a:srgbClr val="C00000"/>
                </a:solidFill>
              </a:rPr>
              <a:t>♥</a:t>
            </a:r>
            <a:r>
              <a:t>in želi adutirati.</a:t>
            </a:r>
          </a:p>
        </p:txBody>
      </p:sp>
      <p:pic>
        <p:nvPicPr>
          <p:cNvPr id="316" name="Bildobjekt 66" descr="Bildobjekt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760" y="4611965"/>
            <a:ext cx="925024" cy="1423536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17" name="Bildobjekt 67" descr="Bildobjekt 6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5262" y="4609196"/>
            <a:ext cx="902868" cy="1429077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18" name="Bildobjekt 68" descr="Bildobjekt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8632" y="4617049"/>
            <a:ext cx="908406" cy="142353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19" name="Bildobjekt 69" descr="Bildobjekt 6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7409" y="4617049"/>
            <a:ext cx="925024" cy="142353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20" name="Bildobjekt 75" descr="Bildobjekt 7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6592" y="915291"/>
            <a:ext cx="886037" cy="1400157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21" name="Bildobjekt 76" descr="Bildobjekt 7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8179" y="921011"/>
            <a:ext cx="891506" cy="1405625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22" name="Bildobjekt 77" descr="Bildobjekt 7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36858" y="921011"/>
            <a:ext cx="902445" cy="1405625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23" name="Bildobjekt 78" descr="Bildobjekt 7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2872" y="921011"/>
            <a:ext cx="886037" cy="1427503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24" name="Bildobjekt 79" descr="Bildobjekt 7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26004" y="944497"/>
            <a:ext cx="907915" cy="1405624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25" name="Bildobjekt 81" descr="Bildobjekt 8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75634" y="2320456"/>
            <a:ext cx="880883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26" name="Bildobjekt 82" descr="Bildobjekt 8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16341" y="2320456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27" name="Bildobjekt 83" descr="Bildobjekt 8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67878" y="2320456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28" name="Bildobjekt 84" descr="Bildobjekt 8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0893" y="3018545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29" name="Bildobjekt 85" descr="Bildobjekt 8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4206" y="3018545"/>
            <a:ext cx="891716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30" name="Bildobjekt 86" descr="Bildobjekt 8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39902" y="3018545"/>
            <a:ext cx="898935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31" name="Bildobjekt 89" descr="Bildobjekt 8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79129" y="3018545"/>
            <a:ext cx="866443" cy="138630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32" name="Bildobjekt 34" descr="Bildobjekt 3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65621" y="4631037"/>
            <a:ext cx="873663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333" name="Rectangle 3"/>
          <p:cNvSpPr txBox="1"/>
          <p:nvPr/>
        </p:nvSpPr>
        <p:spPr>
          <a:xfrm>
            <a:off x="3369341" y="2942730"/>
            <a:ext cx="3221396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000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Če imamo devet adutov, odigramo asa in kralja.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7661 -0.131708" pathEditMode="relative">
                                      <p:cBhvr>
                                        <p:cTn id="6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69391 -0.037956" pathEditMode="relative">
                                      <p:cBhvr>
                                        <p:cTn id="10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3462 0.164348" pathEditMode="relative">
                                      <p:cBhvr>
                                        <p:cTn id="14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78213 -0.043746" pathEditMode="relative">
                                      <p:cBhvr>
                                        <p:cTn id="18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0771 0.160406" pathEditMode="relative">
                                      <p:cBhvr>
                                        <p:cTn id="35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51277 -0.040736" pathEditMode="relative">
                                      <p:cBhvr>
                                        <p:cTn id="39" dur="1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0640 -0.125918" pathEditMode="relative">
                                      <p:cBhvr>
                                        <p:cTn id="43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99360 -0.035176" pathEditMode="relative">
                                      <p:cBhvr>
                                        <p:cTn id="47" dur="1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" grpId="15" animBg="1" advAuto="0"/>
      <p:bldP spid="319" grpId="5" animBg="1" advAuto="0"/>
      <p:bldP spid="320" grpId="7" animBg="1" advAuto="0"/>
      <p:bldP spid="321" grpId="13" animBg="1" advAuto="0"/>
      <p:bldP spid="328" grpId="6" animBg="1" advAuto="0"/>
      <p:bldP spid="329" grpId="16" animBg="1" advAuto="0"/>
      <p:bldP spid="330" grpId="8" animBg="1" advAuto="0"/>
      <p:bldP spid="331" grpId="14" animBg="1" advAuto="0"/>
      <p:bldP spid="333" grpId="17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336" name="Parallelltrapets 4"/>
          <p:cNvSpPr/>
          <p:nvPr/>
        </p:nvSpPr>
        <p:spPr>
          <a:xfrm>
            <a:off x="953728" y="1494503"/>
            <a:ext cx="7492185" cy="4001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462" y="0"/>
                </a:lnTo>
                <a:lnTo>
                  <a:pt x="1813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37" name="Bildobjekt 44" descr="Bildobjekt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11" y="2408945"/>
            <a:ext cx="88449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38" name="Bildobjekt 45" descr="Bildobjekt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66" y="2389282"/>
            <a:ext cx="866442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39" name="Bildobjekt 41" descr="Bildobjekt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999" y="2389284"/>
            <a:ext cx="89171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40" name="Bildobjekt 42" descr="Bildobjekt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094" y="2389284"/>
            <a:ext cx="898935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41" name="Bildobjekt 43" descr="Bildobjekt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9217" y="2389284"/>
            <a:ext cx="889909" cy="1386309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342" name="Rubrik 3"/>
          <p:cNvSpPr txBox="1">
            <a:spLocks noGrp="1"/>
          </p:cNvSpPr>
          <p:nvPr>
            <p:ph type="title"/>
          </p:nvPr>
        </p:nvSpPr>
        <p:spPr>
          <a:xfrm>
            <a:off x="494311" y="160143"/>
            <a:ext cx="7990928" cy="685428"/>
          </a:xfrm>
          <a:prstGeom prst="rect">
            <a:avLst/>
          </a:prstGeom>
        </p:spPr>
        <p:txBody>
          <a:bodyPr/>
          <a:lstStyle>
            <a:lvl1pPr>
              <a:defRPr sz="29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Kadar nam manjka dama</a:t>
            </a:r>
          </a:p>
        </p:txBody>
      </p:sp>
      <p:sp>
        <p:nvSpPr>
          <p:cNvPr id="343" name="Rectangle 3"/>
          <p:cNvSpPr txBox="1"/>
          <p:nvPr/>
        </p:nvSpPr>
        <p:spPr>
          <a:xfrm>
            <a:off x="342520" y="5556756"/>
            <a:ext cx="3403786" cy="762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3B3838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South igra </a:t>
            </a:r>
            <a:r>
              <a:rPr>
                <a:solidFill>
                  <a:srgbClr val="000000"/>
                </a:solidFill>
              </a:rPr>
              <a:t>5</a:t>
            </a:r>
            <a:r>
              <a:rPr>
                <a:solidFill>
                  <a:srgbClr val="006600"/>
                </a:solidFill>
              </a:rPr>
              <a:t>♣</a:t>
            </a:r>
            <a:r>
              <a:t>in želi adutirati.</a:t>
            </a:r>
          </a:p>
        </p:txBody>
      </p:sp>
      <p:sp>
        <p:nvSpPr>
          <p:cNvPr id="344" name="Rectangle 3"/>
          <p:cNvSpPr txBox="1"/>
          <p:nvPr/>
        </p:nvSpPr>
        <p:spPr>
          <a:xfrm>
            <a:off x="3192359" y="3041843"/>
            <a:ext cx="3221397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algn="ctr" defTabSz="762000">
              <a:defRPr sz="2400" b="1">
                <a:solidFill>
                  <a:srgbClr val="F2F2F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Če imamo 8 adutov, igramo impas.</a:t>
            </a:r>
          </a:p>
        </p:txBody>
      </p:sp>
      <p:pic>
        <p:nvPicPr>
          <p:cNvPr id="345" name="Bildobjekt 26" descr="Bildobjekt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383" y="904609"/>
            <a:ext cx="89351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46" name="Bildobjekt 29" descr="Bildobjekt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6383" y="4709695"/>
            <a:ext cx="897130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47" name="Bildobjekt 31" descr="Bildobjekt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8269" y="3097203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48" name="Bildobjekt 32" descr="Bildobjekt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2520" y="4709695"/>
            <a:ext cx="88629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49" name="Bildobjekt 33" descr="Bildobjekt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1012" y="3097203"/>
            <a:ext cx="88990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0" name="Bildobjekt 35" descr="Bildobjekt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47826" y="4709695"/>
            <a:ext cx="88268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1" name="Bildobjekt 37" descr="Bildobjekt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5686" y="3097203"/>
            <a:ext cx="889910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2" name="Bildobjekt 38" descr="Bildobjekt 3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64323" y="904609"/>
            <a:ext cx="87185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3" name="Bildobjekt 27" descr="Bildobjekt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40604" y="904609"/>
            <a:ext cx="884494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4" name="Bildobjekt 28" descr="Bildobjekt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29522" y="904609"/>
            <a:ext cx="89351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5" name="Bildobjekt 25" descr="Bildobjekt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747" y="3097203"/>
            <a:ext cx="880883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6" name="Bildobjekt 36" descr="Bildobjekt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4783" y="3097203"/>
            <a:ext cx="880882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7" name="Bildobjekt 30" descr="Bildobjekt 3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29522" y="4709695"/>
            <a:ext cx="893519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8" name="Bildobjekt 39" descr="Bildobjekt 3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065031" y="4719525"/>
            <a:ext cx="889909" cy="1386308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359" name="Bildobjekt 40" descr="Bildobjekt 4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21114" y="914440"/>
            <a:ext cx="893519" cy="1386307"/>
          </a:xfrm>
          <a:prstGeom prst="rect">
            <a:avLst/>
          </a:prstGeom>
          <a:ln>
            <a:solidFill>
              <a:srgbClr val="D9D9D9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0074 -0.146759" pathEditMode="relative">
                                      <p:cBhvr>
                                        <p:cTn id="6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41031 -0.037974" pathEditMode="relative">
                                      <p:cBhvr>
                                        <p:cTn id="10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3271 0.155560" pathEditMode="relative">
                                      <p:cBhvr>
                                        <p:cTn id="14" dur="1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92629 -0.032184" pathEditMode="relative">
                                      <p:cBhvr>
                                        <p:cTn id="18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74681 0.154169" pathEditMode="relative">
                                      <p:cBhvr>
                                        <p:cTn id="35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08491 0.072446" pathEditMode="relative">
                                      <p:cBhvr>
                                        <p:cTn id="39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71960 -0.135420" pathEditMode="relative">
                                      <p:cBhvr>
                                        <p:cTn id="43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98241 0.063895" pathEditMode="relative">
                                      <p:cBhvr>
                                        <p:cTn id="47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2894 -0.142589" pathEditMode="relative">
                                      <p:cBhvr>
                                        <p:cTn id="64" dur="1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78836 -0.039364" pathEditMode="relative">
                                      <p:cBhvr>
                                        <p:cTn id="68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8662 0.154170" pathEditMode="relative">
                                      <p:cBhvr>
                                        <p:cTn id="72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43754 -0.029174" pathEditMode="relative">
                                      <p:cBhvr>
                                        <p:cTn id="76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3168 0.150000" pathEditMode="relative">
                                      <p:cBhvr>
                                        <p:cTn id="93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76282 0.074066" pathEditMode="relative">
                                      <p:cBhvr>
                                        <p:cTn id="97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8622 -0.139809" pathEditMode="relative">
                                      <p:cBhvr>
                                        <p:cTn id="101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19230 -0.030794" pathEditMode="relative">
                                      <p:cBhvr>
                                        <p:cTn id="105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2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" grpId="16" animBg="1" advAuto="0"/>
      <p:bldP spid="339" grpId="14" animBg="1" advAuto="0"/>
      <p:bldP spid="340" grpId="30" animBg="1" advAuto="0"/>
      <p:bldP spid="344" grpId="33" animBg="1" advAuto="0"/>
      <p:bldP spid="345" grpId="29" animBg="1" advAuto="0"/>
      <p:bldP spid="347" grpId="24" animBg="1" advAuto="0"/>
      <p:bldP spid="348" grpId="31" animBg="1" advAuto="0"/>
      <p:bldP spid="349" grpId="8" animBg="1" advAuto="0"/>
      <p:bldP spid="350" grpId="21" animBg="1" advAuto="0"/>
      <p:bldP spid="351" grpId="32" animBg="1" advAuto="0"/>
      <p:bldP spid="352" grpId="7" animBg="1" advAuto="0"/>
      <p:bldP spid="353" grpId="23" animBg="1" advAuto="0"/>
      <p:bldP spid="355" grpId="22" animBg="1" advAuto="0"/>
      <p:bldP spid="356" grpId="6" animBg="1" advAuto="0"/>
      <p:bldP spid="357" grpId="5" animBg="1" advAuto="0"/>
      <p:bldP spid="358" grpId="15" animBg="1" advAuto="0"/>
      <p:bldP spid="359" grpId="13" animBg="1" advAuto="0"/>
    </p:bld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</Words>
  <Application>Microsoft Office PowerPoint</Application>
  <PresentationFormat>A4 (210 x 297 mm)</PresentationFormat>
  <Paragraphs>26</Paragraphs>
  <Slides>6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8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Berlin Sans FB Demi</vt:lpstr>
      <vt:lpstr>Calibri</vt:lpstr>
      <vt:lpstr>Calibri Light</vt:lpstr>
      <vt:lpstr>Montserrat Bold</vt:lpstr>
      <vt:lpstr>Montserrat Regular</vt:lpstr>
      <vt:lpstr>Times New Roman</vt:lpstr>
      <vt:lpstr>Office-tema</vt:lpstr>
      <vt:lpstr>PowerPointova predstavitev</vt:lpstr>
      <vt:lpstr>Navzkrižno rezanje</vt:lpstr>
      <vt:lpstr>Navzkrižno rezanje – kako ga izvedemo?</vt:lpstr>
      <vt:lpstr>Kadar nam manjka kralj </vt:lpstr>
      <vt:lpstr>Kadar nam manjka dama </vt:lpstr>
      <vt:lpstr>Kadar nam manjka dama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janez.cernilec@sckr.si</cp:lastModifiedBy>
  <cp:revision>2</cp:revision>
  <dcterms:modified xsi:type="dcterms:W3CDTF">2024-04-07T17:12:21Z</dcterms:modified>
</cp:coreProperties>
</file>