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17"/>
  </p:normalViewPr>
  <p:slideViewPr>
    <p:cSldViewPr snapToGrid="0">
      <p:cViewPr varScale="1">
        <p:scale>
          <a:sx n="123" d="100"/>
          <a:sy n="123" d="100"/>
        </p:scale>
        <p:origin x="9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 6"/>
          <p:cNvGrpSpPr/>
          <p:nvPr/>
        </p:nvGrpSpPr>
        <p:grpSpPr>
          <a:xfrm>
            <a:off x="1713719" y="1403998"/>
            <a:ext cx="6523562" cy="3161441"/>
            <a:chOff x="0" y="0"/>
            <a:chExt cx="6523561" cy="3161439"/>
          </a:xfrm>
        </p:grpSpPr>
        <p:sp>
          <p:nvSpPr>
            <p:cNvPr id="17" name="textruta 7"/>
            <p:cNvSpPr txBox="1"/>
            <p:nvPr/>
          </p:nvSpPr>
          <p:spPr>
            <a:xfrm>
              <a:off x="-1" y="-1"/>
              <a:ext cx="6523563" cy="1844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 b="1"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8" name="textruta 8"/>
            <p:cNvSpPr txBox="1"/>
            <p:nvPr/>
          </p:nvSpPr>
          <p:spPr>
            <a:xfrm>
              <a:off x="699219" y="1800001"/>
              <a:ext cx="5125125" cy="1361439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200" b="1">
                  <a:solidFill>
                    <a:srgbClr val="FFFFFF"/>
                  </a:solidFill>
                  <a:latin typeface="Berlin Sans FB Demi"/>
                  <a:ea typeface="Berlin Sans FB Demi"/>
                  <a:cs typeface="Berlin Sans FB Demi"/>
                  <a:sym typeface="Berlin Sans FB Demi"/>
                </a:defRPr>
              </a:lvl1pPr>
            </a:lstStyle>
            <a:p>
              <a:r>
                <a:t>THE #1 MIND SPORT</a:t>
              </a:r>
            </a:p>
          </p:txBody>
        </p:sp>
      </p:grp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675877" y="1709740"/>
            <a:ext cx="8543927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877" y="4589464"/>
            <a:ext cx="8543927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4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2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4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5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66342" y="6404295"/>
            <a:ext cx="258622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78" y="6221731"/>
            <a:ext cx="258623" cy="269239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7" name="textruta 9"/>
          <p:cNvSpPr txBox="1"/>
          <p:nvPr/>
        </p:nvSpPr>
        <p:spPr>
          <a:xfrm>
            <a:off x="2808933" y="6309000"/>
            <a:ext cx="4072725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>
                <a:solidFill>
                  <a:srgbClr val="FFFFFF"/>
                </a:solidFill>
                <a:latin typeface="Berlin Sans FB Demi"/>
                <a:ea typeface="Berlin Sans FB Demi"/>
                <a:cs typeface="Berlin Sans FB Demi"/>
                <a:sym typeface="Berlin Sans FB Demi"/>
              </a:defRPr>
            </a:lvl1pPr>
          </a:lstStyle>
          <a:p>
            <a:r>
              <a:t>MISELNI ŠPORT #1</a:t>
            </a:r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ildobjekt 6" descr="Bildobjekt 6"/>
          <p:cNvPicPr>
            <a:picLocks noChangeAspect="1"/>
          </p:cNvPicPr>
          <p:nvPr/>
        </p:nvPicPr>
        <p:blipFill>
          <a:blip r:embed="rId2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619" y="6358756"/>
            <a:ext cx="609708" cy="5030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" name="Grupp 6"/>
          <p:cNvGrpSpPr/>
          <p:nvPr/>
        </p:nvGrpSpPr>
        <p:grpSpPr>
          <a:xfrm>
            <a:off x="1713719" y="1403997"/>
            <a:ext cx="6523565" cy="1800003"/>
            <a:chOff x="0" y="0"/>
            <a:chExt cx="6523563" cy="1800002"/>
          </a:xfrm>
        </p:grpSpPr>
        <p:sp>
          <p:nvSpPr>
            <p:cNvPr id="157" name="textruta 7"/>
            <p:cNvSpPr/>
            <p:nvPr/>
          </p:nvSpPr>
          <p:spPr>
            <a:xfrm>
              <a:off x="0" y="0"/>
              <a:ext cx="652356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11500"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BRIDGE</a:t>
              </a:r>
            </a:p>
          </p:txBody>
        </p:sp>
        <p:sp>
          <p:nvSpPr>
            <p:cNvPr id="158" name="MISELNI ŠPORT #1"/>
            <p:cNvSpPr/>
            <p:nvPr/>
          </p:nvSpPr>
          <p:spPr>
            <a:xfrm>
              <a:off x="699220" y="1800002"/>
              <a:ext cx="512512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1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lvl1pPr>
            </a:lstStyle>
            <a:p>
              <a:r>
                <a:t>NAJBOLJŠI MISELNI ŠPORT</a:t>
              </a:r>
            </a:p>
          </p:txBody>
        </p:sp>
      </p:grp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840681" y="6221732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16"/>
          <a:srcRect r="11011"/>
          <a:stretch>
            <a:fillRect/>
          </a:stretch>
        </p:blipFill>
        <p:spPr>
          <a:xfrm>
            <a:off x="-1" y="0"/>
            <a:ext cx="991600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9" descr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61619" y="6358756"/>
            <a:ext cx="609706" cy="50300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Rektangel med rundade hörn 6"/>
          <p:cNvSpPr/>
          <p:nvPr/>
        </p:nvSpPr>
        <p:spPr>
          <a:xfrm>
            <a:off x="199874" y="188999"/>
            <a:ext cx="9506251" cy="61200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textruta 9"/>
          <p:cNvSpPr txBox="1"/>
          <p:nvPr/>
        </p:nvSpPr>
        <p:spPr>
          <a:xfrm>
            <a:off x="1950148" y="6315350"/>
            <a:ext cx="6005704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NAJBOLJŠI MISELNI ŠPORT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53000" y="6453787"/>
            <a:ext cx="406401" cy="418853"/>
          </a:xfrm>
          <a:prstGeom prst="rect">
            <a:avLst/>
          </a:prstGeom>
          <a:ln w="12700">
            <a:miter lim="400000"/>
          </a:ln>
        </p:spPr>
        <p:txBody>
          <a:bodyPr wrap="none" lIns="44450" tIns="44450" rIns="44450" bIns="44450">
            <a:spAutoFit/>
          </a:bodyPr>
          <a:lstStyle>
            <a:lvl1pPr defTabSz="762000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l" defTabSz="7620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18" Type="http://schemas.openxmlformats.org/officeDocument/2006/relationships/image" Target="../media/image19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35.jpeg"/><Relationship Id="rId2" Type="http://schemas.openxmlformats.org/officeDocument/2006/relationships/image" Target="../media/image20.jpe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14.jpeg"/><Relationship Id="rId18" Type="http://schemas.openxmlformats.org/officeDocument/2006/relationships/image" Target="../media/image28.jpeg"/><Relationship Id="rId26" Type="http://schemas.openxmlformats.org/officeDocument/2006/relationships/image" Target="../media/image41.jpeg"/><Relationship Id="rId3" Type="http://schemas.openxmlformats.org/officeDocument/2006/relationships/image" Target="../media/image36.jpeg"/><Relationship Id="rId21" Type="http://schemas.openxmlformats.org/officeDocument/2006/relationships/image" Target="../media/image31.jpeg"/><Relationship Id="rId7" Type="http://schemas.openxmlformats.org/officeDocument/2006/relationships/image" Target="../media/image16.jpeg"/><Relationship Id="rId12" Type="http://schemas.openxmlformats.org/officeDocument/2006/relationships/image" Target="../media/image38.jpeg"/><Relationship Id="rId17" Type="http://schemas.openxmlformats.org/officeDocument/2006/relationships/image" Target="../media/image22.jpeg"/><Relationship Id="rId25" Type="http://schemas.openxmlformats.org/officeDocument/2006/relationships/image" Target="../media/image40.jpeg"/><Relationship Id="rId2" Type="http://schemas.openxmlformats.org/officeDocument/2006/relationships/image" Target="../media/image11.jpeg"/><Relationship Id="rId16" Type="http://schemas.openxmlformats.org/officeDocument/2006/relationships/image" Target="../media/image32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3.jpeg"/><Relationship Id="rId24" Type="http://schemas.openxmlformats.org/officeDocument/2006/relationships/image" Target="../media/image20.jpeg"/><Relationship Id="rId5" Type="http://schemas.openxmlformats.org/officeDocument/2006/relationships/image" Target="../media/image7.jpeg"/><Relationship Id="rId15" Type="http://schemas.openxmlformats.org/officeDocument/2006/relationships/image" Target="../media/image10.jpeg"/><Relationship Id="rId23" Type="http://schemas.openxmlformats.org/officeDocument/2006/relationships/image" Target="../media/image24.jpeg"/><Relationship Id="rId28" Type="http://schemas.openxmlformats.org/officeDocument/2006/relationships/image" Target="../media/image21.jpeg"/><Relationship Id="rId10" Type="http://schemas.openxmlformats.org/officeDocument/2006/relationships/image" Target="../media/image27.jpeg"/><Relationship Id="rId19" Type="http://schemas.openxmlformats.org/officeDocument/2006/relationships/image" Target="../media/image29.jpeg"/><Relationship Id="rId4" Type="http://schemas.openxmlformats.org/officeDocument/2006/relationships/image" Target="../media/image37.jpeg"/><Relationship Id="rId9" Type="http://schemas.openxmlformats.org/officeDocument/2006/relationships/image" Target="../media/image18.jpeg"/><Relationship Id="rId14" Type="http://schemas.openxmlformats.org/officeDocument/2006/relationships/image" Target="../media/image9.jpeg"/><Relationship Id="rId22" Type="http://schemas.openxmlformats.org/officeDocument/2006/relationships/image" Target="../media/image39.jpeg"/><Relationship Id="rId27" Type="http://schemas.openxmlformats.org/officeDocument/2006/relationships/image" Target="../media/image42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26" Type="http://schemas.openxmlformats.org/officeDocument/2006/relationships/image" Target="../media/image60.jpeg"/><Relationship Id="rId39" Type="http://schemas.openxmlformats.org/officeDocument/2006/relationships/image" Target="../media/image70.jpeg"/><Relationship Id="rId21" Type="http://schemas.openxmlformats.org/officeDocument/2006/relationships/image" Target="../media/image8.jpeg"/><Relationship Id="rId34" Type="http://schemas.openxmlformats.org/officeDocument/2006/relationships/image" Target="../media/image6.jpeg"/><Relationship Id="rId7" Type="http://schemas.openxmlformats.org/officeDocument/2006/relationships/image" Target="../media/image16.jpeg"/><Relationship Id="rId2" Type="http://schemas.openxmlformats.org/officeDocument/2006/relationships/image" Target="../media/image14.jpeg"/><Relationship Id="rId16" Type="http://schemas.openxmlformats.org/officeDocument/2006/relationships/image" Target="../media/image51.jpeg"/><Relationship Id="rId20" Type="http://schemas.openxmlformats.org/officeDocument/2006/relationships/image" Target="../media/image55.jpeg"/><Relationship Id="rId29" Type="http://schemas.openxmlformats.org/officeDocument/2006/relationships/image" Target="../media/image63.jpeg"/><Relationship Id="rId41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46.jpeg"/><Relationship Id="rId24" Type="http://schemas.openxmlformats.org/officeDocument/2006/relationships/image" Target="../media/image58.jpeg"/><Relationship Id="rId32" Type="http://schemas.openxmlformats.org/officeDocument/2006/relationships/image" Target="../media/image4.jpeg"/><Relationship Id="rId37" Type="http://schemas.openxmlformats.org/officeDocument/2006/relationships/image" Target="../media/image68.jpeg"/><Relationship Id="rId40" Type="http://schemas.openxmlformats.org/officeDocument/2006/relationships/image" Target="../media/image71.jpeg"/><Relationship Id="rId5" Type="http://schemas.openxmlformats.org/officeDocument/2006/relationships/image" Target="../media/image36.jpeg"/><Relationship Id="rId15" Type="http://schemas.openxmlformats.org/officeDocument/2006/relationships/image" Target="../media/image50.jpeg"/><Relationship Id="rId23" Type="http://schemas.openxmlformats.org/officeDocument/2006/relationships/image" Target="../media/image57.jpeg"/><Relationship Id="rId28" Type="http://schemas.openxmlformats.org/officeDocument/2006/relationships/image" Target="../media/image62.jpeg"/><Relationship Id="rId36" Type="http://schemas.openxmlformats.org/officeDocument/2006/relationships/image" Target="../media/image67.jpeg"/><Relationship Id="rId10" Type="http://schemas.openxmlformats.org/officeDocument/2006/relationships/image" Target="../media/image45.jpeg"/><Relationship Id="rId19" Type="http://schemas.openxmlformats.org/officeDocument/2006/relationships/image" Target="../media/image54.jpeg"/><Relationship Id="rId31" Type="http://schemas.openxmlformats.org/officeDocument/2006/relationships/image" Target="../media/image65.jpeg"/><Relationship Id="rId4" Type="http://schemas.openxmlformats.org/officeDocument/2006/relationships/image" Target="../media/image10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Relationship Id="rId22" Type="http://schemas.openxmlformats.org/officeDocument/2006/relationships/image" Target="../media/image56.jpeg"/><Relationship Id="rId27" Type="http://schemas.openxmlformats.org/officeDocument/2006/relationships/image" Target="../media/image61.jpeg"/><Relationship Id="rId30" Type="http://schemas.openxmlformats.org/officeDocument/2006/relationships/image" Target="../media/image64.jpeg"/><Relationship Id="rId35" Type="http://schemas.openxmlformats.org/officeDocument/2006/relationships/image" Target="../media/image66.jpeg"/><Relationship Id="rId8" Type="http://schemas.openxmlformats.org/officeDocument/2006/relationships/image" Target="../media/image43.jpeg"/><Relationship Id="rId3" Type="http://schemas.openxmlformats.org/officeDocument/2006/relationships/image" Target="../media/image9.jpeg"/><Relationship Id="rId12" Type="http://schemas.openxmlformats.org/officeDocument/2006/relationships/image" Target="../media/image47.jpeg"/><Relationship Id="rId17" Type="http://schemas.openxmlformats.org/officeDocument/2006/relationships/image" Target="../media/image52.jpeg"/><Relationship Id="rId25" Type="http://schemas.openxmlformats.org/officeDocument/2006/relationships/image" Target="../media/image59.jpeg"/><Relationship Id="rId33" Type="http://schemas.openxmlformats.org/officeDocument/2006/relationships/image" Target="../media/image5.jpeg"/><Relationship Id="rId38" Type="http://schemas.openxmlformats.org/officeDocument/2006/relationships/image" Target="../media/image69.jpe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26" Type="http://schemas.openxmlformats.org/officeDocument/2006/relationships/image" Target="../media/image60.jpeg"/><Relationship Id="rId39" Type="http://schemas.openxmlformats.org/officeDocument/2006/relationships/image" Target="../media/image77.jpeg"/><Relationship Id="rId21" Type="http://schemas.openxmlformats.org/officeDocument/2006/relationships/image" Target="../media/image4.jpeg"/><Relationship Id="rId34" Type="http://schemas.openxmlformats.org/officeDocument/2006/relationships/image" Target="../media/image6.jpeg"/><Relationship Id="rId7" Type="http://schemas.openxmlformats.org/officeDocument/2006/relationships/image" Target="../media/image16.jpeg"/><Relationship Id="rId2" Type="http://schemas.openxmlformats.org/officeDocument/2006/relationships/image" Target="../media/image14.jpeg"/><Relationship Id="rId16" Type="http://schemas.openxmlformats.org/officeDocument/2006/relationships/image" Target="../media/image51.jpeg"/><Relationship Id="rId20" Type="http://schemas.openxmlformats.org/officeDocument/2006/relationships/image" Target="../media/image55.jpeg"/><Relationship Id="rId29" Type="http://schemas.openxmlformats.org/officeDocument/2006/relationships/image" Target="../media/image63.jpeg"/><Relationship Id="rId41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46.jpeg"/><Relationship Id="rId24" Type="http://schemas.openxmlformats.org/officeDocument/2006/relationships/image" Target="../media/image58.jpeg"/><Relationship Id="rId32" Type="http://schemas.openxmlformats.org/officeDocument/2006/relationships/image" Target="../media/image8.jpeg"/><Relationship Id="rId37" Type="http://schemas.openxmlformats.org/officeDocument/2006/relationships/image" Target="../media/image75.jpeg"/><Relationship Id="rId40" Type="http://schemas.openxmlformats.org/officeDocument/2006/relationships/image" Target="../media/image78.jpeg"/><Relationship Id="rId5" Type="http://schemas.openxmlformats.org/officeDocument/2006/relationships/image" Target="../media/image36.jpeg"/><Relationship Id="rId15" Type="http://schemas.openxmlformats.org/officeDocument/2006/relationships/image" Target="../media/image50.jpeg"/><Relationship Id="rId23" Type="http://schemas.openxmlformats.org/officeDocument/2006/relationships/image" Target="../media/image57.jpeg"/><Relationship Id="rId28" Type="http://schemas.openxmlformats.org/officeDocument/2006/relationships/image" Target="../media/image62.jpeg"/><Relationship Id="rId36" Type="http://schemas.openxmlformats.org/officeDocument/2006/relationships/image" Target="../media/image74.jpeg"/><Relationship Id="rId10" Type="http://schemas.openxmlformats.org/officeDocument/2006/relationships/image" Target="../media/image45.jpeg"/><Relationship Id="rId19" Type="http://schemas.openxmlformats.org/officeDocument/2006/relationships/image" Target="../media/image54.jpeg"/><Relationship Id="rId31" Type="http://schemas.openxmlformats.org/officeDocument/2006/relationships/image" Target="../media/image65.jpeg"/><Relationship Id="rId4" Type="http://schemas.openxmlformats.org/officeDocument/2006/relationships/image" Target="../media/image10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Relationship Id="rId22" Type="http://schemas.openxmlformats.org/officeDocument/2006/relationships/image" Target="../media/image56.jpeg"/><Relationship Id="rId27" Type="http://schemas.openxmlformats.org/officeDocument/2006/relationships/image" Target="../media/image61.jpeg"/><Relationship Id="rId30" Type="http://schemas.openxmlformats.org/officeDocument/2006/relationships/image" Target="../media/image64.jpeg"/><Relationship Id="rId35" Type="http://schemas.openxmlformats.org/officeDocument/2006/relationships/image" Target="../media/image73.jpeg"/><Relationship Id="rId8" Type="http://schemas.openxmlformats.org/officeDocument/2006/relationships/image" Target="../media/image43.jpeg"/><Relationship Id="rId3" Type="http://schemas.openxmlformats.org/officeDocument/2006/relationships/image" Target="../media/image9.jpeg"/><Relationship Id="rId12" Type="http://schemas.openxmlformats.org/officeDocument/2006/relationships/image" Target="../media/image47.jpeg"/><Relationship Id="rId17" Type="http://schemas.openxmlformats.org/officeDocument/2006/relationships/image" Target="../media/image52.jpeg"/><Relationship Id="rId25" Type="http://schemas.openxmlformats.org/officeDocument/2006/relationships/image" Target="../media/image59.jpeg"/><Relationship Id="rId33" Type="http://schemas.openxmlformats.org/officeDocument/2006/relationships/image" Target="../media/image5.jpeg"/><Relationship Id="rId38" Type="http://schemas.openxmlformats.org/officeDocument/2006/relationships/image" Target="../media/image7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12" Type="http://schemas.openxmlformats.org/officeDocument/2006/relationships/image" Target="../media/image90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13" Type="http://schemas.openxmlformats.org/officeDocument/2006/relationships/image" Target="../media/image103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12" Type="http://schemas.openxmlformats.org/officeDocument/2006/relationships/image" Target="../media/image102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5" Type="http://schemas.openxmlformats.org/officeDocument/2006/relationships/image" Target="../media/image95.jpeg"/><Relationship Id="rId10" Type="http://schemas.openxmlformats.org/officeDocument/2006/relationships/image" Target="../media/image100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2.jpeg"/><Relationship Id="rId18" Type="http://schemas.openxmlformats.org/officeDocument/2006/relationships/image" Target="../media/image89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17" Type="http://schemas.openxmlformats.org/officeDocument/2006/relationships/image" Target="../media/image88.jpeg"/><Relationship Id="rId2" Type="http://schemas.openxmlformats.org/officeDocument/2006/relationships/image" Target="../media/image19.jpeg"/><Relationship Id="rId16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94.jpeg"/><Relationship Id="rId15" Type="http://schemas.openxmlformats.org/officeDocument/2006/relationships/image" Target="../media/image82.jpeg"/><Relationship Id="rId10" Type="http://schemas.openxmlformats.org/officeDocument/2006/relationships/image" Target="../media/image99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Relationship Id="rId14" Type="http://schemas.openxmlformats.org/officeDocument/2006/relationships/image" Target="../media/image10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13" Type="http://schemas.openxmlformats.org/officeDocument/2006/relationships/image" Target="../media/image115.jpeg"/><Relationship Id="rId18" Type="http://schemas.openxmlformats.org/officeDocument/2006/relationships/image" Target="../media/image120.jpeg"/><Relationship Id="rId26" Type="http://schemas.openxmlformats.org/officeDocument/2006/relationships/image" Target="../media/image128.jpeg"/><Relationship Id="rId3" Type="http://schemas.openxmlformats.org/officeDocument/2006/relationships/image" Target="../media/image105.jpeg"/><Relationship Id="rId21" Type="http://schemas.openxmlformats.org/officeDocument/2006/relationships/image" Target="../media/image123.jpeg"/><Relationship Id="rId7" Type="http://schemas.openxmlformats.org/officeDocument/2006/relationships/image" Target="../media/image109.jpeg"/><Relationship Id="rId12" Type="http://schemas.openxmlformats.org/officeDocument/2006/relationships/image" Target="../media/image114.jpeg"/><Relationship Id="rId17" Type="http://schemas.openxmlformats.org/officeDocument/2006/relationships/image" Target="../media/image119.jpeg"/><Relationship Id="rId25" Type="http://schemas.openxmlformats.org/officeDocument/2006/relationships/image" Target="../media/image127.jpeg"/><Relationship Id="rId2" Type="http://schemas.openxmlformats.org/officeDocument/2006/relationships/image" Target="../media/image104.jpeg"/><Relationship Id="rId16" Type="http://schemas.openxmlformats.org/officeDocument/2006/relationships/image" Target="../media/image118.jpeg"/><Relationship Id="rId20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11" Type="http://schemas.openxmlformats.org/officeDocument/2006/relationships/image" Target="../media/image113.jpeg"/><Relationship Id="rId24" Type="http://schemas.openxmlformats.org/officeDocument/2006/relationships/image" Target="../media/image126.jpeg"/><Relationship Id="rId5" Type="http://schemas.openxmlformats.org/officeDocument/2006/relationships/image" Target="../media/image107.jpeg"/><Relationship Id="rId15" Type="http://schemas.openxmlformats.org/officeDocument/2006/relationships/image" Target="../media/image117.jpeg"/><Relationship Id="rId23" Type="http://schemas.openxmlformats.org/officeDocument/2006/relationships/image" Target="../media/image125.jpeg"/><Relationship Id="rId28" Type="http://schemas.openxmlformats.org/officeDocument/2006/relationships/image" Target="../media/image40.jpeg"/><Relationship Id="rId10" Type="http://schemas.openxmlformats.org/officeDocument/2006/relationships/image" Target="../media/image112.jpeg"/><Relationship Id="rId19" Type="http://schemas.openxmlformats.org/officeDocument/2006/relationships/image" Target="../media/image121.jpeg"/><Relationship Id="rId4" Type="http://schemas.openxmlformats.org/officeDocument/2006/relationships/image" Target="../media/image106.jpeg"/><Relationship Id="rId9" Type="http://schemas.openxmlformats.org/officeDocument/2006/relationships/image" Target="../media/image111.jpeg"/><Relationship Id="rId14" Type="http://schemas.openxmlformats.org/officeDocument/2006/relationships/image" Target="../media/image116.jpeg"/><Relationship Id="rId22" Type="http://schemas.openxmlformats.org/officeDocument/2006/relationships/image" Target="../media/image124.jpeg"/><Relationship Id="rId27" Type="http://schemas.openxmlformats.org/officeDocument/2006/relationships/image" Target="../media/image1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Underrubrik 2"/>
          <p:cNvSpPr txBox="1">
            <a:spLocks noGrp="1"/>
          </p:cNvSpPr>
          <p:nvPr>
            <p:ph type="body" sz="quarter" idx="4294967295"/>
          </p:nvPr>
        </p:nvSpPr>
        <p:spPr>
          <a:xfrm>
            <a:off x="2197206" y="4496083"/>
            <a:ext cx="5511587" cy="739718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0" indent="0" algn="ctr" defTabSz="868680">
              <a:lnSpc>
                <a:spcPct val="72000"/>
              </a:lnSpc>
              <a:spcBef>
                <a:spcPts val="900"/>
              </a:spcBef>
              <a:buSzTx/>
              <a:buNone/>
              <a:defRPr sz="19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Figure v kratki roki</a:t>
            </a:r>
          </a:p>
          <a:p>
            <a:pPr marL="0" indent="0" algn="ctr" defTabSz="868680">
              <a:lnSpc>
                <a:spcPct val="72000"/>
              </a:lnSpc>
              <a:spcBef>
                <a:spcPts val="900"/>
              </a:spcBef>
              <a:buSzTx/>
              <a:buNone/>
              <a:defRPr sz="19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Spuščanje vzetkov</a:t>
            </a:r>
          </a:p>
        </p:txBody>
      </p:sp>
      <p:sp>
        <p:nvSpPr>
          <p:cNvPr id="170" name="Underrubrik 2"/>
          <p:cNvSpPr txBox="1"/>
          <p:nvPr/>
        </p:nvSpPr>
        <p:spPr>
          <a:xfrm>
            <a:off x="183718" y="6399441"/>
            <a:ext cx="1573565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Lekcija 8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73" name="Parallelltrapets 45"/>
          <p:cNvSpPr/>
          <p:nvPr/>
        </p:nvSpPr>
        <p:spPr>
          <a:xfrm>
            <a:off x="1533832" y="1356852"/>
            <a:ext cx="7039897" cy="4001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685" y="0"/>
                </a:lnTo>
                <a:lnTo>
                  <a:pt x="17915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4" name="Rubrik 3"/>
          <p:cNvSpPr txBox="1">
            <a:spLocks noGrp="1"/>
          </p:cNvSpPr>
          <p:nvPr>
            <p:ph type="title"/>
          </p:nvPr>
        </p:nvSpPr>
        <p:spPr>
          <a:xfrm>
            <a:off x="492455" y="197983"/>
            <a:ext cx="8382718" cy="743234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Najprej figure v kratki roki</a:t>
            </a:r>
          </a:p>
        </p:txBody>
      </p:sp>
      <p:pic>
        <p:nvPicPr>
          <p:cNvPr id="175" name="Bildobjekt 85" descr="Bildobjekt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52" y="2629055"/>
            <a:ext cx="1118100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76" name="Bildobjekt 87" descr="Bildobjekt 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55" y="2629055"/>
            <a:ext cx="1118100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77" name="Bildobjekt 88" descr="Bildobjekt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58" y="2629055"/>
            <a:ext cx="1131571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78" name="Bildobjekt 89" descr="Bildobjekt 8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18" y="2629055"/>
            <a:ext cx="1091156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79" name="Bildobjekt 90" descr="Bildobjekt 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640" y="4585101"/>
            <a:ext cx="1111363" cy="1724296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0" name="Bildobjekt 92" descr="Bildobjekt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5327" y="4565436"/>
            <a:ext cx="1091156" cy="1724296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1" name="Bildobjekt 93" descr="Bildobjekt 9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8134" y="4565436"/>
            <a:ext cx="1104627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2" name="Bildobjekt 98" descr="Bildobjekt 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4411" y="4565436"/>
            <a:ext cx="1124834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3" name="Bildobjekt 99" descr="Bildobjekt 9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2394" y="2629055"/>
            <a:ext cx="1097891" cy="1724295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4" name="Bildobjekt 100" descr="Bildobjekt 10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6027" y="2629055"/>
            <a:ext cx="1118100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5" name="Bildobjekt 101" descr="Bildobjekt 10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2943" y="2629055"/>
            <a:ext cx="1124835" cy="17310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6" name="Bildobjekt 102" descr="Bildobjekt 10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4288" y="2629055"/>
            <a:ext cx="1097892" cy="173776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7" name="Bildobjekt 103" descr="Bildobjekt 10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2576" y="812363"/>
            <a:ext cx="1097891" cy="1731030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8" name="Bildobjekt 104" descr="Bildobjekt 10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37535" y="812363"/>
            <a:ext cx="1118099" cy="1731030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89" name="Bildobjekt 105" descr="Bildobjekt 10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82705" y="812363"/>
            <a:ext cx="1111362" cy="1731030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190" name="Bildobjekt 106" descr="Bildobjekt 10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21138" y="812363"/>
            <a:ext cx="1091156" cy="1757972"/>
          </a:xfrm>
          <a:prstGeom prst="rect">
            <a:avLst/>
          </a:prstGeom>
          <a:ln>
            <a:solidFill>
              <a:srgbClr val="A6A6A6"/>
            </a:solidFill>
          </a:ln>
        </p:spPr>
      </p:pic>
      <p:sp>
        <p:nvSpPr>
          <p:cNvPr id="191" name="Rectangle 3"/>
          <p:cNvSpPr txBox="1"/>
          <p:nvPr/>
        </p:nvSpPr>
        <p:spPr>
          <a:xfrm>
            <a:off x="452999" y="1317035"/>
            <a:ext cx="2274251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1F4E7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South igra 3NT in potrebuje štiri vzetke.</a:t>
            </a:r>
          </a:p>
        </p:txBody>
      </p:sp>
      <p:pic>
        <p:nvPicPr>
          <p:cNvPr id="192" name="Bildobjekt 46" descr="Bildobjekt 4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0465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Bildobjekt 47" descr="Bildobjekt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12194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Bildobjekt 49" descr="Bildobjekt 4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33420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Bildobjekt 63" descr="Bildobjekt 6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34979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0.122005" pathEditMode="relative">
                                      <p:cBhvr>
                                        <p:cTn id="6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24505 -0.000459" pathEditMode="relative">
                                      <p:cBhvr>
                                        <p:cTn id="10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959 0.127778" pathEditMode="relative">
                                      <p:cBhvr>
                                        <p:cTn id="1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15233 0.000474" pathEditMode="relative">
                                      <p:cBhvr>
                                        <p:cTn id="1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315 -0.123842" pathEditMode="relative">
                                      <p:cBhvr>
                                        <p:cTn id="3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47269 -0.001849" pathEditMode="relative">
                                      <p:cBhvr>
                                        <p:cTn id="43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280 0.128006" pathEditMode="relative">
                                      <p:cBhvr>
                                        <p:cTn id="4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83169 -0.000459" pathEditMode="relative">
                                      <p:cBhvr>
                                        <p:cTn id="5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xit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322 0.125226" pathEditMode="relative">
                                      <p:cBhvr>
                                        <p:cTn id="7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53838 0.000931" pathEditMode="relative">
                                      <p:cBhvr>
                                        <p:cTn id="76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957 -0.125232" pathEditMode="relative">
                                      <p:cBhvr>
                                        <p:cTn id="80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68910 -0.004859" pathEditMode="relative">
                                      <p:cBhvr>
                                        <p:cTn id="8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fill="hold" grpId="2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xit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" presetClass="exit" presetSubtype="0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xit" presetSubtype="0" fill="hold" grpId="2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478 0.128006" pathEditMode="relative">
                                      <p:cBhvr>
                                        <p:cTn id="105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19225 0.001388" pathEditMode="relative">
                                      <p:cBhvr>
                                        <p:cTn id="10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157 -0.124767" pathEditMode="relative">
                                      <p:cBhvr>
                                        <p:cTn id="11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89752 -0.001849" pathEditMode="relative">
                                      <p:cBhvr>
                                        <p:cTn id="11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fill="hold" grpId="3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" presetClass="exit" presetSubtype="0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" presetClass="exit" presetSubtype="0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xit" presetSubtype="0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36" animBg="1" advAuto="0"/>
      <p:bldP spid="176" grpId="27" animBg="1" advAuto="0"/>
      <p:bldP spid="177" grpId="16" animBg="1" advAuto="0"/>
      <p:bldP spid="178" grpId="7" animBg="1" advAuto="0"/>
      <p:bldP spid="179" grpId="35" animBg="1" advAuto="0"/>
      <p:bldP spid="180" grpId="6" animBg="1" advAuto="0"/>
      <p:bldP spid="181" grpId="15" animBg="1" advAuto="0"/>
      <p:bldP spid="182" grpId="26" animBg="1" advAuto="0"/>
      <p:bldP spid="183" grpId="34" animBg="1" advAuto="0"/>
      <p:bldP spid="184" grpId="25" animBg="1" advAuto="0"/>
      <p:bldP spid="185" grpId="18" animBg="1" advAuto="0"/>
      <p:bldP spid="186" grpId="9" animBg="1" advAuto="0"/>
      <p:bldP spid="187" grpId="24" animBg="1" advAuto="0"/>
      <p:bldP spid="188" grpId="33" animBg="1" advAuto="0"/>
      <p:bldP spid="189" grpId="17" animBg="1" advAuto="0"/>
      <p:bldP spid="190" grpId="8" animBg="1" advAuto="0"/>
      <p:bldP spid="192" grpId="5" animBg="1" advAuto="0"/>
      <p:bldP spid="193" grpId="14" animBg="1" advAuto="0"/>
      <p:bldP spid="194" grpId="23" animBg="1" advAuto="0"/>
      <p:bldP spid="195" grpId="3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98" name="Parallelltrapets 43"/>
          <p:cNvSpPr/>
          <p:nvPr/>
        </p:nvSpPr>
        <p:spPr>
          <a:xfrm>
            <a:off x="1523999" y="1386348"/>
            <a:ext cx="7039897" cy="4001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685" y="0"/>
                </a:lnTo>
                <a:lnTo>
                  <a:pt x="17915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99" name="Bildobjekt 11" descr="Bildobjekt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398" y="4618035"/>
            <a:ext cx="941594" cy="1686622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00" name="Bildobjekt 10" descr="Bildobjekt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830" y="4618035"/>
            <a:ext cx="922433" cy="1689280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01" name="Bildobjekt 79" descr="Bildobjekt 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39" y="4618037"/>
            <a:ext cx="918883" cy="1678089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02" name="Bildobjekt 84" descr="Bildobjekt 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2408" y="4618037"/>
            <a:ext cx="924420" cy="1658800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03" name="Bildobjekt 12" descr="Bildobjekt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577" y="2797923"/>
            <a:ext cx="930787" cy="1683912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04" name="Bildobjekt 5" descr="Bildobjekt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31" y="2797923"/>
            <a:ext cx="913213" cy="168807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05" name="Bildobjekt 8" descr="Bildobjekt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221" y="2797923"/>
            <a:ext cx="943646" cy="1693303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06" name="Bildobjekt 82" descr="Bildobjekt 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697" y="2797923"/>
            <a:ext cx="924418" cy="1684516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07" name="Bildobjekt 7" descr="Bildobjekt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7012" y="2797923"/>
            <a:ext cx="895848" cy="1630593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08" name="Bildobjekt 80" descr="Bildobjekt 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6856" y="2797923"/>
            <a:ext cx="918884" cy="1652371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09" name="Bildobjekt 81" descr="Bildobjekt 8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9736" y="2797923"/>
            <a:ext cx="924418" cy="1645940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10" name="Bildobjekt 9" descr="Bildobjekt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18149" y="2797923"/>
            <a:ext cx="906774" cy="162425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11" name="Bildobjekt 77" descr="Bildobjekt 7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04070" y="937326"/>
            <a:ext cx="918883" cy="1652368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12" name="Bildobjekt 1" descr="Bildobjekt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27170" y="937326"/>
            <a:ext cx="884924" cy="1643280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213" name="Bildobjekt 78" descr="Bildobjekt 7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16310" y="937326"/>
            <a:ext cx="924419" cy="1658798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14" name="Bildobjekt 83" descr="Bildobjekt 8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44947" y="937326"/>
            <a:ext cx="924419" cy="1658798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215" name="Bildobjekt 44" descr="Bildobjekt 4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0465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Bildobjekt 45" descr="Bildobjekt 4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12194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Bildobjekt 46" descr="Bildobjekt 4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33420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Bildobjekt 47" descr="Bildobjekt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34979" y="4750903"/>
            <a:ext cx="715053" cy="1102732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Rubrik 3"/>
          <p:cNvSpPr txBox="1">
            <a:spLocks noGrp="1"/>
          </p:cNvSpPr>
          <p:nvPr>
            <p:ph type="title"/>
          </p:nvPr>
        </p:nvSpPr>
        <p:spPr>
          <a:xfrm>
            <a:off x="568131" y="197983"/>
            <a:ext cx="8307042" cy="743234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Najprej figure v kratki roki</a:t>
            </a:r>
          </a:p>
        </p:txBody>
      </p:sp>
      <p:sp>
        <p:nvSpPr>
          <p:cNvPr id="220" name="Rectangle 3"/>
          <p:cNvSpPr txBox="1"/>
          <p:nvPr/>
        </p:nvSpPr>
        <p:spPr>
          <a:xfrm>
            <a:off x="568131" y="1317035"/>
            <a:ext cx="2159120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1F4E7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South </a:t>
            </a:r>
            <a:r>
              <a:rPr dirty="0" err="1"/>
              <a:t>igra</a:t>
            </a:r>
            <a:r>
              <a:rPr dirty="0"/>
              <a:t> 3NT in </a:t>
            </a:r>
            <a:r>
              <a:rPr dirty="0" err="1"/>
              <a:t>potrebuje</a:t>
            </a:r>
            <a:r>
              <a:rPr dirty="0"/>
              <a:t> </a:t>
            </a:r>
            <a:r>
              <a:rPr lang="sl-SI" dirty="0"/>
              <a:t>tri</a:t>
            </a:r>
            <a:r>
              <a:rPr dirty="0"/>
              <a:t> </a:t>
            </a:r>
            <a:r>
              <a:rPr dirty="0" err="1"/>
              <a:t>vzetke</a:t>
            </a:r>
            <a:r>
              <a:rPr dirty="0"/>
              <a:t>.</a:t>
            </a:r>
          </a:p>
        </p:txBody>
      </p:sp>
      <p:sp>
        <p:nvSpPr>
          <p:cNvPr id="221" name="Rectangle 3"/>
          <p:cNvSpPr txBox="1"/>
          <p:nvPr/>
        </p:nvSpPr>
        <p:spPr>
          <a:xfrm>
            <a:off x="568129" y="5462725"/>
            <a:ext cx="2661243" cy="1155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1F4E79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Na </a:t>
            </a:r>
            <a:r>
              <a:rPr dirty="0" err="1"/>
              <a:t>visoko</a:t>
            </a:r>
            <a:r>
              <a:rPr dirty="0" err="1">
                <a:solidFill>
                  <a:srgbClr val="006600"/>
                </a:solidFill>
              </a:rPr>
              <a:t>♣</a:t>
            </a:r>
            <a:r>
              <a:rPr dirty="0" err="1"/>
              <a:t>figuro</a:t>
            </a:r>
            <a:r>
              <a:rPr dirty="0"/>
              <a:t> </a:t>
            </a:r>
            <a:r>
              <a:rPr dirty="0" err="1"/>
              <a:t>pade</a:t>
            </a:r>
            <a:r>
              <a:rPr dirty="0"/>
              <a:t> </a:t>
            </a:r>
            <a:r>
              <a:rPr dirty="0">
                <a:solidFill>
                  <a:srgbClr val="006600"/>
                </a:solidFill>
              </a:rPr>
              <a:t>♣</a:t>
            </a:r>
            <a:r>
              <a:rPr dirty="0"/>
              <a:t>J, South </a:t>
            </a:r>
            <a:r>
              <a:rPr dirty="0" err="1"/>
              <a:t>osvoji</a:t>
            </a:r>
            <a:r>
              <a:rPr dirty="0"/>
              <a:t> 4 </a:t>
            </a:r>
            <a:r>
              <a:rPr dirty="0" err="1"/>
              <a:t>vzetke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641 -0.115968" pathEditMode="relative">
                                      <p:cBhvr>
                                        <p:cTn id="6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07543 -0.000233" pathEditMode="relative">
                                      <p:cBhvr>
                                        <p:cTn id="1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1121 0.119667" pathEditMode="relative">
                                      <p:cBhvr>
                                        <p:cTn id="14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24681 0.001159" pathEditMode="relative">
                                      <p:cBhvr>
                                        <p:cTn id="1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117 -0.117587" pathEditMode="relative">
                                      <p:cBhvr>
                                        <p:cTn id="39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37675 -0.000690" pathEditMode="relative">
                                      <p:cBhvr>
                                        <p:cTn id="4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164 0.120601" pathEditMode="relative">
                                      <p:cBhvr>
                                        <p:cTn id="4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86384 0.001158" pathEditMode="relative">
                                      <p:cBhvr>
                                        <p:cTn id="51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xit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2093 0.122924" pathEditMode="relative">
                                      <p:cBhvr>
                                        <p:cTn id="72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45348 0.002321" pathEditMode="relative">
                                      <p:cBhvr>
                                        <p:cTn id="76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0799 -0.121302" pathEditMode="relative">
                                      <p:cBhvr>
                                        <p:cTn id="80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61685 -0.000461" pathEditMode="relative">
                                      <p:cBhvr>
                                        <p:cTn id="8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fill="hold" grpId="2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xit" presetSubtype="0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xit" presetSubtype="0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" presetClass="exit" presetSubtype="0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xit" presetSubtype="0" fill="hold" grpId="2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276 0.121057" pathEditMode="relative">
                                      <p:cBhvr>
                                        <p:cTn id="10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01919 0.002092" pathEditMode="relative">
                                      <p:cBhvr>
                                        <p:cTn id="10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1933 -0.119684" pathEditMode="relative">
                                      <p:cBhvr>
                                        <p:cTn id="11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3589 0.000000" pathEditMode="relative">
                                      <p:cBhvr>
                                        <p:cTn id="11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fill="hold" grpId="3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" presetClass="exit" presetSubtype="0" fill="hold" grpId="3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" presetClass="exit" presetSubtype="0" fill="hold" grpId="3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" presetClass="exit" presetSubtype="0" fill="hold" grpId="3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xit" presetSubtype="0" fill="hold" grpId="3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35" animBg="1" advAuto="0"/>
      <p:bldP spid="200" grpId="26" animBg="1" advAuto="0"/>
      <p:bldP spid="201" grpId="6" animBg="1" advAuto="0"/>
      <p:bldP spid="202" grpId="15" animBg="1" advAuto="0"/>
      <p:bldP spid="203" grpId="36" animBg="1" advAuto="0"/>
      <p:bldP spid="204" grpId="27" animBg="1" advAuto="0"/>
      <p:bldP spid="205" grpId="16" animBg="1" advAuto="0"/>
      <p:bldP spid="206" grpId="7" animBg="1" advAuto="0"/>
      <p:bldP spid="207" grpId="34" animBg="1" advAuto="0"/>
      <p:bldP spid="208" grpId="25" animBg="1" advAuto="0"/>
      <p:bldP spid="209" grpId="18" animBg="1" advAuto="0"/>
      <p:bldP spid="210" grpId="9" animBg="1" advAuto="0"/>
      <p:bldP spid="211" grpId="24" animBg="1" advAuto="0"/>
      <p:bldP spid="212" grpId="17" animBg="1" advAuto="0"/>
      <p:bldP spid="213" grpId="33" animBg="1" advAuto="0"/>
      <p:bldP spid="214" grpId="8" animBg="1" advAuto="0"/>
      <p:bldP spid="215" grpId="5" animBg="1" advAuto="0"/>
      <p:bldP spid="216" grpId="14" animBg="1" advAuto="0"/>
      <p:bldP spid="217" grpId="23" animBg="1" advAuto="0"/>
      <p:bldP spid="218" grpId="32" animBg="1" advAuto="0"/>
      <p:bldP spid="2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24" name="Rubrik 3"/>
          <p:cNvSpPr txBox="1">
            <a:spLocks noGrp="1"/>
          </p:cNvSpPr>
          <p:nvPr>
            <p:ph type="title"/>
          </p:nvPr>
        </p:nvSpPr>
        <p:spPr>
          <a:xfrm>
            <a:off x="519109" y="229880"/>
            <a:ext cx="4856776" cy="512045"/>
          </a:xfrm>
          <a:prstGeom prst="rect">
            <a:avLst/>
          </a:prstGeom>
        </p:spPr>
        <p:txBody>
          <a:bodyPr/>
          <a:lstStyle>
            <a:lvl1pPr defTabSz="707288">
              <a:defRPr sz="238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Spuščanje vzetkov</a:t>
            </a:r>
          </a:p>
        </p:txBody>
      </p:sp>
      <p:grpSp>
        <p:nvGrpSpPr>
          <p:cNvPr id="229" name="Grupp 36"/>
          <p:cNvGrpSpPr/>
          <p:nvPr/>
        </p:nvGrpSpPr>
        <p:grpSpPr>
          <a:xfrm>
            <a:off x="373795" y="753523"/>
            <a:ext cx="1222331" cy="3642895"/>
            <a:chOff x="0" y="0"/>
            <a:chExt cx="1222329" cy="3642892"/>
          </a:xfrm>
        </p:grpSpPr>
        <p:pic>
          <p:nvPicPr>
            <p:cNvPr id="225" name="Bildobjekt 1" descr="Bildobjekt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07" y="-1"/>
              <a:ext cx="1207515" cy="1896462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26" name="Bildobjekt 2" descr="Bildobjekt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549768"/>
              <a:ext cx="1222331" cy="190387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27" name="Bildobjekt 4" descr="Bildobjekt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12" y="1149294"/>
              <a:ext cx="1200104" cy="1903871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28" name="Bildobjekt 5" descr="Bildobjekt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1746431"/>
              <a:ext cx="1222331" cy="1896462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grpSp>
        <p:nvGrpSpPr>
          <p:cNvPr id="234" name="Grupp 35"/>
          <p:cNvGrpSpPr/>
          <p:nvPr/>
        </p:nvGrpSpPr>
        <p:grpSpPr>
          <a:xfrm>
            <a:off x="1779185" y="736120"/>
            <a:ext cx="1229739" cy="3677701"/>
            <a:chOff x="0" y="0"/>
            <a:chExt cx="1229737" cy="3677699"/>
          </a:xfrm>
        </p:grpSpPr>
        <p:pic>
          <p:nvPicPr>
            <p:cNvPr id="230" name="Bildobjekt 8" descr="Bildobjekt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12" y="-1"/>
              <a:ext cx="1207514" cy="1903871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31" name="Bildobjekt 10" descr="Bildobjekt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578210"/>
              <a:ext cx="1229738" cy="190387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32" name="Bildobjekt 7" descr="Bildobjekt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03" y="1153891"/>
              <a:ext cx="1222330" cy="1903871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33" name="Bildobjekt 11" descr="Bildobjekt 1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815" y="1744197"/>
              <a:ext cx="1200106" cy="193350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grpSp>
        <p:nvGrpSpPr>
          <p:cNvPr id="237" name="Grupp 34"/>
          <p:cNvGrpSpPr/>
          <p:nvPr/>
        </p:nvGrpSpPr>
        <p:grpSpPr>
          <a:xfrm>
            <a:off x="3191985" y="728723"/>
            <a:ext cx="1237145" cy="2535790"/>
            <a:chOff x="0" y="0"/>
            <a:chExt cx="1237144" cy="2535788"/>
          </a:xfrm>
        </p:grpSpPr>
        <p:pic>
          <p:nvPicPr>
            <p:cNvPr id="235" name="Bildobjekt 16" descr="Bildobjekt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1237145" cy="1940909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36" name="Bildobjekt 15" descr="Bildobjekt 1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624512"/>
              <a:ext cx="1237145" cy="191127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grpSp>
        <p:nvGrpSpPr>
          <p:cNvPr id="251" name="Grupp 32"/>
          <p:cNvGrpSpPr/>
          <p:nvPr/>
        </p:nvGrpSpPr>
        <p:grpSpPr>
          <a:xfrm>
            <a:off x="468042" y="3369211"/>
            <a:ext cx="4971058" cy="3114195"/>
            <a:chOff x="-1" y="0"/>
            <a:chExt cx="4971057" cy="3114193"/>
          </a:xfrm>
        </p:grpSpPr>
        <p:pic>
          <p:nvPicPr>
            <p:cNvPr id="238" name="Bildobjekt 6" descr="Bildobjekt 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9518582">
              <a:off x="517237" y="362255"/>
              <a:ext cx="1489109" cy="2282706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39" name="Bildobjekt 14" descr="Bildobjekt 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9854675">
              <a:off x="688762" y="296403"/>
              <a:ext cx="1453441" cy="230053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0" name="Bildobjekt 13" descr="Bildobjekt 1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0217056">
              <a:off x="885184" y="235384"/>
              <a:ext cx="1462359" cy="229162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1" name="Bildobjekt 12" descr="Bildobjekt 1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0558269">
              <a:off x="1121206" y="178423"/>
              <a:ext cx="1489109" cy="229162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2" name="Bildobjekt 17" descr="Bildobjekt 1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0826599">
              <a:off x="1372537" y="136225"/>
              <a:ext cx="1480193" cy="229162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3" name="Bildobjekt 18" descr="Bildobjekt 1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003318">
              <a:off x="1600320" y="110809"/>
              <a:ext cx="1480192" cy="232729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4" name="Bildobjekt 22" descr="Bildobjekt 2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188831">
              <a:off x="1837348" y="103199"/>
              <a:ext cx="1462358" cy="2291623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5" name="Bildobjekt 21" descr="Bildobjekt 21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415197">
              <a:off x="2047438" y="138658"/>
              <a:ext cx="1480193" cy="229162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6" name="Bildobjekt 23" descr="Bildobjekt 23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83536">
              <a:off x="2323677" y="160763"/>
              <a:ext cx="1489109" cy="230053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7" name="Bildobjekt 24" descr="Bildobjekt 24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435494">
              <a:off x="2582553" y="285847"/>
              <a:ext cx="1480192" cy="2282706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8" name="Bildobjekt 26" descr="Bildobjekt 26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777843">
              <a:off x="2767756" y="386856"/>
              <a:ext cx="1489109" cy="2220288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49" name="Bildobjekt 31" descr="Bildobjekt 31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1101508">
              <a:off x="2931333" y="487949"/>
              <a:ext cx="1471275" cy="2291624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50" name="Bildobjekt 30" descr="Bildobjekt 30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1481301">
              <a:off x="3081791" y="626691"/>
              <a:ext cx="1480192" cy="2282706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  <p:pic>
        <p:nvPicPr>
          <p:cNvPr id="252" name="pppp.jpg" descr="pppp.jp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99916" y="739498"/>
            <a:ext cx="2586974" cy="21383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5" name="Rektangulär 20"/>
          <p:cNvGrpSpPr/>
          <p:nvPr/>
        </p:nvGrpSpPr>
        <p:grpSpPr>
          <a:xfrm>
            <a:off x="5742037" y="259809"/>
            <a:ext cx="2586975" cy="949084"/>
            <a:chOff x="0" y="0"/>
            <a:chExt cx="2586974" cy="949083"/>
          </a:xfrm>
        </p:grpSpPr>
        <p:sp>
          <p:nvSpPr>
            <p:cNvPr id="253" name="Shape"/>
            <p:cNvSpPr/>
            <p:nvPr/>
          </p:nvSpPr>
          <p:spPr>
            <a:xfrm>
              <a:off x="-1" y="0"/>
              <a:ext cx="2586976" cy="94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535" y="0"/>
                  </a:lnTo>
                  <a:lnTo>
                    <a:pt x="17535" y="14865"/>
                  </a:lnTo>
                  <a:lnTo>
                    <a:pt x="14612" y="14865"/>
                  </a:lnTo>
                  <a:lnTo>
                    <a:pt x="21600" y="21600"/>
                  </a:lnTo>
                  <a:lnTo>
                    <a:pt x="10229" y="14865"/>
                  </a:lnTo>
                  <a:lnTo>
                    <a:pt x="0" y="14865"/>
                  </a:lnTo>
                  <a:lnTo>
                    <a:pt x="0" y="8671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54" name="Vzemimo si 30 sekund za načrtovanje"/>
            <p:cNvSpPr txBox="1"/>
            <p:nvPr/>
          </p:nvSpPr>
          <p:spPr>
            <a:xfrm>
              <a:off x="52070" y="52251"/>
              <a:ext cx="1995966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500"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Vzemimo si 30 sekund za načrtovanje</a:t>
              </a:r>
            </a:p>
          </p:txBody>
        </p:sp>
      </p:grpSp>
      <p:grpSp>
        <p:nvGrpSpPr>
          <p:cNvPr id="258" name="Rektangulär 20"/>
          <p:cNvGrpSpPr/>
          <p:nvPr/>
        </p:nvGrpSpPr>
        <p:grpSpPr>
          <a:xfrm>
            <a:off x="5742037" y="259809"/>
            <a:ext cx="2586975" cy="949084"/>
            <a:chOff x="0" y="0"/>
            <a:chExt cx="2586974" cy="949083"/>
          </a:xfrm>
        </p:grpSpPr>
        <p:sp>
          <p:nvSpPr>
            <p:cNvPr id="256" name="Shape"/>
            <p:cNvSpPr/>
            <p:nvPr/>
          </p:nvSpPr>
          <p:spPr>
            <a:xfrm>
              <a:off x="-1" y="0"/>
              <a:ext cx="2586976" cy="94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535" y="0"/>
                  </a:lnTo>
                  <a:lnTo>
                    <a:pt x="17535" y="14865"/>
                  </a:lnTo>
                  <a:lnTo>
                    <a:pt x="14612" y="14865"/>
                  </a:lnTo>
                  <a:lnTo>
                    <a:pt x="21600" y="21600"/>
                  </a:lnTo>
                  <a:lnTo>
                    <a:pt x="10229" y="14865"/>
                  </a:lnTo>
                  <a:lnTo>
                    <a:pt x="0" y="14865"/>
                  </a:lnTo>
                  <a:lnTo>
                    <a:pt x="0" y="8671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57" name="Vzemimo si 30 sekund za načrtovanje"/>
            <p:cNvSpPr txBox="1"/>
            <p:nvPr/>
          </p:nvSpPr>
          <p:spPr>
            <a:xfrm>
              <a:off x="52070" y="52251"/>
              <a:ext cx="1995966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500"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Vzemimo si 30 sekund za načrtovanje</a:t>
              </a:r>
            </a:p>
          </p:txBody>
        </p:sp>
      </p:grpSp>
      <p:sp>
        <p:nvSpPr>
          <p:cNvPr id="259" name="Rectangle 3"/>
          <p:cNvSpPr txBox="1"/>
          <p:nvPr/>
        </p:nvSpPr>
        <p:spPr>
          <a:xfrm>
            <a:off x="6349164" y="2969797"/>
            <a:ext cx="3200039" cy="643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767171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North</a:t>
            </a:r>
            <a:r>
              <a:rPr dirty="0"/>
              <a:t> </a:t>
            </a:r>
            <a:r>
              <a:rPr dirty="0" err="1"/>
              <a:t>igra</a:t>
            </a:r>
            <a:r>
              <a:rPr dirty="0"/>
              <a:t> 3NT. </a:t>
            </a:r>
            <a:r>
              <a:rPr dirty="0" err="1"/>
              <a:t>Napad</a:t>
            </a:r>
            <a:r>
              <a:rPr dirty="0"/>
              <a:t>: </a:t>
            </a:r>
            <a:r>
              <a:rPr dirty="0">
                <a:solidFill>
                  <a:srgbClr val="1F4E79"/>
                </a:solidFill>
              </a:rPr>
              <a:t>♠K</a:t>
            </a:r>
          </a:p>
        </p:txBody>
      </p:sp>
      <p:sp>
        <p:nvSpPr>
          <p:cNvPr id="260" name="Rectangle 3"/>
          <p:cNvSpPr txBox="1"/>
          <p:nvPr/>
        </p:nvSpPr>
        <p:spPr>
          <a:xfrm>
            <a:off x="5566816" y="4060218"/>
            <a:ext cx="3933684" cy="23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marL="360363" indent="-360363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P1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</a:t>
            </a:r>
            <a:r>
              <a:t>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Potrebujem </a:t>
            </a:r>
            <a:r>
              <a:t>devet vzetkov.</a:t>
            </a:r>
          </a:p>
          <a:p>
            <a:pPr marL="360363" indent="-360363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P2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</a:t>
            </a:r>
            <a:r>
              <a:t>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Imam </a:t>
            </a:r>
            <a:r>
              <a:t>šest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t>gotovih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vzetkov.</a:t>
            </a:r>
          </a:p>
          <a:p>
            <a:pPr marL="452437" indent="-452437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P3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– Razviti moram tri vzetke.</a:t>
            </a:r>
            <a:b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</a:b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Obstaja nevarnost, da je pik razdeljen 6-2 ali 5-3.</a:t>
            </a:r>
          </a:p>
          <a:p>
            <a:pPr marL="452437" indent="-452437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P4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– Spustim dva pik vzetka, tretjega vzamem in igram srce.</a:t>
            </a:r>
          </a:p>
        </p:txBody>
      </p:sp>
      <p:grpSp>
        <p:nvGrpSpPr>
          <p:cNvPr id="264" name="Grupp 33"/>
          <p:cNvGrpSpPr/>
          <p:nvPr/>
        </p:nvGrpSpPr>
        <p:grpSpPr>
          <a:xfrm>
            <a:off x="4612190" y="731751"/>
            <a:ext cx="1237146" cy="3124386"/>
            <a:chOff x="0" y="0"/>
            <a:chExt cx="1237144" cy="3124385"/>
          </a:xfrm>
        </p:grpSpPr>
        <p:pic>
          <p:nvPicPr>
            <p:cNvPr id="261" name="Bildobjekt 28" descr="Bildobjekt 28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0" y="-1"/>
              <a:ext cx="1237145" cy="1933502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62" name="Bildobjekt 25" descr="Bildobjekt 25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407" y="615243"/>
              <a:ext cx="1222330" cy="190387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  <p:pic>
          <p:nvPicPr>
            <p:cNvPr id="263" name="Bildobjekt 29" descr="Bildobjekt 29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4815" y="1220515"/>
              <a:ext cx="1207515" cy="1903870"/>
            </a:xfrm>
            <a:prstGeom prst="rect">
              <a:avLst/>
            </a:prstGeom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 advAuto="0"/>
      <p:bldP spid="234" grpId="0" animBg="1" advAuto="0"/>
      <p:bldP spid="237" grpId="0" animBg="1" advAuto="0"/>
      <p:bldP spid="255" grpId="0" animBg="1" advAuto="0"/>
      <p:bldP spid="258" grpId="0" animBg="1" advAuto="0"/>
      <p:bldP spid="259" grpId="0" animBg="1" advAuto="0"/>
      <p:bldP spid="260" grpId="0" uiExpand="1" build="p" bldLvl="5" animBg="1" advAuto="0"/>
      <p:bldP spid="264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67" name="Parallelltrapets 58"/>
          <p:cNvSpPr/>
          <p:nvPr/>
        </p:nvSpPr>
        <p:spPr>
          <a:xfrm>
            <a:off x="1041467" y="958374"/>
            <a:ext cx="7836314" cy="4060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992" y="0"/>
                </a:lnTo>
                <a:lnTo>
                  <a:pt x="1760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68" name="Rubrik 3"/>
          <p:cNvSpPr txBox="1">
            <a:spLocks noGrp="1"/>
          </p:cNvSpPr>
          <p:nvPr>
            <p:ph type="title"/>
          </p:nvPr>
        </p:nvSpPr>
        <p:spPr>
          <a:xfrm>
            <a:off x="453000" y="221124"/>
            <a:ext cx="5090293" cy="514991"/>
          </a:xfrm>
          <a:prstGeom prst="rect">
            <a:avLst/>
          </a:prstGeom>
        </p:spPr>
        <p:txBody>
          <a:bodyPr/>
          <a:lstStyle>
            <a:lvl1pPr defTabSz="713414">
              <a:defRPr sz="2407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Blokiranje barve</a:t>
            </a:r>
          </a:p>
        </p:txBody>
      </p:sp>
      <p:sp>
        <p:nvSpPr>
          <p:cNvPr id="269" name="Rectangle 3"/>
          <p:cNvSpPr txBox="1"/>
          <p:nvPr/>
        </p:nvSpPr>
        <p:spPr>
          <a:xfrm>
            <a:off x="475276" y="1119124"/>
            <a:ext cx="142401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Napad: </a:t>
            </a:r>
            <a:r>
              <a:rPr>
                <a:solidFill>
                  <a:srgbClr val="1F4E79"/>
                </a:solidFill>
              </a:rPr>
              <a:t>♠</a:t>
            </a:r>
            <a:r>
              <a:t>K</a:t>
            </a:r>
          </a:p>
        </p:txBody>
      </p:sp>
      <p:sp>
        <p:nvSpPr>
          <p:cNvPr id="270" name="Rectangle 3"/>
          <p:cNvSpPr txBox="1"/>
          <p:nvPr/>
        </p:nvSpPr>
        <p:spPr>
          <a:xfrm>
            <a:off x="453000" y="5109467"/>
            <a:ext cx="2404337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Tu spuščanje ne deluje, ker ima West</a:t>
            </a:r>
            <a:r>
              <a:rPr>
                <a:solidFill>
                  <a:srgbClr val="C00000"/>
                </a:solidFill>
              </a:rPr>
              <a:t>♥</a:t>
            </a:r>
            <a:r>
              <a:t>A.</a:t>
            </a:r>
          </a:p>
        </p:txBody>
      </p:sp>
      <p:sp>
        <p:nvSpPr>
          <p:cNvPr id="271" name="Rectangle 3"/>
          <p:cNvSpPr txBox="1"/>
          <p:nvPr/>
        </p:nvSpPr>
        <p:spPr>
          <a:xfrm>
            <a:off x="452998" y="810518"/>
            <a:ext cx="1943517" cy="366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North</a:t>
            </a:r>
            <a:r>
              <a:rPr dirty="0"/>
              <a:t> </a:t>
            </a:r>
            <a:r>
              <a:rPr dirty="0" err="1"/>
              <a:t>igra</a:t>
            </a:r>
            <a:r>
              <a:rPr dirty="0"/>
              <a:t> 3NT.</a:t>
            </a:r>
          </a:p>
        </p:txBody>
      </p:sp>
      <p:pic>
        <p:nvPicPr>
          <p:cNvPr id="272" name="Bildobjekt 62" descr="Bildobjekt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783" y="4479047"/>
            <a:ext cx="955143" cy="1511824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273" name="Bildobjekt 63" descr="Bildobjekt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229" y="4479047"/>
            <a:ext cx="961005" cy="1505962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274" name="Bildobjekt 64" descr="Bildobjekt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535" y="4479047"/>
            <a:ext cx="978583" cy="1505961"/>
          </a:xfrm>
          <a:prstGeom prst="rect">
            <a:avLst/>
          </a:prstGeom>
          <a:ln>
            <a:solidFill>
              <a:srgbClr val="DDDDDD"/>
            </a:solidFill>
          </a:ln>
        </p:spPr>
      </p:pic>
      <p:sp>
        <p:nvSpPr>
          <p:cNvPr id="275" name="Rectangle 3"/>
          <p:cNvSpPr txBox="1"/>
          <p:nvPr/>
        </p:nvSpPr>
        <p:spPr>
          <a:xfrm>
            <a:off x="3393533" y="2733473"/>
            <a:ext cx="287310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F2F2F2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West vzame štiri pik vzetke in </a:t>
            </a:r>
            <a:r>
              <a:rPr>
                <a:solidFill>
                  <a:srgbClr val="C00000"/>
                </a:solidFill>
              </a:rPr>
              <a:t>♥</a:t>
            </a:r>
            <a:r>
              <a:t>A ter tako zruši kontrakt.</a:t>
            </a:r>
          </a:p>
        </p:txBody>
      </p:sp>
      <p:pic>
        <p:nvPicPr>
          <p:cNvPr id="276" name="Bildobjekt 33" descr="Bildobjekt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025" y="825290"/>
            <a:ext cx="966865" cy="1505965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277" name="Bildobjekt 36" descr="Bildobjekt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97" y="825290"/>
            <a:ext cx="955146" cy="1505965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278" name="Bildobjekt 37" descr="Bildobjekt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1250" y="825290"/>
            <a:ext cx="972724" cy="1505962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279" name="Bildobjekt 2" descr="Bildobjekt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9581" y="825291"/>
            <a:ext cx="959460" cy="149465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0" name="Bildobjekt 5" descr="Bildobjekt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4647" y="813982"/>
            <a:ext cx="960836" cy="150596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1" name="Bildobjekt 49" descr="Bildobjekt 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1090" y="802559"/>
            <a:ext cx="978002" cy="151738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2" name="Bildobjekt 7" descr="Bildobjekt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4699" y="802559"/>
            <a:ext cx="966865" cy="152162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3" name="Bildobjekt 10" descr="Bildobjekt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7171" y="795117"/>
            <a:ext cx="966866" cy="151541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4" name="Bildobjekt 12" descr="Bildobjekt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99645" y="795117"/>
            <a:ext cx="979161" cy="152844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5" name="Bildobjekt 14" descr="Bildobjekt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04409" y="795117"/>
            <a:ext cx="988571" cy="151541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6" name="Bildobjekt 23" descr="Bildobjekt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24263" y="4474778"/>
            <a:ext cx="970641" cy="150596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7" name="Bildobjekt 25" descr="Bildobjekt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74209" y="4474778"/>
            <a:ext cx="947109" cy="150596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8" name="Bildobjekt 28" descr="Bildobjekt 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10572" y="4479044"/>
            <a:ext cx="977325" cy="151023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89" name="Bildobjekt 30" descr="Bildobjekt 3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5040" y="4474776"/>
            <a:ext cx="968255" cy="151450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0" name="Bildobjekt 43" descr="Bildobjekt 4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31382" y="2699093"/>
            <a:ext cx="976256" cy="1502381"/>
          </a:xfrm>
          <a:prstGeom prst="rect">
            <a:avLst/>
          </a:prstGeom>
          <a:ln w="6350">
            <a:solidFill>
              <a:srgbClr val="DDDDDD"/>
            </a:solidFill>
          </a:ln>
        </p:spPr>
      </p:pic>
      <p:pic>
        <p:nvPicPr>
          <p:cNvPr id="291" name="Bildobjekt 45" descr="Bildobjekt 4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5278" y="2693708"/>
            <a:ext cx="947027" cy="1502381"/>
          </a:xfrm>
          <a:prstGeom prst="rect">
            <a:avLst/>
          </a:prstGeom>
          <a:ln w="6350">
            <a:solidFill>
              <a:srgbClr val="DDDDDD"/>
            </a:solidFill>
          </a:ln>
        </p:spPr>
      </p:pic>
      <p:pic>
        <p:nvPicPr>
          <p:cNvPr id="292" name="Bildobjekt 48" descr="Bildobjekt 4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9946" y="2701600"/>
            <a:ext cx="947027" cy="1496533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293" name="Bildobjekt 17" descr="Bildobjekt 1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04613" y="2688324"/>
            <a:ext cx="966376" cy="150238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4" name="Bildobjekt 21" descr="Bildobjekt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38630" y="2688325"/>
            <a:ext cx="941180" cy="149653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5" name="Bildobjekt 32" descr="Bildobjekt 3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47450" y="2682873"/>
            <a:ext cx="954822" cy="149653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6" name="Bildobjekt 41" descr="Bildobjekt 4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69912" y="2682873"/>
            <a:ext cx="960667" cy="149653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7" name="Bildobjekt 71" descr="Bildobjekt 7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98221" y="2681103"/>
            <a:ext cx="975406" cy="150424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8" name="Bildobjekt 73" descr="Bildobjekt 7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041267" y="2681102"/>
            <a:ext cx="970642" cy="150901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299" name="Bildobjekt 75" descr="Bildobjekt 7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279550" y="2688324"/>
            <a:ext cx="960666" cy="149350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00" name="Bildobjekt 77" descr="Bildobjekt 7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839179" y="4474776"/>
            <a:ext cx="982059" cy="151450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01" name="Bildobjekt 79" descr="Bildobjekt 7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070773" y="4487395"/>
            <a:ext cx="951761" cy="151023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02" name="Bildobjekt 81" descr="Bildobjekt 8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338891" y="4487619"/>
            <a:ext cx="978630" cy="1518358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03" name="Bildobjekt 54" descr="Bildobjekt 54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389346" y="2708525"/>
            <a:ext cx="972725" cy="1505963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04" name="Bildobjekt 57" descr="Bildobjekt 5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627493" y="2708525"/>
            <a:ext cx="984443" cy="1505963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05" name="Bildobjekt 60" descr="Bildobjekt 6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877356" y="2708525"/>
            <a:ext cx="949282" cy="1505962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06" name="Bildobjekt 51" descr="Bildobjekt 5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092060" y="2703323"/>
            <a:ext cx="984444" cy="153357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07" name="Bildobjekt 67" descr="Bildobjekt 67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341923" y="2697845"/>
            <a:ext cx="988438" cy="1533576"/>
          </a:xfrm>
          <a:prstGeom prst="rect">
            <a:avLst/>
          </a:prstGeom>
          <a:ln>
            <a:solidFill>
              <a:srgbClr val="D0CECE"/>
            </a:solidFill>
          </a:ln>
        </p:spPr>
      </p:pic>
      <p:pic>
        <p:nvPicPr>
          <p:cNvPr id="308" name="Bildobjekt 69" descr="Bildobjekt 69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595782" y="2688894"/>
            <a:ext cx="980927" cy="153432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09" name="Bildobjekt 83" descr="Bildobjekt 8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842132" y="2681102"/>
            <a:ext cx="987917" cy="154211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10" name="Bildobjekt 86" descr="Bildobjekt 8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095470" y="2685352"/>
            <a:ext cx="987917" cy="154211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11" name="Bildobjekt 94" descr="Bildobjekt 9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348808" y="2681102"/>
            <a:ext cx="1003267" cy="155032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12" name="Bildobjekt 96" descr="Bildobjekt 96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617497" y="2688109"/>
            <a:ext cx="996228" cy="1548790"/>
          </a:xfrm>
          <a:prstGeom prst="rect">
            <a:avLst/>
          </a:prstGeom>
          <a:ln>
            <a:solidFill>
              <a:srgbClr val="AFABAB"/>
            </a:solidFill>
          </a:ln>
        </p:spPr>
      </p:pic>
      <p:sp>
        <p:nvSpPr>
          <p:cNvPr id="313" name="Rectangle 3"/>
          <p:cNvSpPr/>
          <p:nvPr/>
        </p:nvSpPr>
        <p:spPr>
          <a:xfrm>
            <a:off x="6991536" y="1586317"/>
            <a:ext cx="2651452" cy="92710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North</a:t>
            </a:r>
            <a:r>
              <a:rPr dirty="0"/>
              <a:t> je </a:t>
            </a:r>
            <a:r>
              <a:rPr dirty="0" err="1"/>
              <a:t>spustil</a:t>
            </a:r>
            <a:r>
              <a:rPr dirty="0"/>
              <a:t> </a:t>
            </a:r>
            <a:r>
              <a:rPr dirty="0" err="1"/>
              <a:t>dva</a:t>
            </a:r>
            <a:r>
              <a:rPr dirty="0"/>
              <a:t> </a:t>
            </a:r>
            <a:r>
              <a:rPr dirty="0" err="1"/>
              <a:t>pik</a:t>
            </a:r>
            <a:r>
              <a:rPr dirty="0"/>
              <a:t> </a:t>
            </a:r>
            <a:r>
              <a:rPr dirty="0" err="1"/>
              <a:t>vzetka</a:t>
            </a:r>
            <a:r>
              <a:rPr dirty="0"/>
              <a:t>, </a:t>
            </a:r>
            <a:r>
              <a:rPr dirty="0" err="1"/>
              <a:t>tretjega</a:t>
            </a:r>
            <a:r>
              <a:rPr dirty="0"/>
              <a:t> je </a:t>
            </a:r>
            <a:r>
              <a:rPr dirty="0" err="1"/>
              <a:t>vzel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81483" pathEditMode="relative">
                                      <p:cBhvr>
                                        <p:cTn id="11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77780" pathEditMode="relative">
                                      <p:cBhvr>
                                        <p:cTn id="14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3357 -0.109949" pathEditMode="relative">
                                      <p:cBhvr>
                                        <p:cTn id="17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79399" pathEditMode="relative">
                                      <p:cBhvr>
                                        <p:cTn id="2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fill="hold" grpId="0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 animBg="1" advAuto="0"/>
      <p:bldP spid="274" grpId="0" animBg="1" advAuto="0"/>
      <p:bldP spid="275" grpId="0" animBg="1" advAuto="0"/>
      <p:bldP spid="277" grpId="0" animBg="1" advAuto="0"/>
      <p:bldP spid="292" grpId="0" animBg="1" advAuto="0"/>
      <p:bldP spid="305" grpId="0" animBg="1" advAuto="0"/>
      <p:bldP spid="313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316" name="Parallelltrapets 58"/>
          <p:cNvSpPr/>
          <p:nvPr/>
        </p:nvSpPr>
        <p:spPr>
          <a:xfrm>
            <a:off x="1014128" y="916879"/>
            <a:ext cx="7836314" cy="4060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992" y="0"/>
                </a:lnTo>
                <a:lnTo>
                  <a:pt x="1760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7" name="Rubrik 3"/>
          <p:cNvSpPr txBox="1">
            <a:spLocks noGrp="1"/>
          </p:cNvSpPr>
          <p:nvPr>
            <p:ph type="title"/>
          </p:nvPr>
        </p:nvSpPr>
        <p:spPr>
          <a:xfrm>
            <a:off x="453000" y="221124"/>
            <a:ext cx="5090293" cy="514991"/>
          </a:xfrm>
          <a:prstGeom prst="rect">
            <a:avLst/>
          </a:prstGeom>
        </p:spPr>
        <p:txBody>
          <a:bodyPr/>
          <a:lstStyle>
            <a:lvl1pPr defTabSz="713414">
              <a:defRPr sz="2407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Blokiranje barve</a:t>
            </a:r>
          </a:p>
        </p:txBody>
      </p:sp>
      <p:pic>
        <p:nvPicPr>
          <p:cNvPr id="318" name="Bildobjekt 62" descr="Bildobjekt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783" y="4479047"/>
            <a:ext cx="955143" cy="1511824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19" name="Bildobjekt 63" descr="Bildobjekt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229" y="4479047"/>
            <a:ext cx="961005" cy="1505962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20" name="Bildobjekt 64" descr="Bildobjekt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535" y="4479047"/>
            <a:ext cx="978583" cy="1505961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21" name="Bildobjekt 33" descr="Bildobjekt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025" y="825290"/>
            <a:ext cx="966865" cy="1505965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22" name="Bildobjekt 36" descr="Bildobjekt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97" y="825290"/>
            <a:ext cx="955146" cy="1505965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23" name="Bildobjekt 37" descr="Bildobjekt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1250" y="825290"/>
            <a:ext cx="972724" cy="1505962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24" name="Bildobjekt 2" descr="Bildobjekt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9581" y="825291"/>
            <a:ext cx="959460" cy="149465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25" name="Bildobjekt 5" descr="Bildobjekt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4647" y="813982"/>
            <a:ext cx="960836" cy="150596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26" name="Bildobjekt 49" descr="Bildobjekt 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1090" y="802559"/>
            <a:ext cx="978002" cy="151738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27" name="Bildobjekt 7" descr="Bildobjekt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4699" y="802559"/>
            <a:ext cx="966865" cy="152162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28" name="Bildobjekt 10" descr="Bildobjekt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7171" y="795117"/>
            <a:ext cx="966866" cy="151541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29" name="Bildobjekt 12" descr="Bildobjekt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99645" y="795117"/>
            <a:ext cx="979161" cy="152844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0" name="Bildobjekt 14" descr="Bildobjekt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04409" y="795117"/>
            <a:ext cx="988571" cy="151541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1" name="Bildobjekt 23" descr="Bildobjekt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24263" y="4474778"/>
            <a:ext cx="970641" cy="150596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2" name="Bildobjekt 25" descr="Bildobjekt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74209" y="4474778"/>
            <a:ext cx="947109" cy="150596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3" name="Bildobjekt 28" descr="Bildobjekt 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10572" y="4479044"/>
            <a:ext cx="977325" cy="151023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4" name="Bildobjekt 30" descr="Bildobjekt 3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5040" y="4474776"/>
            <a:ext cx="968255" cy="151450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5" name="Bildobjekt 43" descr="Bildobjekt 4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32139" y="2699093"/>
            <a:ext cx="976256" cy="1502381"/>
          </a:xfrm>
          <a:prstGeom prst="rect">
            <a:avLst/>
          </a:prstGeom>
          <a:ln w="6350">
            <a:solidFill>
              <a:srgbClr val="DDDDDD"/>
            </a:solidFill>
          </a:ln>
        </p:spPr>
      </p:pic>
      <p:pic>
        <p:nvPicPr>
          <p:cNvPr id="336" name="Bildobjekt 45" descr="Bildobjekt 4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0313" y="2693708"/>
            <a:ext cx="947027" cy="1502381"/>
          </a:xfrm>
          <a:prstGeom prst="rect">
            <a:avLst/>
          </a:prstGeom>
          <a:ln w="6350">
            <a:solidFill>
              <a:srgbClr val="DDDDDD"/>
            </a:solidFill>
          </a:ln>
        </p:spPr>
      </p:pic>
      <p:pic>
        <p:nvPicPr>
          <p:cNvPr id="337" name="Bildobjekt 54" descr="Bildobjekt 5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9256" y="2708525"/>
            <a:ext cx="972724" cy="1505963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38" name="Bildobjekt 17" descr="Bildobjekt 1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3897" y="2688324"/>
            <a:ext cx="966377" cy="150238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39" name="Bildobjekt 21" descr="Bildobjekt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42192" y="2688325"/>
            <a:ext cx="941180" cy="149653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0" name="Bildobjekt 32" descr="Bildobjekt 3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45291" y="2682873"/>
            <a:ext cx="954822" cy="149653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1" name="Bildobjekt 41" descr="Bildobjekt 4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62030" y="2682873"/>
            <a:ext cx="960667" cy="149653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2" name="Bildobjekt 71" descr="Bildobjekt 7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84612" y="2681103"/>
            <a:ext cx="975406" cy="150424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3" name="Bildobjekt 73" descr="Bildobjekt 7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021937" y="2681102"/>
            <a:ext cx="970642" cy="150901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4" name="Bildobjekt 75" descr="Bildobjekt 7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254493" y="2688324"/>
            <a:ext cx="960667" cy="149350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5" name="Bildobjekt 77" descr="Bildobjekt 7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839179" y="4474776"/>
            <a:ext cx="982059" cy="151450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6" name="Bildobjekt 79" descr="Bildobjekt 7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070773" y="4487395"/>
            <a:ext cx="951761" cy="151023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7" name="Bildobjekt 81" descr="Bildobjekt 8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338891" y="4487619"/>
            <a:ext cx="978630" cy="1518358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48" name="Bildobjekt 48" descr="Bildobjekt 4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593189" y="2686580"/>
            <a:ext cx="947027" cy="1496535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49" name="Bildobjekt 57" descr="Bildobjekt 5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804255" y="2686580"/>
            <a:ext cx="984443" cy="1505962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50" name="Bildobjekt 60" descr="Bildobjekt 6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052736" y="2686580"/>
            <a:ext cx="949282" cy="1505961"/>
          </a:xfrm>
          <a:prstGeom prst="rect">
            <a:avLst/>
          </a:prstGeom>
          <a:ln>
            <a:solidFill>
              <a:srgbClr val="DDDDDD"/>
            </a:solidFill>
          </a:ln>
        </p:spPr>
      </p:pic>
      <p:pic>
        <p:nvPicPr>
          <p:cNvPr id="351" name="Bildobjekt 51" descr="Bildobjekt 5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266058" y="2686580"/>
            <a:ext cx="968677" cy="1509012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52" name="Bildobjekt 67" descr="Bildobjekt 67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498774" y="2686580"/>
            <a:ext cx="969076" cy="1503535"/>
          </a:xfrm>
          <a:prstGeom prst="rect">
            <a:avLst/>
          </a:prstGeom>
          <a:ln>
            <a:solidFill>
              <a:srgbClr val="D0CECE"/>
            </a:solidFill>
          </a:ln>
        </p:spPr>
      </p:pic>
      <p:pic>
        <p:nvPicPr>
          <p:cNvPr id="353" name="Bildobjekt 69" descr="Bildobjekt 69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731890" y="2688869"/>
            <a:ext cx="975365" cy="1525620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54" name="Bildobjekt 83" descr="Bildobjekt 8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971294" y="2686580"/>
            <a:ext cx="970479" cy="151489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55" name="Bildobjekt 86" descr="Bildobjekt 86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205812" y="2686580"/>
            <a:ext cx="978818" cy="1527909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56" name="Bildobjekt 94" descr="Bildobjekt 9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448668" y="2686580"/>
            <a:ext cx="988764" cy="1527909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357" name="Bildobjekt 96" descr="Bildobjekt 96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701475" y="2686580"/>
            <a:ext cx="982797" cy="1527909"/>
          </a:xfrm>
          <a:prstGeom prst="rect">
            <a:avLst/>
          </a:prstGeom>
          <a:ln>
            <a:solidFill>
              <a:srgbClr val="AFABAB"/>
            </a:solidFill>
          </a:ln>
        </p:spPr>
      </p:pic>
      <p:sp>
        <p:nvSpPr>
          <p:cNvPr id="358" name="Rectangle 3"/>
          <p:cNvSpPr txBox="1"/>
          <p:nvPr/>
        </p:nvSpPr>
        <p:spPr>
          <a:xfrm>
            <a:off x="3393526" y="2925148"/>
            <a:ext cx="30775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F2F2F2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East igra križ ali karo in izvajalec naredi kontrakt.</a:t>
            </a:r>
          </a:p>
        </p:txBody>
      </p:sp>
      <p:sp>
        <p:nvSpPr>
          <p:cNvPr id="359" name="Rectangle 3"/>
          <p:cNvSpPr txBox="1"/>
          <p:nvPr/>
        </p:nvSpPr>
        <p:spPr>
          <a:xfrm>
            <a:off x="470313" y="810518"/>
            <a:ext cx="1926203" cy="366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sl-SI" dirty="0"/>
              <a:t>North</a:t>
            </a:r>
            <a:r>
              <a:rPr dirty="0"/>
              <a:t> </a:t>
            </a:r>
            <a:r>
              <a:rPr dirty="0" err="1"/>
              <a:t>igra</a:t>
            </a:r>
            <a:r>
              <a:rPr dirty="0"/>
              <a:t> 3NT.</a:t>
            </a:r>
          </a:p>
        </p:txBody>
      </p:sp>
      <p:sp>
        <p:nvSpPr>
          <p:cNvPr id="360" name="Rectangle 3"/>
          <p:cNvSpPr txBox="1"/>
          <p:nvPr/>
        </p:nvSpPr>
        <p:spPr>
          <a:xfrm>
            <a:off x="470312" y="1119124"/>
            <a:ext cx="1428976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Napad</a:t>
            </a:r>
            <a:r>
              <a:rPr dirty="0"/>
              <a:t>: </a:t>
            </a:r>
            <a:r>
              <a:rPr dirty="0">
                <a:solidFill>
                  <a:srgbClr val="1F4E79"/>
                </a:solidFill>
              </a:rPr>
              <a:t>♠</a:t>
            </a:r>
            <a:r>
              <a:rPr dirty="0"/>
              <a:t>K</a:t>
            </a:r>
          </a:p>
        </p:txBody>
      </p:sp>
      <p:sp>
        <p:nvSpPr>
          <p:cNvPr id="361" name="Rectangle 3"/>
          <p:cNvSpPr/>
          <p:nvPr/>
        </p:nvSpPr>
        <p:spPr>
          <a:xfrm>
            <a:off x="6976616" y="1654147"/>
            <a:ext cx="2651452" cy="92710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sl-SI" dirty="0"/>
              <a:t>North</a:t>
            </a:r>
            <a:r>
              <a:rPr dirty="0"/>
              <a:t> je </a:t>
            </a:r>
            <a:r>
              <a:rPr dirty="0" err="1"/>
              <a:t>spustil</a:t>
            </a:r>
            <a:r>
              <a:rPr dirty="0"/>
              <a:t> </a:t>
            </a:r>
            <a:r>
              <a:rPr dirty="0" err="1"/>
              <a:t>dva</a:t>
            </a:r>
            <a:r>
              <a:rPr dirty="0"/>
              <a:t> </a:t>
            </a:r>
            <a:r>
              <a:rPr dirty="0" err="1"/>
              <a:t>pik</a:t>
            </a:r>
            <a:r>
              <a:rPr dirty="0"/>
              <a:t> </a:t>
            </a:r>
            <a:r>
              <a:rPr dirty="0" err="1"/>
              <a:t>vzetka</a:t>
            </a:r>
            <a:r>
              <a:rPr dirty="0"/>
              <a:t>, </a:t>
            </a:r>
            <a:r>
              <a:rPr dirty="0" err="1"/>
              <a:t>tretjega</a:t>
            </a:r>
            <a:r>
              <a:rPr dirty="0"/>
              <a:t> je </a:t>
            </a:r>
            <a:r>
              <a:rPr dirty="0" err="1"/>
              <a:t>vzel</a:t>
            </a:r>
            <a:r>
              <a:rPr dirty="0"/>
              <a:t>.</a:t>
            </a:r>
          </a:p>
        </p:txBody>
      </p:sp>
      <p:sp>
        <p:nvSpPr>
          <p:cNvPr id="362" name="Rectangle 3"/>
          <p:cNvSpPr txBox="1"/>
          <p:nvPr/>
        </p:nvSpPr>
        <p:spPr>
          <a:xfrm>
            <a:off x="517331" y="5109467"/>
            <a:ext cx="2340007" cy="920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Tu </a:t>
            </a:r>
            <a:r>
              <a:rPr dirty="0" err="1"/>
              <a:t>spuščanje</a:t>
            </a:r>
            <a:r>
              <a:rPr dirty="0"/>
              <a:t>  </a:t>
            </a:r>
            <a:r>
              <a:rPr dirty="0" err="1"/>
              <a:t>deluje</a:t>
            </a:r>
            <a:r>
              <a:rPr dirty="0"/>
              <a:t>, </a:t>
            </a:r>
            <a:r>
              <a:rPr dirty="0" err="1"/>
              <a:t>ker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</a:t>
            </a:r>
            <a:r>
              <a:rPr dirty="0">
                <a:solidFill>
                  <a:srgbClr val="C00000"/>
                </a:solidFill>
              </a:rPr>
              <a:t>♥</a:t>
            </a:r>
            <a:r>
              <a:rPr dirty="0"/>
              <a:t>A East.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93753" pathEditMode="relative">
                                      <p:cBhvr>
                                        <p:cTn id="11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85654" pathEditMode="relative">
                                      <p:cBhvr>
                                        <p:cTn id="14" dur="2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3357 -0.109949" pathEditMode="relative">
                                      <p:cBhvr>
                                        <p:cTn id="17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96286" pathEditMode="relative">
                                      <p:cBhvr>
                                        <p:cTn id="20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fill="hold" grpId="0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0" animBg="1" advAuto="0"/>
      <p:bldP spid="322" grpId="0" animBg="1" advAuto="0"/>
      <p:bldP spid="339" grpId="0" animBg="1" advAuto="0"/>
      <p:bldP spid="348" grpId="0" animBg="1" advAuto="0"/>
      <p:bldP spid="358" grpId="0" animBg="1" advAuto="0"/>
      <p:bldP spid="361" grpId="0" animBg="1" advAuto="0"/>
      <p:bldP spid="362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65" name="Parallelltrapets 58"/>
          <p:cNvSpPr/>
          <p:nvPr/>
        </p:nvSpPr>
        <p:spPr>
          <a:xfrm>
            <a:off x="899369" y="1948870"/>
            <a:ext cx="5085800" cy="319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4011" y="0"/>
                </a:lnTo>
                <a:lnTo>
                  <a:pt x="17589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66" name="Rubrik 3"/>
          <p:cNvSpPr txBox="1">
            <a:spLocks noGrp="1"/>
          </p:cNvSpPr>
          <p:nvPr>
            <p:ph type="title"/>
          </p:nvPr>
        </p:nvSpPr>
        <p:spPr>
          <a:xfrm>
            <a:off x="531845" y="220001"/>
            <a:ext cx="7445507" cy="566580"/>
          </a:xfrm>
          <a:prstGeom prst="rect">
            <a:avLst/>
          </a:prstGeom>
        </p:spPr>
        <p:txBody>
          <a:bodyPr/>
          <a:lstStyle>
            <a:lvl1pPr defTabSz="859536">
              <a:defRPr sz="2726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Pokrivanje figur</a:t>
            </a:r>
          </a:p>
        </p:txBody>
      </p:sp>
      <p:sp>
        <p:nvSpPr>
          <p:cNvPr id="367" name="Rectangle 3"/>
          <p:cNvSpPr txBox="1"/>
          <p:nvPr/>
        </p:nvSpPr>
        <p:spPr>
          <a:xfrm>
            <a:off x="6478284" y="851230"/>
            <a:ext cx="2043802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South igra 1NT.</a:t>
            </a:r>
          </a:p>
        </p:txBody>
      </p:sp>
      <p:pic>
        <p:nvPicPr>
          <p:cNvPr id="368" name="Bildobjekt 70" descr="Bildobjekt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65" y="2773627"/>
            <a:ext cx="934907" cy="145304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69" name="Bildobjekt 71" descr="Bildobjekt 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82" y="4280179"/>
            <a:ext cx="936893" cy="144741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0" name="Bildobjekt 72" descr="Bildobjekt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676" y="1229207"/>
            <a:ext cx="934908" cy="148315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1" name="Bildobjekt 73" descr="Bildobjekt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257" y="2773615"/>
            <a:ext cx="915944" cy="1453071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2" name="Bildobjekt 74" descr="Bildobjekt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743" y="2773615"/>
            <a:ext cx="915944" cy="1453071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3" name="Bildobjekt 75" descr="Bildobjekt 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5180" y="2776441"/>
            <a:ext cx="944214" cy="144741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4" name="Bildobjekt 76" descr="Bildobjekt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551" y="2776441"/>
            <a:ext cx="940540" cy="144741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5" name="Bildobjekt 77" descr="Bildobjekt 7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016" y="2776440"/>
            <a:ext cx="934908" cy="1447418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6" name="Bildobjekt 78" descr="Bildobjekt 7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7802" y="1229207"/>
            <a:ext cx="952222" cy="148315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7" name="Bildobjekt 79" descr="Bildobjekt 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3615" y="1229207"/>
            <a:ext cx="940678" cy="1477384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8" name="Bildobjekt 80" descr="Bildobjekt 8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0022" y="4280179"/>
            <a:ext cx="908844" cy="1436196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379" name="Bildobjekt 81" descr="Bildobjekt 8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20589" y="4280179"/>
            <a:ext cx="936895" cy="1441807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380" name="Rectangle 3"/>
          <p:cNvSpPr txBox="1"/>
          <p:nvPr/>
        </p:nvSpPr>
        <p:spPr>
          <a:xfrm>
            <a:off x="5960743" y="5323909"/>
            <a:ext cx="3577300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 sz="200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Figuro</a:t>
            </a:r>
            <a:r>
              <a:rPr b="1"/>
              <a:t> pokrijem</a:t>
            </a:r>
            <a:r>
              <a:t>!</a:t>
            </a:r>
          </a:p>
        </p:txBody>
      </p:sp>
      <p:sp>
        <p:nvSpPr>
          <p:cNvPr id="381" name="Rectangle 3"/>
          <p:cNvSpPr txBox="1"/>
          <p:nvPr/>
        </p:nvSpPr>
        <p:spPr>
          <a:xfrm>
            <a:off x="6478283" y="1546272"/>
            <a:ext cx="2947658" cy="1435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Ko igra South </a:t>
            </a:r>
            <a:r>
              <a:rPr>
                <a:solidFill>
                  <a:srgbClr val="1F4E79"/>
                </a:solidFill>
              </a:rPr>
              <a:t>♠</a:t>
            </a:r>
            <a:r>
              <a:t>Q, jo mora West pokriti s</a:t>
            </a:r>
            <a:r>
              <a:rPr>
                <a:solidFill>
                  <a:srgbClr val="1F4E79"/>
                </a:solidFill>
              </a:rPr>
              <a:t>♠</a:t>
            </a:r>
            <a:r>
              <a:t>K, s čimer prisili izvajalca, da osvoji vzetek s</a:t>
            </a:r>
            <a:r>
              <a:rPr>
                <a:solidFill>
                  <a:srgbClr val="1F4E79"/>
                </a:solidFill>
              </a:rPr>
              <a:t>♠</a:t>
            </a:r>
            <a:r>
              <a:t>A …</a:t>
            </a:r>
          </a:p>
        </p:txBody>
      </p:sp>
      <p:sp>
        <p:nvSpPr>
          <p:cNvPr id="382" name="Rectangle 3"/>
          <p:cNvSpPr txBox="1"/>
          <p:nvPr/>
        </p:nvSpPr>
        <p:spPr>
          <a:xfrm>
            <a:off x="6478284" y="2723636"/>
            <a:ext cx="3102893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… in naslednjega s </a:t>
            </a:r>
            <a:r>
              <a:rPr>
                <a:solidFill>
                  <a:srgbClr val="1F4E79"/>
                </a:solidFill>
              </a:rPr>
              <a:t>♠</a:t>
            </a:r>
            <a:r>
              <a:t>J.</a:t>
            </a:r>
          </a:p>
        </p:txBody>
      </p:sp>
      <p:sp>
        <p:nvSpPr>
          <p:cNvPr id="383" name="Rectangle 3"/>
          <p:cNvSpPr txBox="1"/>
          <p:nvPr/>
        </p:nvSpPr>
        <p:spPr>
          <a:xfrm>
            <a:off x="6503727" y="3593901"/>
            <a:ext cx="317032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Tretji vzetek osvoji West s</a:t>
            </a:r>
            <a:r>
              <a:rPr>
                <a:solidFill>
                  <a:srgbClr val="1F4E79"/>
                </a:solidFill>
              </a:rPr>
              <a:t>♠</a:t>
            </a:r>
            <a:r>
              <a:t>10.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-0.001599 -0.119680" pathEditMode="relative">
                                      <p:cBhvr>
                                        <p:cTn id="11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-0.001120 -0.088433" pathEditMode="relative">
                                      <p:cBhvr>
                                        <p:cTn id="14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-0.002253 0.071516" pathEditMode="relative">
                                      <p:cBhvr>
                                        <p:cTn id="17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-0.000318 -0.065053" pathEditMode="relative">
                                      <p:cBhvr>
                                        <p:cTn id="20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xit" presetSubtype="0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xit" presetSubtype="0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xit" presetSubtype="0" fill="hold" grpId="8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xit" presetSubtype="0" fill="hold" grpId="9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0.001596 0.071059" pathEditMode="relative">
                                      <p:cBhvr>
                                        <p:cTn id="41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0.001436 -0.062040" pathEditMode="relative">
                                      <p:cBhvr>
                                        <p:cTn id="44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-0.001756 -0.090266" pathEditMode="relative">
                                      <p:cBhvr>
                                        <p:cTn id="47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-1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000 0.000000 L -0.000484 -0.064825" pathEditMode="relative">
                                      <p:cBhvr>
                                        <p:cTn id="50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xit" presetSubtype="0" fill="hold" grpId="15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" presetClass="exit" presetSubtype="0" fill="hold" grpId="16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xit" presetSubtype="0" fill="hold" grpId="17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1" presetClass="exit" presetSubtype="0" fill="hold" grpId="18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xit" presetSubtype="0" fill="hold" grpId="20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250"/>
                            </p:stCondLst>
                            <p:childTnLst>
                              <p:par>
                                <p:cTn id="73" presetID="1" presetClass="exit" presetSubtype="0" fill="hold" grpId="21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" presetClass="exit" presetSubtype="0" fill="hold" grpId="22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50"/>
                            </p:stCondLst>
                            <p:childTnLst>
                              <p:par>
                                <p:cTn id="79" presetID="1" presetClass="exit" presetSubtype="0" fill="hold" grpId="23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0" presetClass="entr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" grpId="18" animBg="1" advAuto="0"/>
      <p:bldP spid="369" grpId="20" animBg="1" advAuto="0"/>
      <p:bldP spid="370" grpId="15" animBg="1" advAuto="0"/>
      <p:bldP spid="371" grpId="23" animBg="1" advAuto="0"/>
      <p:bldP spid="372" grpId="16" animBg="1" advAuto="0"/>
      <p:bldP spid="373" grpId="9" animBg="1" advAuto="0"/>
      <p:bldP spid="374" grpId="21" animBg="1" advAuto="0"/>
      <p:bldP spid="375" grpId="7" animBg="1" advAuto="0"/>
      <p:bldP spid="376" grpId="22" animBg="1" advAuto="0"/>
      <p:bldP spid="377" grpId="8" animBg="1" advAuto="0"/>
      <p:bldP spid="378" grpId="17" animBg="1" advAuto="0"/>
      <p:bldP spid="379" grpId="6" animBg="1" advAuto="0"/>
      <p:bldP spid="380" grpId="24" animBg="1" advAuto="0"/>
      <p:bldP spid="381" grpId="1" animBg="1" advAuto="0"/>
      <p:bldP spid="382" grpId="10" animBg="1" advAuto="0"/>
      <p:bldP spid="383" grpId="19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386" name="Parallelltrapets 58"/>
          <p:cNvSpPr/>
          <p:nvPr/>
        </p:nvSpPr>
        <p:spPr>
          <a:xfrm>
            <a:off x="567515" y="2057399"/>
            <a:ext cx="5566582" cy="3229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550" y="0"/>
                </a:lnTo>
                <a:lnTo>
                  <a:pt x="1805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387" name="Bildobjekt 34" descr="Bildobjekt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30" y="2813554"/>
            <a:ext cx="909879" cy="1400229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88" name="Bildobjekt 35" descr="Bildobjekt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58" y="1021588"/>
            <a:ext cx="904430" cy="1400230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89" name="Bildobjekt 36" descr="Bildobjekt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241" y="4704912"/>
            <a:ext cx="909878" cy="14002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0" name="Bildobjekt 37" descr="Bildobjekt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766" y="2813554"/>
            <a:ext cx="882637" cy="1422024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1" name="Bildobjekt 38" descr="Bildobjekt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996" y="2813554"/>
            <a:ext cx="888084" cy="140567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2" name="Bildobjekt 39" descr="Bildobjekt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212" y="2808107"/>
            <a:ext cx="893533" cy="14002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3" name="Bildobjekt 40" descr="Bildobjekt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559" y="2813554"/>
            <a:ext cx="882635" cy="14002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4" name="Bildobjekt 41" descr="Bildobjekt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877" y="2813554"/>
            <a:ext cx="888084" cy="14002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5" name="Bildobjekt 42" descr="Bildobjekt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8522" y="1026186"/>
            <a:ext cx="904430" cy="1400229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6" name="Bildobjekt 43" descr="Bildobjekt 4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9540" y="1030421"/>
            <a:ext cx="882636" cy="1394783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7" name="Bildobjekt 44" descr="Bildobjekt 4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93108" y="4704912"/>
            <a:ext cx="915327" cy="1400231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98" name="Bildobjekt 45" descr="Bildobjekt 4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84125" y="4704912"/>
            <a:ext cx="898981" cy="1400231"/>
          </a:xfrm>
          <a:prstGeom prst="rect">
            <a:avLst/>
          </a:prstGeom>
          <a:ln>
            <a:solidFill>
              <a:srgbClr val="A6A6A6"/>
            </a:solidFill>
          </a:ln>
        </p:spPr>
      </p:pic>
      <p:sp>
        <p:nvSpPr>
          <p:cNvPr id="399" name="Rectangle 3"/>
          <p:cNvSpPr txBox="1"/>
          <p:nvPr/>
        </p:nvSpPr>
        <p:spPr>
          <a:xfrm>
            <a:off x="6407927" y="1659855"/>
            <a:ext cx="3252011" cy="115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South igra</a:t>
            </a:r>
            <a:r>
              <a:rPr>
                <a:solidFill>
                  <a:srgbClr val="C00000"/>
                </a:solidFill>
              </a:rPr>
              <a:t>♥</a:t>
            </a:r>
            <a:r>
              <a:t>J in West ga </a:t>
            </a:r>
            <a:r>
              <a:rPr>
                <a:latin typeface="Montserrat Bold"/>
                <a:ea typeface="Montserrat Bold"/>
                <a:cs typeface="Montserrat Bold"/>
                <a:sym typeface="Montserrat Bold"/>
              </a:rPr>
              <a:t>pokrije </a:t>
            </a:r>
            <a:r>
              <a:t>s </a:t>
            </a:r>
            <a:r>
              <a:rPr>
                <a:solidFill>
                  <a:srgbClr val="C00000"/>
                </a:solidFill>
              </a:rPr>
              <a:t>♥</a:t>
            </a:r>
            <a:r>
              <a:t>K. Izvajalec osvoji vzetek s</a:t>
            </a:r>
            <a:r>
              <a:rPr>
                <a:solidFill>
                  <a:srgbClr val="C00000"/>
                </a:solidFill>
              </a:rPr>
              <a:t>♥</a:t>
            </a:r>
            <a:r>
              <a:t>A.</a:t>
            </a:r>
          </a:p>
        </p:txBody>
      </p:sp>
      <p:sp>
        <p:nvSpPr>
          <p:cNvPr id="400" name="Rectangle 3"/>
          <p:cNvSpPr txBox="1"/>
          <p:nvPr/>
        </p:nvSpPr>
        <p:spPr>
          <a:xfrm>
            <a:off x="6429735" y="3105149"/>
            <a:ext cx="304675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/>
              <a:t>South </a:t>
            </a:r>
            <a:r>
              <a:rPr dirty="0" err="1"/>
              <a:t>osvoji</a:t>
            </a:r>
            <a:r>
              <a:rPr dirty="0"/>
              <a:t> </a:t>
            </a:r>
            <a:r>
              <a:rPr dirty="0" err="1"/>
              <a:t>drugi</a:t>
            </a:r>
            <a:r>
              <a:rPr dirty="0"/>
              <a:t> </a:t>
            </a:r>
            <a:r>
              <a:rPr dirty="0" err="1"/>
              <a:t>vzetek</a:t>
            </a:r>
            <a:r>
              <a:rPr dirty="0"/>
              <a:t> s</a:t>
            </a:r>
            <a:r>
              <a:rPr lang="sl-SI" dirty="0"/>
              <a:t> </a:t>
            </a:r>
            <a:r>
              <a:rPr dirty="0">
                <a:solidFill>
                  <a:srgbClr val="C00000"/>
                </a:solidFill>
              </a:rPr>
              <a:t>♥</a:t>
            </a:r>
            <a:r>
              <a:rPr dirty="0"/>
              <a:t>Q.</a:t>
            </a:r>
          </a:p>
        </p:txBody>
      </p:sp>
      <p:sp>
        <p:nvSpPr>
          <p:cNvPr id="401" name="Rectangle 3"/>
          <p:cNvSpPr txBox="1"/>
          <p:nvPr/>
        </p:nvSpPr>
        <p:spPr>
          <a:xfrm>
            <a:off x="6429735" y="4009563"/>
            <a:ext cx="3209174" cy="1474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450" tIns="44450" rIns="44450" bIns="44450">
            <a:spAutoFit/>
          </a:bodyPr>
          <a:lstStyle/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Tretji</a:t>
            </a:r>
            <a:r>
              <a:rPr dirty="0"/>
              <a:t> </a:t>
            </a:r>
            <a:r>
              <a:rPr dirty="0" err="1"/>
              <a:t>vzetek</a:t>
            </a:r>
            <a:r>
              <a:rPr dirty="0"/>
              <a:t> </a:t>
            </a:r>
            <a:r>
              <a:rPr dirty="0" err="1"/>
              <a:t>osvoji</a:t>
            </a:r>
            <a:r>
              <a:rPr dirty="0"/>
              <a:t> East s</a:t>
            </a:r>
            <a:r>
              <a:rPr lang="sl-SI" dirty="0"/>
              <a:t> </a:t>
            </a:r>
            <a:r>
              <a:rPr dirty="0">
                <a:solidFill>
                  <a:srgbClr val="C00000"/>
                </a:solidFill>
              </a:rPr>
              <a:t>♥</a:t>
            </a:r>
            <a:r>
              <a:rPr dirty="0"/>
              <a:t>10. </a:t>
            </a:r>
          </a:p>
          <a:p>
            <a: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/>
              <a:t>Če</a:t>
            </a:r>
            <a:r>
              <a:rPr dirty="0"/>
              <a:t> West ne bi </a:t>
            </a:r>
            <a:r>
              <a:rPr dirty="0" err="1"/>
              <a:t>pokril</a:t>
            </a:r>
            <a:r>
              <a:rPr dirty="0" err="1">
                <a:solidFill>
                  <a:srgbClr val="C00000"/>
                </a:solidFill>
              </a:rPr>
              <a:t>♥</a:t>
            </a:r>
            <a:r>
              <a:rPr dirty="0" err="1"/>
              <a:t>J</a:t>
            </a:r>
            <a:r>
              <a:rPr dirty="0"/>
              <a:t>, East ne bi </a:t>
            </a:r>
            <a:r>
              <a:rPr dirty="0" err="1"/>
              <a:t>osvojil</a:t>
            </a:r>
            <a:r>
              <a:rPr dirty="0"/>
              <a:t> </a:t>
            </a:r>
            <a:r>
              <a:rPr dirty="0" err="1"/>
              <a:t>tretjega</a:t>
            </a:r>
            <a:r>
              <a:rPr dirty="0"/>
              <a:t> </a:t>
            </a:r>
            <a:r>
              <a:rPr dirty="0" err="1"/>
              <a:t>vzetka</a:t>
            </a:r>
            <a:r>
              <a:rPr dirty="0"/>
              <a:t>. </a:t>
            </a:r>
          </a:p>
        </p:txBody>
      </p:sp>
      <p:sp>
        <p:nvSpPr>
          <p:cNvPr id="402" name="Rubrik 3"/>
          <p:cNvSpPr txBox="1">
            <a:spLocks noGrp="1"/>
          </p:cNvSpPr>
          <p:nvPr>
            <p:ph type="title"/>
          </p:nvPr>
        </p:nvSpPr>
        <p:spPr>
          <a:xfrm>
            <a:off x="567515" y="220001"/>
            <a:ext cx="7409837" cy="566580"/>
          </a:xfrm>
          <a:prstGeom prst="rect">
            <a:avLst/>
          </a:prstGeom>
        </p:spPr>
        <p:txBody>
          <a:bodyPr/>
          <a:lstStyle>
            <a:lvl1pPr defTabSz="859536">
              <a:defRPr sz="2726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Pokrivanje figur</a:t>
            </a:r>
          </a:p>
        </p:txBody>
      </p:sp>
      <p:sp>
        <p:nvSpPr>
          <p:cNvPr id="403" name="Rectangle 3"/>
          <p:cNvSpPr txBox="1"/>
          <p:nvPr/>
        </p:nvSpPr>
        <p:spPr>
          <a:xfrm>
            <a:off x="6478284" y="851230"/>
            <a:ext cx="2043802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South igra 1NT.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0.085636" pathEditMode="relative">
                                      <p:cBhvr>
                                        <p:cTn id="12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436 -0.102081" pathEditMode="relative">
                                      <p:cBhvr>
                                        <p:cTn id="16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72922" pathEditMode="relative">
                                      <p:cBhvr>
                                        <p:cTn id="20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4492 -0.068276" pathEditMode="relative">
                                      <p:cBhvr>
                                        <p:cTn id="24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xit" presetSubtype="0" fill="hold" grpId="8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xit" presetSubtype="0" fill="hold" grpId="9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1596 0.089350" pathEditMode="relative">
                                      <p:cBhvr>
                                        <p:cTn id="46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4172 -0.060879" pathEditMode="relative">
                                      <p:cBhvr>
                                        <p:cTn id="50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0.079626" pathEditMode="relative">
                                      <p:cBhvr>
                                        <p:cTn id="54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2413 -0.083801" pathEditMode="relative">
                                      <p:cBhvr>
                                        <p:cTn id="58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xit" presetSubtype="0" fill="hold" grpId="15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xit" presetSubtype="0" fill="hold" grpId="1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" presetClass="exit" presetSubtype="0" fill="hold" grpId="1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" presetClass="exit" presetSubtype="0" fill="hold" grpId="18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2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" grpId="18" animBg="1" advAuto="0"/>
      <p:bldP spid="388" grpId="20" animBg="1" advAuto="0"/>
      <p:bldP spid="389" grpId="17" animBg="1" advAuto="0"/>
      <p:bldP spid="390" grpId="21" animBg="1" advAuto="0"/>
      <p:bldP spid="391" grpId="16" animBg="1" advAuto="0"/>
      <p:bldP spid="392" grpId="9" animBg="1" advAuto="0"/>
      <p:bldP spid="393" grpId="23" animBg="1" advAuto="0"/>
      <p:bldP spid="394" grpId="7" animBg="1" advAuto="0"/>
      <p:bldP spid="395" grpId="15" animBg="1" advAuto="0"/>
      <p:bldP spid="396" grpId="8" animBg="1" advAuto="0"/>
      <p:bldP spid="397" grpId="22" animBg="1" advAuto="0"/>
      <p:bldP spid="398" grpId="6" animBg="1" advAuto="0"/>
      <p:bldP spid="399" grpId="1" animBg="1" advAuto="0"/>
      <p:bldP spid="400" grpId="10" animBg="1" advAuto="0"/>
      <p:bldP spid="401" grpId="19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191716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406" name="Parallelltrapets 58"/>
          <p:cNvSpPr/>
          <p:nvPr/>
        </p:nvSpPr>
        <p:spPr>
          <a:xfrm>
            <a:off x="1632155" y="1356849"/>
            <a:ext cx="6982477" cy="3618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992" y="0"/>
                </a:lnTo>
                <a:lnTo>
                  <a:pt x="1760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3A600"/>
          </a:solidFill>
          <a:ln w="12700">
            <a:solidFill>
              <a:srgbClr val="42719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07" name="Bildobjekt 32" descr="Bildobjekt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140" y="4396937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8" name="Bildobjekt 82" descr="Bildobjekt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869" y="4401854"/>
            <a:ext cx="715053" cy="1102732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Rectangle 3"/>
          <p:cNvSpPr txBox="1"/>
          <p:nvPr/>
        </p:nvSpPr>
        <p:spPr>
          <a:xfrm>
            <a:off x="635189" y="5629627"/>
            <a:ext cx="9270811" cy="705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450" tIns="44450" rIns="44450" bIns="44450">
            <a:spAutoFit/>
          </a:bodyPr>
          <a:lstStyle/>
          <a:p>
            <a:pPr defTabSz="762000">
              <a:defRPr sz="2000" b="1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 err="1"/>
              <a:t>Figuro</a:t>
            </a:r>
            <a:r>
              <a:rPr dirty="0"/>
              <a:t> </a:t>
            </a:r>
            <a:r>
              <a:rPr dirty="0" err="1"/>
              <a:t>pokrijem</a:t>
            </a:r>
            <a:r>
              <a:rPr dirty="0"/>
              <a:t> </a:t>
            </a:r>
            <a:r>
              <a:rPr b="0" dirty="0">
                <a:solidFill>
                  <a:srgbClr val="000000"/>
                </a:solidFill>
              </a:rPr>
              <a:t>…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če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igra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South </a:t>
            </a:r>
            <a:r>
              <a:rPr b="0"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malo</a:t>
            </a:r>
            <a:r>
              <a:rPr lang="sl-SI"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>
                <a:solidFill>
                  <a:srgbClr val="C00000"/>
                </a:solidFill>
              </a:rPr>
              <a:t>♥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, pa </a:t>
            </a:r>
            <a:r>
              <a:rPr b="0"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igram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nizko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rPr b="0" dirty="0" err="1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karto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 (</a:t>
            </a:r>
            <a:r>
              <a:rPr b="0" dirty="0" err="1"/>
              <a:t>druga</a:t>
            </a:r>
            <a:r>
              <a:rPr b="0" dirty="0"/>
              <a:t> </a:t>
            </a:r>
            <a:r>
              <a:rPr b="0" dirty="0" err="1"/>
              <a:t>roka</a:t>
            </a:r>
            <a:r>
              <a:rPr b="0" dirty="0"/>
              <a:t> </a:t>
            </a:r>
            <a:r>
              <a:rPr b="0" dirty="0" err="1"/>
              <a:t>nizko</a:t>
            </a:r>
            <a:r>
              <a:rPr b="0" dirty="0"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rPr>
              <a:t>).</a:t>
            </a:r>
          </a:p>
        </p:txBody>
      </p:sp>
      <p:pic>
        <p:nvPicPr>
          <p:cNvPr id="410" name="Bildobjekt 34" descr="Bildobjekt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526" y="2366535"/>
            <a:ext cx="1082355" cy="1665655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1" name="Bildobjekt 35" descr="Bildobjekt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333" y="1056351"/>
            <a:ext cx="1075873" cy="1665655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2" name="Bildobjekt 36" descr="Bildobjekt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546" y="3939181"/>
            <a:ext cx="1082354" cy="166565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3" name="Bildobjekt 37" descr="Bildobjekt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933" y="2366535"/>
            <a:ext cx="1049949" cy="1691583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4" name="Bildobjekt 38" descr="Bildobjekt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2161" y="2366535"/>
            <a:ext cx="1056429" cy="167213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5" name="Bildobjekt 39" descr="Bildobjekt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5187" y="2366535"/>
            <a:ext cx="1062910" cy="1665659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6" name="Bildobjekt 40" descr="Bildobjekt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8251" y="2366535"/>
            <a:ext cx="1049949" cy="1665659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7" name="Bildobjekt 41" descr="Bildobjekt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16570" y="2366535"/>
            <a:ext cx="1056428" cy="1665659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8" name="Bildobjekt 42" descr="Bildobjekt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1065" y="1060949"/>
            <a:ext cx="1075873" cy="166565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19" name="Bildobjekt 43" descr="Bildobjekt 4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06308" y="1065186"/>
            <a:ext cx="1049948" cy="1659174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20" name="Bildobjekt 44" descr="Bildobjekt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6425" y="3939181"/>
            <a:ext cx="1088836" cy="166565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21" name="Bildobjekt 45" descr="Bildobjekt 4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80348" y="3948533"/>
            <a:ext cx="1069391" cy="166565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422" name="Bildobjekt 20" descr="Bildobjekt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84940" y="1085048"/>
            <a:ext cx="1039244" cy="1648675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423" name="Bildobjekt 21" descr="Bildobjekt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34158" y="2368692"/>
            <a:ext cx="1071319" cy="1642261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424" name="Bildobjekt 22" descr="Bildobjekt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40950" y="2373072"/>
            <a:ext cx="1058491" cy="1648677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425" name="Bildobjekt 23" descr="Bildobjekt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99291" y="3946626"/>
            <a:ext cx="1045658" cy="1642261"/>
          </a:xfrm>
          <a:prstGeom prst="rect">
            <a:avLst/>
          </a:prstGeom>
          <a:ln>
            <a:solidFill>
              <a:srgbClr val="BFBFBF"/>
            </a:solidFill>
          </a:ln>
        </p:spPr>
      </p:pic>
      <p:pic>
        <p:nvPicPr>
          <p:cNvPr id="426" name="Bildobjekt 24" descr="Bildobjekt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269" y="4406770"/>
            <a:ext cx="715053" cy="1102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Bildobjekt 83" descr="Bildobjekt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059561" y="4573918"/>
            <a:ext cx="715053" cy="1102732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Rubrik 3"/>
          <p:cNvSpPr txBox="1">
            <a:spLocks noGrp="1"/>
          </p:cNvSpPr>
          <p:nvPr>
            <p:ph type="title"/>
          </p:nvPr>
        </p:nvSpPr>
        <p:spPr>
          <a:xfrm>
            <a:off x="556259" y="220001"/>
            <a:ext cx="7421093" cy="566580"/>
          </a:xfrm>
          <a:prstGeom prst="rect">
            <a:avLst/>
          </a:prstGeom>
        </p:spPr>
        <p:txBody>
          <a:bodyPr/>
          <a:lstStyle>
            <a:lvl1pPr defTabSz="859536">
              <a:defRPr sz="2726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Pokrivanje figur</a:t>
            </a:r>
          </a:p>
        </p:txBody>
      </p:sp>
      <p:sp>
        <p:nvSpPr>
          <p:cNvPr id="429" name="Rectangle 3"/>
          <p:cNvSpPr txBox="1"/>
          <p:nvPr/>
        </p:nvSpPr>
        <p:spPr>
          <a:xfrm>
            <a:off x="683775" y="1390025"/>
            <a:ext cx="2043803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>
            <a:lvl1pPr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South igra 3NT.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Rectangle 4"/>
          <p:cNvSpPr txBox="1">
            <a:spLocks noGrp="1"/>
          </p:cNvSpPr>
          <p:nvPr>
            <p:ph type="sldNum" sz="quarter" idx="4294967295"/>
          </p:nvPr>
        </p:nvSpPr>
        <p:spPr>
          <a:xfrm>
            <a:off x="453000" y="6453787"/>
            <a:ext cx="281831" cy="304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432" name="Bildobjekt 23" descr="Bildobjekt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020" y="960509"/>
            <a:ext cx="858859" cy="133793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33" name="Bildobjekt 10" descr="Bildobjekt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11" y="960509"/>
            <a:ext cx="902035" cy="1402353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34" name="Bildobjekt 45" descr="Bildobjekt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18" y="1329214"/>
            <a:ext cx="887622" cy="139691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35" name="Bildobjekt 71" descr="Bildobjekt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198" y="1692478"/>
            <a:ext cx="891261" cy="1396912"/>
          </a:xfrm>
          <a:prstGeom prst="rect">
            <a:avLst/>
          </a:prstGeom>
          <a:ln>
            <a:solidFill>
              <a:srgbClr val="AFABAB"/>
            </a:solidFill>
          </a:ln>
        </p:spPr>
      </p:pic>
      <p:sp>
        <p:nvSpPr>
          <p:cNvPr id="436" name="Rubrik 3"/>
          <p:cNvSpPr txBox="1">
            <a:spLocks noGrp="1"/>
          </p:cNvSpPr>
          <p:nvPr>
            <p:ph type="title"/>
          </p:nvPr>
        </p:nvSpPr>
        <p:spPr>
          <a:xfrm>
            <a:off x="453000" y="120828"/>
            <a:ext cx="5183586" cy="795097"/>
          </a:xfrm>
          <a:prstGeom prst="rect">
            <a:avLst/>
          </a:prstGeom>
        </p:spPr>
        <p:txBody>
          <a:bodyPr/>
          <a:lstStyle>
            <a:lvl1pPr>
              <a:defRPr sz="29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Načrtujmo igro</a:t>
            </a:r>
          </a:p>
        </p:txBody>
      </p:sp>
      <p:sp>
        <p:nvSpPr>
          <p:cNvPr id="437" name="Rectangle 3"/>
          <p:cNvSpPr txBox="1"/>
          <p:nvPr/>
        </p:nvSpPr>
        <p:spPr>
          <a:xfrm>
            <a:off x="337074" y="3893306"/>
            <a:ext cx="3200039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defTabSz="762000">
              <a:defRPr>
                <a:solidFill>
                  <a:srgbClr val="767171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South igra </a:t>
            </a:r>
            <a:r>
              <a:rPr>
                <a:solidFill>
                  <a:srgbClr val="1F4E79"/>
                </a:solidFill>
              </a:rPr>
              <a:t>3NT</a:t>
            </a:r>
            <a:r>
              <a:t>. Napad: </a:t>
            </a:r>
            <a:r>
              <a:rPr>
                <a:solidFill>
                  <a:srgbClr val="006600"/>
                </a:solidFill>
              </a:rPr>
              <a:t>♣</a:t>
            </a:r>
            <a:r>
              <a:rPr>
                <a:solidFill>
                  <a:srgbClr val="000000"/>
                </a:solidFill>
              </a:rPr>
              <a:t>4</a:t>
            </a:r>
          </a:p>
        </p:txBody>
      </p:sp>
      <p:pic>
        <p:nvPicPr>
          <p:cNvPr id="438" name="Bildobjekt 49" descr="Bildobjekt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9839" y="1377425"/>
            <a:ext cx="841594" cy="1300488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39" name="Bildobjekt 17" descr="Bildobjekt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839" y="1755318"/>
            <a:ext cx="845833" cy="1317648"/>
          </a:xfrm>
          <a:prstGeom prst="rect">
            <a:avLst/>
          </a:prstGeom>
          <a:ln>
            <a:solidFill>
              <a:srgbClr val="8497B0"/>
            </a:solidFill>
          </a:ln>
        </p:spPr>
      </p:pic>
      <p:pic>
        <p:nvPicPr>
          <p:cNvPr id="440" name="Bildobjekt 22" descr="Bildobjekt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2745" y="948532"/>
            <a:ext cx="854413" cy="1317648"/>
          </a:xfrm>
          <a:prstGeom prst="rect">
            <a:avLst/>
          </a:prstGeom>
          <a:ln>
            <a:solidFill>
              <a:srgbClr val="767171"/>
            </a:solidFill>
          </a:ln>
        </p:spPr>
      </p:pic>
      <p:pic>
        <p:nvPicPr>
          <p:cNvPr id="441" name="Bildobjekt 91" descr="Bildobjekt 9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8535" y="915922"/>
            <a:ext cx="872031" cy="135296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42" name="Bildobjekt 15" descr="Bildobjekt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428" y="2055740"/>
            <a:ext cx="886802" cy="1387096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43" name="Bildobjekt 73" descr="Bildobjekt 7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805" y="2409188"/>
            <a:ext cx="892045" cy="1409651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44" name="Bildobjekt 35" descr="Bildobjekt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9692" y="1329214"/>
            <a:ext cx="864012" cy="1348699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45" name="Bildobjekt 39" descr="Bildobjekt 3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07292" y="1734173"/>
            <a:ext cx="854413" cy="1325635"/>
          </a:xfrm>
          <a:prstGeom prst="rect">
            <a:avLst/>
          </a:prstGeom>
          <a:ln>
            <a:solidFill>
              <a:srgbClr val="AFABAB"/>
            </a:solidFill>
          </a:ln>
        </p:spPr>
      </p:pic>
      <p:pic>
        <p:nvPicPr>
          <p:cNvPr id="446" name="Bildobjekt 18" descr="Bildobjekt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00945" y="1353024"/>
            <a:ext cx="888466" cy="1395381"/>
          </a:xfrm>
          <a:prstGeom prst="rect">
            <a:avLst/>
          </a:prstGeom>
          <a:ln>
            <a:solidFill>
              <a:srgbClr val="767171"/>
            </a:solidFill>
          </a:ln>
        </p:spPr>
      </p:pic>
      <p:grpSp>
        <p:nvGrpSpPr>
          <p:cNvPr id="460" name="Grupp 44"/>
          <p:cNvGrpSpPr/>
          <p:nvPr/>
        </p:nvGrpSpPr>
        <p:grpSpPr>
          <a:xfrm>
            <a:off x="325963" y="4635984"/>
            <a:ext cx="4360779" cy="1463427"/>
            <a:chOff x="0" y="0"/>
            <a:chExt cx="4360777" cy="1463425"/>
          </a:xfrm>
        </p:grpSpPr>
        <p:pic>
          <p:nvPicPr>
            <p:cNvPr id="447" name="Bildobjekt 7" descr="Bildobjekt 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-1" y="28473"/>
              <a:ext cx="904488" cy="1420543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48" name="Bildobjekt 2" descr="Bildobjekt 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4796" y="28473"/>
              <a:ext cx="915585" cy="1420543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49" name="Bildobjekt 6" descr="Bildobjekt 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60690" y="37383"/>
              <a:ext cx="921134" cy="1420543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0" name="Bildobjekt 13" descr="Bildobjekt 1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52133" y="16355"/>
              <a:ext cx="892791" cy="1428465"/>
            </a:xfrm>
            <a:prstGeom prst="rect">
              <a:avLst/>
            </a:prstGeom>
            <a:ln w="9525" cap="flat">
              <a:solidFill>
                <a:srgbClr val="767171"/>
              </a:solidFill>
              <a:prstDash val="solid"/>
              <a:round/>
            </a:ln>
            <a:effectLst/>
          </p:spPr>
        </p:pic>
        <p:pic>
          <p:nvPicPr>
            <p:cNvPr id="451" name="Bildobjekt 27" descr="Bildobjekt 27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15233" y="28474"/>
              <a:ext cx="915530" cy="1434952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2" name="Bildobjekt 29" descr="Bildobjekt 29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401073" y="6252"/>
              <a:ext cx="902450" cy="1434952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3" name="Bildobjekt 79" descr="Bildobjekt 79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673832" y="230"/>
              <a:ext cx="931084" cy="1444590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4" name="Bildobjekt 24" descr="Bildobjekt 2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975225" y="0"/>
              <a:ext cx="933692" cy="1457470"/>
            </a:xfrm>
            <a:prstGeom prst="rect">
              <a:avLst/>
            </a:prstGeom>
            <a:ln w="9525" cap="flat">
              <a:solidFill>
                <a:srgbClr val="767171"/>
              </a:solidFill>
              <a:prstDash val="solid"/>
              <a:round/>
            </a:ln>
            <a:effectLst/>
          </p:spPr>
        </p:pic>
        <p:pic>
          <p:nvPicPr>
            <p:cNvPr id="455" name="Bildobjekt 26" descr="Bildobjekt 2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279226" y="456"/>
              <a:ext cx="945079" cy="1457470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6" name="Bildobjekt 31" descr="Bildobjekt 31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594614" y="457"/>
              <a:ext cx="925297" cy="1444364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7" name="Bildobjekt 33" descr="Bildobjekt 33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890220" y="16354"/>
              <a:ext cx="902875" cy="1432662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8" name="Bildobjekt 42" descr="Bildobjekt 42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163404" y="0"/>
              <a:ext cx="911296" cy="1449016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  <p:pic>
          <p:nvPicPr>
            <p:cNvPr id="459" name="Bildobjekt 67" descr="Bildobjekt 67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445012" y="0"/>
              <a:ext cx="915766" cy="1441205"/>
            </a:xfrm>
            <a:prstGeom prst="rect">
              <a:avLst/>
            </a:prstGeom>
            <a:ln w="9525" cap="flat">
              <a:solidFill>
                <a:srgbClr val="AFABAB"/>
              </a:solidFill>
              <a:prstDash val="solid"/>
              <a:round/>
            </a:ln>
            <a:effectLst/>
          </p:spPr>
        </p:pic>
      </p:grpSp>
      <p:pic>
        <p:nvPicPr>
          <p:cNvPr id="461" name="pppp.jpg" descr="pppp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99916" y="739498"/>
            <a:ext cx="2586974" cy="21383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64" name="Rektangulär 20"/>
          <p:cNvGrpSpPr/>
          <p:nvPr/>
        </p:nvGrpSpPr>
        <p:grpSpPr>
          <a:xfrm>
            <a:off x="5742037" y="259809"/>
            <a:ext cx="2586975" cy="949084"/>
            <a:chOff x="0" y="0"/>
            <a:chExt cx="2586974" cy="949083"/>
          </a:xfrm>
        </p:grpSpPr>
        <p:sp>
          <p:nvSpPr>
            <p:cNvPr id="462" name="Shape"/>
            <p:cNvSpPr/>
            <p:nvPr/>
          </p:nvSpPr>
          <p:spPr>
            <a:xfrm>
              <a:off x="-1" y="0"/>
              <a:ext cx="2586976" cy="94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535" y="0"/>
                  </a:lnTo>
                  <a:lnTo>
                    <a:pt x="17535" y="14865"/>
                  </a:lnTo>
                  <a:lnTo>
                    <a:pt x="14612" y="14865"/>
                  </a:lnTo>
                  <a:lnTo>
                    <a:pt x="21600" y="21600"/>
                  </a:lnTo>
                  <a:lnTo>
                    <a:pt x="10229" y="14865"/>
                  </a:lnTo>
                  <a:lnTo>
                    <a:pt x="0" y="14865"/>
                  </a:lnTo>
                  <a:lnTo>
                    <a:pt x="0" y="8671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63" name="Vzemimo si 30 sekund za načrtovanje"/>
            <p:cNvSpPr txBox="1"/>
            <p:nvPr/>
          </p:nvSpPr>
          <p:spPr>
            <a:xfrm>
              <a:off x="52070" y="52251"/>
              <a:ext cx="1995966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500"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Vzemimo si 30 sekund za načrtovanje</a:t>
              </a:r>
            </a:p>
          </p:txBody>
        </p:sp>
      </p:grpSp>
      <p:sp>
        <p:nvSpPr>
          <p:cNvPr id="465" name="Rectangle 3"/>
          <p:cNvSpPr txBox="1"/>
          <p:nvPr/>
        </p:nvSpPr>
        <p:spPr>
          <a:xfrm>
            <a:off x="5068680" y="3162784"/>
            <a:ext cx="4360779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450" tIns="44450" rIns="44450" bIns="44450">
            <a:spAutoFit/>
          </a:bodyPr>
          <a:lstStyle/>
          <a:p>
            <a:pPr marL="360363" indent="-360363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P1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</a:t>
            </a:r>
            <a:r>
              <a:t>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Potrebujem </a:t>
            </a:r>
            <a:r>
              <a:t>devet vzetkov.</a:t>
            </a:r>
          </a:p>
          <a:p>
            <a:pPr marL="360363" indent="-360363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P2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</a:t>
            </a:r>
            <a:r>
              <a:t>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Imam </a:t>
            </a:r>
            <a:r>
              <a:t>šest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</a:t>
            </a:r>
            <a:r>
              <a:t>gotovih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vzetkov.</a:t>
            </a:r>
          </a:p>
          <a:p>
            <a:pPr marL="452437" indent="-452437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P3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 – Če razvijem pik in je razdeljen 3-2, bom osvojil štiri vzetke v piku.</a:t>
            </a:r>
            <a:b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</a:b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Če razvijem karo, bom vedno osvojil tri vzetke.</a:t>
            </a:r>
          </a:p>
          <a:p>
            <a:pPr lvl="1" indent="457199" defTabSz="762000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Katero barvo naj razvijem?</a:t>
            </a:r>
            <a:endParaRPr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52437" indent="-452437" defTabSz="762000">
              <a:defRPr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P4 </a:t>
            </a:r>
            <a:r>
              <a:rPr>
                <a:latin typeface="Montserrat Regular"/>
                <a:ea typeface="Montserrat Regular"/>
                <a:cs typeface="Montserrat Regular"/>
                <a:sym typeface="Montserrat Regular"/>
              </a:rPr>
              <a:t>– Razviti moram karo, tako bom kontrakt zagotovo naredil.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" grpId="1" animBg="1" advAuto="0"/>
      <p:bldP spid="464" grpId="2" animBg="1" advAuto="0"/>
      <p:bldP spid="465" grpId="3" uiExpand="1" build="p" bldLvl="5" animBg="1" advAuto="0"/>
    </p:bld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413</Words>
  <Application>Microsoft Office PowerPoint</Application>
  <PresentationFormat>A4 (210 x 297 mm)</PresentationFormat>
  <Paragraphs>60</Paragraphs>
  <Slides>10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8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Berlin Sans FB Demi</vt:lpstr>
      <vt:lpstr>Calibri</vt:lpstr>
      <vt:lpstr>Calibri Light</vt:lpstr>
      <vt:lpstr>Montserrat Bold</vt:lpstr>
      <vt:lpstr>Montserrat Regular</vt:lpstr>
      <vt:lpstr>Times New Roman</vt:lpstr>
      <vt:lpstr>Office-tema</vt:lpstr>
      <vt:lpstr>PowerPointova predstavitev</vt:lpstr>
      <vt:lpstr>Najprej figure v kratki roki</vt:lpstr>
      <vt:lpstr>Najprej figure v kratki roki</vt:lpstr>
      <vt:lpstr>Spuščanje vzetkov</vt:lpstr>
      <vt:lpstr>Blokiranje barve</vt:lpstr>
      <vt:lpstr>Blokiranje barve</vt:lpstr>
      <vt:lpstr>Pokrivanje figur</vt:lpstr>
      <vt:lpstr>Pokrivanje figur</vt:lpstr>
      <vt:lpstr>Pokrivanje figur</vt:lpstr>
      <vt:lpstr>Načrtujmo igro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janez.cernilec@sckr.si</cp:lastModifiedBy>
  <cp:revision>2</cp:revision>
  <dcterms:modified xsi:type="dcterms:W3CDTF">2024-04-06T16:15:46Z</dcterms:modified>
</cp:coreProperties>
</file>