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2" r:id="rId4"/>
    <p:sldId id="263" r:id="rId5"/>
    <p:sldId id="264" r:id="rId6"/>
    <p:sldId id="258" r:id="rId7"/>
    <p:sldId id="259" r:id="rId8"/>
    <p:sldId id="260" r:id="rId9"/>
    <p:sldId id="261" r:id="rId10"/>
  </p:sldIdLst>
  <p:sldSz cx="9906000" cy="6858000" type="A4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E9C9"/>
    <a:srgbClr val="D1EBFF"/>
    <a:srgbClr val="AFFFD3"/>
    <a:srgbClr val="FECE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9"/>
  </p:normalViewPr>
  <p:slideViewPr>
    <p:cSldViewPr snapToGrid="0">
      <p:cViewPr varScale="1">
        <p:scale>
          <a:sx n="123" d="100"/>
          <a:sy n="123" d="100"/>
        </p:scale>
        <p:origin x="960" y="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7" name="Shape 16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" name="Grupp 6"/>
          <p:cNvGrpSpPr/>
          <p:nvPr/>
        </p:nvGrpSpPr>
        <p:grpSpPr>
          <a:xfrm>
            <a:off x="1713717" y="1403997"/>
            <a:ext cx="6523565" cy="3161440"/>
            <a:chOff x="-1" y="0"/>
            <a:chExt cx="6523563" cy="3161439"/>
          </a:xfrm>
        </p:grpSpPr>
        <p:sp>
          <p:nvSpPr>
            <p:cNvPr id="17" name="textruta 7"/>
            <p:cNvSpPr txBox="1"/>
            <p:nvPr/>
          </p:nvSpPr>
          <p:spPr>
            <a:xfrm>
              <a:off x="-2" y="-1"/>
              <a:ext cx="6523565" cy="1844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11500" b="1">
                  <a:latin typeface="Berlin Sans FB Demi"/>
                  <a:ea typeface="Berlin Sans FB Demi"/>
                  <a:cs typeface="Berlin Sans FB Demi"/>
                  <a:sym typeface="Berlin Sans FB Demi"/>
                </a:defRPr>
              </a:lvl1pPr>
            </a:lstStyle>
            <a:p>
              <a:r>
                <a:t>BRIDGE</a:t>
              </a:r>
            </a:p>
          </p:txBody>
        </p:sp>
        <p:sp>
          <p:nvSpPr>
            <p:cNvPr id="18" name="textruta 8"/>
            <p:cNvSpPr txBox="1"/>
            <p:nvPr/>
          </p:nvSpPr>
          <p:spPr>
            <a:xfrm>
              <a:off x="699219" y="1800002"/>
              <a:ext cx="5125127" cy="1361437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4200" b="1">
                  <a:solidFill>
                    <a:srgbClr val="FFFFFF"/>
                  </a:solidFill>
                  <a:latin typeface="Berlin Sans FB Demi"/>
                  <a:ea typeface="Berlin Sans FB Demi"/>
                  <a:cs typeface="Berlin Sans FB Demi"/>
                  <a:sym typeface="Berlin Sans FB Demi"/>
                </a:defRPr>
              </a:lvl1pPr>
            </a:lstStyle>
            <a:p>
              <a:r>
                <a:t>THE #1 MIND SPORT</a:t>
              </a:r>
            </a:p>
          </p:txBody>
        </p:sp>
      </p:grp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81" y="6221732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4" y="6404296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Title Text"/>
          <p:cNvSpPr txBox="1">
            <a:spLocks noGrp="1"/>
          </p:cNvSpPr>
          <p:nvPr>
            <p:ph type="title"/>
          </p:nvPr>
        </p:nvSpPr>
        <p:spPr>
          <a:xfrm>
            <a:off x="675877" y="1709740"/>
            <a:ext cx="8543928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5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5877" y="4589464"/>
            <a:ext cx="8543928" cy="150019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0">
              <a:buSzTx/>
              <a:buFontTx/>
              <a:buNone/>
              <a:defRPr sz="2400"/>
            </a:lvl2pPr>
            <a:lvl3pPr marL="0" indent="0">
              <a:buSzTx/>
              <a:buFontTx/>
              <a:buNone/>
              <a:defRPr sz="2400"/>
            </a:lvl3pPr>
            <a:lvl4pPr marL="0" indent="0">
              <a:buSzTx/>
              <a:buFontTx/>
              <a:buNone/>
              <a:defRPr sz="2400"/>
            </a:lvl4pPr>
            <a:lvl5pPr marL="0" indent="0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4" y="6404296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81037" y="1825625"/>
            <a:ext cx="4210052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4" y="6404296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Title Text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2328" y="1681163"/>
            <a:ext cx="4190704" cy="823915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3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5014912" y="1681163"/>
            <a:ext cx="4211343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4" y="6404296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2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4" y="6404296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2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4" y="6404296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Title Text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211339" y="987427"/>
            <a:ext cx="5014915" cy="487362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82327" y="2057400"/>
            <a:ext cx="3194946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4" y="6404296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Title Text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15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4211339" y="987427"/>
            <a:ext cx="5014915" cy="48736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4" y="6404296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81" y="6221732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81" y="6221732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4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Rektangel med rundade hörn 6"/>
          <p:cNvSpPr/>
          <p:nvPr/>
        </p:nvSpPr>
        <p:spPr>
          <a:xfrm>
            <a:off x="199874" y="188999"/>
            <a:ext cx="9506251" cy="612000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47" name="textruta 9"/>
          <p:cNvSpPr txBox="1"/>
          <p:nvPr/>
        </p:nvSpPr>
        <p:spPr>
          <a:xfrm>
            <a:off x="2808933" y="6309000"/>
            <a:ext cx="4072725" cy="523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 b="1">
                <a:solidFill>
                  <a:srgbClr val="FFFFFF"/>
                </a:solidFill>
                <a:latin typeface="Berlin Sans FB Demi"/>
                <a:ea typeface="Berlin Sans FB Demi"/>
                <a:cs typeface="Berlin Sans FB Demi"/>
                <a:sym typeface="Berlin Sans FB Demi"/>
              </a:defRPr>
            </a:lvl1pPr>
          </a:lstStyle>
          <a:p>
            <a:r>
              <a:t>MISELNI ŠPORT #1</a:t>
            </a:r>
          </a:p>
        </p:txBody>
      </p:sp>
      <p:sp>
        <p:nvSpPr>
          <p:cNvPr id="1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8" cy="50301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9" name="Grupp 6"/>
          <p:cNvGrpSpPr/>
          <p:nvPr/>
        </p:nvGrpSpPr>
        <p:grpSpPr>
          <a:xfrm>
            <a:off x="1713719" y="1403997"/>
            <a:ext cx="6523565" cy="1869438"/>
            <a:chOff x="0" y="0"/>
            <a:chExt cx="6523563" cy="1869436"/>
          </a:xfrm>
        </p:grpSpPr>
        <p:sp>
          <p:nvSpPr>
            <p:cNvPr id="157" name="textruta 7"/>
            <p:cNvSpPr txBox="1"/>
            <p:nvPr/>
          </p:nvSpPr>
          <p:spPr>
            <a:xfrm>
              <a:off x="0" y="0"/>
              <a:ext cx="6523564" cy="18694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11500"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t>BRIDGE</a:t>
              </a:r>
            </a:p>
          </p:txBody>
        </p:sp>
        <p:sp>
          <p:nvSpPr>
            <p:cNvPr id="158" name="MISELNI ŠPORT #1"/>
            <p:cNvSpPr/>
            <p:nvPr/>
          </p:nvSpPr>
          <p:spPr>
            <a:xfrm>
              <a:off x="699219" y="1800002"/>
              <a:ext cx="5125129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41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t>NAJBOLJŠI MISELNI ŠPORT</a:t>
              </a:r>
            </a:p>
          </p:txBody>
        </p:sp>
      </p:grpSp>
      <p:sp>
        <p:nvSpPr>
          <p:cNvPr id="16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81" y="6221732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/>
          <p:cNvPicPr>
            <a:picLocks noChangeAspect="1"/>
          </p:cNvPicPr>
          <p:nvPr/>
        </p:nvPicPr>
        <p:blipFill>
          <a:blip r:embed="rId16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9" descr="Picture 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ktangel med rundade hörn 6"/>
          <p:cNvSpPr/>
          <p:nvPr/>
        </p:nvSpPr>
        <p:spPr>
          <a:xfrm>
            <a:off x="199874" y="188999"/>
            <a:ext cx="9506251" cy="612000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5" name="textruta 9"/>
          <p:cNvSpPr txBox="1"/>
          <p:nvPr/>
        </p:nvSpPr>
        <p:spPr>
          <a:xfrm>
            <a:off x="1950148" y="6315350"/>
            <a:ext cx="6005705" cy="523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NAJBOLJŠI MISELNI ŠPORT</a:t>
            </a:r>
          </a:p>
        </p:txBody>
      </p:sp>
      <p:sp>
        <p:nvSpPr>
          <p:cNvPr id="6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>
          <a:xfrm>
            <a:off x="681037" y="1825625"/>
            <a:ext cx="8543926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53000" y="6453787"/>
            <a:ext cx="406401" cy="418853"/>
          </a:xfrm>
          <a:prstGeom prst="rect">
            <a:avLst/>
          </a:prstGeom>
          <a:ln w="12700">
            <a:miter lim="400000"/>
          </a:ln>
        </p:spPr>
        <p:txBody>
          <a:bodyPr wrap="none" lIns="44450" tIns="44450" rIns="44450" bIns="44450">
            <a:spAutoFit/>
          </a:bodyPr>
          <a:lstStyle>
            <a:lvl1pPr defTabSz="762000"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sesgs.si/dokumenti/tockovanje-bridge-23324.xlsx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Underrubrik 2"/>
          <p:cNvSpPr txBox="1">
            <a:spLocks noGrp="1"/>
          </p:cNvSpPr>
          <p:nvPr>
            <p:ph type="body" sz="quarter" idx="4294967295"/>
          </p:nvPr>
        </p:nvSpPr>
        <p:spPr>
          <a:xfrm>
            <a:off x="2197207" y="4508998"/>
            <a:ext cx="5511585" cy="58500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2000"/>
              </a:lnSpc>
              <a:buSzTx/>
              <a:buNone/>
              <a:defRPr sz="2100"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Točkovanje</a:t>
            </a:r>
          </a:p>
        </p:txBody>
      </p:sp>
      <p:sp>
        <p:nvSpPr>
          <p:cNvPr id="170" name="Underrubrik 2"/>
          <p:cNvSpPr txBox="1"/>
          <p:nvPr/>
        </p:nvSpPr>
        <p:spPr>
          <a:xfrm>
            <a:off x="183720" y="6398150"/>
            <a:ext cx="1573562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Lekcija 5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73" name="Rubrik 3"/>
          <p:cNvSpPr txBox="1">
            <a:spLocks noGrp="1"/>
          </p:cNvSpPr>
          <p:nvPr>
            <p:ph type="title"/>
          </p:nvPr>
        </p:nvSpPr>
        <p:spPr>
          <a:xfrm>
            <a:off x="541176" y="291235"/>
            <a:ext cx="8240446" cy="698896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Kontrakti in točke</a:t>
            </a:r>
          </a:p>
        </p:txBody>
      </p:sp>
      <p:graphicFrame>
        <p:nvGraphicFramePr>
          <p:cNvPr id="174" name="Tabell 10"/>
          <p:cNvGraphicFramePr/>
          <p:nvPr/>
        </p:nvGraphicFramePr>
        <p:xfrm>
          <a:off x="4954780" y="1688039"/>
          <a:ext cx="4242800" cy="14833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4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sym typeface="Calibri"/>
                        </a:rPr>
                        <a:t>Kontrakt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sym typeface="Calibri"/>
                        </a:rPr>
                        <a:t>Narejeno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sym typeface="Calibri"/>
                        </a:rPr>
                        <a:t>Dodaten vzetek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>
                          <a:sym typeface="Calibri"/>
                        </a:rPr>
                        <a:t>1NT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>
                          <a:sym typeface="Calibri"/>
                        </a:rPr>
                        <a:t>90 točk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>
                          <a:sym typeface="Calibri"/>
                        </a:rPr>
                        <a:t>30 točk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>
                          <a:sym typeface="Calibri"/>
                        </a:rPr>
                        <a:t>1    /1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>
                          <a:sym typeface="Calibri"/>
                        </a:rPr>
                        <a:t>80 točk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>
                          <a:sym typeface="Calibri"/>
                        </a:rPr>
                        <a:t>30 točk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>
                          <a:sym typeface="Calibri"/>
                        </a:rPr>
                        <a:t>1    /1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>
                          <a:sym typeface="Calibri"/>
                        </a:rPr>
                        <a:t>70 točk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>
                          <a:sym typeface="Calibri"/>
                        </a:rPr>
                        <a:t>20 točk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79" name="Grupp 2"/>
          <p:cNvGrpSpPr/>
          <p:nvPr/>
        </p:nvGrpSpPr>
        <p:grpSpPr>
          <a:xfrm>
            <a:off x="5159654" y="2547003"/>
            <a:ext cx="582679" cy="515764"/>
            <a:chOff x="0" y="0"/>
            <a:chExt cx="582677" cy="515763"/>
          </a:xfrm>
        </p:grpSpPr>
        <p:sp>
          <p:nvSpPr>
            <p:cNvPr id="175" name="Freeform 20"/>
            <p:cNvSpPr/>
            <p:nvPr/>
          </p:nvSpPr>
          <p:spPr>
            <a:xfrm>
              <a:off x="6727" y="840"/>
              <a:ext cx="139500" cy="15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76" name="Freeform 21"/>
            <p:cNvSpPr/>
            <p:nvPr/>
          </p:nvSpPr>
          <p:spPr>
            <a:xfrm>
              <a:off x="430985" y="-1"/>
              <a:ext cx="143706" cy="152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77" name="Freeform 22"/>
            <p:cNvSpPr/>
            <p:nvPr/>
          </p:nvSpPr>
          <p:spPr>
            <a:xfrm>
              <a:off x="-1" y="362318"/>
              <a:ext cx="152955" cy="153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0800"/>
                  </a:moveTo>
                  <a:lnTo>
                    <a:pt x="3343" y="8426"/>
                  </a:lnTo>
                  <a:lnTo>
                    <a:pt x="6171" y="5815"/>
                  </a:lnTo>
                  <a:lnTo>
                    <a:pt x="8614" y="3086"/>
                  </a:lnTo>
                  <a:lnTo>
                    <a:pt x="10929" y="0"/>
                  </a:lnTo>
                  <a:lnTo>
                    <a:pt x="10800" y="119"/>
                  </a:lnTo>
                  <a:lnTo>
                    <a:pt x="12986" y="3086"/>
                  </a:lnTo>
                  <a:lnTo>
                    <a:pt x="15429" y="5934"/>
                  </a:lnTo>
                  <a:lnTo>
                    <a:pt x="18386" y="8426"/>
                  </a:lnTo>
                  <a:lnTo>
                    <a:pt x="21600" y="10800"/>
                  </a:lnTo>
                  <a:lnTo>
                    <a:pt x="21471" y="10800"/>
                  </a:lnTo>
                  <a:lnTo>
                    <a:pt x="18257" y="13174"/>
                  </a:lnTo>
                  <a:lnTo>
                    <a:pt x="15429" y="15785"/>
                  </a:lnTo>
                  <a:lnTo>
                    <a:pt x="12857" y="18514"/>
                  </a:lnTo>
                  <a:lnTo>
                    <a:pt x="10671" y="21600"/>
                  </a:lnTo>
                  <a:lnTo>
                    <a:pt x="8486" y="18633"/>
                  </a:lnTo>
                  <a:lnTo>
                    <a:pt x="6043" y="15785"/>
                  </a:lnTo>
                  <a:lnTo>
                    <a:pt x="3086" y="13174"/>
                  </a:lnTo>
                  <a:lnTo>
                    <a:pt x="0" y="10800"/>
                  </a:lnTo>
                  <a:lnTo>
                    <a:pt x="129" y="10800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78" name="Freeform 23"/>
            <p:cNvSpPr/>
            <p:nvPr/>
          </p:nvSpPr>
          <p:spPr>
            <a:xfrm>
              <a:off x="422999" y="361898"/>
              <a:ext cx="159678" cy="153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3" y="21600"/>
                  </a:moveTo>
                  <a:lnTo>
                    <a:pt x="8763" y="21128"/>
                  </a:lnTo>
                  <a:lnTo>
                    <a:pt x="9257" y="20420"/>
                  </a:lnTo>
                  <a:lnTo>
                    <a:pt x="9751" y="19003"/>
                  </a:lnTo>
                  <a:lnTo>
                    <a:pt x="9751" y="16052"/>
                  </a:lnTo>
                  <a:lnTo>
                    <a:pt x="9504" y="15462"/>
                  </a:lnTo>
                  <a:lnTo>
                    <a:pt x="9257" y="15344"/>
                  </a:lnTo>
                  <a:lnTo>
                    <a:pt x="8640" y="15462"/>
                  </a:lnTo>
                  <a:lnTo>
                    <a:pt x="7529" y="16761"/>
                  </a:lnTo>
                  <a:lnTo>
                    <a:pt x="6542" y="17705"/>
                  </a:lnTo>
                  <a:lnTo>
                    <a:pt x="5431" y="18295"/>
                  </a:lnTo>
                  <a:lnTo>
                    <a:pt x="3333" y="18531"/>
                  </a:lnTo>
                  <a:lnTo>
                    <a:pt x="1728" y="17941"/>
                  </a:lnTo>
                  <a:lnTo>
                    <a:pt x="864" y="16997"/>
                  </a:lnTo>
                  <a:lnTo>
                    <a:pt x="370" y="16289"/>
                  </a:lnTo>
                  <a:lnTo>
                    <a:pt x="0" y="14872"/>
                  </a:lnTo>
                  <a:lnTo>
                    <a:pt x="0" y="13102"/>
                  </a:lnTo>
                  <a:lnTo>
                    <a:pt x="370" y="11803"/>
                  </a:lnTo>
                  <a:lnTo>
                    <a:pt x="987" y="10387"/>
                  </a:lnTo>
                  <a:lnTo>
                    <a:pt x="1851" y="9443"/>
                  </a:lnTo>
                  <a:lnTo>
                    <a:pt x="2962" y="8970"/>
                  </a:lnTo>
                  <a:lnTo>
                    <a:pt x="4197" y="8852"/>
                  </a:lnTo>
                  <a:lnTo>
                    <a:pt x="5801" y="9207"/>
                  </a:lnTo>
                  <a:lnTo>
                    <a:pt x="7776" y="10151"/>
                  </a:lnTo>
                  <a:lnTo>
                    <a:pt x="8887" y="10505"/>
                  </a:lnTo>
                  <a:lnTo>
                    <a:pt x="9381" y="10505"/>
                  </a:lnTo>
                  <a:lnTo>
                    <a:pt x="9504" y="9915"/>
                  </a:lnTo>
                  <a:lnTo>
                    <a:pt x="9504" y="9443"/>
                  </a:lnTo>
                  <a:lnTo>
                    <a:pt x="8887" y="8852"/>
                  </a:lnTo>
                  <a:lnTo>
                    <a:pt x="7406" y="7672"/>
                  </a:lnTo>
                  <a:lnTo>
                    <a:pt x="6789" y="6492"/>
                  </a:lnTo>
                  <a:lnTo>
                    <a:pt x="6295" y="5430"/>
                  </a:lnTo>
                  <a:lnTo>
                    <a:pt x="6171" y="4131"/>
                  </a:lnTo>
                  <a:lnTo>
                    <a:pt x="6665" y="2243"/>
                  </a:lnTo>
                  <a:lnTo>
                    <a:pt x="7406" y="1298"/>
                  </a:lnTo>
                  <a:lnTo>
                    <a:pt x="8023" y="708"/>
                  </a:lnTo>
                  <a:lnTo>
                    <a:pt x="9257" y="118"/>
                  </a:lnTo>
                  <a:lnTo>
                    <a:pt x="10245" y="0"/>
                  </a:lnTo>
                  <a:lnTo>
                    <a:pt x="11479" y="0"/>
                  </a:lnTo>
                  <a:lnTo>
                    <a:pt x="12466" y="354"/>
                  </a:lnTo>
                  <a:lnTo>
                    <a:pt x="13577" y="708"/>
                  </a:lnTo>
                  <a:lnTo>
                    <a:pt x="14318" y="1298"/>
                  </a:lnTo>
                  <a:lnTo>
                    <a:pt x="15182" y="2715"/>
                  </a:lnTo>
                  <a:lnTo>
                    <a:pt x="15429" y="3895"/>
                  </a:lnTo>
                  <a:lnTo>
                    <a:pt x="15429" y="4957"/>
                  </a:lnTo>
                  <a:lnTo>
                    <a:pt x="15305" y="5311"/>
                  </a:lnTo>
                  <a:lnTo>
                    <a:pt x="15058" y="6138"/>
                  </a:lnTo>
                  <a:lnTo>
                    <a:pt x="14688" y="6846"/>
                  </a:lnTo>
                  <a:lnTo>
                    <a:pt x="14318" y="7436"/>
                  </a:lnTo>
                  <a:lnTo>
                    <a:pt x="13947" y="7908"/>
                  </a:lnTo>
                  <a:lnTo>
                    <a:pt x="13207" y="8498"/>
                  </a:lnTo>
                  <a:lnTo>
                    <a:pt x="12713" y="8852"/>
                  </a:lnTo>
                  <a:lnTo>
                    <a:pt x="12219" y="9325"/>
                  </a:lnTo>
                  <a:lnTo>
                    <a:pt x="12096" y="9915"/>
                  </a:lnTo>
                  <a:lnTo>
                    <a:pt x="12096" y="10387"/>
                  </a:lnTo>
                  <a:lnTo>
                    <a:pt x="12713" y="10623"/>
                  </a:lnTo>
                  <a:lnTo>
                    <a:pt x="13701" y="10151"/>
                  </a:lnTo>
                  <a:lnTo>
                    <a:pt x="14318" y="9915"/>
                  </a:lnTo>
                  <a:lnTo>
                    <a:pt x="14935" y="9443"/>
                  </a:lnTo>
                  <a:lnTo>
                    <a:pt x="16416" y="9089"/>
                  </a:lnTo>
                  <a:lnTo>
                    <a:pt x="18021" y="8852"/>
                  </a:lnTo>
                  <a:lnTo>
                    <a:pt x="18638" y="8970"/>
                  </a:lnTo>
                  <a:lnTo>
                    <a:pt x="19502" y="9325"/>
                  </a:lnTo>
                  <a:lnTo>
                    <a:pt x="19872" y="9561"/>
                  </a:lnTo>
                  <a:lnTo>
                    <a:pt x="20859" y="10741"/>
                  </a:lnTo>
                  <a:lnTo>
                    <a:pt x="21353" y="11803"/>
                  </a:lnTo>
                  <a:lnTo>
                    <a:pt x="21477" y="12748"/>
                  </a:lnTo>
                  <a:lnTo>
                    <a:pt x="21600" y="14046"/>
                  </a:lnTo>
                  <a:lnTo>
                    <a:pt x="21477" y="15108"/>
                  </a:lnTo>
                  <a:lnTo>
                    <a:pt x="21353" y="15816"/>
                  </a:lnTo>
                  <a:lnTo>
                    <a:pt x="20983" y="16643"/>
                  </a:lnTo>
                  <a:lnTo>
                    <a:pt x="20983" y="16407"/>
                  </a:lnTo>
                  <a:lnTo>
                    <a:pt x="21353" y="15934"/>
                  </a:lnTo>
                  <a:lnTo>
                    <a:pt x="20736" y="16879"/>
                  </a:lnTo>
                  <a:lnTo>
                    <a:pt x="19872" y="17941"/>
                  </a:lnTo>
                  <a:lnTo>
                    <a:pt x="18267" y="18531"/>
                  </a:lnTo>
                  <a:lnTo>
                    <a:pt x="17157" y="18531"/>
                  </a:lnTo>
                  <a:lnTo>
                    <a:pt x="15799" y="18059"/>
                  </a:lnTo>
                  <a:lnTo>
                    <a:pt x="14441" y="17115"/>
                  </a:lnTo>
                  <a:lnTo>
                    <a:pt x="13454" y="16052"/>
                  </a:lnTo>
                  <a:lnTo>
                    <a:pt x="12837" y="15462"/>
                  </a:lnTo>
                  <a:lnTo>
                    <a:pt x="12219" y="15344"/>
                  </a:lnTo>
                  <a:lnTo>
                    <a:pt x="11849" y="15698"/>
                  </a:lnTo>
                  <a:lnTo>
                    <a:pt x="11849" y="18885"/>
                  </a:lnTo>
                  <a:lnTo>
                    <a:pt x="12096" y="19711"/>
                  </a:lnTo>
                  <a:lnTo>
                    <a:pt x="12219" y="20420"/>
                  </a:lnTo>
                  <a:lnTo>
                    <a:pt x="12713" y="21128"/>
                  </a:lnTo>
                  <a:lnTo>
                    <a:pt x="13083" y="21600"/>
                  </a:lnTo>
                  <a:lnTo>
                    <a:pt x="8393" y="21600"/>
                  </a:lnTo>
                </a:path>
              </a:pathLst>
            </a:custGeom>
            <a:solidFill>
              <a:srgbClr val="AFABAB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</p:grpSp>
      <p:graphicFrame>
        <p:nvGraphicFramePr>
          <p:cNvPr id="180" name="Tabell 32"/>
          <p:cNvGraphicFramePr/>
          <p:nvPr/>
        </p:nvGraphicFramePr>
        <p:xfrm>
          <a:off x="764331" y="1688039"/>
          <a:ext cx="3863668" cy="14833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306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7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defTabSz="914400">
                        <a:defRPr sz="1800">
                          <a:sym typeface="Calibri"/>
                        </a:defRPr>
                      </a:pPr>
                      <a:endParaRPr/>
                    </a:p>
                  </a:txBody>
                  <a:tcPr marL="45720" marR="4572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sym typeface="Calibri"/>
                        </a:rPr>
                        <a:t>Kontrakt</a:t>
                      </a:r>
                    </a:p>
                  </a:txBody>
                  <a:tcPr marL="45720" marR="45720" horzOverflow="overflow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>
                          <a:sym typeface="Calibri"/>
                        </a:rPr>
                        <a:t>7 vzetkov, adut</a:t>
                      </a:r>
                    </a:p>
                  </a:txBody>
                  <a:tcPr marL="45720" marR="45720" horzOverflow="overflow">
                    <a:solidFill>
                      <a:srgbClr val="D4E2CE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>
                          <a:sym typeface="Calibri"/>
                        </a:rPr>
                        <a:t>1</a:t>
                      </a:r>
                    </a:p>
                  </a:txBody>
                  <a:tcPr marL="45720" marR="45720" horzOverflow="overflow">
                    <a:solidFill>
                      <a:srgbClr val="D4E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>
                          <a:sym typeface="Calibri"/>
                        </a:rPr>
                        <a:t>9 vzetkov v brezadutu</a:t>
                      </a:r>
                    </a:p>
                  </a:txBody>
                  <a:tcPr marL="45720" marR="45720" horzOverflow="overflow">
                    <a:solidFill>
                      <a:srgbClr val="EBF1E8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>
                          <a:sym typeface="Calibri"/>
                        </a:rPr>
                        <a:t>3NT</a:t>
                      </a:r>
                    </a:p>
                  </a:txBody>
                  <a:tcPr marL="45720" marR="45720" horzOverflow="overflow">
                    <a:solidFill>
                      <a:srgbClr val="EBF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>
                          <a:sym typeface="Calibri"/>
                        </a:rPr>
                        <a:t>12 vzetkov, adut   </a:t>
                      </a:r>
                    </a:p>
                  </a:txBody>
                  <a:tcPr marL="45720" marR="45720" horzOverflow="overflow">
                    <a:solidFill>
                      <a:srgbClr val="D4E2CE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>
                          <a:sym typeface="Calibri"/>
                        </a:rPr>
                        <a:t>6</a:t>
                      </a:r>
                    </a:p>
                  </a:txBody>
                  <a:tcPr marL="45720" marR="45720" horzOverflow="overflow">
                    <a:solidFill>
                      <a:srgbClr val="D4E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84" name="Grupp 1"/>
          <p:cNvGrpSpPr/>
          <p:nvPr/>
        </p:nvGrpSpPr>
        <p:grpSpPr>
          <a:xfrm>
            <a:off x="2509404" y="2169660"/>
            <a:ext cx="1146537" cy="923054"/>
            <a:chOff x="-1" y="0"/>
            <a:chExt cx="1146536" cy="923053"/>
          </a:xfrm>
        </p:grpSpPr>
        <p:sp>
          <p:nvSpPr>
            <p:cNvPr id="181" name="Freeform 20"/>
            <p:cNvSpPr/>
            <p:nvPr/>
          </p:nvSpPr>
          <p:spPr>
            <a:xfrm>
              <a:off x="982167" y="746759"/>
              <a:ext cx="164369" cy="176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82" name="Freeform 21"/>
            <p:cNvSpPr/>
            <p:nvPr/>
          </p:nvSpPr>
          <p:spPr>
            <a:xfrm>
              <a:off x="980064" y="0"/>
              <a:ext cx="143706" cy="152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83" name="Freeform 21"/>
            <p:cNvSpPr/>
            <p:nvPr/>
          </p:nvSpPr>
          <p:spPr>
            <a:xfrm>
              <a:off x="-2" y="0"/>
              <a:ext cx="143708" cy="152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</p:grpSp>
      <p:graphicFrame>
        <p:nvGraphicFramePr>
          <p:cNvPr id="185" name="Tabell 43"/>
          <p:cNvGraphicFramePr/>
          <p:nvPr/>
        </p:nvGraphicFramePr>
        <p:xfrm>
          <a:off x="2809238" y="3666066"/>
          <a:ext cx="3370580" cy="222504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465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defTabSz="914400">
                        <a:defRPr sz="1800">
                          <a:sym typeface="Calibri"/>
                        </a:defRPr>
                      </a:pPr>
                      <a:endParaRPr/>
                    </a:p>
                  </a:txBody>
                  <a:tcPr marL="45720" marR="45720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ym typeface="Calibri"/>
                        </a:defRPr>
                      </a:pPr>
                      <a:endParaRPr/>
                    </a:p>
                  </a:txBody>
                  <a:tcPr marL="45720" marR="45720" horzOverflow="overflow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>
                          <a:sym typeface="Calibri"/>
                        </a:rPr>
                        <a:t>3NT</a:t>
                      </a:r>
                    </a:p>
                  </a:txBody>
                  <a:tcPr marL="45720" marR="45720" horzOverflow="overflow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>
                          <a:sym typeface="Calibri"/>
                        </a:rPr>
                        <a:t>Manša</a:t>
                      </a:r>
                    </a:p>
                  </a:txBody>
                  <a:tcPr marL="45720" marR="45720" horzOverflow="overflow"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>
                          <a:sym typeface="Calibri"/>
                        </a:rPr>
                        <a:t>4    /4</a:t>
                      </a:r>
                    </a:p>
                  </a:txBody>
                  <a:tcPr marL="45720" marR="45720" horzOverflow="overflow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>
                          <a:sym typeface="Calibri"/>
                        </a:rPr>
                        <a:t>Majorska manša</a:t>
                      </a:r>
                    </a:p>
                  </a:txBody>
                  <a:tcPr marL="45720" marR="45720" horzOverflow="overflow"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>
                          <a:sym typeface="Calibri"/>
                        </a:rPr>
                        <a:t>5    /5</a:t>
                      </a:r>
                    </a:p>
                  </a:txBody>
                  <a:tcPr marL="45720" marR="45720" horzOverflow="overflow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>
                          <a:sym typeface="Calibri"/>
                        </a:rPr>
                        <a:t>Minorska manša</a:t>
                      </a:r>
                    </a:p>
                  </a:txBody>
                  <a:tcPr marL="45720" marR="45720" horzOverflow="overflow"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>
                          <a:sym typeface="Calibri"/>
                        </a:rPr>
                        <a:t>6NT/6</a:t>
                      </a:r>
                    </a:p>
                  </a:txBody>
                  <a:tcPr marL="45720" marR="45720" horzOverflow="overflow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>
                          <a:sym typeface="Calibri"/>
                        </a:rPr>
                        <a:t>Mali slam</a:t>
                      </a:r>
                    </a:p>
                  </a:txBody>
                  <a:tcPr marL="45720" marR="45720" horzOverflow="overflow"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>
                          <a:sym typeface="Calibri"/>
                        </a:rPr>
                        <a:t>7NT/7</a:t>
                      </a:r>
                    </a:p>
                  </a:txBody>
                  <a:tcPr marL="45720" marR="45720" horzOverflow="overflow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>
                          <a:sym typeface="Calibri"/>
                        </a:rPr>
                        <a:t>Veliki slam</a:t>
                      </a:r>
                    </a:p>
                  </a:txBody>
                  <a:tcPr marL="45720" marR="45720" horzOverflow="overflow"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05" name="Grupp 67"/>
          <p:cNvGrpSpPr/>
          <p:nvPr/>
        </p:nvGrpSpPr>
        <p:grpSpPr>
          <a:xfrm>
            <a:off x="3029215" y="4061459"/>
            <a:ext cx="6168368" cy="1845757"/>
            <a:chOff x="-1" y="0"/>
            <a:chExt cx="6168367" cy="1845756"/>
          </a:xfrm>
        </p:grpSpPr>
        <p:grpSp>
          <p:nvGrpSpPr>
            <p:cNvPr id="200" name="Grupp 62"/>
            <p:cNvGrpSpPr/>
            <p:nvPr/>
          </p:nvGrpSpPr>
          <p:grpSpPr>
            <a:xfrm>
              <a:off x="-2" y="457678"/>
              <a:ext cx="893502" cy="1274010"/>
              <a:chOff x="0" y="-1"/>
              <a:chExt cx="893501" cy="1274008"/>
            </a:xfrm>
          </p:grpSpPr>
          <p:grpSp>
            <p:nvGrpSpPr>
              <p:cNvPr id="190" name="Grupp 56"/>
              <p:cNvGrpSpPr/>
              <p:nvPr/>
            </p:nvGrpSpPr>
            <p:grpSpPr>
              <a:xfrm>
                <a:off x="468439" y="739142"/>
                <a:ext cx="425062" cy="161485"/>
                <a:chOff x="0" y="0"/>
                <a:chExt cx="425061" cy="161484"/>
              </a:xfrm>
            </p:grpSpPr>
            <p:sp>
              <p:nvSpPr>
                <p:cNvPr id="186" name="Freeform 20"/>
                <p:cNvSpPr/>
                <p:nvPr/>
              </p:nvSpPr>
              <p:spPr>
                <a:xfrm>
                  <a:off x="-1" y="-1"/>
                  <a:ext cx="142931" cy="1505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012" y="21600"/>
                      </a:moveTo>
                      <a:lnTo>
                        <a:pt x="13694" y="21600"/>
                      </a:lnTo>
                      <a:lnTo>
                        <a:pt x="13694" y="21479"/>
                      </a:lnTo>
                      <a:lnTo>
                        <a:pt x="12565" y="20031"/>
                      </a:lnTo>
                      <a:lnTo>
                        <a:pt x="12141" y="18463"/>
                      </a:lnTo>
                      <a:lnTo>
                        <a:pt x="12141" y="15687"/>
                      </a:lnTo>
                      <a:lnTo>
                        <a:pt x="12282" y="15687"/>
                      </a:lnTo>
                      <a:lnTo>
                        <a:pt x="13129" y="17859"/>
                      </a:lnTo>
                      <a:lnTo>
                        <a:pt x="13976" y="18704"/>
                      </a:lnTo>
                      <a:lnTo>
                        <a:pt x="14965" y="19307"/>
                      </a:lnTo>
                      <a:lnTo>
                        <a:pt x="16094" y="19669"/>
                      </a:lnTo>
                      <a:lnTo>
                        <a:pt x="16800" y="19790"/>
                      </a:lnTo>
                      <a:lnTo>
                        <a:pt x="17365" y="19911"/>
                      </a:lnTo>
                      <a:lnTo>
                        <a:pt x="18494" y="19669"/>
                      </a:lnTo>
                      <a:lnTo>
                        <a:pt x="19765" y="19187"/>
                      </a:lnTo>
                      <a:lnTo>
                        <a:pt x="19765" y="19066"/>
                      </a:lnTo>
                      <a:lnTo>
                        <a:pt x="21176" y="17256"/>
                      </a:lnTo>
                      <a:lnTo>
                        <a:pt x="21600" y="15204"/>
                      </a:lnTo>
                      <a:lnTo>
                        <a:pt x="21600" y="14601"/>
                      </a:lnTo>
                      <a:lnTo>
                        <a:pt x="21459" y="14118"/>
                      </a:lnTo>
                      <a:lnTo>
                        <a:pt x="21176" y="13032"/>
                      </a:lnTo>
                      <a:lnTo>
                        <a:pt x="19765" y="11222"/>
                      </a:lnTo>
                      <a:lnTo>
                        <a:pt x="19765" y="11343"/>
                      </a:lnTo>
                      <a:lnTo>
                        <a:pt x="16235" y="6999"/>
                      </a:lnTo>
                      <a:lnTo>
                        <a:pt x="16518" y="7120"/>
                      </a:lnTo>
                      <a:lnTo>
                        <a:pt x="13412" y="3741"/>
                      </a:lnTo>
                      <a:lnTo>
                        <a:pt x="10871" y="121"/>
                      </a:lnTo>
                      <a:lnTo>
                        <a:pt x="10729" y="0"/>
                      </a:lnTo>
                      <a:lnTo>
                        <a:pt x="8188" y="3741"/>
                      </a:lnTo>
                      <a:lnTo>
                        <a:pt x="5224" y="7120"/>
                      </a:lnTo>
                      <a:lnTo>
                        <a:pt x="5365" y="6999"/>
                      </a:lnTo>
                      <a:lnTo>
                        <a:pt x="1835" y="11343"/>
                      </a:lnTo>
                      <a:lnTo>
                        <a:pt x="1835" y="11222"/>
                      </a:lnTo>
                      <a:lnTo>
                        <a:pt x="424" y="13032"/>
                      </a:lnTo>
                      <a:lnTo>
                        <a:pt x="0" y="15084"/>
                      </a:lnTo>
                      <a:lnTo>
                        <a:pt x="424" y="17256"/>
                      </a:lnTo>
                      <a:lnTo>
                        <a:pt x="1835" y="19066"/>
                      </a:lnTo>
                      <a:lnTo>
                        <a:pt x="2965" y="19669"/>
                      </a:lnTo>
                      <a:lnTo>
                        <a:pt x="4235" y="19790"/>
                      </a:lnTo>
                      <a:lnTo>
                        <a:pt x="4800" y="19790"/>
                      </a:lnTo>
                      <a:lnTo>
                        <a:pt x="5506" y="19669"/>
                      </a:lnTo>
                      <a:lnTo>
                        <a:pt x="6635" y="19307"/>
                      </a:lnTo>
                      <a:lnTo>
                        <a:pt x="7624" y="18704"/>
                      </a:lnTo>
                      <a:lnTo>
                        <a:pt x="8471" y="17859"/>
                      </a:lnTo>
                      <a:lnTo>
                        <a:pt x="9035" y="16894"/>
                      </a:lnTo>
                      <a:lnTo>
                        <a:pt x="9318" y="15687"/>
                      </a:lnTo>
                      <a:lnTo>
                        <a:pt x="9459" y="15687"/>
                      </a:lnTo>
                      <a:lnTo>
                        <a:pt x="9459" y="18463"/>
                      </a:lnTo>
                      <a:lnTo>
                        <a:pt x="9035" y="20031"/>
                      </a:lnTo>
                      <a:lnTo>
                        <a:pt x="7906" y="21479"/>
                      </a:lnTo>
                      <a:lnTo>
                        <a:pt x="7906" y="21600"/>
                      </a:lnTo>
                      <a:lnTo>
                        <a:pt x="11012" y="21600"/>
                      </a:lnTo>
                    </a:path>
                  </a:pathLst>
                </a:custGeom>
                <a:blipFill rotWithShape="1">
                  <a:blip r:embed="rId2"/>
                  <a:srcRect/>
                  <a:tile tx="0" ty="0" sx="100000" sy="100000" flip="none" algn="tl"/>
                </a:blip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8" tIns="45718" rIns="45718" bIns="45718" numCol="1" anchor="t">
                  <a:noAutofit/>
                </a:bodyPr>
                <a:lstStyle/>
                <a:p>
                  <a:pPr>
                    <a:defRPr>
                      <a:latin typeface="+mn-lt"/>
                      <a:ea typeface="+mn-ea"/>
                      <a:cs typeface="+mn-cs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187" name="Freeform 21"/>
                <p:cNvSpPr/>
                <p:nvPr/>
              </p:nvSpPr>
              <p:spPr>
                <a:xfrm>
                  <a:off x="82191" y="7620"/>
                  <a:ext cx="147242" cy="1521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937" y="21600"/>
                      </a:moveTo>
                      <a:lnTo>
                        <a:pt x="15175" y="16110"/>
                      </a:lnTo>
                      <a:lnTo>
                        <a:pt x="14901" y="16110"/>
                      </a:lnTo>
                      <a:lnTo>
                        <a:pt x="18046" y="12769"/>
                      </a:lnTo>
                      <a:lnTo>
                        <a:pt x="20643" y="8950"/>
                      </a:lnTo>
                      <a:lnTo>
                        <a:pt x="20643" y="9070"/>
                      </a:lnTo>
                      <a:lnTo>
                        <a:pt x="21327" y="7399"/>
                      </a:lnTo>
                      <a:lnTo>
                        <a:pt x="21600" y="5370"/>
                      </a:lnTo>
                      <a:lnTo>
                        <a:pt x="21600" y="4893"/>
                      </a:lnTo>
                      <a:lnTo>
                        <a:pt x="21463" y="4535"/>
                      </a:lnTo>
                      <a:lnTo>
                        <a:pt x="21327" y="3580"/>
                      </a:lnTo>
                      <a:lnTo>
                        <a:pt x="20643" y="1671"/>
                      </a:lnTo>
                      <a:lnTo>
                        <a:pt x="19823" y="955"/>
                      </a:lnTo>
                      <a:lnTo>
                        <a:pt x="18866" y="477"/>
                      </a:lnTo>
                      <a:lnTo>
                        <a:pt x="16678" y="0"/>
                      </a:lnTo>
                      <a:lnTo>
                        <a:pt x="16268" y="0"/>
                      </a:lnTo>
                      <a:lnTo>
                        <a:pt x="14628" y="358"/>
                      </a:lnTo>
                      <a:lnTo>
                        <a:pt x="13671" y="955"/>
                      </a:lnTo>
                      <a:lnTo>
                        <a:pt x="12851" y="1671"/>
                      </a:lnTo>
                      <a:lnTo>
                        <a:pt x="12987" y="1671"/>
                      </a:lnTo>
                      <a:lnTo>
                        <a:pt x="11894" y="4177"/>
                      </a:lnTo>
                      <a:lnTo>
                        <a:pt x="11484" y="4893"/>
                      </a:lnTo>
                      <a:lnTo>
                        <a:pt x="10800" y="5131"/>
                      </a:lnTo>
                      <a:lnTo>
                        <a:pt x="10116" y="4893"/>
                      </a:lnTo>
                      <a:lnTo>
                        <a:pt x="9706" y="4177"/>
                      </a:lnTo>
                      <a:lnTo>
                        <a:pt x="8476" y="1671"/>
                      </a:lnTo>
                      <a:lnTo>
                        <a:pt x="8613" y="1671"/>
                      </a:lnTo>
                      <a:lnTo>
                        <a:pt x="7792" y="955"/>
                      </a:lnTo>
                      <a:lnTo>
                        <a:pt x="6972" y="477"/>
                      </a:lnTo>
                      <a:lnTo>
                        <a:pt x="4785" y="0"/>
                      </a:lnTo>
                      <a:lnTo>
                        <a:pt x="4238" y="0"/>
                      </a:lnTo>
                      <a:lnTo>
                        <a:pt x="3691" y="119"/>
                      </a:lnTo>
                      <a:lnTo>
                        <a:pt x="2734" y="358"/>
                      </a:lnTo>
                      <a:lnTo>
                        <a:pt x="1777" y="955"/>
                      </a:lnTo>
                      <a:lnTo>
                        <a:pt x="957" y="1671"/>
                      </a:lnTo>
                      <a:lnTo>
                        <a:pt x="273" y="3580"/>
                      </a:lnTo>
                      <a:lnTo>
                        <a:pt x="0" y="5370"/>
                      </a:lnTo>
                      <a:lnTo>
                        <a:pt x="137" y="7280"/>
                      </a:lnTo>
                      <a:lnTo>
                        <a:pt x="957" y="9070"/>
                      </a:lnTo>
                      <a:lnTo>
                        <a:pt x="820" y="8950"/>
                      </a:lnTo>
                      <a:lnTo>
                        <a:pt x="3554" y="12650"/>
                      </a:lnTo>
                      <a:lnTo>
                        <a:pt x="6562" y="16110"/>
                      </a:lnTo>
                      <a:lnTo>
                        <a:pt x="6425" y="16110"/>
                      </a:lnTo>
                      <a:lnTo>
                        <a:pt x="10663" y="21600"/>
                      </a:lnTo>
                      <a:lnTo>
                        <a:pt x="10937" y="21600"/>
                      </a:lnTo>
                    </a:path>
                  </a:pathLst>
                </a:custGeom>
                <a:solidFill>
                  <a:srgbClr val="FF0000"/>
                </a:solid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8" tIns="45718" rIns="45718" bIns="45718" numCol="1" anchor="t">
                  <a:noAutofit/>
                </a:bodyPr>
                <a:lstStyle/>
                <a:p>
                  <a:pPr>
                    <a:defRPr>
                      <a:latin typeface="+mn-lt"/>
                      <a:ea typeface="+mn-ea"/>
                      <a:cs typeface="+mn-cs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188" name="Freeform 22"/>
                <p:cNvSpPr/>
                <p:nvPr/>
              </p:nvSpPr>
              <p:spPr>
                <a:xfrm>
                  <a:off x="164385" y="7620"/>
                  <a:ext cx="156716" cy="15302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9" y="10800"/>
                      </a:moveTo>
                      <a:lnTo>
                        <a:pt x="3343" y="8426"/>
                      </a:lnTo>
                      <a:lnTo>
                        <a:pt x="6171" y="5815"/>
                      </a:lnTo>
                      <a:lnTo>
                        <a:pt x="8614" y="3086"/>
                      </a:lnTo>
                      <a:lnTo>
                        <a:pt x="10929" y="0"/>
                      </a:lnTo>
                      <a:lnTo>
                        <a:pt x="10800" y="119"/>
                      </a:lnTo>
                      <a:lnTo>
                        <a:pt x="12986" y="3086"/>
                      </a:lnTo>
                      <a:lnTo>
                        <a:pt x="15429" y="5934"/>
                      </a:lnTo>
                      <a:lnTo>
                        <a:pt x="18386" y="8426"/>
                      </a:lnTo>
                      <a:lnTo>
                        <a:pt x="21600" y="10800"/>
                      </a:lnTo>
                      <a:lnTo>
                        <a:pt x="21471" y="10800"/>
                      </a:lnTo>
                      <a:lnTo>
                        <a:pt x="18257" y="13174"/>
                      </a:lnTo>
                      <a:lnTo>
                        <a:pt x="15429" y="15785"/>
                      </a:lnTo>
                      <a:lnTo>
                        <a:pt x="12857" y="18514"/>
                      </a:lnTo>
                      <a:lnTo>
                        <a:pt x="10671" y="21600"/>
                      </a:lnTo>
                      <a:lnTo>
                        <a:pt x="8486" y="18633"/>
                      </a:lnTo>
                      <a:lnTo>
                        <a:pt x="6043" y="15785"/>
                      </a:lnTo>
                      <a:lnTo>
                        <a:pt x="3086" y="13174"/>
                      </a:lnTo>
                      <a:lnTo>
                        <a:pt x="0" y="10800"/>
                      </a:lnTo>
                      <a:lnTo>
                        <a:pt x="129" y="10800"/>
                      </a:lnTo>
                    </a:path>
                  </a:pathLst>
                </a:custGeom>
                <a:solidFill>
                  <a:srgbClr val="FF6600"/>
                </a:solid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8" tIns="45718" rIns="45718" bIns="45718" numCol="1" anchor="t">
                  <a:noAutofit/>
                </a:bodyPr>
                <a:lstStyle/>
                <a:p>
                  <a:pPr>
                    <a:defRPr>
                      <a:latin typeface="+mn-lt"/>
                      <a:ea typeface="+mn-ea"/>
                      <a:cs typeface="+mn-cs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189" name="Freeform 23"/>
                <p:cNvSpPr/>
                <p:nvPr/>
              </p:nvSpPr>
              <p:spPr>
                <a:xfrm>
                  <a:off x="261455" y="7620"/>
                  <a:ext cx="163606" cy="1538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393" y="21600"/>
                      </a:moveTo>
                      <a:lnTo>
                        <a:pt x="8763" y="21128"/>
                      </a:lnTo>
                      <a:lnTo>
                        <a:pt x="9257" y="20420"/>
                      </a:lnTo>
                      <a:lnTo>
                        <a:pt x="9751" y="19003"/>
                      </a:lnTo>
                      <a:lnTo>
                        <a:pt x="9751" y="16052"/>
                      </a:lnTo>
                      <a:lnTo>
                        <a:pt x="9504" y="15462"/>
                      </a:lnTo>
                      <a:lnTo>
                        <a:pt x="9257" y="15344"/>
                      </a:lnTo>
                      <a:lnTo>
                        <a:pt x="8640" y="15462"/>
                      </a:lnTo>
                      <a:lnTo>
                        <a:pt x="7529" y="16761"/>
                      </a:lnTo>
                      <a:lnTo>
                        <a:pt x="6542" y="17705"/>
                      </a:lnTo>
                      <a:lnTo>
                        <a:pt x="5431" y="18295"/>
                      </a:lnTo>
                      <a:lnTo>
                        <a:pt x="3333" y="18531"/>
                      </a:lnTo>
                      <a:lnTo>
                        <a:pt x="1728" y="17941"/>
                      </a:lnTo>
                      <a:lnTo>
                        <a:pt x="864" y="16997"/>
                      </a:lnTo>
                      <a:lnTo>
                        <a:pt x="370" y="16289"/>
                      </a:lnTo>
                      <a:lnTo>
                        <a:pt x="0" y="14872"/>
                      </a:lnTo>
                      <a:lnTo>
                        <a:pt x="0" y="13102"/>
                      </a:lnTo>
                      <a:lnTo>
                        <a:pt x="370" y="11803"/>
                      </a:lnTo>
                      <a:lnTo>
                        <a:pt x="987" y="10387"/>
                      </a:lnTo>
                      <a:lnTo>
                        <a:pt x="1851" y="9443"/>
                      </a:lnTo>
                      <a:lnTo>
                        <a:pt x="2962" y="8970"/>
                      </a:lnTo>
                      <a:lnTo>
                        <a:pt x="4197" y="8852"/>
                      </a:lnTo>
                      <a:lnTo>
                        <a:pt x="5801" y="9207"/>
                      </a:lnTo>
                      <a:lnTo>
                        <a:pt x="7776" y="10151"/>
                      </a:lnTo>
                      <a:lnTo>
                        <a:pt x="8887" y="10505"/>
                      </a:lnTo>
                      <a:lnTo>
                        <a:pt x="9381" y="10505"/>
                      </a:lnTo>
                      <a:lnTo>
                        <a:pt x="9504" y="9915"/>
                      </a:lnTo>
                      <a:lnTo>
                        <a:pt x="9504" y="9443"/>
                      </a:lnTo>
                      <a:lnTo>
                        <a:pt x="8887" y="8852"/>
                      </a:lnTo>
                      <a:lnTo>
                        <a:pt x="7406" y="7672"/>
                      </a:lnTo>
                      <a:lnTo>
                        <a:pt x="6789" y="6492"/>
                      </a:lnTo>
                      <a:lnTo>
                        <a:pt x="6295" y="5430"/>
                      </a:lnTo>
                      <a:lnTo>
                        <a:pt x="6171" y="4131"/>
                      </a:lnTo>
                      <a:lnTo>
                        <a:pt x="6665" y="2243"/>
                      </a:lnTo>
                      <a:lnTo>
                        <a:pt x="7406" y="1298"/>
                      </a:lnTo>
                      <a:lnTo>
                        <a:pt x="8023" y="708"/>
                      </a:lnTo>
                      <a:lnTo>
                        <a:pt x="9257" y="118"/>
                      </a:lnTo>
                      <a:lnTo>
                        <a:pt x="10245" y="0"/>
                      </a:lnTo>
                      <a:lnTo>
                        <a:pt x="11479" y="0"/>
                      </a:lnTo>
                      <a:lnTo>
                        <a:pt x="12466" y="354"/>
                      </a:lnTo>
                      <a:lnTo>
                        <a:pt x="13577" y="708"/>
                      </a:lnTo>
                      <a:lnTo>
                        <a:pt x="14318" y="1298"/>
                      </a:lnTo>
                      <a:lnTo>
                        <a:pt x="15182" y="2715"/>
                      </a:lnTo>
                      <a:lnTo>
                        <a:pt x="15429" y="3895"/>
                      </a:lnTo>
                      <a:lnTo>
                        <a:pt x="15429" y="4957"/>
                      </a:lnTo>
                      <a:lnTo>
                        <a:pt x="15305" y="5311"/>
                      </a:lnTo>
                      <a:lnTo>
                        <a:pt x="15058" y="6138"/>
                      </a:lnTo>
                      <a:lnTo>
                        <a:pt x="14688" y="6846"/>
                      </a:lnTo>
                      <a:lnTo>
                        <a:pt x="14318" y="7436"/>
                      </a:lnTo>
                      <a:lnTo>
                        <a:pt x="13947" y="7908"/>
                      </a:lnTo>
                      <a:lnTo>
                        <a:pt x="13207" y="8498"/>
                      </a:lnTo>
                      <a:lnTo>
                        <a:pt x="12713" y="8852"/>
                      </a:lnTo>
                      <a:lnTo>
                        <a:pt x="12219" y="9325"/>
                      </a:lnTo>
                      <a:lnTo>
                        <a:pt x="12096" y="9915"/>
                      </a:lnTo>
                      <a:lnTo>
                        <a:pt x="12096" y="10387"/>
                      </a:lnTo>
                      <a:lnTo>
                        <a:pt x="12713" y="10623"/>
                      </a:lnTo>
                      <a:lnTo>
                        <a:pt x="13701" y="10151"/>
                      </a:lnTo>
                      <a:lnTo>
                        <a:pt x="14318" y="9915"/>
                      </a:lnTo>
                      <a:lnTo>
                        <a:pt x="14935" y="9443"/>
                      </a:lnTo>
                      <a:lnTo>
                        <a:pt x="16416" y="9089"/>
                      </a:lnTo>
                      <a:lnTo>
                        <a:pt x="18021" y="8852"/>
                      </a:lnTo>
                      <a:lnTo>
                        <a:pt x="18638" y="8970"/>
                      </a:lnTo>
                      <a:lnTo>
                        <a:pt x="19502" y="9325"/>
                      </a:lnTo>
                      <a:lnTo>
                        <a:pt x="19872" y="9561"/>
                      </a:lnTo>
                      <a:lnTo>
                        <a:pt x="20859" y="10741"/>
                      </a:lnTo>
                      <a:lnTo>
                        <a:pt x="21353" y="11803"/>
                      </a:lnTo>
                      <a:lnTo>
                        <a:pt x="21477" y="12748"/>
                      </a:lnTo>
                      <a:lnTo>
                        <a:pt x="21600" y="14046"/>
                      </a:lnTo>
                      <a:lnTo>
                        <a:pt x="21477" y="15108"/>
                      </a:lnTo>
                      <a:lnTo>
                        <a:pt x="21353" y="15816"/>
                      </a:lnTo>
                      <a:lnTo>
                        <a:pt x="20983" y="16643"/>
                      </a:lnTo>
                      <a:lnTo>
                        <a:pt x="20983" y="16407"/>
                      </a:lnTo>
                      <a:lnTo>
                        <a:pt x="21353" y="15934"/>
                      </a:lnTo>
                      <a:lnTo>
                        <a:pt x="20736" y="16879"/>
                      </a:lnTo>
                      <a:lnTo>
                        <a:pt x="19872" y="17941"/>
                      </a:lnTo>
                      <a:lnTo>
                        <a:pt x="18267" y="18531"/>
                      </a:lnTo>
                      <a:lnTo>
                        <a:pt x="17157" y="18531"/>
                      </a:lnTo>
                      <a:lnTo>
                        <a:pt x="15799" y="18059"/>
                      </a:lnTo>
                      <a:lnTo>
                        <a:pt x="14441" y="17115"/>
                      </a:lnTo>
                      <a:lnTo>
                        <a:pt x="13454" y="16052"/>
                      </a:lnTo>
                      <a:lnTo>
                        <a:pt x="12837" y="15462"/>
                      </a:lnTo>
                      <a:lnTo>
                        <a:pt x="12219" y="15344"/>
                      </a:lnTo>
                      <a:lnTo>
                        <a:pt x="11849" y="15698"/>
                      </a:lnTo>
                      <a:lnTo>
                        <a:pt x="11849" y="18885"/>
                      </a:lnTo>
                      <a:lnTo>
                        <a:pt x="12096" y="19711"/>
                      </a:lnTo>
                      <a:lnTo>
                        <a:pt x="12219" y="20420"/>
                      </a:lnTo>
                      <a:lnTo>
                        <a:pt x="12713" y="21128"/>
                      </a:lnTo>
                      <a:lnTo>
                        <a:pt x="13083" y="21600"/>
                      </a:lnTo>
                      <a:lnTo>
                        <a:pt x="8393" y="21600"/>
                      </a:lnTo>
                    </a:path>
                  </a:pathLst>
                </a:custGeom>
                <a:solidFill>
                  <a:srgbClr val="AFABAB"/>
                </a:solid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8" tIns="45718" rIns="45718" bIns="45718" numCol="1" anchor="t">
                  <a:noAutofit/>
                </a:bodyPr>
                <a:lstStyle/>
                <a:p>
                  <a:pPr>
                    <a:defRPr>
                      <a:latin typeface="+mn-lt"/>
                      <a:ea typeface="+mn-ea"/>
                      <a:cs typeface="+mn-cs"/>
                      <a:sym typeface="Calibri"/>
                    </a:defRPr>
                  </a:pPr>
                  <a:endParaRPr/>
                </a:p>
              </p:txBody>
            </p:sp>
          </p:grpSp>
          <p:sp>
            <p:nvSpPr>
              <p:cNvPr id="191" name="Freeform 20"/>
              <p:cNvSpPr/>
              <p:nvPr/>
            </p:nvSpPr>
            <p:spPr>
              <a:xfrm>
                <a:off x="-1" y="-2"/>
                <a:ext cx="142929" cy="1505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192" name="Freeform 21"/>
              <p:cNvSpPr/>
              <p:nvPr/>
            </p:nvSpPr>
            <p:spPr>
              <a:xfrm>
                <a:off x="441330" y="-2"/>
                <a:ext cx="147240" cy="1521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193" name="Freeform 22"/>
              <p:cNvSpPr/>
              <p:nvPr/>
            </p:nvSpPr>
            <p:spPr>
              <a:xfrm>
                <a:off x="430" y="365760"/>
                <a:ext cx="156713" cy="1530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194" name="Freeform 23"/>
              <p:cNvSpPr/>
              <p:nvPr/>
            </p:nvSpPr>
            <p:spPr>
              <a:xfrm>
                <a:off x="441023" y="365760"/>
                <a:ext cx="163603" cy="1538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grpSp>
            <p:nvGrpSpPr>
              <p:cNvPr id="199" name="Grupp 57"/>
              <p:cNvGrpSpPr/>
              <p:nvPr/>
            </p:nvGrpSpPr>
            <p:grpSpPr>
              <a:xfrm>
                <a:off x="452825" y="1112521"/>
                <a:ext cx="425062" cy="161487"/>
                <a:chOff x="0" y="-1"/>
                <a:chExt cx="425061" cy="161486"/>
              </a:xfrm>
            </p:grpSpPr>
            <p:sp>
              <p:nvSpPr>
                <p:cNvPr id="195" name="Freeform 20"/>
                <p:cNvSpPr/>
                <p:nvPr/>
              </p:nvSpPr>
              <p:spPr>
                <a:xfrm>
                  <a:off x="-1" y="-2"/>
                  <a:ext cx="142931" cy="1505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012" y="21600"/>
                      </a:moveTo>
                      <a:lnTo>
                        <a:pt x="13694" y="21600"/>
                      </a:lnTo>
                      <a:lnTo>
                        <a:pt x="13694" y="21479"/>
                      </a:lnTo>
                      <a:lnTo>
                        <a:pt x="12565" y="20031"/>
                      </a:lnTo>
                      <a:lnTo>
                        <a:pt x="12141" y="18463"/>
                      </a:lnTo>
                      <a:lnTo>
                        <a:pt x="12141" y="15687"/>
                      </a:lnTo>
                      <a:lnTo>
                        <a:pt x="12282" y="15687"/>
                      </a:lnTo>
                      <a:lnTo>
                        <a:pt x="13129" y="17859"/>
                      </a:lnTo>
                      <a:lnTo>
                        <a:pt x="13976" y="18704"/>
                      </a:lnTo>
                      <a:lnTo>
                        <a:pt x="14965" y="19307"/>
                      </a:lnTo>
                      <a:lnTo>
                        <a:pt x="16094" y="19669"/>
                      </a:lnTo>
                      <a:lnTo>
                        <a:pt x="16800" y="19790"/>
                      </a:lnTo>
                      <a:lnTo>
                        <a:pt x="17365" y="19911"/>
                      </a:lnTo>
                      <a:lnTo>
                        <a:pt x="18494" y="19669"/>
                      </a:lnTo>
                      <a:lnTo>
                        <a:pt x="19765" y="19187"/>
                      </a:lnTo>
                      <a:lnTo>
                        <a:pt x="19765" y="19066"/>
                      </a:lnTo>
                      <a:lnTo>
                        <a:pt x="21176" y="17256"/>
                      </a:lnTo>
                      <a:lnTo>
                        <a:pt x="21600" y="15204"/>
                      </a:lnTo>
                      <a:lnTo>
                        <a:pt x="21600" y="14601"/>
                      </a:lnTo>
                      <a:lnTo>
                        <a:pt x="21459" y="14118"/>
                      </a:lnTo>
                      <a:lnTo>
                        <a:pt x="21176" y="13032"/>
                      </a:lnTo>
                      <a:lnTo>
                        <a:pt x="19765" y="11222"/>
                      </a:lnTo>
                      <a:lnTo>
                        <a:pt x="19765" y="11343"/>
                      </a:lnTo>
                      <a:lnTo>
                        <a:pt x="16235" y="6999"/>
                      </a:lnTo>
                      <a:lnTo>
                        <a:pt x="16518" y="7120"/>
                      </a:lnTo>
                      <a:lnTo>
                        <a:pt x="13412" y="3741"/>
                      </a:lnTo>
                      <a:lnTo>
                        <a:pt x="10871" y="121"/>
                      </a:lnTo>
                      <a:lnTo>
                        <a:pt x="10729" y="0"/>
                      </a:lnTo>
                      <a:lnTo>
                        <a:pt x="8188" y="3741"/>
                      </a:lnTo>
                      <a:lnTo>
                        <a:pt x="5224" y="7120"/>
                      </a:lnTo>
                      <a:lnTo>
                        <a:pt x="5365" y="6999"/>
                      </a:lnTo>
                      <a:lnTo>
                        <a:pt x="1835" y="11343"/>
                      </a:lnTo>
                      <a:lnTo>
                        <a:pt x="1835" y="11222"/>
                      </a:lnTo>
                      <a:lnTo>
                        <a:pt x="424" y="13032"/>
                      </a:lnTo>
                      <a:lnTo>
                        <a:pt x="0" y="15084"/>
                      </a:lnTo>
                      <a:lnTo>
                        <a:pt x="424" y="17256"/>
                      </a:lnTo>
                      <a:lnTo>
                        <a:pt x="1835" y="19066"/>
                      </a:lnTo>
                      <a:lnTo>
                        <a:pt x="2965" y="19669"/>
                      </a:lnTo>
                      <a:lnTo>
                        <a:pt x="4235" y="19790"/>
                      </a:lnTo>
                      <a:lnTo>
                        <a:pt x="4800" y="19790"/>
                      </a:lnTo>
                      <a:lnTo>
                        <a:pt x="5506" y="19669"/>
                      </a:lnTo>
                      <a:lnTo>
                        <a:pt x="6635" y="19307"/>
                      </a:lnTo>
                      <a:lnTo>
                        <a:pt x="7624" y="18704"/>
                      </a:lnTo>
                      <a:lnTo>
                        <a:pt x="8471" y="17859"/>
                      </a:lnTo>
                      <a:lnTo>
                        <a:pt x="9035" y="16894"/>
                      </a:lnTo>
                      <a:lnTo>
                        <a:pt x="9318" y="15687"/>
                      </a:lnTo>
                      <a:lnTo>
                        <a:pt x="9459" y="15687"/>
                      </a:lnTo>
                      <a:lnTo>
                        <a:pt x="9459" y="18463"/>
                      </a:lnTo>
                      <a:lnTo>
                        <a:pt x="9035" y="20031"/>
                      </a:lnTo>
                      <a:lnTo>
                        <a:pt x="7906" y="21479"/>
                      </a:lnTo>
                      <a:lnTo>
                        <a:pt x="7906" y="21600"/>
                      </a:lnTo>
                      <a:lnTo>
                        <a:pt x="11012" y="21600"/>
                      </a:lnTo>
                    </a:path>
                  </a:pathLst>
                </a:custGeom>
                <a:blipFill rotWithShape="1">
                  <a:blip r:embed="rId2"/>
                  <a:srcRect/>
                  <a:tile tx="0" ty="0" sx="100000" sy="100000" flip="none" algn="tl"/>
                </a:blip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8" tIns="45718" rIns="45718" bIns="45718" numCol="1" anchor="t">
                  <a:noAutofit/>
                </a:bodyPr>
                <a:lstStyle/>
                <a:p>
                  <a:pPr>
                    <a:defRPr>
                      <a:latin typeface="+mn-lt"/>
                      <a:ea typeface="+mn-ea"/>
                      <a:cs typeface="+mn-cs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196" name="Freeform 21"/>
                <p:cNvSpPr/>
                <p:nvPr/>
              </p:nvSpPr>
              <p:spPr>
                <a:xfrm>
                  <a:off x="82191" y="7620"/>
                  <a:ext cx="147242" cy="15218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937" y="21600"/>
                      </a:moveTo>
                      <a:lnTo>
                        <a:pt x="15175" y="16110"/>
                      </a:lnTo>
                      <a:lnTo>
                        <a:pt x="14901" y="16110"/>
                      </a:lnTo>
                      <a:lnTo>
                        <a:pt x="18046" y="12769"/>
                      </a:lnTo>
                      <a:lnTo>
                        <a:pt x="20643" y="8950"/>
                      </a:lnTo>
                      <a:lnTo>
                        <a:pt x="20643" y="9070"/>
                      </a:lnTo>
                      <a:lnTo>
                        <a:pt x="21327" y="7399"/>
                      </a:lnTo>
                      <a:lnTo>
                        <a:pt x="21600" y="5370"/>
                      </a:lnTo>
                      <a:lnTo>
                        <a:pt x="21600" y="4893"/>
                      </a:lnTo>
                      <a:lnTo>
                        <a:pt x="21463" y="4535"/>
                      </a:lnTo>
                      <a:lnTo>
                        <a:pt x="21327" y="3580"/>
                      </a:lnTo>
                      <a:lnTo>
                        <a:pt x="20643" y="1671"/>
                      </a:lnTo>
                      <a:lnTo>
                        <a:pt x="19823" y="955"/>
                      </a:lnTo>
                      <a:lnTo>
                        <a:pt x="18866" y="477"/>
                      </a:lnTo>
                      <a:lnTo>
                        <a:pt x="16678" y="0"/>
                      </a:lnTo>
                      <a:lnTo>
                        <a:pt x="16268" y="0"/>
                      </a:lnTo>
                      <a:lnTo>
                        <a:pt x="14628" y="358"/>
                      </a:lnTo>
                      <a:lnTo>
                        <a:pt x="13671" y="955"/>
                      </a:lnTo>
                      <a:lnTo>
                        <a:pt x="12851" y="1671"/>
                      </a:lnTo>
                      <a:lnTo>
                        <a:pt x="12987" y="1671"/>
                      </a:lnTo>
                      <a:lnTo>
                        <a:pt x="11894" y="4177"/>
                      </a:lnTo>
                      <a:lnTo>
                        <a:pt x="11484" y="4893"/>
                      </a:lnTo>
                      <a:lnTo>
                        <a:pt x="10800" y="5131"/>
                      </a:lnTo>
                      <a:lnTo>
                        <a:pt x="10116" y="4893"/>
                      </a:lnTo>
                      <a:lnTo>
                        <a:pt x="9706" y="4177"/>
                      </a:lnTo>
                      <a:lnTo>
                        <a:pt x="8476" y="1671"/>
                      </a:lnTo>
                      <a:lnTo>
                        <a:pt x="8613" y="1671"/>
                      </a:lnTo>
                      <a:lnTo>
                        <a:pt x="7792" y="955"/>
                      </a:lnTo>
                      <a:lnTo>
                        <a:pt x="6972" y="477"/>
                      </a:lnTo>
                      <a:lnTo>
                        <a:pt x="4785" y="0"/>
                      </a:lnTo>
                      <a:lnTo>
                        <a:pt x="4238" y="0"/>
                      </a:lnTo>
                      <a:lnTo>
                        <a:pt x="3691" y="119"/>
                      </a:lnTo>
                      <a:lnTo>
                        <a:pt x="2734" y="358"/>
                      </a:lnTo>
                      <a:lnTo>
                        <a:pt x="1777" y="955"/>
                      </a:lnTo>
                      <a:lnTo>
                        <a:pt x="957" y="1671"/>
                      </a:lnTo>
                      <a:lnTo>
                        <a:pt x="273" y="3580"/>
                      </a:lnTo>
                      <a:lnTo>
                        <a:pt x="0" y="5370"/>
                      </a:lnTo>
                      <a:lnTo>
                        <a:pt x="137" y="7280"/>
                      </a:lnTo>
                      <a:lnTo>
                        <a:pt x="957" y="9070"/>
                      </a:lnTo>
                      <a:lnTo>
                        <a:pt x="820" y="8950"/>
                      </a:lnTo>
                      <a:lnTo>
                        <a:pt x="3554" y="12650"/>
                      </a:lnTo>
                      <a:lnTo>
                        <a:pt x="6562" y="16110"/>
                      </a:lnTo>
                      <a:lnTo>
                        <a:pt x="6425" y="16110"/>
                      </a:lnTo>
                      <a:lnTo>
                        <a:pt x="10663" y="21600"/>
                      </a:lnTo>
                      <a:lnTo>
                        <a:pt x="10937" y="21600"/>
                      </a:lnTo>
                    </a:path>
                  </a:pathLst>
                </a:custGeom>
                <a:solidFill>
                  <a:srgbClr val="FF0000"/>
                </a:solid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8" tIns="45718" rIns="45718" bIns="45718" numCol="1" anchor="t">
                  <a:noAutofit/>
                </a:bodyPr>
                <a:lstStyle/>
                <a:p>
                  <a:pPr>
                    <a:defRPr>
                      <a:latin typeface="+mn-lt"/>
                      <a:ea typeface="+mn-ea"/>
                      <a:cs typeface="+mn-cs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197" name="Freeform 22"/>
                <p:cNvSpPr/>
                <p:nvPr/>
              </p:nvSpPr>
              <p:spPr>
                <a:xfrm>
                  <a:off x="164385" y="7620"/>
                  <a:ext cx="156716" cy="153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9" y="10800"/>
                      </a:moveTo>
                      <a:lnTo>
                        <a:pt x="3343" y="8426"/>
                      </a:lnTo>
                      <a:lnTo>
                        <a:pt x="6171" y="5815"/>
                      </a:lnTo>
                      <a:lnTo>
                        <a:pt x="8614" y="3086"/>
                      </a:lnTo>
                      <a:lnTo>
                        <a:pt x="10929" y="0"/>
                      </a:lnTo>
                      <a:lnTo>
                        <a:pt x="10800" y="119"/>
                      </a:lnTo>
                      <a:lnTo>
                        <a:pt x="12986" y="3086"/>
                      </a:lnTo>
                      <a:lnTo>
                        <a:pt x="15429" y="5934"/>
                      </a:lnTo>
                      <a:lnTo>
                        <a:pt x="18386" y="8426"/>
                      </a:lnTo>
                      <a:lnTo>
                        <a:pt x="21600" y="10800"/>
                      </a:lnTo>
                      <a:lnTo>
                        <a:pt x="21471" y="10800"/>
                      </a:lnTo>
                      <a:lnTo>
                        <a:pt x="18257" y="13174"/>
                      </a:lnTo>
                      <a:lnTo>
                        <a:pt x="15429" y="15785"/>
                      </a:lnTo>
                      <a:lnTo>
                        <a:pt x="12857" y="18514"/>
                      </a:lnTo>
                      <a:lnTo>
                        <a:pt x="10671" y="21600"/>
                      </a:lnTo>
                      <a:lnTo>
                        <a:pt x="8486" y="18633"/>
                      </a:lnTo>
                      <a:lnTo>
                        <a:pt x="6043" y="15785"/>
                      </a:lnTo>
                      <a:lnTo>
                        <a:pt x="3086" y="13174"/>
                      </a:lnTo>
                      <a:lnTo>
                        <a:pt x="0" y="10800"/>
                      </a:lnTo>
                      <a:lnTo>
                        <a:pt x="129" y="10800"/>
                      </a:lnTo>
                    </a:path>
                  </a:pathLst>
                </a:custGeom>
                <a:solidFill>
                  <a:srgbClr val="FF6600"/>
                </a:solid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8" tIns="45718" rIns="45718" bIns="45718" numCol="1" anchor="t">
                  <a:noAutofit/>
                </a:bodyPr>
                <a:lstStyle/>
                <a:p>
                  <a:pPr>
                    <a:defRPr>
                      <a:latin typeface="+mn-lt"/>
                      <a:ea typeface="+mn-ea"/>
                      <a:cs typeface="+mn-cs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198" name="Freeform 23"/>
                <p:cNvSpPr/>
                <p:nvPr/>
              </p:nvSpPr>
              <p:spPr>
                <a:xfrm>
                  <a:off x="261455" y="7620"/>
                  <a:ext cx="163606" cy="1538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393" y="21600"/>
                      </a:moveTo>
                      <a:lnTo>
                        <a:pt x="8763" y="21128"/>
                      </a:lnTo>
                      <a:lnTo>
                        <a:pt x="9257" y="20420"/>
                      </a:lnTo>
                      <a:lnTo>
                        <a:pt x="9751" y="19003"/>
                      </a:lnTo>
                      <a:lnTo>
                        <a:pt x="9751" y="16052"/>
                      </a:lnTo>
                      <a:lnTo>
                        <a:pt x="9504" y="15462"/>
                      </a:lnTo>
                      <a:lnTo>
                        <a:pt x="9257" y="15344"/>
                      </a:lnTo>
                      <a:lnTo>
                        <a:pt x="8640" y="15462"/>
                      </a:lnTo>
                      <a:lnTo>
                        <a:pt x="7529" y="16761"/>
                      </a:lnTo>
                      <a:lnTo>
                        <a:pt x="6542" y="17705"/>
                      </a:lnTo>
                      <a:lnTo>
                        <a:pt x="5431" y="18295"/>
                      </a:lnTo>
                      <a:lnTo>
                        <a:pt x="3333" y="18531"/>
                      </a:lnTo>
                      <a:lnTo>
                        <a:pt x="1728" y="17941"/>
                      </a:lnTo>
                      <a:lnTo>
                        <a:pt x="864" y="16997"/>
                      </a:lnTo>
                      <a:lnTo>
                        <a:pt x="370" y="16289"/>
                      </a:lnTo>
                      <a:lnTo>
                        <a:pt x="0" y="14872"/>
                      </a:lnTo>
                      <a:lnTo>
                        <a:pt x="0" y="13102"/>
                      </a:lnTo>
                      <a:lnTo>
                        <a:pt x="370" y="11803"/>
                      </a:lnTo>
                      <a:lnTo>
                        <a:pt x="987" y="10387"/>
                      </a:lnTo>
                      <a:lnTo>
                        <a:pt x="1851" y="9443"/>
                      </a:lnTo>
                      <a:lnTo>
                        <a:pt x="2962" y="8970"/>
                      </a:lnTo>
                      <a:lnTo>
                        <a:pt x="4197" y="8852"/>
                      </a:lnTo>
                      <a:lnTo>
                        <a:pt x="5801" y="9207"/>
                      </a:lnTo>
                      <a:lnTo>
                        <a:pt x="7776" y="10151"/>
                      </a:lnTo>
                      <a:lnTo>
                        <a:pt x="8887" y="10505"/>
                      </a:lnTo>
                      <a:lnTo>
                        <a:pt x="9381" y="10505"/>
                      </a:lnTo>
                      <a:lnTo>
                        <a:pt x="9504" y="9915"/>
                      </a:lnTo>
                      <a:lnTo>
                        <a:pt x="9504" y="9443"/>
                      </a:lnTo>
                      <a:lnTo>
                        <a:pt x="8887" y="8852"/>
                      </a:lnTo>
                      <a:lnTo>
                        <a:pt x="7406" y="7672"/>
                      </a:lnTo>
                      <a:lnTo>
                        <a:pt x="6789" y="6492"/>
                      </a:lnTo>
                      <a:lnTo>
                        <a:pt x="6295" y="5430"/>
                      </a:lnTo>
                      <a:lnTo>
                        <a:pt x="6171" y="4131"/>
                      </a:lnTo>
                      <a:lnTo>
                        <a:pt x="6665" y="2243"/>
                      </a:lnTo>
                      <a:lnTo>
                        <a:pt x="7406" y="1298"/>
                      </a:lnTo>
                      <a:lnTo>
                        <a:pt x="8023" y="708"/>
                      </a:lnTo>
                      <a:lnTo>
                        <a:pt x="9257" y="118"/>
                      </a:lnTo>
                      <a:lnTo>
                        <a:pt x="10245" y="0"/>
                      </a:lnTo>
                      <a:lnTo>
                        <a:pt x="11479" y="0"/>
                      </a:lnTo>
                      <a:lnTo>
                        <a:pt x="12466" y="354"/>
                      </a:lnTo>
                      <a:lnTo>
                        <a:pt x="13577" y="708"/>
                      </a:lnTo>
                      <a:lnTo>
                        <a:pt x="14318" y="1298"/>
                      </a:lnTo>
                      <a:lnTo>
                        <a:pt x="15182" y="2715"/>
                      </a:lnTo>
                      <a:lnTo>
                        <a:pt x="15429" y="3895"/>
                      </a:lnTo>
                      <a:lnTo>
                        <a:pt x="15429" y="4957"/>
                      </a:lnTo>
                      <a:lnTo>
                        <a:pt x="15305" y="5311"/>
                      </a:lnTo>
                      <a:lnTo>
                        <a:pt x="15058" y="6138"/>
                      </a:lnTo>
                      <a:lnTo>
                        <a:pt x="14688" y="6846"/>
                      </a:lnTo>
                      <a:lnTo>
                        <a:pt x="14318" y="7436"/>
                      </a:lnTo>
                      <a:lnTo>
                        <a:pt x="13947" y="7908"/>
                      </a:lnTo>
                      <a:lnTo>
                        <a:pt x="13207" y="8498"/>
                      </a:lnTo>
                      <a:lnTo>
                        <a:pt x="12713" y="8852"/>
                      </a:lnTo>
                      <a:lnTo>
                        <a:pt x="12219" y="9325"/>
                      </a:lnTo>
                      <a:lnTo>
                        <a:pt x="12096" y="9915"/>
                      </a:lnTo>
                      <a:lnTo>
                        <a:pt x="12096" y="10387"/>
                      </a:lnTo>
                      <a:lnTo>
                        <a:pt x="12713" y="10623"/>
                      </a:lnTo>
                      <a:lnTo>
                        <a:pt x="13701" y="10151"/>
                      </a:lnTo>
                      <a:lnTo>
                        <a:pt x="14318" y="9915"/>
                      </a:lnTo>
                      <a:lnTo>
                        <a:pt x="14935" y="9443"/>
                      </a:lnTo>
                      <a:lnTo>
                        <a:pt x="16416" y="9089"/>
                      </a:lnTo>
                      <a:lnTo>
                        <a:pt x="18021" y="8852"/>
                      </a:lnTo>
                      <a:lnTo>
                        <a:pt x="18638" y="8970"/>
                      </a:lnTo>
                      <a:lnTo>
                        <a:pt x="19502" y="9325"/>
                      </a:lnTo>
                      <a:lnTo>
                        <a:pt x="19872" y="9561"/>
                      </a:lnTo>
                      <a:lnTo>
                        <a:pt x="20859" y="10741"/>
                      </a:lnTo>
                      <a:lnTo>
                        <a:pt x="21353" y="11803"/>
                      </a:lnTo>
                      <a:lnTo>
                        <a:pt x="21477" y="12748"/>
                      </a:lnTo>
                      <a:lnTo>
                        <a:pt x="21600" y="14046"/>
                      </a:lnTo>
                      <a:lnTo>
                        <a:pt x="21477" y="15108"/>
                      </a:lnTo>
                      <a:lnTo>
                        <a:pt x="21353" y="15816"/>
                      </a:lnTo>
                      <a:lnTo>
                        <a:pt x="20983" y="16643"/>
                      </a:lnTo>
                      <a:lnTo>
                        <a:pt x="20983" y="16407"/>
                      </a:lnTo>
                      <a:lnTo>
                        <a:pt x="21353" y="15934"/>
                      </a:lnTo>
                      <a:lnTo>
                        <a:pt x="20736" y="16879"/>
                      </a:lnTo>
                      <a:lnTo>
                        <a:pt x="19872" y="17941"/>
                      </a:lnTo>
                      <a:lnTo>
                        <a:pt x="18267" y="18531"/>
                      </a:lnTo>
                      <a:lnTo>
                        <a:pt x="17157" y="18531"/>
                      </a:lnTo>
                      <a:lnTo>
                        <a:pt x="15799" y="18059"/>
                      </a:lnTo>
                      <a:lnTo>
                        <a:pt x="14441" y="17115"/>
                      </a:lnTo>
                      <a:lnTo>
                        <a:pt x="13454" y="16052"/>
                      </a:lnTo>
                      <a:lnTo>
                        <a:pt x="12837" y="15462"/>
                      </a:lnTo>
                      <a:lnTo>
                        <a:pt x="12219" y="15344"/>
                      </a:lnTo>
                      <a:lnTo>
                        <a:pt x="11849" y="15698"/>
                      </a:lnTo>
                      <a:lnTo>
                        <a:pt x="11849" y="18885"/>
                      </a:lnTo>
                      <a:lnTo>
                        <a:pt x="12096" y="19711"/>
                      </a:lnTo>
                      <a:lnTo>
                        <a:pt x="12219" y="20420"/>
                      </a:lnTo>
                      <a:lnTo>
                        <a:pt x="12713" y="21128"/>
                      </a:lnTo>
                      <a:lnTo>
                        <a:pt x="13083" y="21600"/>
                      </a:lnTo>
                      <a:lnTo>
                        <a:pt x="8393" y="21600"/>
                      </a:lnTo>
                    </a:path>
                  </a:pathLst>
                </a:custGeom>
                <a:solidFill>
                  <a:srgbClr val="AFABAB"/>
                </a:solid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8" tIns="45718" rIns="45718" bIns="45718" numCol="1" anchor="t">
                  <a:noAutofit/>
                </a:bodyPr>
                <a:lstStyle/>
                <a:p>
                  <a:pPr>
                    <a:defRPr>
                      <a:latin typeface="+mn-lt"/>
                      <a:ea typeface="+mn-ea"/>
                      <a:cs typeface="+mn-cs"/>
                      <a:sym typeface="Calibri"/>
                    </a:defRPr>
                  </a:pPr>
                  <a:endParaRPr/>
                </a:p>
              </p:txBody>
            </p:sp>
          </p:grpSp>
        </p:grpSp>
        <p:sp>
          <p:nvSpPr>
            <p:cNvPr id="201" name="Höger klammerparentes 63"/>
            <p:cNvSpPr/>
            <p:nvPr/>
          </p:nvSpPr>
          <p:spPr>
            <a:xfrm>
              <a:off x="3228056" y="-1"/>
              <a:ext cx="265452" cy="1059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965" y="0"/>
                    <a:pt x="10800" y="1102"/>
                    <a:pt x="10800" y="2460"/>
                  </a:cubicBezTo>
                  <a:lnTo>
                    <a:pt x="10800" y="8806"/>
                  </a:lnTo>
                  <a:cubicBezTo>
                    <a:pt x="10800" y="10165"/>
                    <a:pt x="15635" y="11266"/>
                    <a:pt x="21600" y="11266"/>
                  </a:cubicBezTo>
                  <a:cubicBezTo>
                    <a:pt x="15635" y="11266"/>
                    <a:pt x="10800" y="12368"/>
                    <a:pt x="10800" y="13727"/>
                  </a:cubicBezTo>
                  <a:lnTo>
                    <a:pt x="10800" y="19140"/>
                  </a:lnTo>
                  <a:cubicBezTo>
                    <a:pt x="10800" y="20498"/>
                    <a:pt x="5965" y="21600"/>
                    <a:pt x="0" y="21600"/>
                  </a:cubicBez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02" name="textruta 64"/>
            <p:cNvSpPr txBox="1"/>
            <p:nvPr/>
          </p:nvSpPr>
          <p:spPr>
            <a:xfrm>
              <a:off x="3679406" y="362400"/>
              <a:ext cx="2488960" cy="3708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Bonus (nagradne točke)</a:t>
              </a:r>
            </a:p>
          </p:txBody>
        </p:sp>
        <p:sp>
          <p:nvSpPr>
            <p:cNvPr id="203" name="textruta 65"/>
            <p:cNvSpPr txBox="1"/>
            <p:nvPr/>
          </p:nvSpPr>
          <p:spPr>
            <a:xfrm>
              <a:off x="3265617" y="1101540"/>
              <a:ext cx="1955326" cy="3708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Dodaten bonus</a:t>
              </a:r>
            </a:p>
          </p:txBody>
        </p:sp>
        <p:sp>
          <p:nvSpPr>
            <p:cNvPr id="204" name="textruta 66"/>
            <p:cNvSpPr txBox="1"/>
            <p:nvPr/>
          </p:nvSpPr>
          <p:spPr>
            <a:xfrm>
              <a:off x="3289038" y="1474920"/>
              <a:ext cx="2032645" cy="3708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Še več bonusa</a:t>
              </a:r>
            </a:p>
          </p:txBody>
        </p:sp>
      </p:grpSp>
      <p:sp>
        <p:nvSpPr>
          <p:cNvPr id="206" name="Freeform 20"/>
          <p:cNvSpPr/>
          <p:nvPr/>
        </p:nvSpPr>
        <p:spPr>
          <a:xfrm>
            <a:off x="2613983" y="2922869"/>
            <a:ext cx="164368" cy="1762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12" y="21600"/>
                </a:moveTo>
                <a:lnTo>
                  <a:pt x="13694" y="21600"/>
                </a:lnTo>
                <a:lnTo>
                  <a:pt x="13694" y="21479"/>
                </a:lnTo>
                <a:lnTo>
                  <a:pt x="12565" y="20031"/>
                </a:lnTo>
                <a:lnTo>
                  <a:pt x="12141" y="18463"/>
                </a:lnTo>
                <a:lnTo>
                  <a:pt x="12141" y="15687"/>
                </a:lnTo>
                <a:lnTo>
                  <a:pt x="12282" y="15687"/>
                </a:lnTo>
                <a:lnTo>
                  <a:pt x="13129" y="17859"/>
                </a:lnTo>
                <a:lnTo>
                  <a:pt x="13976" y="18704"/>
                </a:lnTo>
                <a:lnTo>
                  <a:pt x="14965" y="19307"/>
                </a:lnTo>
                <a:lnTo>
                  <a:pt x="16094" y="19669"/>
                </a:lnTo>
                <a:lnTo>
                  <a:pt x="16800" y="19790"/>
                </a:lnTo>
                <a:lnTo>
                  <a:pt x="17365" y="19911"/>
                </a:lnTo>
                <a:lnTo>
                  <a:pt x="18494" y="19669"/>
                </a:lnTo>
                <a:lnTo>
                  <a:pt x="19765" y="19187"/>
                </a:lnTo>
                <a:lnTo>
                  <a:pt x="19765" y="19066"/>
                </a:lnTo>
                <a:lnTo>
                  <a:pt x="21176" y="17256"/>
                </a:lnTo>
                <a:lnTo>
                  <a:pt x="21600" y="15204"/>
                </a:lnTo>
                <a:lnTo>
                  <a:pt x="21600" y="14601"/>
                </a:lnTo>
                <a:lnTo>
                  <a:pt x="21459" y="14118"/>
                </a:lnTo>
                <a:lnTo>
                  <a:pt x="21176" y="13032"/>
                </a:lnTo>
                <a:lnTo>
                  <a:pt x="19765" y="11222"/>
                </a:lnTo>
                <a:lnTo>
                  <a:pt x="19765" y="11343"/>
                </a:lnTo>
                <a:lnTo>
                  <a:pt x="16235" y="6999"/>
                </a:lnTo>
                <a:lnTo>
                  <a:pt x="16518" y="7120"/>
                </a:lnTo>
                <a:lnTo>
                  <a:pt x="13412" y="3741"/>
                </a:lnTo>
                <a:lnTo>
                  <a:pt x="10871" y="121"/>
                </a:lnTo>
                <a:lnTo>
                  <a:pt x="10729" y="0"/>
                </a:lnTo>
                <a:lnTo>
                  <a:pt x="8188" y="3741"/>
                </a:lnTo>
                <a:lnTo>
                  <a:pt x="5224" y="7120"/>
                </a:lnTo>
                <a:lnTo>
                  <a:pt x="5365" y="6999"/>
                </a:lnTo>
                <a:lnTo>
                  <a:pt x="1835" y="11343"/>
                </a:lnTo>
                <a:lnTo>
                  <a:pt x="1835" y="11222"/>
                </a:lnTo>
                <a:lnTo>
                  <a:pt x="424" y="13032"/>
                </a:lnTo>
                <a:lnTo>
                  <a:pt x="0" y="15084"/>
                </a:lnTo>
                <a:lnTo>
                  <a:pt x="424" y="17256"/>
                </a:lnTo>
                <a:lnTo>
                  <a:pt x="1835" y="19066"/>
                </a:lnTo>
                <a:lnTo>
                  <a:pt x="2965" y="19669"/>
                </a:lnTo>
                <a:lnTo>
                  <a:pt x="4235" y="19790"/>
                </a:lnTo>
                <a:lnTo>
                  <a:pt x="4800" y="19790"/>
                </a:lnTo>
                <a:lnTo>
                  <a:pt x="5506" y="19669"/>
                </a:lnTo>
                <a:lnTo>
                  <a:pt x="6635" y="19307"/>
                </a:lnTo>
                <a:lnTo>
                  <a:pt x="7624" y="18704"/>
                </a:lnTo>
                <a:lnTo>
                  <a:pt x="8471" y="17859"/>
                </a:lnTo>
                <a:lnTo>
                  <a:pt x="9035" y="16894"/>
                </a:lnTo>
                <a:lnTo>
                  <a:pt x="9318" y="15687"/>
                </a:lnTo>
                <a:lnTo>
                  <a:pt x="9459" y="15687"/>
                </a:lnTo>
                <a:lnTo>
                  <a:pt x="9459" y="18463"/>
                </a:lnTo>
                <a:lnTo>
                  <a:pt x="9035" y="20031"/>
                </a:lnTo>
                <a:lnTo>
                  <a:pt x="7906" y="21479"/>
                </a:lnTo>
                <a:lnTo>
                  <a:pt x="7906" y="21600"/>
                </a:lnTo>
                <a:lnTo>
                  <a:pt x="11012" y="21600"/>
                </a:lnTo>
              </a:path>
            </a:pathLst>
          </a:custGeom>
          <a:blipFill>
            <a:blip r:embed="rId2"/>
          </a:blipFill>
          <a:ln w="12700" cap="rnd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3" animBg="1" advAuto="0"/>
      <p:bldP spid="179" grpId="4" animBg="1" advAuto="0"/>
      <p:bldP spid="184" grpId="2" animBg="1" advAuto="0"/>
      <p:bldP spid="185" grpId="5" animBg="1" advAuto="0"/>
      <p:bldP spid="205" grpId="6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A8C000C4-8026-4544-8D3C-A35529869E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4" y="0"/>
            <a:ext cx="97963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27006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hlinkClick r:id="rId2"/>
            <a:extLst>
              <a:ext uri="{FF2B5EF4-FFF2-40B4-BE49-F238E27FC236}">
                <a16:creationId xmlns:a16="http://schemas.microsoft.com/office/drawing/2014/main" id="{8AB83455-9493-4BD8-9E73-497A2E8376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83" y="2089227"/>
            <a:ext cx="9367434" cy="226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32291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28903E14-BD27-4F44-9FD5-9834B7C9AAF0}"/>
              </a:ext>
            </a:extLst>
          </p:cNvPr>
          <p:cNvSpPr txBox="1"/>
          <p:nvPr/>
        </p:nvSpPr>
        <p:spPr>
          <a:xfrm>
            <a:off x="3074474" y="216979"/>
            <a:ext cx="3757049" cy="230828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l-SI" sz="900" dirty="0"/>
              <a:t>NT – TOČKE NERANLJIV</a:t>
            </a:r>
            <a:endParaRPr kumimoji="0" lang="sl-SI" sz="9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79376A7B-95FA-4404-8D4E-CF9531CBDBDF}"/>
              </a:ext>
            </a:extLst>
          </p:cNvPr>
          <p:cNvSpPr txBox="1"/>
          <p:nvPr/>
        </p:nvSpPr>
        <p:spPr>
          <a:xfrm>
            <a:off x="3074474" y="485620"/>
            <a:ext cx="3757049" cy="23082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l-SI" sz="900" dirty="0"/>
              <a:t>BONUS -&gt; DELNI KONTRAKT</a:t>
            </a:r>
            <a:endParaRPr kumimoji="0" lang="sl-SI" sz="9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5A3ACC5B-4563-4270-AD2C-545D0EDABC1E}"/>
              </a:ext>
            </a:extLst>
          </p:cNvPr>
          <p:cNvSpPr txBox="1"/>
          <p:nvPr/>
        </p:nvSpPr>
        <p:spPr>
          <a:xfrm>
            <a:off x="4362773" y="743828"/>
            <a:ext cx="1185621" cy="230828"/>
          </a:xfrm>
          <a:prstGeom prst="rect">
            <a:avLst/>
          </a:prstGeom>
          <a:solidFill>
            <a:srgbClr val="FECED5"/>
          </a:solidFill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l-SI" sz="9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50 TOČK</a:t>
            </a:r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D0AF1925-2E5B-461B-95A4-DBF6F530E839}"/>
              </a:ext>
            </a:extLst>
          </p:cNvPr>
          <p:cNvSpPr txBox="1"/>
          <p:nvPr/>
        </p:nvSpPr>
        <p:spPr>
          <a:xfrm>
            <a:off x="3077058" y="1025190"/>
            <a:ext cx="3757049" cy="230828"/>
          </a:xfrm>
          <a:prstGeom prst="rect">
            <a:avLst/>
          </a:prstGeom>
          <a:noFill/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l-SI" sz="900" dirty="0"/>
              <a:t>1. DELNI KONTRAKT</a:t>
            </a:r>
            <a:endParaRPr kumimoji="0" lang="sl-SI" sz="9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27DB444B-6E2C-460D-84F3-E8A733858416}"/>
              </a:ext>
            </a:extLst>
          </p:cNvPr>
          <p:cNvSpPr txBox="1"/>
          <p:nvPr/>
        </p:nvSpPr>
        <p:spPr>
          <a:xfrm>
            <a:off x="3084807" y="1296219"/>
            <a:ext cx="3757049" cy="230828"/>
          </a:xfrm>
          <a:prstGeom prst="rect">
            <a:avLst/>
          </a:prstGeom>
          <a:noFill/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50 TOČK + 40 TOČK = </a:t>
            </a:r>
            <a:r>
              <a:rPr kumimoji="0" lang="sl-SI" sz="900" b="1" i="0" u="sng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90 TOČK</a:t>
            </a: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2D75F8DE-47F6-434C-BF5D-5AE7C8C68ABE}"/>
              </a:ext>
            </a:extLst>
          </p:cNvPr>
          <p:cNvSpPr txBox="1"/>
          <p:nvPr/>
        </p:nvSpPr>
        <p:spPr>
          <a:xfrm>
            <a:off x="3092556" y="1590495"/>
            <a:ext cx="3757049" cy="230828"/>
          </a:xfrm>
          <a:prstGeom prst="rect">
            <a:avLst/>
          </a:prstGeom>
          <a:noFill/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l-SI" sz="900" dirty="0"/>
              <a:t>2. DELNI KONTRAKT</a:t>
            </a:r>
            <a:endParaRPr kumimoji="0" lang="sl-SI" sz="9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F065DF65-26DA-4A93-9463-187B3A7931D5}"/>
              </a:ext>
            </a:extLst>
          </p:cNvPr>
          <p:cNvSpPr txBox="1"/>
          <p:nvPr/>
        </p:nvSpPr>
        <p:spPr>
          <a:xfrm>
            <a:off x="3084807" y="1869272"/>
            <a:ext cx="3757049" cy="230828"/>
          </a:xfrm>
          <a:prstGeom prst="rect">
            <a:avLst/>
          </a:prstGeom>
          <a:noFill/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50 TOČK + 40 TOČK + 30 TOČK = </a:t>
            </a:r>
            <a:r>
              <a:rPr kumimoji="0" lang="sl-SI" sz="900" b="1" i="0" u="sng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120 TOČK</a:t>
            </a:r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C1224C86-B0D0-4A94-A083-8EA83A179A31}"/>
              </a:ext>
            </a:extLst>
          </p:cNvPr>
          <p:cNvSpPr txBox="1"/>
          <p:nvPr/>
        </p:nvSpPr>
        <p:spPr>
          <a:xfrm>
            <a:off x="3077056" y="2700097"/>
            <a:ext cx="3757049" cy="230828"/>
          </a:xfrm>
          <a:prstGeom prst="rect">
            <a:avLst/>
          </a:prstGeom>
          <a:noFill/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l-SI" sz="900" dirty="0"/>
              <a:t>3. MANŠA V 3 NT</a:t>
            </a:r>
            <a:endParaRPr kumimoji="0" lang="sl-SI" sz="9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D69A9116-DB7E-42D9-9A15-3F9EFAF313AB}"/>
              </a:ext>
            </a:extLst>
          </p:cNvPr>
          <p:cNvSpPr txBox="1"/>
          <p:nvPr/>
        </p:nvSpPr>
        <p:spPr>
          <a:xfrm>
            <a:off x="2557861" y="2976053"/>
            <a:ext cx="4796085" cy="230828"/>
          </a:xfrm>
          <a:prstGeom prst="rect">
            <a:avLst/>
          </a:prstGeom>
          <a:noFill/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50 TOČK </a:t>
            </a: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+ 40 TOČK + 30 TOČK + 30 TOČK + </a:t>
            </a: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250 TOČK </a:t>
            </a: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 </a:t>
            </a:r>
            <a:r>
              <a:rPr kumimoji="0" lang="sl-SI" sz="900" b="1" i="0" u="sng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400 TOČK</a:t>
            </a:r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7356AAFB-1A67-4ADC-8043-3FB23C811F63}"/>
              </a:ext>
            </a:extLst>
          </p:cNvPr>
          <p:cNvSpPr txBox="1"/>
          <p:nvPr/>
        </p:nvSpPr>
        <p:spPr>
          <a:xfrm>
            <a:off x="3077057" y="2165012"/>
            <a:ext cx="3757049" cy="23082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l-SI" sz="900" dirty="0"/>
              <a:t>BONUS -&gt;  MANŠA 3 NT</a:t>
            </a:r>
            <a:endParaRPr kumimoji="0" lang="sl-SI" sz="9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4" name="PoljeZBesedilom 13">
            <a:extLst>
              <a:ext uri="{FF2B5EF4-FFF2-40B4-BE49-F238E27FC236}">
                <a16:creationId xmlns:a16="http://schemas.microsoft.com/office/drawing/2014/main" id="{D0661E95-12F8-4773-AEF6-F12E2C334F0D}"/>
              </a:ext>
            </a:extLst>
          </p:cNvPr>
          <p:cNvSpPr txBox="1"/>
          <p:nvPr/>
        </p:nvSpPr>
        <p:spPr>
          <a:xfrm>
            <a:off x="4362773" y="2419921"/>
            <a:ext cx="1185621" cy="230828"/>
          </a:xfrm>
          <a:prstGeom prst="rect">
            <a:avLst/>
          </a:prstGeom>
          <a:solidFill>
            <a:srgbClr val="AFFFD3"/>
          </a:solidFill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l-SI" sz="900" b="1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250 TOČK</a:t>
            </a:r>
          </a:p>
        </p:txBody>
      </p:sp>
      <p:sp>
        <p:nvSpPr>
          <p:cNvPr id="15" name="PoljeZBesedilom 14">
            <a:extLst>
              <a:ext uri="{FF2B5EF4-FFF2-40B4-BE49-F238E27FC236}">
                <a16:creationId xmlns:a16="http://schemas.microsoft.com/office/drawing/2014/main" id="{C765D597-1BE5-4A1A-8D63-3DAFA1670092}"/>
              </a:ext>
            </a:extLst>
          </p:cNvPr>
          <p:cNvSpPr txBox="1"/>
          <p:nvPr/>
        </p:nvSpPr>
        <p:spPr>
          <a:xfrm>
            <a:off x="3074474" y="3252016"/>
            <a:ext cx="3757049" cy="230828"/>
          </a:xfrm>
          <a:prstGeom prst="rect">
            <a:avLst/>
          </a:prstGeom>
          <a:noFill/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l-SI" sz="900" dirty="0"/>
              <a:t>4. MANŠA V ♠♥</a:t>
            </a:r>
            <a:endParaRPr kumimoji="0" lang="sl-SI" sz="9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6" name="PoljeZBesedilom 15">
            <a:extLst>
              <a:ext uri="{FF2B5EF4-FFF2-40B4-BE49-F238E27FC236}">
                <a16:creationId xmlns:a16="http://schemas.microsoft.com/office/drawing/2014/main" id="{8809B785-D4AE-4249-9A12-FEAD981BFD27}"/>
              </a:ext>
            </a:extLst>
          </p:cNvPr>
          <p:cNvSpPr txBox="1"/>
          <p:nvPr/>
        </p:nvSpPr>
        <p:spPr>
          <a:xfrm>
            <a:off x="2201074" y="3533942"/>
            <a:ext cx="5503842" cy="230828"/>
          </a:xfrm>
          <a:prstGeom prst="rect">
            <a:avLst/>
          </a:prstGeom>
          <a:noFill/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50 TOČK </a:t>
            </a: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+ 40 TOČK + 30 TOČK + 30 TOČK + 30 TOČK + </a:t>
            </a: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250 TOČK </a:t>
            </a: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 </a:t>
            </a:r>
            <a:r>
              <a:rPr kumimoji="0" lang="sl-SI" sz="900" b="1" i="0" u="sng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430 TOČK</a:t>
            </a:r>
          </a:p>
        </p:txBody>
      </p:sp>
      <p:sp>
        <p:nvSpPr>
          <p:cNvPr id="17" name="PoljeZBesedilom 16">
            <a:extLst>
              <a:ext uri="{FF2B5EF4-FFF2-40B4-BE49-F238E27FC236}">
                <a16:creationId xmlns:a16="http://schemas.microsoft.com/office/drawing/2014/main" id="{7C6020DD-65EB-409A-93D2-992C3152B02F}"/>
              </a:ext>
            </a:extLst>
          </p:cNvPr>
          <p:cNvSpPr txBox="1"/>
          <p:nvPr/>
        </p:nvSpPr>
        <p:spPr>
          <a:xfrm>
            <a:off x="3079641" y="3834994"/>
            <a:ext cx="3757049" cy="230828"/>
          </a:xfrm>
          <a:prstGeom prst="rect">
            <a:avLst/>
          </a:prstGeom>
          <a:noFill/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l-SI" sz="900" dirty="0"/>
              <a:t>5. MANŠA V ♦♣</a:t>
            </a:r>
            <a:endParaRPr kumimoji="0" lang="sl-SI" sz="9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8" name="PoljeZBesedilom 17">
            <a:extLst>
              <a:ext uri="{FF2B5EF4-FFF2-40B4-BE49-F238E27FC236}">
                <a16:creationId xmlns:a16="http://schemas.microsoft.com/office/drawing/2014/main" id="{567DD987-11A3-48B7-B802-C583E2FB3418}"/>
              </a:ext>
            </a:extLst>
          </p:cNvPr>
          <p:cNvSpPr txBox="1"/>
          <p:nvPr/>
        </p:nvSpPr>
        <p:spPr>
          <a:xfrm>
            <a:off x="1920975" y="4145002"/>
            <a:ext cx="6054357" cy="230828"/>
          </a:xfrm>
          <a:prstGeom prst="rect">
            <a:avLst/>
          </a:prstGeom>
          <a:noFill/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50 TOČK </a:t>
            </a: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+ 40 TOČK + 30 TOČK + 30 TOČK + 30 TOČK + 30 + </a:t>
            </a: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250 TOČK </a:t>
            </a: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 </a:t>
            </a:r>
            <a:r>
              <a:rPr kumimoji="0" lang="sl-SI" sz="900" b="1" i="0" u="sng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460 TOČK</a:t>
            </a:r>
          </a:p>
        </p:txBody>
      </p:sp>
      <p:sp>
        <p:nvSpPr>
          <p:cNvPr id="20" name="PoljeZBesedilom 19">
            <a:extLst>
              <a:ext uri="{FF2B5EF4-FFF2-40B4-BE49-F238E27FC236}">
                <a16:creationId xmlns:a16="http://schemas.microsoft.com/office/drawing/2014/main" id="{DB59C997-FCC6-4197-9309-B740057CE237}"/>
              </a:ext>
            </a:extLst>
          </p:cNvPr>
          <p:cNvSpPr txBox="1"/>
          <p:nvPr/>
        </p:nvSpPr>
        <p:spPr>
          <a:xfrm>
            <a:off x="1483551" y="5042507"/>
            <a:ext cx="6938893" cy="230828"/>
          </a:xfrm>
          <a:prstGeom prst="rect">
            <a:avLst/>
          </a:prstGeom>
          <a:noFill/>
          <a:ln w="3175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50 TOČK </a:t>
            </a: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+ 40 TOČK + 30 TOČK + 30 TOČK + 30 TOČK + 30 TOČK + 30 TOČK + </a:t>
            </a: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500 TOČK</a:t>
            </a: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+ </a:t>
            </a: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250 TOČK </a:t>
            </a: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 </a:t>
            </a:r>
            <a:r>
              <a:rPr kumimoji="0" lang="sl-SI" sz="900" b="1" i="0" u="sng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990 TOČK</a:t>
            </a:r>
          </a:p>
        </p:txBody>
      </p:sp>
      <p:sp>
        <p:nvSpPr>
          <p:cNvPr id="23" name="PoljeZBesedilom 22">
            <a:extLst>
              <a:ext uri="{FF2B5EF4-FFF2-40B4-BE49-F238E27FC236}">
                <a16:creationId xmlns:a16="http://schemas.microsoft.com/office/drawing/2014/main" id="{85F9C6D5-C961-4188-9864-26A8CF3B46C1}"/>
              </a:ext>
            </a:extLst>
          </p:cNvPr>
          <p:cNvSpPr txBox="1"/>
          <p:nvPr/>
        </p:nvSpPr>
        <p:spPr>
          <a:xfrm>
            <a:off x="3224608" y="4438178"/>
            <a:ext cx="3757049" cy="261606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l-SI" sz="1100" dirty="0"/>
              <a:t>BONUS -&gt;  MALI SLEM </a:t>
            </a:r>
            <a:endParaRPr kumimoji="0" lang="sl-SI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4" name="PoljeZBesedilom 23">
            <a:extLst>
              <a:ext uri="{FF2B5EF4-FFF2-40B4-BE49-F238E27FC236}">
                <a16:creationId xmlns:a16="http://schemas.microsoft.com/office/drawing/2014/main" id="{45FFBBCF-3018-4775-ACF0-BFDBB9EC4553}"/>
              </a:ext>
            </a:extLst>
          </p:cNvPr>
          <p:cNvSpPr txBox="1"/>
          <p:nvPr/>
        </p:nvSpPr>
        <p:spPr>
          <a:xfrm>
            <a:off x="4357607" y="4743610"/>
            <a:ext cx="1185621" cy="261606"/>
          </a:xfrm>
          <a:prstGeom prst="rect">
            <a:avLst/>
          </a:prstGeom>
          <a:solidFill>
            <a:srgbClr val="D1EBFF"/>
          </a:solidFill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l-SI" sz="1100" b="1" i="0" u="none" strike="noStrike" cap="none" spc="0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500 TOČK</a:t>
            </a:r>
          </a:p>
        </p:txBody>
      </p:sp>
      <p:sp>
        <p:nvSpPr>
          <p:cNvPr id="25" name="PoljeZBesedilom 24">
            <a:extLst>
              <a:ext uri="{FF2B5EF4-FFF2-40B4-BE49-F238E27FC236}">
                <a16:creationId xmlns:a16="http://schemas.microsoft.com/office/drawing/2014/main" id="{F502E5B2-9367-460B-A1BE-1EC185316581}"/>
              </a:ext>
            </a:extLst>
          </p:cNvPr>
          <p:cNvSpPr txBox="1"/>
          <p:nvPr/>
        </p:nvSpPr>
        <p:spPr>
          <a:xfrm>
            <a:off x="3069309" y="5335683"/>
            <a:ext cx="3757049" cy="261606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l-SI" sz="1100" dirty="0"/>
              <a:t>BONUS -&gt;  VELIKI SLEM </a:t>
            </a:r>
            <a:endParaRPr kumimoji="0" lang="sl-SI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6" name="PoljeZBesedilom 25">
            <a:extLst>
              <a:ext uri="{FF2B5EF4-FFF2-40B4-BE49-F238E27FC236}">
                <a16:creationId xmlns:a16="http://schemas.microsoft.com/office/drawing/2014/main" id="{A6347A79-D699-4BF8-9A09-06C41F335912}"/>
              </a:ext>
            </a:extLst>
          </p:cNvPr>
          <p:cNvSpPr txBox="1"/>
          <p:nvPr/>
        </p:nvSpPr>
        <p:spPr>
          <a:xfrm>
            <a:off x="4360186" y="5639458"/>
            <a:ext cx="1185621" cy="261606"/>
          </a:xfrm>
          <a:prstGeom prst="rect">
            <a:avLst/>
          </a:prstGeom>
          <a:solidFill>
            <a:srgbClr val="FFE9C9"/>
          </a:solidFill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l-SI" sz="1100" b="1" i="0" u="none" strike="noStrike" cap="none" spc="0" normalizeH="0" baseline="0" dirty="0">
                <a:ln>
                  <a:noFill/>
                </a:ln>
                <a:solidFill>
                  <a:srgbClr val="FF99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1000 TOČK</a:t>
            </a:r>
          </a:p>
        </p:txBody>
      </p:sp>
      <p:sp>
        <p:nvSpPr>
          <p:cNvPr id="27" name="PoljeZBesedilom 26">
            <a:extLst>
              <a:ext uri="{FF2B5EF4-FFF2-40B4-BE49-F238E27FC236}">
                <a16:creationId xmlns:a16="http://schemas.microsoft.com/office/drawing/2014/main" id="{F10E7FFE-E385-4DB7-9CC9-85FB95BA0A05}"/>
              </a:ext>
            </a:extLst>
          </p:cNvPr>
          <p:cNvSpPr txBox="1"/>
          <p:nvPr/>
        </p:nvSpPr>
        <p:spPr>
          <a:xfrm>
            <a:off x="1324730" y="6005225"/>
            <a:ext cx="7277840" cy="230828"/>
          </a:xfrm>
          <a:prstGeom prst="rect">
            <a:avLst/>
          </a:prstGeom>
          <a:noFill/>
          <a:ln w="3175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50 TOČK </a:t>
            </a: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+ 40 TOČK + 30 TOČK + 30 TOČK + 30 TOČK + 30 TOČK + 30 TOČK + 30 TOČK + </a:t>
            </a: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FF99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1000 TOČK</a:t>
            </a: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+ </a:t>
            </a: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250 TOČK  </a:t>
            </a:r>
            <a:r>
              <a:rPr kumimoji="0" lang="sl-SI" sz="9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 </a:t>
            </a:r>
            <a:r>
              <a:rPr kumimoji="0" lang="sl-SI" sz="900" b="1" i="0" u="sng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1520 TOČK</a:t>
            </a:r>
          </a:p>
        </p:txBody>
      </p:sp>
    </p:spTree>
    <p:extLst>
      <p:ext uri="{BB962C8B-B14F-4D97-AF65-F5344CB8AC3E}">
        <p14:creationId xmlns:p14="http://schemas.microsoft.com/office/powerpoint/2010/main" val="34985908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209" name="Rubrik 3"/>
          <p:cNvSpPr txBox="1">
            <a:spLocks noGrp="1"/>
          </p:cNvSpPr>
          <p:nvPr>
            <p:ph type="title"/>
          </p:nvPr>
        </p:nvSpPr>
        <p:spPr>
          <a:xfrm>
            <a:off x="559836" y="282000"/>
            <a:ext cx="9036748" cy="773212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Ranljivost in neuspešni kontrakti</a:t>
            </a:r>
          </a:p>
        </p:txBody>
      </p:sp>
      <p:pic>
        <p:nvPicPr>
          <p:cNvPr id="210" name="Bildobjekt 40" descr="Bildobjekt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906" y="1399098"/>
            <a:ext cx="1481139" cy="2151065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textruta 42"/>
          <p:cNvSpPr txBox="1"/>
          <p:nvPr/>
        </p:nvSpPr>
        <p:spPr>
          <a:xfrm>
            <a:off x="2404267" y="1585921"/>
            <a:ext cx="1266608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>
                <a:solidFill>
                  <a:srgbClr val="C00000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Ranljivi</a:t>
            </a:r>
          </a:p>
        </p:txBody>
      </p:sp>
      <p:sp>
        <p:nvSpPr>
          <p:cNvPr id="212" name="textruta 44"/>
          <p:cNvSpPr txBox="1"/>
          <p:nvPr/>
        </p:nvSpPr>
        <p:spPr>
          <a:xfrm>
            <a:off x="2389026" y="3048960"/>
            <a:ext cx="1950442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>
                <a:solidFill>
                  <a:srgbClr val="006600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Neranljivi</a:t>
            </a:r>
          </a:p>
        </p:txBody>
      </p:sp>
      <p:sp>
        <p:nvSpPr>
          <p:cNvPr id="213" name="textruta 45"/>
          <p:cNvSpPr txBox="1"/>
          <p:nvPr/>
        </p:nvSpPr>
        <p:spPr>
          <a:xfrm>
            <a:off x="4050224" y="3141689"/>
            <a:ext cx="5235288" cy="650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>
                <a:solidFill>
                  <a:srgbClr val="C00000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dirty="0" err="1"/>
              <a:t>Če</a:t>
            </a:r>
            <a:r>
              <a:rPr dirty="0"/>
              <a:t> </a:t>
            </a:r>
            <a:r>
              <a:rPr dirty="0" err="1"/>
              <a:t>smo</a:t>
            </a:r>
            <a:r>
              <a:rPr dirty="0"/>
              <a:t> </a:t>
            </a:r>
            <a:r>
              <a:rPr dirty="0" err="1"/>
              <a:t>neuspešni</a:t>
            </a:r>
            <a:r>
              <a:rPr dirty="0"/>
              <a:t>, </a:t>
            </a:r>
            <a:r>
              <a:rPr dirty="0" err="1"/>
              <a:t>dobijo</a:t>
            </a:r>
            <a:r>
              <a:rPr dirty="0"/>
              <a:t> </a:t>
            </a:r>
            <a:r>
              <a:rPr dirty="0" err="1"/>
              <a:t>točke</a:t>
            </a:r>
            <a:r>
              <a:rPr dirty="0"/>
              <a:t> </a:t>
            </a:r>
            <a:r>
              <a:rPr dirty="0" err="1"/>
              <a:t>nasprotniki</a:t>
            </a:r>
            <a:endParaRPr dirty="0"/>
          </a:p>
        </p:txBody>
      </p:sp>
      <p:sp>
        <p:nvSpPr>
          <p:cNvPr id="214" name="textruta 46"/>
          <p:cNvSpPr txBox="1"/>
          <p:nvPr/>
        </p:nvSpPr>
        <p:spPr>
          <a:xfrm>
            <a:off x="4125488" y="1643633"/>
            <a:ext cx="5084761" cy="929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Kadar smo </a:t>
            </a:r>
            <a:r>
              <a:rPr b="1">
                <a:solidFill>
                  <a:srgbClr val="C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ranljivi</a:t>
            </a:r>
            <a:r>
              <a:rPr>
                <a:latin typeface="Montserrat Bold"/>
                <a:ea typeface="Montserrat Bold"/>
                <a:cs typeface="Montserrat Bold"/>
                <a:sym typeface="Montserrat Bold"/>
              </a:rPr>
              <a:t>,</a:t>
            </a:r>
            <a:r>
              <a:t> dobimo za narejeno manšo ali slam višji bonus kot takrat, ko smo </a:t>
            </a:r>
            <a:r>
              <a:rPr b="1">
                <a:solidFill>
                  <a:srgbClr val="0066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neranljivi</a:t>
            </a:r>
            <a:r>
              <a:t>.</a:t>
            </a:r>
          </a:p>
        </p:txBody>
      </p:sp>
      <p:graphicFrame>
        <p:nvGraphicFramePr>
          <p:cNvPr id="215" name="Tabell 1"/>
          <p:cNvGraphicFramePr/>
          <p:nvPr/>
        </p:nvGraphicFramePr>
        <p:xfrm>
          <a:off x="4125488" y="4111680"/>
          <a:ext cx="4286246" cy="200152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981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5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8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Neuspešni</a:t>
                      </a:r>
                    </a:p>
                  </a:txBody>
                  <a:tcPr marL="45720" marR="45720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Neranljivi</a:t>
                      </a:r>
                    </a:p>
                  </a:txBody>
                  <a:tcPr marL="45720" marR="45720" horzOverflow="overflow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Ranljivi</a:t>
                      </a:r>
                    </a:p>
                  </a:txBody>
                  <a:tcPr marL="45720" marR="45720" horzOverflow="overflow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- 1 vzetek</a:t>
                      </a:r>
                    </a:p>
                  </a:txBody>
                  <a:tcPr marL="45720" marR="45720" horzOverflow="overflow">
                    <a:solidFill>
                      <a:srgbClr val="F8D6C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1066800" algn="r"/>
                        </a:tabLst>
                        <a:defRPr sz="1800"/>
                      </a:pPr>
                      <a:r>
                        <a:rPr sz="1400"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  50 točk</a:t>
                      </a:r>
                    </a:p>
                  </a:txBody>
                  <a:tcPr marL="45720" marR="45720" horzOverflow="overflow">
                    <a:solidFill>
                      <a:srgbClr val="F8D6C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1400"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100 točk</a:t>
                      </a:r>
                    </a:p>
                  </a:txBody>
                  <a:tcPr marL="45720" marR="45720" horzOverflow="overflow">
                    <a:solidFill>
                      <a:srgbClr val="F8D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- 2 vzetka</a:t>
                      </a:r>
                    </a:p>
                  </a:txBody>
                  <a:tcPr marL="45720" marR="45720" horzOverflow="overflow">
                    <a:solidFill>
                      <a:srgbClr val="FCECE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1400"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100 točk</a:t>
                      </a:r>
                    </a:p>
                  </a:txBody>
                  <a:tcPr marL="45720" marR="45720" horzOverflow="overflow">
                    <a:solidFill>
                      <a:srgbClr val="FCECE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1400"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200 točk</a:t>
                      </a:r>
                    </a:p>
                  </a:txBody>
                  <a:tcPr marL="45720" marR="45720" horzOverflow="overflow">
                    <a:solidFill>
                      <a:srgbClr val="FCEC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- 3 vzetki</a:t>
                      </a:r>
                    </a:p>
                  </a:txBody>
                  <a:tcPr marL="45720" marR="45720" horzOverflow="overflow">
                    <a:solidFill>
                      <a:srgbClr val="F8D6C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1400"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150 točk</a:t>
                      </a:r>
                    </a:p>
                  </a:txBody>
                  <a:tcPr marL="45720" marR="45720" horzOverflow="overflow">
                    <a:solidFill>
                      <a:srgbClr val="F8D6C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1400"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300 točk</a:t>
                      </a:r>
                    </a:p>
                  </a:txBody>
                  <a:tcPr marL="45720" marR="45720" horzOverflow="overflow">
                    <a:solidFill>
                      <a:srgbClr val="F8D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- vsak nadaljnji vzetek</a:t>
                      </a:r>
                    </a:p>
                  </a:txBody>
                  <a:tcPr marL="45720" marR="45720" horzOverflow="overflow">
                    <a:solidFill>
                      <a:srgbClr val="FCECE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1400"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+ 50 točk</a:t>
                      </a:r>
                    </a:p>
                  </a:txBody>
                  <a:tcPr marL="45720" marR="45720" horzOverflow="overflow">
                    <a:solidFill>
                      <a:srgbClr val="FCECE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1400"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+ 100 točk</a:t>
                      </a:r>
                    </a:p>
                  </a:txBody>
                  <a:tcPr marL="45720" marR="45720" horzOverflow="overflow">
                    <a:solidFill>
                      <a:srgbClr val="FCEC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0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1" animBg="1" advAuto="0"/>
      <p:bldP spid="211" grpId="2" animBg="1" advAuto="0"/>
      <p:bldP spid="212" grpId="3" animBg="1" advAuto="0"/>
      <p:bldP spid="213" grpId="5" animBg="1" advAuto="0"/>
      <p:bldP spid="214" grpId="4" animBg="1" advAuto="0"/>
      <p:bldP spid="215" grpId="6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218" name="Bildobjekt 9" descr="Bildobjekt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000" y="909000"/>
            <a:ext cx="5345437" cy="3708025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Rubrik 3"/>
          <p:cNvSpPr txBox="1">
            <a:spLocks noGrp="1"/>
          </p:cNvSpPr>
          <p:nvPr>
            <p:ph type="title"/>
          </p:nvPr>
        </p:nvSpPr>
        <p:spPr>
          <a:xfrm>
            <a:off x="644715" y="323997"/>
            <a:ext cx="8943286" cy="540004"/>
          </a:xfrm>
          <a:prstGeom prst="rect">
            <a:avLst/>
          </a:prstGeom>
        </p:spPr>
        <p:txBody>
          <a:bodyPr/>
          <a:lstStyle>
            <a:lvl1pPr defTabSz="724204">
              <a:defRPr sz="25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Širitev licitacije</a:t>
            </a:r>
          </a:p>
        </p:txBody>
      </p:sp>
      <p:sp>
        <p:nvSpPr>
          <p:cNvPr id="220" name="Rectangle 3"/>
          <p:cNvSpPr txBox="1"/>
          <p:nvPr/>
        </p:nvSpPr>
        <p:spPr>
          <a:xfrm>
            <a:off x="341008" y="5202763"/>
            <a:ext cx="4362929" cy="92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>
            <a:lvl1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Izvajalec (močnejša roka zmagovalnega para) določi, ali se bo igralo adutno ali brezadutno igro.</a:t>
            </a:r>
          </a:p>
        </p:txBody>
      </p:sp>
      <p:sp>
        <p:nvSpPr>
          <p:cNvPr id="221" name="Rectangle 3"/>
          <p:cNvSpPr txBox="1"/>
          <p:nvPr/>
        </p:nvSpPr>
        <p:spPr>
          <a:xfrm>
            <a:off x="4836193" y="5202763"/>
            <a:ext cx="4857927" cy="92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>
            <a:lvl1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Izvajalec napove, kaj in na kateri ravni se bo igralo (najavi kontrakt). Pomaga si lahko s "stopnicami".</a:t>
            </a:r>
          </a:p>
        </p:txBody>
      </p:sp>
      <p:sp>
        <p:nvSpPr>
          <p:cNvPr id="222" name="Rectangle 3"/>
          <p:cNvSpPr txBox="1"/>
          <p:nvPr/>
        </p:nvSpPr>
        <p:spPr>
          <a:xfrm rot="778530">
            <a:off x="847001" y="4860113"/>
            <a:ext cx="922863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>
            <a:lvl1pPr algn="ctr" defTabSz="762000">
              <a:defRPr sz="2000" b="1">
                <a:solidFill>
                  <a:srgbClr val="3B383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South</a:t>
            </a:r>
          </a:p>
        </p:txBody>
      </p:sp>
      <p:pic>
        <p:nvPicPr>
          <p:cNvPr id="223" name="Bildobjekt 7" descr="Bildobjekt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999" y="1044000"/>
            <a:ext cx="3818672" cy="3834840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Rectangle 3"/>
          <p:cNvSpPr txBox="1"/>
          <p:nvPr/>
        </p:nvSpPr>
        <p:spPr>
          <a:xfrm>
            <a:off x="1084037" y="1943997"/>
            <a:ext cx="447927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>
            <a:lvl1pPr algn="ctr" defTabSz="762000">
              <a:defRPr sz="24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4 </a:t>
            </a:r>
          </a:p>
        </p:txBody>
      </p:sp>
      <p:sp>
        <p:nvSpPr>
          <p:cNvPr id="225" name="Rectangle 3"/>
          <p:cNvSpPr txBox="1"/>
          <p:nvPr/>
        </p:nvSpPr>
        <p:spPr>
          <a:xfrm>
            <a:off x="2074036" y="4193999"/>
            <a:ext cx="582927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>
            <a:lvl1pPr algn="ctr" defTabSz="762000">
              <a:defRPr sz="24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14t</a:t>
            </a:r>
          </a:p>
        </p:txBody>
      </p:sp>
      <p:sp>
        <p:nvSpPr>
          <p:cNvPr id="226" name="Rectangle 3"/>
          <p:cNvSpPr txBox="1"/>
          <p:nvPr/>
        </p:nvSpPr>
        <p:spPr>
          <a:xfrm>
            <a:off x="2974038" y="3879000"/>
            <a:ext cx="627927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>
            <a:lvl1pPr algn="ctr" defTabSz="762000">
              <a:defRPr sz="24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10 </a:t>
            </a:r>
          </a:p>
        </p:txBody>
      </p:sp>
      <p:sp>
        <p:nvSpPr>
          <p:cNvPr id="227" name="Rectangle 3"/>
          <p:cNvSpPr txBox="1"/>
          <p:nvPr/>
        </p:nvSpPr>
        <p:spPr>
          <a:xfrm>
            <a:off x="3154036" y="1449000"/>
            <a:ext cx="582927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>
            <a:lvl1pPr algn="ctr" defTabSz="762000">
              <a:defRPr sz="24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12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230" name="Rubrik 3"/>
          <p:cNvSpPr txBox="1">
            <a:spLocks noGrp="1"/>
          </p:cNvSpPr>
          <p:nvPr>
            <p:ph type="title"/>
          </p:nvPr>
        </p:nvSpPr>
        <p:spPr>
          <a:xfrm>
            <a:off x="522513" y="353947"/>
            <a:ext cx="8303494" cy="745216"/>
          </a:xfrm>
          <a:prstGeom prst="rect">
            <a:avLst/>
          </a:prstGeom>
        </p:spPr>
        <p:txBody>
          <a:bodyPr/>
          <a:lstStyle>
            <a:lvl1pPr defTabSz="905255">
              <a:defRPr sz="3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Kdaj licitiramo manšo ali slam</a:t>
            </a:r>
          </a:p>
        </p:txBody>
      </p:sp>
      <p:sp>
        <p:nvSpPr>
          <p:cNvPr id="231" name="Rectangle 3"/>
          <p:cNvSpPr txBox="1"/>
          <p:nvPr/>
        </p:nvSpPr>
        <p:spPr>
          <a:xfrm>
            <a:off x="522511" y="2081764"/>
            <a:ext cx="3110734" cy="92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>
            <a:lvl1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"Stopnice" nam pomagajo pri odločitvi, na kateri ravni bomo igrali.</a:t>
            </a:r>
          </a:p>
        </p:txBody>
      </p:sp>
      <p:sp>
        <p:nvSpPr>
          <p:cNvPr id="232" name="Rectangle 3"/>
          <p:cNvSpPr txBox="1"/>
          <p:nvPr/>
        </p:nvSpPr>
        <p:spPr>
          <a:xfrm>
            <a:off x="522512" y="3833119"/>
            <a:ext cx="349545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>
            <a:lvl1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Licitirajte manše in slame, da dobite tudi nagradne točke.</a:t>
            </a:r>
          </a:p>
        </p:txBody>
      </p:sp>
      <p:sp>
        <p:nvSpPr>
          <p:cNvPr id="233" name="Rectangle 3"/>
          <p:cNvSpPr txBox="1"/>
          <p:nvPr/>
        </p:nvSpPr>
        <p:spPr>
          <a:xfrm>
            <a:off x="522511" y="5138999"/>
            <a:ext cx="368882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>
            <a:lvl1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Tako se zmaguje na tekmovanjih!</a:t>
            </a:r>
          </a:p>
        </p:txBody>
      </p:sp>
      <p:pic>
        <p:nvPicPr>
          <p:cNvPr id="234" name="skala.jpg" descr="skal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9290" y="1110991"/>
            <a:ext cx="5199496" cy="46360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" grpId="1" animBg="1" advAuto="0"/>
      <p:bldP spid="232" grpId="2" animBg="1" advAuto="0"/>
      <p:bldP spid="233" grpId="3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Screenshot 2022-06-15 at 15.06.29.png" descr="Screenshot 2022-06-15 at 15.06.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567" y="979517"/>
            <a:ext cx="3621801" cy="4538967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238" name="Rubrik 3"/>
          <p:cNvSpPr txBox="1">
            <a:spLocks noGrp="1"/>
          </p:cNvSpPr>
          <p:nvPr>
            <p:ph type="title"/>
          </p:nvPr>
        </p:nvSpPr>
        <p:spPr>
          <a:xfrm>
            <a:off x="452999" y="188997"/>
            <a:ext cx="8318925" cy="701678"/>
          </a:xfrm>
          <a:prstGeom prst="rect">
            <a:avLst/>
          </a:prstGeom>
        </p:spPr>
        <p:txBody>
          <a:bodyPr/>
          <a:lstStyle/>
          <a:p>
            <a:pPr defTabSz="905255">
              <a:defRPr sz="3200"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239" name="Rectangle 3"/>
          <p:cNvSpPr txBox="1"/>
          <p:nvPr/>
        </p:nvSpPr>
        <p:spPr>
          <a:xfrm>
            <a:off x="724037" y="5543998"/>
            <a:ext cx="818792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Namig!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 Če v to nismo prisiljeni, ni razloga, da bi igrali na ravni, za katero ne dobimo bonusa, npr. 2</a:t>
            </a:r>
            <a:r>
              <a:rPr>
                <a:solidFill>
                  <a:srgbClr val="C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♥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 ali 4</a:t>
            </a:r>
            <a:r>
              <a:rPr>
                <a:solidFill>
                  <a:srgbClr val="03A6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♣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.</a:t>
            </a:r>
          </a:p>
        </p:txBody>
      </p:sp>
      <p:pic>
        <p:nvPicPr>
          <p:cNvPr id="240" name="skala.jpg" descr="skal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72" y="1042129"/>
            <a:ext cx="4375865" cy="390164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4" name="Grupp 31"/>
          <p:cNvGrpSpPr/>
          <p:nvPr/>
        </p:nvGrpSpPr>
        <p:grpSpPr>
          <a:xfrm>
            <a:off x="4638045" y="4863749"/>
            <a:ext cx="1059815" cy="396237"/>
            <a:chOff x="0" y="0"/>
            <a:chExt cx="1059813" cy="396235"/>
          </a:xfrm>
        </p:grpSpPr>
        <p:sp>
          <p:nvSpPr>
            <p:cNvPr id="241" name="Rectangle 4"/>
            <p:cNvSpPr txBox="1"/>
            <p:nvPr/>
          </p:nvSpPr>
          <p:spPr>
            <a:xfrm>
              <a:off x="0" y="-1"/>
              <a:ext cx="1059814" cy="396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defTabSz="762000">
                <a:defRPr sz="2000"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1    /1 </a:t>
              </a:r>
            </a:p>
          </p:txBody>
        </p:sp>
        <p:sp>
          <p:nvSpPr>
            <p:cNvPr id="242" name="Freeform 20"/>
            <p:cNvSpPr/>
            <p:nvPr/>
          </p:nvSpPr>
          <p:spPr>
            <a:xfrm>
              <a:off x="185683" y="125505"/>
              <a:ext cx="139500" cy="15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4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43" name="Freeform 21"/>
            <p:cNvSpPr/>
            <p:nvPr/>
          </p:nvSpPr>
          <p:spPr>
            <a:xfrm>
              <a:off x="616425" y="121695"/>
              <a:ext cx="143706" cy="152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</p:grpSp>
      <p:grpSp>
        <p:nvGrpSpPr>
          <p:cNvPr id="248" name="Grupp 32"/>
          <p:cNvGrpSpPr/>
          <p:nvPr/>
        </p:nvGrpSpPr>
        <p:grpSpPr>
          <a:xfrm>
            <a:off x="4734657" y="3511392"/>
            <a:ext cx="1059815" cy="396237"/>
            <a:chOff x="0" y="0"/>
            <a:chExt cx="1059813" cy="396235"/>
          </a:xfrm>
        </p:grpSpPr>
        <p:sp>
          <p:nvSpPr>
            <p:cNvPr id="245" name="Rectangle 4"/>
            <p:cNvSpPr txBox="1"/>
            <p:nvPr/>
          </p:nvSpPr>
          <p:spPr>
            <a:xfrm>
              <a:off x="0" y="-1"/>
              <a:ext cx="1059814" cy="396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defTabSz="762000">
                <a:defRPr sz="2000"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4    /4 </a:t>
              </a:r>
            </a:p>
          </p:txBody>
        </p:sp>
        <p:sp>
          <p:nvSpPr>
            <p:cNvPr id="246" name="Freeform 20"/>
            <p:cNvSpPr/>
            <p:nvPr/>
          </p:nvSpPr>
          <p:spPr>
            <a:xfrm>
              <a:off x="195208" y="125505"/>
              <a:ext cx="139500" cy="15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4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47" name="Freeform 21"/>
            <p:cNvSpPr/>
            <p:nvPr/>
          </p:nvSpPr>
          <p:spPr>
            <a:xfrm>
              <a:off x="635475" y="121695"/>
              <a:ext cx="143706" cy="152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</p:grpSp>
      <p:grpSp>
        <p:nvGrpSpPr>
          <p:cNvPr id="252" name="Uppåtböjd 25"/>
          <p:cNvGrpSpPr/>
          <p:nvPr/>
        </p:nvGrpSpPr>
        <p:grpSpPr>
          <a:xfrm>
            <a:off x="1328000" y="4568263"/>
            <a:ext cx="6762540" cy="916950"/>
            <a:chOff x="-2" y="0"/>
            <a:chExt cx="6762538" cy="916949"/>
          </a:xfrm>
        </p:grpSpPr>
        <p:sp>
          <p:nvSpPr>
            <p:cNvPr id="249" name="Shape"/>
            <p:cNvSpPr/>
            <p:nvPr/>
          </p:nvSpPr>
          <p:spPr>
            <a:xfrm rot="171982">
              <a:off x="10295" y="168207"/>
              <a:ext cx="6741944" cy="580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3" extrusionOk="0">
                  <a:moveTo>
                    <a:pt x="21117" y="0"/>
                  </a:moveTo>
                  <a:lnTo>
                    <a:pt x="21600" y="7216"/>
                  </a:lnTo>
                  <a:lnTo>
                    <a:pt x="21049" y="7216"/>
                  </a:lnTo>
                  <a:cubicBezTo>
                    <a:pt x="19503" y="15961"/>
                    <a:pt x="15355" y="21600"/>
                    <a:pt x="10833" y="21103"/>
                  </a:cubicBezTo>
                  <a:cubicBezTo>
                    <a:pt x="14953" y="20650"/>
                    <a:pt x="18542" y="15183"/>
                    <a:pt x="19950" y="7216"/>
                  </a:cubicBezTo>
                  <a:lnTo>
                    <a:pt x="19399" y="7216"/>
                  </a:lnTo>
                  <a:close/>
                  <a:moveTo>
                    <a:pt x="10284" y="21133"/>
                  </a:moveTo>
                  <a:cubicBezTo>
                    <a:pt x="4604" y="21133"/>
                    <a:pt x="0" y="11672"/>
                    <a:pt x="0" y="0"/>
                  </a:cubicBezTo>
                  <a:lnTo>
                    <a:pt x="1099" y="0"/>
                  </a:lnTo>
                  <a:cubicBezTo>
                    <a:pt x="1099" y="11672"/>
                    <a:pt x="5703" y="21133"/>
                    <a:pt x="11383" y="21133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50" name="Shape"/>
            <p:cNvSpPr/>
            <p:nvPr/>
          </p:nvSpPr>
          <p:spPr>
            <a:xfrm rot="171982">
              <a:off x="12290" y="88469"/>
              <a:ext cx="3552815" cy="580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15" y="21600"/>
                  </a:moveTo>
                  <a:cubicBezTo>
                    <a:pt x="8737" y="21600"/>
                    <a:pt x="0" y="11929"/>
                    <a:pt x="0" y="0"/>
                  </a:cubicBezTo>
                  <a:lnTo>
                    <a:pt x="2085" y="0"/>
                  </a:lnTo>
                  <a:cubicBezTo>
                    <a:pt x="2085" y="11929"/>
                    <a:pt x="10822" y="21600"/>
                    <a:pt x="21600" y="2160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51" name="Line"/>
            <p:cNvSpPr/>
            <p:nvPr/>
          </p:nvSpPr>
          <p:spPr>
            <a:xfrm rot="171982">
              <a:off x="10297" y="168207"/>
              <a:ext cx="6741943" cy="580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3" y="21569"/>
                  </a:moveTo>
                  <a:cubicBezTo>
                    <a:pt x="14953" y="21106"/>
                    <a:pt x="18542" y="15518"/>
                    <a:pt x="19950" y="7375"/>
                  </a:cubicBezTo>
                  <a:lnTo>
                    <a:pt x="19399" y="7375"/>
                  </a:lnTo>
                  <a:lnTo>
                    <a:pt x="21117" y="0"/>
                  </a:lnTo>
                  <a:lnTo>
                    <a:pt x="21600" y="7375"/>
                  </a:lnTo>
                  <a:lnTo>
                    <a:pt x="21049" y="7375"/>
                  </a:lnTo>
                  <a:cubicBezTo>
                    <a:pt x="19572" y="15914"/>
                    <a:pt x="15708" y="21600"/>
                    <a:pt x="11383" y="21600"/>
                  </a:cubicBezTo>
                  <a:lnTo>
                    <a:pt x="10284" y="21600"/>
                  </a:lnTo>
                  <a:cubicBezTo>
                    <a:pt x="4604" y="21600"/>
                    <a:pt x="0" y="11929"/>
                    <a:pt x="0" y="0"/>
                  </a:cubicBezTo>
                  <a:lnTo>
                    <a:pt x="1099" y="0"/>
                  </a:lnTo>
                  <a:cubicBezTo>
                    <a:pt x="1099" y="11929"/>
                    <a:pt x="5703" y="21600"/>
                    <a:pt x="11383" y="21600"/>
                  </a:cubicBezTo>
                </a:path>
              </a:pathLst>
            </a:custGeom>
            <a:noFill/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</p:grpSp>
      <p:grpSp>
        <p:nvGrpSpPr>
          <p:cNvPr id="256" name="Uppåtböjd 26"/>
          <p:cNvGrpSpPr/>
          <p:nvPr/>
        </p:nvGrpSpPr>
        <p:grpSpPr>
          <a:xfrm>
            <a:off x="2882006" y="3196562"/>
            <a:ext cx="5212364" cy="937305"/>
            <a:chOff x="-2" y="0"/>
            <a:chExt cx="5212362" cy="937303"/>
          </a:xfrm>
        </p:grpSpPr>
        <p:sp>
          <p:nvSpPr>
            <p:cNvPr id="253" name="Shape"/>
            <p:cNvSpPr/>
            <p:nvPr/>
          </p:nvSpPr>
          <p:spPr>
            <a:xfrm rot="174554">
              <a:off x="13786" y="131139"/>
              <a:ext cx="5184786" cy="675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0" extrusionOk="0">
                  <a:moveTo>
                    <a:pt x="21234" y="0"/>
                  </a:moveTo>
                  <a:lnTo>
                    <a:pt x="21600" y="5357"/>
                  </a:lnTo>
                  <a:lnTo>
                    <a:pt x="21084" y="5357"/>
                  </a:lnTo>
                  <a:cubicBezTo>
                    <a:pt x="19867" y="14955"/>
                    <a:pt x="15576" y="21600"/>
                    <a:pt x="10709" y="21427"/>
                  </a:cubicBezTo>
                  <a:cubicBezTo>
                    <a:pt x="15439" y="21258"/>
                    <a:pt x="19533" y="14684"/>
                    <a:pt x="20715" y="5357"/>
                  </a:cubicBezTo>
                  <a:lnTo>
                    <a:pt x="20199" y="5357"/>
                  </a:lnTo>
                  <a:close/>
                  <a:moveTo>
                    <a:pt x="10525" y="21430"/>
                  </a:moveTo>
                  <a:cubicBezTo>
                    <a:pt x="4712" y="21430"/>
                    <a:pt x="0" y="11835"/>
                    <a:pt x="0" y="0"/>
                  </a:cubicBezTo>
                  <a:lnTo>
                    <a:pt x="368" y="0"/>
                  </a:lnTo>
                  <a:cubicBezTo>
                    <a:pt x="368" y="11835"/>
                    <a:pt x="5080" y="21430"/>
                    <a:pt x="10893" y="2143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54" name="Shape"/>
            <p:cNvSpPr/>
            <p:nvPr/>
          </p:nvSpPr>
          <p:spPr>
            <a:xfrm rot="174554">
              <a:off x="15444" y="65918"/>
              <a:ext cx="2614718" cy="675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70" y="21600"/>
                  </a:moveTo>
                  <a:cubicBezTo>
                    <a:pt x="9344" y="21600"/>
                    <a:pt x="0" y="11929"/>
                    <a:pt x="0" y="0"/>
                  </a:cubicBezTo>
                  <a:lnTo>
                    <a:pt x="730" y="0"/>
                  </a:lnTo>
                  <a:cubicBezTo>
                    <a:pt x="730" y="11929"/>
                    <a:pt x="10074" y="21600"/>
                    <a:pt x="21600" y="2160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55" name="Line"/>
            <p:cNvSpPr/>
            <p:nvPr/>
          </p:nvSpPr>
          <p:spPr>
            <a:xfrm rot="174554">
              <a:off x="13788" y="131139"/>
              <a:ext cx="5184784" cy="675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09" y="21597"/>
                  </a:moveTo>
                  <a:cubicBezTo>
                    <a:pt x="15439" y="21427"/>
                    <a:pt x="19533" y="14801"/>
                    <a:pt x="20715" y="5400"/>
                  </a:cubicBezTo>
                  <a:lnTo>
                    <a:pt x="20199" y="5400"/>
                  </a:lnTo>
                  <a:lnTo>
                    <a:pt x="21234" y="0"/>
                  </a:lnTo>
                  <a:lnTo>
                    <a:pt x="21600" y="5400"/>
                  </a:lnTo>
                  <a:lnTo>
                    <a:pt x="21084" y="5400"/>
                  </a:lnTo>
                  <a:cubicBezTo>
                    <a:pt x="19884" y="14937"/>
                    <a:pt x="15692" y="21600"/>
                    <a:pt x="10893" y="21600"/>
                  </a:cubicBezTo>
                  <a:lnTo>
                    <a:pt x="10525" y="21600"/>
                  </a:lnTo>
                  <a:cubicBezTo>
                    <a:pt x="4712" y="21600"/>
                    <a:pt x="0" y="11929"/>
                    <a:pt x="0" y="0"/>
                  </a:cubicBezTo>
                  <a:lnTo>
                    <a:pt x="368" y="0"/>
                  </a:lnTo>
                  <a:cubicBezTo>
                    <a:pt x="368" y="11929"/>
                    <a:pt x="5080" y="21600"/>
                    <a:pt x="10893" y="21600"/>
                  </a:cubicBezTo>
                </a:path>
              </a:pathLst>
            </a:custGeom>
            <a:noFill/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" grpId="2" animBg="1" advAuto="0"/>
      <p:bldP spid="248" grpId="4" animBg="1" advAuto="0"/>
      <p:bldP spid="252" grpId="1" animBg="1" advAuto="0"/>
      <p:bldP spid="256" grpId="3" animBg="1" advAuto="0"/>
    </p:bldLst>
  </p:timing>
</p:sld>
</file>

<file path=ppt/theme/theme1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461</Words>
  <Application>Microsoft Office PowerPoint</Application>
  <PresentationFormat>A4 (210 x 297 mm)</PresentationFormat>
  <Paragraphs>96</Paragraphs>
  <Slides>9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9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9</vt:i4>
      </vt:variant>
    </vt:vector>
  </HeadingPairs>
  <TitlesOfParts>
    <vt:vector size="19" baseType="lpstr">
      <vt:lpstr>Arial</vt:lpstr>
      <vt:lpstr>Arial Black</vt:lpstr>
      <vt:lpstr>Berlin Sans FB Demi</vt:lpstr>
      <vt:lpstr>Calibri</vt:lpstr>
      <vt:lpstr>Calibri Light</vt:lpstr>
      <vt:lpstr>Helvetica</vt:lpstr>
      <vt:lpstr>Montserrat Bold</vt:lpstr>
      <vt:lpstr>Montserrat Regular</vt:lpstr>
      <vt:lpstr>Times New Roman</vt:lpstr>
      <vt:lpstr>Office-tema</vt:lpstr>
      <vt:lpstr>PowerPointova predstavitev</vt:lpstr>
      <vt:lpstr>Kontrakti in točke</vt:lpstr>
      <vt:lpstr>PowerPointova predstavitev</vt:lpstr>
      <vt:lpstr>PowerPointova predstavitev</vt:lpstr>
      <vt:lpstr>PowerPointova predstavitev</vt:lpstr>
      <vt:lpstr>Ranljivost in neuspešni kontrakti</vt:lpstr>
      <vt:lpstr>Širitev licitacije</vt:lpstr>
      <vt:lpstr>Kdaj licitiramo manšo ali slam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Jano</dc:creator>
  <cp:lastModifiedBy>janez.cernilec@sckr.si</cp:lastModifiedBy>
  <cp:revision>9</cp:revision>
  <dcterms:modified xsi:type="dcterms:W3CDTF">2024-03-23T22:37:18Z</dcterms:modified>
</cp:coreProperties>
</file>