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9" r:id="rId4"/>
    <p:sldId id="262" r:id="rId5"/>
    <p:sldId id="258" r:id="rId6"/>
    <p:sldId id="260" r:id="rId7"/>
  </p:sldIdLst>
  <p:sldSz cx="9906000" cy="6858000" type="A4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69"/>
  </p:normalViewPr>
  <p:slideViewPr>
    <p:cSldViewPr snapToGrid="0">
      <p:cViewPr varScale="1">
        <p:scale>
          <a:sx n="123" d="100"/>
          <a:sy n="123" d="100"/>
        </p:scale>
        <p:origin x="96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7" name="Shape 16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7" cy="50301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9" name="Grupp 6"/>
          <p:cNvGrpSpPr/>
          <p:nvPr/>
        </p:nvGrpSpPr>
        <p:grpSpPr>
          <a:xfrm>
            <a:off x="1713717" y="1403996"/>
            <a:ext cx="6523565" cy="3161439"/>
            <a:chOff x="-1" y="-1"/>
            <a:chExt cx="6523563" cy="3161437"/>
          </a:xfrm>
        </p:grpSpPr>
        <p:sp>
          <p:nvSpPr>
            <p:cNvPr id="17" name="textruta 7"/>
            <p:cNvSpPr txBox="1"/>
            <p:nvPr/>
          </p:nvSpPr>
          <p:spPr>
            <a:xfrm>
              <a:off x="-2" y="-1"/>
              <a:ext cx="6523565" cy="18440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11500" b="1">
                  <a:latin typeface="Berlin Sans FB Demi"/>
                  <a:ea typeface="Berlin Sans FB Demi"/>
                  <a:cs typeface="Berlin Sans FB Demi"/>
                  <a:sym typeface="Berlin Sans FB Demi"/>
                </a:defRPr>
              </a:lvl1pPr>
            </a:lstStyle>
            <a:p>
              <a:r>
                <a:t>BRIDGE</a:t>
              </a:r>
            </a:p>
          </p:txBody>
        </p:sp>
        <p:sp>
          <p:nvSpPr>
            <p:cNvPr id="18" name="textruta 8"/>
            <p:cNvSpPr txBox="1"/>
            <p:nvPr/>
          </p:nvSpPr>
          <p:spPr>
            <a:xfrm>
              <a:off x="699219" y="1800000"/>
              <a:ext cx="5125127" cy="1361437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4200" b="1">
                  <a:solidFill>
                    <a:srgbClr val="FFFFFF"/>
                  </a:solidFill>
                  <a:latin typeface="Berlin Sans FB Demi"/>
                  <a:ea typeface="Berlin Sans FB Demi"/>
                  <a:cs typeface="Berlin Sans FB Demi"/>
                  <a:sym typeface="Berlin Sans FB Demi"/>
                </a:defRPr>
              </a:lvl1pPr>
            </a:lstStyle>
            <a:p>
              <a:r>
                <a:t>THE #1 MIND SPORT</a:t>
              </a:r>
            </a:p>
          </p:txBody>
        </p:sp>
      </p:grpSp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840681" y="6221732"/>
            <a:ext cx="258620" cy="269237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8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7" cy="503010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5" y="6404296"/>
            <a:ext cx="258620" cy="269237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8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7" cy="503010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Title Text"/>
          <p:cNvSpPr txBox="1">
            <a:spLocks noGrp="1"/>
          </p:cNvSpPr>
          <p:nvPr>
            <p:ph type="title"/>
          </p:nvPr>
        </p:nvSpPr>
        <p:spPr>
          <a:xfrm>
            <a:off x="675877" y="1709740"/>
            <a:ext cx="8543928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5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75877" y="4589464"/>
            <a:ext cx="8543928" cy="150019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/>
            </a:lvl1pPr>
            <a:lvl2pPr marL="0" indent="0">
              <a:buSzTx/>
              <a:buFontTx/>
              <a:buNone/>
              <a:defRPr sz="2400"/>
            </a:lvl2pPr>
            <a:lvl3pPr marL="0" indent="0">
              <a:buSzTx/>
              <a:buFontTx/>
              <a:buNone/>
              <a:defRPr sz="2400"/>
            </a:lvl3pPr>
            <a:lvl4pPr marL="0" indent="0">
              <a:buSzTx/>
              <a:buFontTx/>
              <a:buNone/>
              <a:defRPr sz="2400"/>
            </a:lvl4pPr>
            <a:lvl5pPr marL="0" indent="0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5" y="6404296"/>
            <a:ext cx="258620" cy="269237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9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7" cy="503010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81037" y="1825625"/>
            <a:ext cx="4210052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5" y="6404296"/>
            <a:ext cx="258620" cy="269237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0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7" cy="503010"/>
          </a:xfrm>
          <a:prstGeom prst="rect">
            <a:avLst/>
          </a:prstGeom>
          <a:ln w="12700">
            <a:miter lim="400000"/>
          </a:ln>
        </p:spPr>
      </p:pic>
      <p:sp>
        <p:nvSpPr>
          <p:cNvPr id="71" name="Title Text"/>
          <p:cNvSpPr txBox="1">
            <a:spLocks noGrp="1"/>
          </p:cNvSpPr>
          <p:nvPr>
            <p:ph type="title"/>
          </p:nvPr>
        </p:nvSpPr>
        <p:spPr>
          <a:xfrm>
            <a:off x="682328" y="365127"/>
            <a:ext cx="8543926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82328" y="1681163"/>
            <a:ext cx="4190704" cy="823915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0">
              <a:buSzTx/>
              <a:buFontTx/>
              <a:buNone/>
              <a:defRPr sz="2400" b="1"/>
            </a:lvl2pPr>
            <a:lvl3pPr marL="0" indent="0">
              <a:buSzTx/>
              <a:buFontTx/>
              <a:buNone/>
              <a:defRPr sz="2400" b="1"/>
            </a:lvl3pPr>
            <a:lvl4pPr marL="0" indent="0">
              <a:buSzTx/>
              <a:buFontTx/>
              <a:buNone/>
              <a:defRPr sz="2400" b="1"/>
            </a:lvl4pPr>
            <a:lvl5pPr marL="0" indent="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3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5014912" y="1681163"/>
            <a:ext cx="4211343" cy="82391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5" y="6404296"/>
            <a:ext cx="258620" cy="269237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2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7" cy="503010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5" y="6404296"/>
            <a:ext cx="258620" cy="269237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2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7" cy="503010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5" y="6404296"/>
            <a:ext cx="258620" cy="269237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1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7" cy="503010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Title Text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211339" y="987427"/>
            <a:ext cx="5014915" cy="487362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82328" y="2057400"/>
            <a:ext cx="3194944" cy="3811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5" y="6404296"/>
            <a:ext cx="258620" cy="269237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3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7" cy="503010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Title Text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15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4211339" y="987427"/>
            <a:ext cx="5014915" cy="487362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5" y="6404296"/>
            <a:ext cx="258620" cy="269237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7" cy="503010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840681" y="6221732"/>
            <a:ext cx="258620" cy="269237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7" cy="503010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840681" y="6221732"/>
            <a:ext cx="258620" cy="269237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Picture 7" descr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7" cy="50301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6" name="Grupp 6"/>
          <p:cNvGrpSpPr/>
          <p:nvPr/>
        </p:nvGrpSpPr>
        <p:grpSpPr>
          <a:xfrm>
            <a:off x="1713719" y="1403998"/>
            <a:ext cx="6523564" cy="1800002"/>
            <a:chOff x="0" y="0"/>
            <a:chExt cx="6523563" cy="1800001"/>
          </a:xfrm>
        </p:grpSpPr>
        <p:sp>
          <p:nvSpPr>
            <p:cNvPr id="144" name="textruta 7"/>
            <p:cNvSpPr/>
            <p:nvPr/>
          </p:nvSpPr>
          <p:spPr>
            <a:xfrm>
              <a:off x="0" y="0"/>
              <a:ext cx="6523564" cy="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11500">
                  <a:latin typeface="Montserrat Bold"/>
                  <a:ea typeface="Montserrat Bold"/>
                  <a:cs typeface="Montserrat Bold"/>
                  <a:sym typeface="Montserrat Bold"/>
                </a:defRPr>
              </a:lvl1pPr>
            </a:lstStyle>
            <a:p>
              <a:r>
                <a:t>BRIDGE</a:t>
              </a:r>
            </a:p>
          </p:txBody>
        </p:sp>
        <p:sp>
          <p:nvSpPr>
            <p:cNvPr id="145" name="MISELNI ŠPORT #1"/>
            <p:cNvSpPr/>
            <p:nvPr/>
          </p:nvSpPr>
          <p:spPr>
            <a:xfrm>
              <a:off x="699220" y="1800001"/>
              <a:ext cx="5125127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410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defRPr>
              </a:lvl1pPr>
            </a:lstStyle>
            <a:p>
              <a:r>
                <a:t>NAJBOLJŠI MISELNI ŠPORT</a:t>
              </a:r>
            </a:p>
          </p:txBody>
        </p:sp>
      </p:grpSp>
      <p:sp>
        <p:nvSpPr>
          <p:cNvPr id="14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840681" y="6221732"/>
            <a:ext cx="258620" cy="269237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45718" tIns="45718" rIns="45718" bIns="45718"/>
          <a:lstStyle/>
          <a:p>
            <a:r>
              <a:t>Title Text</a:t>
            </a:r>
          </a:p>
        </p:txBody>
      </p:sp>
      <p:sp>
        <p:nvSpPr>
          <p:cNvPr id="1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45718" tIns="45718" rIns="45718" bIns="45718"/>
          <a:lstStyle>
            <a:lvl3pPr marL="1234438" indent="-320038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8" name="Rektangel med rundade hörn 6"/>
          <p:cNvSpPr/>
          <p:nvPr/>
        </p:nvSpPr>
        <p:spPr>
          <a:xfrm>
            <a:off x="199874" y="188999"/>
            <a:ext cx="9506251" cy="6120003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solidFill>
              <a:srgbClr val="42719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9" name="textruta 9"/>
          <p:cNvSpPr txBox="1"/>
          <p:nvPr/>
        </p:nvSpPr>
        <p:spPr>
          <a:xfrm>
            <a:off x="1950148" y="6315350"/>
            <a:ext cx="6005704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8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NAJBOLJŠI MISELNI ŠPORT</a:t>
            </a:r>
          </a:p>
        </p:txBody>
      </p:sp>
      <p:sp>
        <p:nvSpPr>
          <p:cNvPr id="16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6" descr="Bildobjekt 6"/>
          <p:cNvPicPr>
            <a:picLocks noChangeAspect="1"/>
          </p:cNvPicPr>
          <p:nvPr/>
        </p:nvPicPr>
        <p:blipFill>
          <a:blip r:embed="rId16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9" descr="Picture 9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261619" y="6358756"/>
            <a:ext cx="609707" cy="50301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ktangel med rundade hörn 6"/>
          <p:cNvSpPr/>
          <p:nvPr/>
        </p:nvSpPr>
        <p:spPr>
          <a:xfrm>
            <a:off x="199874" y="188999"/>
            <a:ext cx="9506251" cy="612000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solidFill>
              <a:srgbClr val="42719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5" name="textruta 9"/>
          <p:cNvSpPr txBox="1"/>
          <p:nvPr/>
        </p:nvSpPr>
        <p:spPr>
          <a:xfrm>
            <a:off x="2808933" y="6309000"/>
            <a:ext cx="4072725" cy="523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8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MISELNI ŠPORT #1</a:t>
            </a:r>
          </a:p>
        </p:txBody>
      </p:sp>
      <p:sp>
        <p:nvSpPr>
          <p:cNvPr id="6" name="Title Text"/>
          <p:cNvSpPr txBox="1">
            <a:spLocks noGrp="1"/>
          </p:cNvSpPr>
          <p:nvPr>
            <p:ph type="title"/>
          </p:nvPr>
        </p:nvSpPr>
        <p:spPr>
          <a:xfrm>
            <a:off x="681037" y="365127"/>
            <a:ext cx="8543926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7" name="Body Level One…"/>
          <p:cNvSpPr txBox="1">
            <a:spLocks noGrp="1"/>
          </p:cNvSpPr>
          <p:nvPr>
            <p:ph type="body" idx="1"/>
          </p:nvPr>
        </p:nvSpPr>
        <p:spPr>
          <a:xfrm>
            <a:off x="681037" y="1825625"/>
            <a:ext cx="8543926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53000" y="6453787"/>
            <a:ext cx="406401" cy="418853"/>
          </a:xfrm>
          <a:prstGeom prst="rect">
            <a:avLst/>
          </a:prstGeom>
          <a:ln w="12700">
            <a:miter lim="400000"/>
          </a:ln>
        </p:spPr>
        <p:txBody>
          <a:bodyPr wrap="none" lIns="44450" tIns="44450" rIns="44450" bIns="44450">
            <a:spAutoFit/>
          </a:bodyPr>
          <a:lstStyle>
            <a:lvl1pPr defTabSz="762000"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1pPr>
      <a:lvl2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2pPr>
      <a:lvl3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3pPr>
      <a:lvl4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4pPr>
      <a:lvl5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5pPr>
      <a:lvl6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6pPr>
      <a:lvl7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7pPr>
      <a:lvl8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8pPr>
      <a:lvl9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Underrubrik 2"/>
          <p:cNvSpPr txBox="1">
            <a:spLocks noGrp="1"/>
          </p:cNvSpPr>
          <p:nvPr>
            <p:ph type="body" sz="quarter" idx="4294967295"/>
          </p:nvPr>
        </p:nvSpPr>
        <p:spPr>
          <a:xfrm>
            <a:off x="2197207" y="4508998"/>
            <a:ext cx="5511585" cy="58500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2000"/>
              </a:lnSpc>
              <a:buSzTx/>
              <a:buNone/>
              <a:defRPr sz="2100"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Ekipno oziroma parsko tekmovanje</a:t>
            </a:r>
          </a:p>
        </p:txBody>
      </p:sp>
      <p:sp>
        <p:nvSpPr>
          <p:cNvPr id="170" name="Underrubrik 2"/>
          <p:cNvSpPr txBox="1"/>
          <p:nvPr/>
        </p:nvSpPr>
        <p:spPr>
          <a:xfrm>
            <a:off x="183720" y="6398150"/>
            <a:ext cx="1573562" cy="421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90000"/>
              </a:lnSpc>
              <a:spcBef>
                <a:spcPts val="1000"/>
              </a:spcBef>
              <a:defRPr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Lekcija 3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53000" y="6453787"/>
            <a:ext cx="191716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2</a:t>
            </a:fld>
            <a:endParaRPr/>
          </a:p>
        </p:txBody>
      </p:sp>
      <p:sp>
        <p:nvSpPr>
          <p:cNvPr id="173" name="Rubrik 3"/>
          <p:cNvSpPr txBox="1">
            <a:spLocks noGrp="1"/>
          </p:cNvSpPr>
          <p:nvPr>
            <p:ph type="title"/>
          </p:nvPr>
        </p:nvSpPr>
        <p:spPr>
          <a:xfrm>
            <a:off x="550505" y="237423"/>
            <a:ext cx="8176419" cy="723876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Različna načina tekmovanja</a:t>
            </a:r>
          </a:p>
        </p:txBody>
      </p:sp>
      <p:sp>
        <p:nvSpPr>
          <p:cNvPr id="174" name="Rectangle 4"/>
          <p:cNvSpPr txBox="1"/>
          <p:nvPr/>
        </p:nvSpPr>
        <p:spPr>
          <a:xfrm>
            <a:off x="548858" y="1617750"/>
            <a:ext cx="2301851" cy="650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762000">
              <a:spcBef>
                <a:spcPts val="500"/>
              </a:spcBef>
              <a:defRPr b="1">
                <a:solidFill>
                  <a:srgbClr val="1F4E79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rPr dirty="0" err="1"/>
              <a:t>Ekipno</a:t>
            </a:r>
            <a:r>
              <a:rPr dirty="0"/>
              <a:t> </a:t>
            </a:r>
            <a:r>
              <a:rPr dirty="0" err="1"/>
              <a:t>tekmovanje</a:t>
            </a:r>
            <a:endParaRPr dirty="0"/>
          </a:p>
        </p:txBody>
      </p:sp>
      <p:sp>
        <p:nvSpPr>
          <p:cNvPr id="175" name="Rectangle 4"/>
          <p:cNvSpPr txBox="1"/>
          <p:nvPr/>
        </p:nvSpPr>
        <p:spPr>
          <a:xfrm>
            <a:off x="550504" y="4428812"/>
            <a:ext cx="4671775" cy="929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762000"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Par North-South pri mizi 1 igra skupaj s parom East-West pri mizi 2 kot ena ekipa.</a:t>
            </a:r>
          </a:p>
        </p:txBody>
      </p:sp>
      <p:sp>
        <p:nvSpPr>
          <p:cNvPr id="176" name="Rectangle 4"/>
          <p:cNvSpPr txBox="1"/>
          <p:nvPr/>
        </p:nvSpPr>
        <p:spPr>
          <a:xfrm>
            <a:off x="5458865" y="4316311"/>
            <a:ext cx="3997616" cy="1209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762000"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Po končanem dvoboju seštevek IMP točk pretvorimo v t. i. VP točke, najvišja možna zmaga pa je 20 : 0.</a:t>
            </a:r>
          </a:p>
        </p:txBody>
      </p:sp>
      <p:sp>
        <p:nvSpPr>
          <p:cNvPr id="177" name="Rectangle 4"/>
          <p:cNvSpPr txBox="1"/>
          <p:nvPr/>
        </p:nvSpPr>
        <p:spPr>
          <a:xfrm>
            <a:off x="5410891" y="2541690"/>
            <a:ext cx="4093562" cy="1209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762000"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Rezultate vsake odigrane razdelitve med seboj  primerjamo in razliko po posebnih tabelah pretvorimo v t. i. IMP točke.</a:t>
            </a:r>
          </a:p>
        </p:txBody>
      </p:sp>
      <p:sp>
        <p:nvSpPr>
          <p:cNvPr id="178" name="Rectangle 4"/>
          <p:cNvSpPr txBox="1"/>
          <p:nvPr/>
        </p:nvSpPr>
        <p:spPr>
          <a:xfrm>
            <a:off x="644715" y="5463812"/>
            <a:ext cx="4442566" cy="650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762000"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V dvoboju se v dveh polčasih odigra od 20 do 24 razdelitev.</a:t>
            </a:r>
          </a:p>
        </p:txBody>
      </p:sp>
      <p:pic>
        <p:nvPicPr>
          <p:cNvPr id="179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999" y="2349000"/>
            <a:ext cx="4584964" cy="2173442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Rectangle 4"/>
          <p:cNvSpPr txBox="1"/>
          <p:nvPr/>
        </p:nvSpPr>
        <p:spPr>
          <a:xfrm>
            <a:off x="550505" y="886500"/>
            <a:ext cx="9036775" cy="650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762000"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Tekmujemo lahko na dva načina, ekipno in parsko. Državna in mednarodna prvenstva so običajno ekipna, klubska tekmovanja pa parska.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10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2" animBg="1" advAuto="0"/>
      <p:bldP spid="175" grpId="3" animBg="1" advAuto="0"/>
      <p:bldP spid="176" grpId="6" animBg="1" advAuto="0"/>
      <p:bldP spid="177" grpId="5" animBg="1" advAuto="0"/>
      <p:bldP spid="178" grpId="4" animBg="1" advAuto="0"/>
      <p:bldP spid="180" grpId="1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ka 8">
            <a:extLst>
              <a:ext uri="{FF2B5EF4-FFF2-40B4-BE49-F238E27FC236}">
                <a16:creationId xmlns:a16="http://schemas.microsoft.com/office/drawing/2014/main" id="{905E5857-621E-47FC-B54A-F57EA7A010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17" y="303574"/>
            <a:ext cx="8593810" cy="5939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68421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51631C6B-8F8E-47CD-B158-16308A6193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43" y="1353148"/>
            <a:ext cx="8689383" cy="3962594"/>
          </a:xfrm>
          <a:prstGeom prst="rect">
            <a:avLst/>
          </a:prstGeom>
        </p:spPr>
      </p:pic>
      <p:sp>
        <p:nvSpPr>
          <p:cNvPr id="4" name="PoljeZBesedilom 3">
            <a:extLst>
              <a:ext uri="{FF2B5EF4-FFF2-40B4-BE49-F238E27FC236}">
                <a16:creationId xmlns:a16="http://schemas.microsoft.com/office/drawing/2014/main" id="{13CE73D5-826D-4FA8-A2F1-37151AF76A70}"/>
              </a:ext>
            </a:extLst>
          </p:cNvPr>
          <p:cNvSpPr txBox="1"/>
          <p:nvPr/>
        </p:nvSpPr>
        <p:spPr>
          <a:xfrm>
            <a:off x="1805554" y="433953"/>
            <a:ext cx="6439546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sl-SI" sz="2400" dirty="0"/>
              <a:t>TOČKOVANJE PRI EKIPNEM TEKMOVANJU</a:t>
            </a:r>
            <a:endParaRPr kumimoji="0" lang="sl-SI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8950789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53000" y="6453787"/>
            <a:ext cx="191716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183" name="Rubrik 3"/>
          <p:cNvSpPr txBox="1">
            <a:spLocks noGrp="1"/>
          </p:cNvSpPr>
          <p:nvPr>
            <p:ph type="title"/>
          </p:nvPr>
        </p:nvSpPr>
        <p:spPr>
          <a:xfrm>
            <a:off x="522512" y="368999"/>
            <a:ext cx="8249413" cy="723876"/>
          </a:xfrm>
          <a:prstGeom prst="rect">
            <a:avLst/>
          </a:prstGeom>
        </p:spPr>
        <p:txBody>
          <a:bodyPr/>
          <a:lstStyle>
            <a:lvl1pPr defTabSz="762000">
              <a:lnSpc>
                <a:spcPct val="100000"/>
              </a:lnSpc>
              <a:spcBef>
                <a:spcPts val="500"/>
              </a:spcBef>
              <a:defRPr sz="1800" b="1">
                <a:solidFill>
                  <a:srgbClr val="1F4E79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Parsko tekmovanje</a:t>
            </a:r>
          </a:p>
        </p:txBody>
      </p:sp>
      <p:sp>
        <p:nvSpPr>
          <p:cNvPr id="184" name="Rectangle 4"/>
          <p:cNvSpPr txBox="1"/>
          <p:nvPr/>
        </p:nvSpPr>
        <p:spPr>
          <a:xfrm>
            <a:off x="5448720" y="3398387"/>
            <a:ext cx="4138561" cy="929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762000"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Vsak</a:t>
            </a:r>
            <a:r>
              <a:rPr dirty="0"/>
              <a:t> </a:t>
            </a:r>
            <a:r>
              <a:rPr dirty="0" err="1"/>
              <a:t>rezultat</a:t>
            </a:r>
            <a:r>
              <a:rPr dirty="0"/>
              <a:t> </a:t>
            </a:r>
            <a:r>
              <a:rPr dirty="0" err="1"/>
              <a:t>odigrane</a:t>
            </a:r>
            <a:r>
              <a:rPr dirty="0"/>
              <a:t> </a:t>
            </a:r>
            <a:r>
              <a:rPr dirty="0" err="1"/>
              <a:t>razdelitve</a:t>
            </a:r>
            <a:r>
              <a:rPr dirty="0"/>
              <a:t> se </a:t>
            </a:r>
            <a:r>
              <a:rPr dirty="0" err="1"/>
              <a:t>primerja</a:t>
            </a:r>
            <a:r>
              <a:rPr dirty="0"/>
              <a:t> z </a:t>
            </a:r>
            <a:r>
              <a:rPr dirty="0" err="1"/>
              <a:t>vsemi</a:t>
            </a:r>
            <a:r>
              <a:rPr dirty="0"/>
              <a:t> </a:t>
            </a:r>
            <a:r>
              <a:rPr dirty="0" err="1"/>
              <a:t>ostalimi</a:t>
            </a:r>
            <a:r>
              <a:rPr dirty="0"/>
              <a:t> </a:t>
            </a:r>
            <a:r>
              <a:rPr dirty="0" err="1"/>
              <a:t>rezultati</a:t>
            </a:r>
            <a:r>
              <a:rPr dirty="0"/>
              <a:t>, </a:t>
            </a:r>
            <a:r>
              <a:rPr dirty="0" err="1"/>
              <a:t>doseženimi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tej</a:t>
            </a:r>
            <a:r>
              <a:rPr dirty="0"/>
              <a:t> </a:t>
            </a:r>
            <a:r>
              <a:rPr dirty="0" err="1"/>
              <a:t>razdelitvi</a:t>
            </a:r>
            <a:r>
              <a:rPr dirty="0"/>
              <a:t>.</a:t>
            </a:r>
          </a:p>
        </p:txBody>
      </p:sp>
      <p:sp>
        <p:nvSpPr>
          <p:cNvPr id="185" name="Rectangle 4"/>
          <p:cNvSpPr txBox="1"/>
          <p:nvPr/>
        </p:nvSpPr>
        <p:spPr>
          <a:xfrm>
            <a:off x="5448720" y="1904807"/>
            <a:ext cx="4093560" cy="1488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762000"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Igralca North in South pri eni mizi igrata kot par. Med tekmovanjem se bosta srečala z drugimi pari, z vsakim pa bosta običajno odigrala dve ali tri razdelitve.</a:t>
            </a:r>
          </a:p>
        </p:txBody>
      </p:sp>
      <p:pic>
        <p:nvPicPr>
          <p:cNvPr id="186" name="Bildobjekt 5" descr="Bildobjekt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19" y="1314330"/>
            <a:ext cx="4857076" cy="4734003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Rectangle 4"/>
          <p:cNvSpPr txBox="1"/>
          <p:nvPr/>
        </p:nvSpPr>
        <p:spPr>
          <a:xfrm>
            <a:off x="5471864" y="4652592"/>
            <a:ext cx="4138561" cy="1209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762000"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 err="1"/>
              <a:t>Običajno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klubskem</a:t>
            </a:r>
            <a:r>
              <a:rPr dirty="0"/>
              <a:t> </a:t>
            </a:r>
            <a:r>
              <a:rPr dirty="0" err="1"/>
              <a:t>parskem</a:t>
            </a:r>
            <a:r>
              <a:rPr dirty="0"/>
              <a:t> </a:t>
            </a:r>
            <a:r>
              <a:rPr dirty="0" err="1"/>
              <a:t>tekmovanju</a:t>
            </a:r>
            <a:r>
              <a:rPr dirty="0"/>
              <a:t> </a:t>
            </a:r>
            <a:r>
              <a:rPr dirty="0" err="1"/>
              <a:t>odigramo</a:t>
            </a:r>
            <a:r>
              <a:rPr dirty="0"/>
              <a:t> od 24 do 27 </a:t>
            </a:r>
            <a:r>
              <a:rPr dirty="0" err="1"/>
              <a:t>razdelitev</a:t>
            </a:r>
            <a:r>
              <a:rPr dirty="0"/>
              <a:t>. </a:t>
            </a:r>
            <a:r>
              <a:rPr dirty="0" err="1"/>
              <a:t>Tekmovanje</a:t>
            </a:r>
            <a:r>
              <a:rPr dirty="0"/>
              <a:t> </a:t>
            </a:r>
            <a:r>
              <a:rPr dirty="0" err="1"/>
              <a:t>traja</a:t>
            </a:r>
            <a:r>
              <a:rPr dirty="0"/>
              <a:t> </a:t>
            </a:r>
            <a:r>
              <a:rPr dirty="0" err="1"/>
              <a:t>približno</a:t>
            </a:r>
            <a:r>
              <a:rPr dirty="0"/>
              <a:t> tri </a:t>
            </a:r>
            <a:r>
              <a:rPr dirty="0" err="1"/>
              <a:t>ure</a:t>
            </a:r>
            <a:r>
              <a:rPr dirty="0"/>
              <a:t> in pol.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" grpId="2" animBg="1" advAuto="0"/>
      <p:bldP spid="185" grpId="1" animBg="1" advAuto="0"/>
      <p:bldP spid="187" grpId="3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37C96F01-7EDE-45A1-9190-8B9692A8C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8335" y="271219"/>
            <a:ext cx="4188600" cy="5706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0309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-tema">
  <a:themeElements>
    <a:clrScheme name="Office-t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-tema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-t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-tema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184</Words>
  <Application>Microsoft Office PowerPoint</Application>
  <PresentationFormat>A4 (210 x 297 mm)</PresentationFormat>
  <Paragraphs>16</Paragraphs>
  <Slides>6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9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6</vt:i4>
      </vt:variant>
    </vt:vector>
  </HeadingPairs>
  <TitlesOfParts>
    <vt:vector size="16" baseType="lpstr">
      <vt:lpstr>Arial</vt:lpstr>
      <vt:lpstr>Arial Black</vt:lpstr>
      <vt:lpstr>Berlin Sans FB Demi</vt:lpstr>
      <vt:lpstr>Calibri</vt:lpstr>
      <vt:lpstr>Calibri Light</vt:lpstr>
      <vt:lpstr>Helvetica</vt:lpstr>
      <vt:lpstr>Montserrat Bold</vt:lpstr>
      <vt:lpstr>Montserrat Regular</vt:lpstr>
      <vt:lpstr>Times New Roman</vt:lpstr>
      <vt:lpstr>Office-tema</vt:lpstr>
      <vt:lpstr>PowerPointova predstavitev</vt:lpstr>
      <vt:lpstr>Različna načina tekmovanja</vt:lpstr>
      <vt:lpstr>PowerPointova predstavitev</vt:lpstr>
      <vt:lpstr>PowerPointova predstavitev</vt:lpstr>
      <vt:lpstr>Parsko tekmovanje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Jano</dc:creator>
  <cp:lastModifiedBy>janez.cernilec@sckr.si</cp:lastModifiedBy>
  <cp:revision>6</cp:revision>
  <dcterms:modified xsi:type="dcterms:W3CDTF">2024-03-30T09:01:56Z</dcterms:modified>
</cp:coreProperties>
</file>