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3" r:id="rId6"/>
    <p:sldId id="264" r:id="rId7"/>
    <p:sldId id="265" r:id="rId8"/>
    <p:sldId id="266" r:id="rId9"/>
    <p:sldId id="267" r:id="rId10"/>
    <p:sldId id="262" r:id="rId11"/>
    <p:sldId id="268" r:id="rId12"/>
  </p:sldIdLst>
  <p:sldSz cx="9906000" cy="6858000" type="A4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69"/>
  </p:normalViewPr>
  <p:slideViewPr>
    <p:cSldViewPr snapToGrid="0">
      <p:cViewPr varScale="1">
        <p:scale>
          <a:sx n="123" d="100"/>
          <a:sy n="123" d="100"/>
        </p:scale>
        <p:origin x="96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Picture 7" descr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6" cy="50300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3" name="Grupp 6"/>
          <p:cNvGrpSpPr/>
          <p:nvPr/>
        </p:nvGrpSpPr>
        <p:grpSpPr>
          <a:xfrm>
            <a:off x="1713719" y="1403998"/>
            <a:ext cx="6523562" cy="1800002"/>
            <a:chOff x="0" y="0"/>
            <a:chExt cx="6523561" cy="1800001"/>
          </a:xfrm>
        </p:grpSpPr>
        <p:sp>
          <p:nvSpPr>
            <p:cNvPr id="17" name="textruta 7"/>
            <p:cNvSpPr/>
            <p:nvPr/>
          </p:nvSpPr>
          <p:spPr>
            <a:xfrm>
              <a:off x="0" y="0"/>
              <a:ext cx="6523562" cy="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>
                <a:defRPr sz="11500">
                  <a:latin typeface="Montserrat Bold"/>
                  <a:ea typeface="Montserrat Bold"/>
                  <a:cs typeface="Montserrat Bold"/>
                  <a:sym typeface="Montserrat Bold"/>
                </a:defRPr>
              </a:lvl1pPr>
            </a:lstStyle>
            <a:p>
              <a:r>
                <a:t>BRIDGE</a:t>
              </a:r>
            </a:p>
          </p:txBody>
        </p:sp>
        <p:grpSp>
          <p:nvGrpSpPr>
            <p:cNvPr id="22" name="textruta 8"/>
            <p:cNvGrpSpPr/>
            <p:nvPr/>
          </p:nvGrpSpPr>
          <p:grpSpPr>
            <a:xfrm>
              <a:off x="699219" y="1800001"/>
              <a:ext cx="5125125" cy="1"/>
              <a:chOff x="0" y="0"/>
              <a:chExt cx="5125123" cy="0"/>
            </a:xfrm>
          </p:grpSpPr>
          <p:grpSp>
            <p:nvGrpSpPr>
              <p:cNvPr id="20" name="Group"/>
              <p:cNvGrpSpPr/>
              <p:nvPr/>
            </p:nvGrpSpPr>
            <p:grpSpPr>
              <a:xfrm>
                <a:off x="0" y="0"/>
                <a:ext cx="5125124" cy="1"/>
                <a:chOff x="0" y="0"/>
                <a:chExt cx="5125123" cy="0"/>
              </a:xfrm>
            </p:grpSpPr>
            <p:sp>
              <p:nvSpPr>
                <p:cNvPr id="18" name="Line"/>
                <p:cNvSpPr/>
                <p:nvPr/>
              </p:nvSpPr>
              <p:spPr>
                <a:xfrm>
                  <a:off x="0" y="0"/>
                  <a:ext cx="5125124" cy="1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square" lIns="45718" tIns="45718" rIns="45718" bIns="45718" numCol="1" anchor="t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19" name="Line"/>
                <p:cNvSpPr/>
                <p:nvPr/>
              </p:nvSpPr>
              <p:spPr>
                <a:xfrm flipH="1" flipV="1">
                  <a:off x="0" y="0"/>
                  <a:ext cx="5125124" cy="1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square" lIns="45718" tIns="45718" rIns="45718" bIns="45718" numCol="1" anchor="t">
                  <a:noAutofit/>
                </a:bodyPr>
                <a:lstStyle/>
                <a:p>
                  <a:endParaRPr/>
                </a:p>
              </p:txBody>
            </p:sp>
          </p:grpSp>
          <p:sp>
            <p:nvSpPr>
              <p:cNvPr id="21" name="NAJBOLJŠI MISELNI ŠPORT"/>
              <p:cNvSpPr/>
              <p:nvPr/>
            </p:nvSpPr>
            <p:spPr>
              <a:xfrm>
                <a:off x="0" y="0"/>
                <a:ext cx="5125124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 algn="ctr">
                  <a:defRPr sz="4100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defRPr>
                </a:lvl1pPr>
              </a:lstStyle>
              <a:p>
                <a:r>
                  <a:t>NAJBOLJŠI MISELNI ŠPORT</a:t>
                </a:r>
              </a:p>
            </p:txBody>
          </p:sp>
        </p:grpSp>
      </p:grpSp>
      <p:sp>
        <p:nvSpPr>
          <p:cNvPr id="2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840678" y="6221731"/>
            <a:ext cx="258623" cy="269239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1" name="Picture 7" descr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6" cy="503009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3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42" y="6404295"/>
            <a:ext cx="258622" cy="269239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2" name="Picture 7" descr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6" cy="503009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Title Text"/>
          <p:cNvSpPr txBox="1">
            <a:spLocks noGrp="1"/>
          </p:cNvSpPr>
          <p:nvPr>
            <p:ph type="title"/>
          </p:nvPr>
        </p:nvSpPr>
        <p:spPr>
          <a:xfrm>
            <a:off x="675877" y="1709740"/>
            <a:ext cx="8543927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5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75877" y="4589464"/>
            <a:ext cx="8543927" cy="1500189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/>
            </a:lvl1pPr>
            <a:lvl2pPr marL="0" indent="0">
              <a:buSzTx/>
              <a:buFontTx/>
              <a:buNone/>
              <a:defRPr sz="2400"/>
            </a:lvl2pPr>
            <a:lvl3pPr marL="0" indent="0">
              <a:buSzTx/>
              <a:buFontTx/>
              <a:buNone/>
              <a:defRPr sz="2400"/>
            </a:lvl3pPr>
            <a:lvl4pPr marL="0" indent="0">
              <a:buSzTx/>
              <a:buFontTx/>
              <a:buNone/>
              <a:defRPr sz="2400"/>
            </a:lvl4pPr>
            <a:lvl5pPr marL="0" indent="0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42" y="6404295"/>
            <a:ext cx="258622" cy="269239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3" name="Picture 7" descr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6" cy="503009"/>
          </a:xfrm>
          <a:prstGeom prst="rect">
            <a:avLst/>
          </a:prstGeom>
          <a:ln w="12700">
            <a:miter lim="400000"/>
          </a:ln>
        </p:spPr>
      </p:pic>
      <p:sp>
        <p:nvSpPr>
          <p:cNvPr id="6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81037" y="1825625"/>
            <a:ext cx="4210052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42" y="6404295"/>
            <a:ext cx="258622" cy="269239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4" name="Picture 7" descr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6" cy="503009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Title Text"/>
          <p:cNvSpPr txBox="1">
            <a:spLocks noGrp="1"/>
          </p:cNvSpPr>
          <p:nvPr>
            <p:ph type="title"/>
          </p:nvPr>
        </p:nvSpPr>
        <p:spPr>
          <a:xfrm>
            <a:off x="682328" y="365127"/>
            <a:ext cx="8543926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82328" y="1681163"/>
            <a:ext cx="4190704" cy="823914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0">
              <a:buSzTx/>
              <a:buFontTx/>
              <a:buNone/>
              <a:defRPr sz="2400" b="1"/>
            </a:lvl2pPr>
            <a:lvl3pPr marL="0" indent="0">
              <a:buSzTx/>
              <a:buFontTx/>
              <a:buNone/>
              <a:defRPr sz="2400" b="1"/>
            </a:lvl3pPr>
            <a:lvl4pPr marL="0" indent="0">
              <a:buSzTx/>
              <a:buFontTx/>
              <a:buNone/>
              <a:defRPr sz="2400" b="1"/>
            </a:lvl4pPr>
            <a:lvl5pPr marL="0" indent="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7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5014912" y="1681163"/>
            <a:ext cx="4211342" cy="823914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7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42" y="6404295"/>
            <a:ext cx="258622" cy="269239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6" name="Picture 7" descr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6" cy="503009"/>
          </a:xfrm>
          <a:prstGeom prst="rect">
            <a:avLst/>
          </a:prstGeom>
          <a:ln w="12700">
            <a:miter lim="400000"/>
          </a:ln>
        </p:spPr>
      </p:pic>
      <p:sp>
        <p:nvSpPr>
          <p:cNvPr id="8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42" y="6404295"/>
            <a:ext cx="258622" cy="269239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6" name="Picture 7" descr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6" cy="503009"/>
          </a:xfrm>
          <a:prstGeom prst="rect">
            <a:avLst/>
          </a:prstGeom>
          <a:ln w="12700">
            <a:miter lim="400000"/>
          </a:ln>
        </p:spPr>
      </p:pic>
      <p:sp>
        <p:nvSpPr>
          <p:cNvPr id="9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42" y="6404295"/>
            <a:ext cx="258622" cy="269239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5" name="Picture 7" descr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6" cy="503009"/>
          </a:xfrm>
          <a:prstGeom prst="rect">
            <a:avLst/>
          </a:prstGeom>
          <a:ln w="12700">
            <a:miter lim="400000"/>
          </a:ln>
        </p:spPr>
      </p:pic>
      <p:sp>
        <p:nvSpPr>
          <p:cNvPr id="106" name="Title Text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211339" y="987427"/>
            <a:ext cx="5014915" cy="487362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8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682328" y="2057400"/>
            <a:ext cx="3194944" cy="38115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42" y="6404295"/>
            <a:ext cx="258622" cy="269239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7" name="Picture 7" descr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6" cy="503009"/>
          </a:xfrm>
          <a:prstGeom prst="rect">
            <a:avLst/>
          </a:prstGeom>
          <a:ln w="12700">
            <a:miter lim="400000"/>
          </a:ln>
        </p:spPr>
      </p:pic>
      <p:sp>
        <p:nvSpPr>
          <p:cNvPr id="118" name="Title Text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19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4211339" y="987427"/>
            <a:ext cx="5014915" cy="487362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42" y="6404295"/>
            <a:ext cx="258622" cy="269239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9" name="Picture 7" descr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6" cy="503009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840678" y="6221731"/>
            <a:ext cx="258623" cy="269239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8" name="Picture 7" descr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6" cy="503009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840678" y="6221731"/>
            <a:ext cx="258623" cy="269239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6" descr="Bildobjekt 6"/>
          <p:cNvPicPr>
            <a:picLocks noChangeAspect="1"/>
          </p:cNvPicPr>
          <p:nvPr/>
        </p:nvPicPr>
        <p:blipFill>
          <a:blip r:embed="rId14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7" descr="Picture 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261619" y="6358756"/>
            <a:ext cx="609706" cy="503009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681037" y="365127"/>
            <a:ext cx="8543926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681037" y="1825625"/>
            <a:ext cx="8543926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Rektangel med rundade hörn 6"/>
          <p:cNvSpPr/>
          <p:nvPr/>
        </p:nvSpPr>
        <p:spPr>
          <a:xfrm>
            <a:off x="199874" y="188999"/>
            <a:ext cx="9506251" cy="6120003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solidFill>
              <a:srgbClr val="42719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7" name="textruta 9"/>
          <p:cNvSpPr txBox="1"/>
          <p:nvPr/>
        </p:nvSpPr>
        <p:spPr>
          <a:xfrm>
            <a:off x="1950149" y="6315351"/>
            <a:ext cx="6005703" cy="52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8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NAJBOLJŠI MISELNI ŠPORT</a:t>
            </a:r>
          </a:p>
        </p:txBody>
      </p:sp>
      <p:sp>
        <p:nvSpPr>
          <p:cNvPr id="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07998" y="6400801"/>
            <a:ext cx="406401" cy="418853"/>
          </a:xfrm>
          <a:prstGeom prst="rect">
            <a:avLst/>
          </a:prstGeom>
          <a:ln w="12700">
            <a:miter lim="400000"/>
          </a:ln>
        </p:spPr>
        <p:txBody>
          <a:bodyPr wrap="none" lIns="44450" tIns="44450" rIns="44450" bIns="44450">
            <a:spAutoFit/>
          </a:bodyPr>
          <a:lstStyle>
            <a:lvl1pPr defTabSz="762000"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l" defTabSz="7620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1pPr>
      <a:lvl2pPr marL="0" marR="0" indent="0" algn="l" defTabSz="7620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2pPr>
      <a:lvl3pPr marL="0" marR="0" indent="0" algn="l" defTabSz="7620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3pPr>
      <a:lvl4pPr marL="0" marR="0" indent="0" algn="l" defTabSz="7620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4pPr>
      <a:lvl5pPr marL="0" marR="0" indent="0" algn="l" defTabSz="7620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5pPr>
      <a:lvl6pPr marL="0" marR="0" indent="0" algn="l" defTabSz="7620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6pPr>
      <a:lvl7pPr marL="0" marR="0" indent="0" algn="l" defTabSz="7620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7pPr>
      <a:lvl8pPr marL="0" marR="0" indent="0" algn="l" defTabSz="7620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8pPr>
      <a:lvl9pPr marL="0" marR="0" indent="0" algn="l" defTabSz="7620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Underrubrik 2"/>
          <p:cNvSpPr txBox="1">
            <a:spLocks noGrp="1"/>
          </p:cNvSpPr>
          <p:nvPr>
            <p:ph type="body" sz="quarter" idx="4294967295"/>
          </p:nvPr>
        </p:nvSpPr>
        <p:spPr>
          <a:xfrm>
            <a:off x="3152999" y="4508998"/>
            <a:ext cx="3689065" cy="58500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2000"/>
              </a:lnSpc>
              <a:buSzTx/>
              <a:buNone/>
              <a:defRPr sz="2100"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Uvod v bridž</a:t>
            </a:r>
          </a:p>
        </p:txBody>
      </p:sp>
      <p:sp>
        <p:nvSpPr>
          <p:cNvPr id="149" name="Underrubrik 2"/>
          <p:cNvSpPr txBox="1"/>
          <p:nvPr/>
        </p:nvSpPr>
        <p:spPr>
          <a:xfrm>
            <a:off x="183720" y="6398151"/>
            <a:ext cx="1573562" cy="421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90000"/>
              </a:lnSpc>
              <a:spcBef>
                <a:spcPts val="1000"/>
              </a:spcBef>
              <a:defRPr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Lekcija 1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Rectangle 4"/>
          <p:cNvSpPr txBox="1">
            <a:spLocks noGrp="1"/>
          </p:cNvSpPr>
          <p:nvPr>
            <p:ph type="sldNum" sz="quarter" idx="4294967295"/>
          </p:nvPr>
        </p:nvSpPr>
        <p:spPr>
          <a:xfrm>
            <a:off x="407998" y="6400801"/>
            <a:ext cx="191717" cy="304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2</a:t>
            </a:fld>
            <a:endParaRPr/>
          </a:p>
        </p:txBody>
      </p:sp>
      <p:sp>
        <p:nvSpPr>
          <p:cNvPr id="152" name="Rubrik 3"/>
          <p:cNvSpPr txBox="1">
            <a:spLocks noGrp="1"/>
          </p:cNvSpPr>
          <p:nvPr>
            <p:ph type="title"/>
          </p:nvPr>
        </p:nvSpPr>
        <p:spPr>
          <a:xfrm>
            <a:off x="407997" y="233999"/>
            <a:ext cx="9135003" cy="1035001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Bridž je igra s kartami za štiri igralce</a:t>
            </a:r>
          </a:p>
        </p:txBody>
      </p:sp>
      <p:sp>
        <p:nvSpPr>
          <p:cNvPr id="153" name="Rectangle 3"/>
          <p:cNvSpPr txBox="1"/>
          <p:nvPr/>
        </p:nvSpPr>
        <p:spPr>
          <a:xfrm>
            <a:off x="4369036" y="1241234"/>
            <a:ext cx="467792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450" tIns="44450" rIns="44450" bIns="44450">
            <a:spAutoFit/>
          </a:bodyPr>
          <a:lstStyle/>
          <a:p>
            <a:pPr defTabSz="762000">
              <a:defRPr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Igralca, ki si sedita nasproti, igrata proti drugima dvema igralcema.</a:t>
            </a:r>
          </a:p>
        </p:txBody>
      </p:sp>
      <p:sp>
        <p:nvSpPr>
          <p:cNvPr id="154" name="Rectangle 3"/>
          <p:cNvSpPr txBox="1"/>
          <p:nvPr/>
        </p:nvSpPr>
        <p:spPr>
          <a:xfrm>
            <a:off x="4369036" y="2075530"/>
            <a:ext cx="4767927" cy="2374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450" tIns="44450" rIns="44450" bIns="44450">
            <a:spAutoFit/>
          </a:bodyPr>
          <a:lstStyle/>
          <a:p>
            <a:pPr defTabSz="762000">
              <a:defRPr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Bridž igramo z običajnim kompletom kart z naslednjimi barvami: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defTabSz="762000">
              <a:tabLst>
                <a:tab pos="355600" algn="l"/>
              </a:tabLst>
              <a:defRPr>
                <a:solidFill>
                  <a:srgbClr val="1F4E79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♠</a:t>
            </a:r>
            <a:r>
              <a:rPr sz="2400"/>
              <a:t>	</a:t>
            </a:r>
            <a:r>
              <a:t>pik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defTabSz="762000">
              <a:tabLst>
                <a:tab pos="355600" algn="l"/>
              </a:tabLst>
              <a:defRPr>
                <a:solidFill>
                  <a:srgbClr val="C00000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♥	srce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defTabSz="762000">
              <a:tabLst>
                <a:tab pos="355600" algn="l"/>
              </a:tabLst>
              <a:defRPr>
                <a:solidFill>
                  <a:srgbClr val="C55A11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♦</a:t>
            </a:r>
            <a:r>
              <a:rPr sz="2400"/>
              <a:t>	</a:t>
            </a:r>
            <a:r>
              <a:t>karo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defTabSz="762000">
              <a:tabLst>
                <a:tab pos="355600" algn="l"/>
              </a:tabLst>
              <a:defRPr>
                <a:solidFill>
                  <a:srgbClr val="548235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♣</a:t>
            </a:r>
            <a:r>
              <a:rPr sz="2400"/>
              <a:t>	</a:t>
            </a:r>
            <a:r>
              <a:t>križ</a:t>
            </a:r>
          </a:p>
        </p:txBody>
      </p:sp>
      <p:pic>
        <p:nvPicPr>
          <p:cNvPr id="155" name="Bildobjekt 1" descr="Bildobjekt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993" y="2247612"/>
            <a:ext cx="3358087" cy="3174577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Rectangle 3"/>
          <p:cNvSpPr txBox="1"/>
          <p:nvPr/>
        </p:nvSpPr>
        <p:spPr>
          <a:xfrm>
            <a:off x="2434037" y="1895756"/>
            <a:ext cx="762926" cy="393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450" tIns="44450" rIns="44450" bIns="44450">
            <a:spAutoFit/>
          </a:bodyPr>
          <a:lstStyle>
            <a:lvl1pPr algn="ctr" defTabSz="762000">
              <a:defRPr sz="2000" b="1">
                <a:solidFill>
                  <a:srgbClr val="3B383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North</a:t>
            </a:r>
          </a:p>
        </p:txBody>
      </p:sp>
      <p:sp>
        <p:nvSpPr>
          <p:cNvPr id="157" name="Rectangle 3"/>
          <p:cNvSpPr txBox="1"/>
          <p:nvPr/>
        </p:nvSpPr>
        <p:spPr>
          <a:xfrm rot="730422">
            <a:off x="3113119" y="4556212"/>
            <a:ext cx="537926" cy="393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450" tIns="44450" rIns="44450" bIns="44450">
            <a:spAutoFit/>
          </a:bodyPr>
          <a:lstStyle>
            <a:lvl1pPr algn="ctr" defTabSz="762000">
              <a:defRPr sz="2000" b="1">
                <a:solidFill>
                  <a:srgbClr val="3B383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East</a:t>
            </a:r>
          </a:p>
        </p:txBody>
      </p:sp>
      <p:sp>
        <p:nvSpPr>
          <p:cNvPr id="158" name="Rectangle 3"/>
          <p:cNvSpPr txBox="1"/>
          <p:nvPr/>
        </p:nvSpPr>
        <p:spPr>
          <a:xfrm rot="533113">
            <a:off x="485259" y="3982313"/>
            <a:ext cx="662956" cy="393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450" tIns="44450" rIns="44450" bIns="44450">
            <a:spAutoFit/>
          </a:bodyPr>
          <a:lstStyle>
            <a:lvl1pPr algn="ctr" defTabSz="762000">
              <a:defRPr sz="2000" b="1">
                <a:solidFill>
                  <a:srgbClr val="3B383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West</a:t>
            </a:r>
          </a:p>
        </p:txBody>
      </p:sp>
      <p:sp>
        <p:nvSpPr>
          <p:cNvPr id="159" name="Rectangle 3"/>
          <p:cNvSpPr txBox="1"/>
          <p:nvPr/>
        </p:nvSpPr>
        <p:spPr>
          <a:xfrm rot="778530">
            <a:off x="1265835" y="5289670"/>
            <a:ext cx="752515" cy="393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450" tIns="44450" rIns="44450" bIns="44450">
            <a:spAutoFit/>
          </a:bodyPr>
          <a:lstStyle>
            <a:lvl1pPr algn="ctr" defTabSz="762000">
              <a:defRPr sz="2000" b="1">
                <a:solidFill>
                  <a:srgbClr val="3B383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South</a:t>
            </a:r>
          </a:p>
        </p:txBody>
      </p:sp>
      <p:sp>
        <p:nvSpPr>
          <p:cNvPr id="160" name="Rectangle 3"/>
          <p:cNvSpPr txBox="1"/>
          <p:nvPr/>
        </p:nvSpPr>
        <p:spPr>
          <a:xfrm>
            <a:off x="4369036" y="5345567"/>
            <a:ext cx="4767927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450" tIns="44450" rIns="44450" bIns="44450">
            <a:spAutoFit/>
          </a:bodyPr>
          <a:lstStyle>
            <a:lvl1pPr defTabSz="762000">
              <a:defRPr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Igralci so poimenovani po straneh neba.</a:t>
            </a:r>
          </a:p>
        </p:txBody>
      </p:sp>
      <p:sp>
        <p:nvSpPr>
          <p:cNvPr id="161" name="Rectangle 3"/>
          <p:cNvSpPr txBox="1"/>
          <p:nvPr/>
        </p:nvSpPr>
        <p:spPr>
          <a:xfrm>
            <a:off x="4369036" y="4859899"/>
            <a:ext cx="4767927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450" tIns="44450" rIns="44450" bIns="44450">
            <a:spAutoFit/>
          </a:bodyPr>
          <a:lstStyle>
            <a:lvl1pPr defTabSz="762000">
              <a:defRPr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Vsak igralec ima 13 kart.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5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10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10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" grpId="1" animBg="1" advAuto="0"/>
      <p:bldP spid="154" grpId="2" build="p" bldLvl="5" animBg="1" advAuto="0"/>
      <p:bldP spid="160" grpId="4" animBg="1" advAuto="0"/>
      <p:bldP spid="161" grpId="3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Rectangle 4"/>
          <p:cNvSpPr txBox="1">
            <a:spLocks noGrp="1"/>
          </p:cNvSpPr>
          <p:nvPr>
            <p:ph type="sldNum" sz="quarter" idx="4294967295"/>
          </p:nvPr>
        </p:nvSpPr>
        <p:spPr>
          <a:xfrm>
            <a:off x="407998" y="6400801"/>
            <a:ext cx="191717" cy="304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3</a:t>
            </a:fld>
            <a:endParaRPr/>
          </a:p>
        </p:txBody>
      </p:sp>
      <p:sp>
        <p:nvSpPr>
          <p:cNvPr id="164" name="Rubrik 3"/>
          <p:cNvSpPr txBox="1">
            <a:spLocks noGrp="1"/>
          </p:cNvSpPr>
          <p:nvPr>
            <p:ph type="title"/>
          </p:nvPr>
        </p:nvSpPr>
        <p:spPr>
          <a:xfrm>
            <a:off x="531844" y="234000"/>
            <a:ext cx="9011155" cy="855002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Cilj igre je osvajanje vzetkov</a:t>
            </a:r>
          </a:p>
        </p:txBody>
      </p:sp>
      <p:sp>
        <p:nvSpPr>
          <p:cNvPr id="165" name="Rectangle 3"/>
          <p:cNvSpPr txBox="1"/>
          <p:nvPr/>
        </p:nvSpPr>
        <p:spPr>
          <a:xfrm>
            <a:off x="4324037" y="1223999"/>
            <a:ext cx="4677926" cy="104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450" tIns="44450" rIns="44450" bIns="44450">
            <a:spAutoFit/>
          </a:bodyPr>
          <a:lstStyle/>
          <a:p>
            <a:pPr defTabSz="762000">
              <a:defRPr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Vsak igralec je igral eno karto. South, ki je igral najvišjo karto (</a:t>
            </a:r>
            <a:r>
              <a:rPr>
                <a:solidFill>
                  <a:srgbClr val="C00000"/>
                </a:solidFill>
              </a:rPr>
              <a:t>♥</a:t>
            </a:r>
            <a:r>
              <a:t>damo), osvoji </a:t>
            </a:r>
            <a:r>
              <a:rPr b="1">
                <a:solidFill>
                  <a:srgbClr val="2E75B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vzetek</a:t>
            </a:r>
            <a:r>
              <a:t> skupaj s partnerjem.</a:t>
            </a:r>
          </a:p>
        </p:txBody>
      </p:sp>
      <p:sp>
        <p:nvSpPr>
          <p:cNvPr id="166" name="Rectangle 3"/>
          <p:cNvSpPr txBox="1"/>
          <p:nvPr/>
        </p:nvSpPr>
        <p:spPr>
          <a:xfrm>
            <a:off x="4317223" y="2565499"/>
            <a:ext cx="476792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450" tIns="44450" rIns="44450" bIns="44450">
            <a:spAutoFit/>
          </a:bodyPr>
          <a:lstStyle>
            <a:lvl1pPr defTabSz="762000">
              <a:defRPr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Vsak igralec ima 13 kart, torej je na voljo 13 vzetkov, za katere tekmujemo.</a:t>
            </a:r>
          </a:p>
        </p:txBody>
      </p:sp>
      <p:grpSp>
        <p:nvGrpSpPr>
          <p:cNvPr id="169" name="Grupp 6"/>
          <p:cNvGrpSpPr/>
          <p:nvPr/>
        </p:nvGrpSpPr>
        <p:grpSpPr>
          <a:xfrm>
            <a:off x="4354372" y="3865176"/>
            <a:ext cx="4693630" cy="676082"/>
            <a:chOff x="0" y="0"/>
            <a:chExt cx="4693628" cy="676081"/>
          </a:xfrm>
        </p:grpSpPr>
        <p:sp>
          <p:nvSpPr>
            <p:cNvPr id="167" name="Rectangle 3"/>
            <p:cNvSpPr txBox="1"/>
            <p:nvPr/>
          </p:nvSpPr>
          <p:spPr>
            <a:xfrm>
              <a:off x="-1" y="62294"/>
              <a:ext cx="4316848" cy="368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4450" tIns="44450" rIns="44450" bIns="44450" numCol="1" anchor="t">
              <a:spAutoFit/>
            </a:bodyPr>
            <a:lstStyle>
              <a:lvl1pPr defTabSz="762000">
                <a:defRPr>
                  <a:solidFill>
                    <a:srgbClr val="3B3838"/>
                  </a:solidFill>
                  <a:latin typeface="Montserrat Regular"/>
                  <a:ea typeface="Montserrat Regular"/>
                  <a:cs typeface="Montserrat Regular"/>
                  <a:sym typeface="Montserrat Regular"/>
                </a:defRPr>
              </a:lvl1pPr>
            </a:lstStyle>
            <a:p>
              <a:r>
                <a:t>Osvojeni vzetek označimo takole:</a:t>
              </a:r>
            </a:p>
          </p:txBody>
        </p:sp>
        <p:pic>
          <p:nvPicPr>
            <p:cNvPr id="168" name="Bildobjekt 4" descr="Bildobjekt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96872" y="-1"/>
              <a:ext cx="496757" cy="676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72" name="Grupp 7"/>
          <p:cNvGrpSpPr/>
          <p:nvPr/>
        </p:nvGrpSpPr>
        <p:grpSpPr>
          <a:xfrm>
            <a:off x="4324038" y="4688999"/>
            <a:ext cx="4824977" cy="496758"/>
            <a:chOff x="0" y="0"/>
            <a:chExt cx="4824976" cy="496757"/>
          </a:xfrm>
        </p:grpSpPr>
        <p:sp>
          <p:nvSpPr>
            <p:cNvPr id="170" name="Rectangle 3"/>
            <p:cNvSpPr txBox="1"/>
            <p:nvPr/>
          </p:nvSpPr>
          <p:spPr>
            <a:xfrm>
              <a:off x="-1" y="0"/>
              <a:ext cx="4767928" cy="368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4450" tIns="44450" rIns="44450" bIns="44450" numCol="1" anchor="t">
              <a:spAutoFit/>
            </a:bodyPr>
            <a:lstStyle>
              <a:lvl1pPr defTabSz="762000">
                <a:defRPr>
                  <a:solidFill>
                    <a:srgbClr val="3B3838"/>
                  </a:solidFill>
                  <a:latin typeface="Montserrat Regular"/>
                  <a:ea typeface="Montserrat Regular"/>
                  <a:cs typeface="Montserrat Regular"/>
                  <a:sym typeface="Montserrat Regular"/>
                </a:defRPr>
              </a:lvl1pPr>
            </a:lstStyle>
            <a:p>
              <a:r>
                <a:t>Izgubljeni vzetek označimo takole:</a:t>
              </a:r>
            </a:p>
          </p:txBody>
        </p:sp>
        <p:pic>
          <p:nvPicPr>
            <p:cNvPr id="171" name="Bildobjekt 16" descr="Bildobjekt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400000">
              <a:off x="4238558" y="-89662"/>
              <a:ext cx="496758" cy="6760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80" name="Grupp 11"/>
          <p:cNvGrpSpPr/>
          <p:nvPr/>
        </p:nvGrpSpPr>
        <p:grpSpPr>
          <a:xfrm>
            <a:off x="859037" y="5409000"/>
            <a:ext cx="8278965" cy="676083"/>
            <a:chOff x="0" y="0"/>
            <a:chExt cx="8278963" cy="676081"/>
          </a:xfrm>
        </p:grpSpPr>
        <p:sp>
          <p:nvSpPr>
            <p:cNvPr id="173" name="Rectangle 3"/>
            <p:cNvSpPr txBox="1"/>
            <p:nvPr/>
          </p:nvSpPr>
          <p:spPr>
            <a:xfrm>
              <a:off x="-1" y="89999"/>
              <a:ext cx="6837926" cy="368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4450" tIns="44450" rIns="44450" bIns="44450" numCol="1" anchor="t">
              <a:spAutoFit/>
            </a:bodyPr>
            <a:lstStyle>
              <a:lvl1pPr defTabSz="762000">
                <a:defRPr>
                  <a:solidFill>
                    <a:srgbClr val="3B3838"/>
                  </a:solidFill>
                  <a:latin typeface="Montserrat Regular"/>
                  <a:ea typeface="Montserrat Regular"/>
                  <a:cs typeface="Montserrat Regular"/>
                  <a:sym typeface="Montserrat Regular"/>
                </a:defRPr>
              </a:lvl1pPr>
            </a:lstStyle>
            <a:p>
              <a:r>
                <a:t>Po petih vzetkih bomo imeli pred seboj nekaj takega:</a:t>
              </a:r>
            </a:p>
          </p:txBody>
        </p:sp>
        <p:grpSp>
          <p:nvGrpSpPr>
            <p:cNvPr id="179" name="Grupp 10"/>
            <p:cNvGrpSpPr/>
            <p:nvPr/>
          </p:nvGrpSpPr>
          <p:grpSpPr>
            <a:xfrm>
              <a:off x="6838960" y="0"/>
              <a:ext cx="1440004" cy="676082"/>
              <a:chOff x="-1" y="0"/>
              <a:chExt cx="1440002" cy="676081"/>
            </a:xfrm>
          </p:grpSpPr>
          <p:pic>
            <p:nvPicPr>
              <p:cNvPr id="174" name="Bildobjekt 17" descr="Bildobjekt 17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-2" y="0"/>
                <a:ext cx="496758" cy="67608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75" name="Bildobjekt 19" descr="Bildobjekt 19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5400000">
                <a:off x="313580" y="-1"/>
                <a:ext cx="496759" cy="67608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76" name="Bildobjekt 20" descr="Bildobjekt 20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04999" y="0"/>
                <a:ext cx="496757" cy="67608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77" name="Bildobjekt 21" descr="Bildobjekt 21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84020" y="0"/>
                <a:ext cx="496757" cy="67608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78" name="Bildobjekt 22" descr="Bildobjekt 2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5400000">
                <a:off x="853582" y="-1"/>
                <a:ext cx="496758" cy="67608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183" name="Grupp 1"/>
          <p:cNvGrpSpPr/>
          <p:nvPr/>
        </p:nvGrpSpPr>
        <p:grpSpPr>
          <a:xfrm>
            <a:off x="317999" y="1314000"/>
            <a:ext cx="3990338" cy="4043938"/>
            <a:chOff x="0" y="0"/>
            <a:chExt cx="3990337" cy="4043937"/>
          </a:xfrm>
        </p:grpSpPr>
        <p:pic>
          <p:nvPicPr>
            <p:cNvPr id="181" name="Bildobjekt 2" descr="Bildobjekt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3990338" cy="37350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82" name="Rectangle 3"/>
            <p:cNvSpPr txBox="1"/>
            <p:nvPr/>
          </p:nvSpPr>
          <p:spPr>
            <a:xfrm rot="778530">
              <a:off x="717562" y="3572735"/>
              <a:ext cx="735103" cy="393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4450" tIns="44450" rIns="44450" bIns="44450" numCol="1" anchor="t">
              <a:spAutoFit/>
            </a:bodyPr>
            <a:lstStyle>
              <a:lvl1pPr algn="ctr" defTabSz="762000">
                <a:defRPr sz="2000" b="1">
                  <a:solidFill>
                    <a:srgbClr val="3B3838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South</a:t>
              </a:r>
            </a:p>
          </p:txBody>
        </p:sp>
      </p:grp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Rectangle 4"/>
          <p:cNvSpPr txBox="1">
            <a:spLocks noGrp="1"/>
          </p:cNvSpPr>
          <p:nvPr>
            <p:ph type="sldNum" sz="quarter" idx="4294967295"/>
          </p:nvPr>
        </p:nvSpPr>
        <p:spPr>
          <a:xfrm>
            <a:off x="407998" y="6400801"/>
            <a:ext cx="191717" cy="304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4</a:t>
            </a:fld>
            <a:endParaRPr/>
          </a:p>
        </p:txBody>
      </p:sp>
      <p:sp>
        <p:nvSpPr>
          <p:cNvPr id="186" name="Rubrik 3"/>
          <p:cNvSpPr txBox="1">
            <a:spLocks noGrp="1"/>
          </p:cNvSpPr>
          <p:nvPr>
            <p:ph type="title"/>
          </p:nvPr>
        </p:nvSpPr>
        <p:spPr>
          <a:xfrm>
            <a:off x="522514" y="234000"/>
            <a:ext cx="9020486" cy="855002"/>
          </a:xfrm>
          <a:prstGeom prst="rect">
            <a:avLst/>
          </a:prstGeom>
        </p:spPr>
        <p:txBody>
          <a:bodyPr/>
          <a:lstStyle/>
          <a:p>
            <a:pPr>
              <a:defRPr sz="3200">
                <a:latin typeface="Arial Black"/>
                <a:ea typeface="Arial Black"/>
                <a:cs typeface="Arial Black"/>
                <a:sym typeface="Arial Black"/>
              </a:defRPr>
            </a:pPr>
            <a:r>
              <a:t>Kaj pa, ko barvi ne moremo slediti?</a:t>
            </a:r>
          </a:p>
        </p:txBody>
      </p:sp>
      <p:sp>
        <p:nvSpPr>
          <p:cNvPr id="187" name="Rectangle 3"/>
          <p:cNvSpPr txBox="1"/>
          <p:nvPr/>
        </p:nvSpPr>
        <p:spPr>
          <a:xfrm>
            <a:off x="4324038" y="1314000"/>
            <a:ext cx="4947924" cy="120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450" tIns="44450" rIns="44450" bIns="44450">
            <a:spAutoFit/>
          </a:bodyPr>
          <a:lstStyle/>
          <a:p>
            <a:pPr defTabSz="762000">
              <a:defRPr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Ko je bila barva nekajkrat igrana, se lahko zgodi, da ji ne moremo več </a:t>
            </a:r>
            <a:r>
              <a:rPr b="1">
                <a:solidFill>
                  <a:srgbClr val="2E75B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slediti</a:t>
            </a:r>
            <a:r>
              <a:t>. Sedaj lahko igramo poljubno karto v poljubni barvi.</a:t>
            </a:r>
          </a:p>
        </p:txBody>
      </p:sp>
      <p:sp>
        <p:nvSpPr>
          <p:cNvPr id="188" name="Rectangle 3"/>
          <p:cNvSpPr txBox="1"/>
          <p:nvPr/>
        </p:nvSpPr>
        <p:spPr>
          <a:xfrm>
            <a:off x="4324037" y="3419900"/>
            <a:ext cx="4767927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450" tIns="44450" rIns="44450" bIns="44450">
            <a:spAutoFit/>
          </a:bodyPr>
          <a:lstStyle/>
          <a:p>
            <a:pPr defTabSz="762000">
              <a:defRPr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Temu rečemo </a:t>
            </a:r>
            <a:r>
              <a:rPr b="1">
                <a:solidFill>
                  <a:srgbClr val="2E75B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odmetavanje</a:t>
            </a:r>
            <a:r>
              <a:rPr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</a:p>
        </p:txBody>
      </p:sp>
      <p:pic>
        <p:nvPicPr>
          <p:cNvPr id="189" name="Bildobjekt 1" descr="Bildobjekt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000" y="1728285"/>
            <a:ext cx="3960003" cy="3185716"/>
          </a:xfrm>
          <a:prstGeom prst="rect">
            <a:avLst/>
          </a:prstGeom>
          <a:ln w="12700">
            <a:miter lim="400000"/>
          </a:ln>
        </p:spPr>
      </p:pic>
      <p:sp>
        <p:nvSpPr>
          <p:cNvPr id="190" name="Rectangle 3"/>
          <p:cNvSpPr txBox="1"/>
          <p:nvPr/>
        </p:nvSpPr>
        <p:spPr>
          <a:xfrm>
            <a:off x="4369036" y="4355567"/>
            <a:ext cx="476792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450" tIns="44450" rIns="44450" bIns="44450">
            <a:spAutoFit/>
          </a:bodyPr>
          <a:lstStyle/>
          <a:p>
            <a:pPr defTabSz="762000">
              <a:defRPr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Če odmečemo, vzetka ne moremo osvojiti.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4"/>
          <p:cNvSpPr txBox="1">
            <a:spLocks noGrp="1"/>
          </p:cNvSpPr>
          <p:nvPr>
            <p:ph type="sldNum" sz="quarter" idx="4294967295"/>
          </p:nvPr>
        </p:nvSpPr>
        <p:spPr>
          <a:xfrm>
            <a:off x="407998" y="6400801"/>
            <a:ext cx="191717" cy="3048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4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193" name="Rubrik 3"/>
          <p:cNvSpPr txBox="1">
            <a:spLocks noGrp="1"/>
          </p:cNvSpPr>
          <p:nvPr>
            <p:ph type="title"/>
          </p:nvPr>
        </p:nvSpPr>
        <p:spPr>
          <a:xfrm>
            <a:off x="599716" y="234000"/>
            <a:ext cx="9078284" cy="855002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Igranje bridža poteka v dveh fazah</a:t>
            </a:r>
          </a:p>
        </p:txBody>
      </p:sp>
      <p:sp>
        <p:nvSpPr>
          <p:cNvPr id="194" name="Rectangle 3"/>
          <p:cNvSpPr txBox="1"/>
          <p:nvPr/>
        </p:nvSpPr>
        <p:spPr>
          <a:xfrm>
            <a:off x="4369036" y="1270935"/>
            <a:ext cx="5175926" cy="1968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450" tIns="44450" rIns="44450" bIns="44450">
            <a:spAutoFit/>
          </a:bodyPr>
          <a:lstStyle/>
          <a:p>
            <a:pPr defTabSz="762000">
              <a:defRPr sz="2400">
                <a:solidFill>
                  <a:srgbClr val="3B3838"/>
                </a:solidFill>
                <a:latin typeface="+mj-lt"/>
                <a:ea typeface="+mj-ea"/>
                <a:cs typeface="+mj-cs"/>
                <a:sym typeface="Calibri"/>
              </a:defRPr>
            </a:pPr>
            <a:br>
              <a:rPr dirty="0"/>
            </a:br>
            <a:endParaRPr sz="1400" dirty="0"/>
          </a:p>
          <a:p>
            <a:pPr marL="270271" indent="-270271" defTabSz="762000">
              <a:buSzPct val="100000"/>
              <a:buFont typeface="Symbol"/>
              <a:buChar char="§"/>
              <a:defRPr b="1">
                <a:solidFill>
                  <a:srgbClr val="2E75B6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rPr dirty="0" err="1"/>
              <a:t>Licitacija</a:t>
            </a:r>
            <a:r>
              <a:rPr b="0" dirty="0"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, s </a:t>
            </a:r>
            <a:r>
              <a:rPr b="0" dirty="0" err="1"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katero</a:t>
            </a:r>
            <a:r>
              <a:rPr b="0" dirty="0"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 </a:t>
            </a:r>
            <a:r>
              <a:rPr b="0" dirty="0" err="1"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določimo</a:t>
            </a:r>
            <a:r>
              <a:rPr b="0" dirty="0"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, </a:t>
            </a:r>
            <a:r>
              <a:rPr b="0" dirty="0" err="1"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kateri</a:t>
            </a:r>
            <a:r>
              <a:rPr b="0" dirty="0"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 </a:t>
            </a:r>
            <a:r>
              <a:rPr b="0" dirty="0" err="1"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kontrakt</a:t>
            </a:r>
            <a:r>
              <a:rPr b="0" dirty="0"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 </a:t>
            </a:r>
            <a:r>
              <a:rPr b="0" dirty="0" err="1"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bomo</a:t>
            </a:r>
            <a:r>
              <a:rPr b="0" dirty="0"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 </a:t>
            </a:r>
            <a:r>
              <a:rPr b="0" dirty="0" err="1"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igrali</a:t>
            </a:r>
            <a:r>
              <a:rPr b="0" dirty="0"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, je </a:t>
            </a:r>
            <a:r>
              <a:rPr b="0" dirty="0" err="1"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prva</a:t>
            </a:r>
            <a:r>
              <a:rPr b="0" dirty="0"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 </a:t>
            </a:r>
            <a:r>
              <a:rPr b="0" dirty="0" err="1"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faza</a:t>
            </a:r>
            <a:r>
              <a:rPr b="0" dirty="0"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.</a:t>
            </a:r>
            <a:br>
              <a:rPr b="0" dirty="0"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</a:br>
            <a:endParaRPr sz="1200" dirty="0">
              <a:solidFill>
                <a:srgbClr val="3B3838"/>
              </a:solidFill>
              <a:latin typeface="+mj-lt"/>
              <a:ea typeface="+mj-ea"/>
              <a:cs typeface="+mj-cs"/>
              <a:sym typeface="Calibri"/>
            </a:endParaRPr>
          </a:p>
          <a:p>
            <a:pPr marL="270271" indent="-270271" defTabSz="762000">
              <a:buSzPct val="100000"/>
              <a:buFont typeface="Symbol"/>
              <a:buChar char="§"/>
              <a:defRPr b="1">
                <a:solidFill>
                  <a:srgbClr val="2E75B6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rPr dirty="0" err="1"/>
              <a:t>Igranje</a:t>
            </a:r>
            <a:r>
              <a:rPr b="0" dirty="0"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, </a:t>
            </a:r>
            <a:r>
              <a:rPr b="0" dirty="0" err="1"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kater</a:t>
            </a:r>
            <a:r>
              <a:rPr lang="sl-SI" b="0" dirty="0"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e</a:t>
            </a:r>
            <a:r>
              <a:rPr b="0" dirty="0"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ga </a:t>
            </a:r>
            <a:r>
              <a:rPr b="0" dirty="0" err="1"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cilj</a:t>
            </a:r>
            <a:r>
              <a:rPr b="0" dirty="0"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 je </a:t>
            </a:r>
            <a:r>
              <a:rPr b="0" dirty="0" err="1"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narediti</a:t>
            </a:r>
            <a:r>
              <a:rPr b="0" dirty="0"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 </a:t>
            </a:r>
            <a:r>
              <a:rPr b="0" dirty="0" err="1"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čim</a:t>
            </a:r>
            <a:r>
              <a:rPr b="0" dirty="0"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 </a:t>
            </a:r>
            <a:r>
              <a:rPr b="0" dirty="0" err="1"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več</a:t>
            </a:r>
            <a:r>
              <a:rPr b="0" dirty="0"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 </a:t>
            </a:r>
            <a:r>
              <a:rPr b="0" dirty="0" err="1"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vzetkov</a:t>
            </a:r>
            <a:r>
              <a:rPr b="0" dirty="0"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, je </a:t>
            </a:r>
            <a:r>
              <a:rPr b="0" dirty="0" err="1"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druga</a:t>
            </a:r>
            <a:r>
              <a:rPr b="0" dirty="0"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 </a:t>
            </a:r>
            <a:r>
              <a:rPr b="0" dirty="0" err="1"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faza</a:t>
            </a:r>
            <a:r>
              <a:rPr b="0" dirty="0"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.</a:t>
            </a:r>
          </a:p>
        </p:txBody>
      </p:sp>
      <p:sp>
        <p:nvSpPr>
          <p:cNvPr id="195" name="Rectangle 3"/>
          <p:cNvSpPr txBox="1"/>
          <p:nvPr/>
        </p:nvSpPr>
        <p:spPr>
          <a:xfrm>
            <a:off x="2569037" y="5498999"/>
            <a:ext cx="5757926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450" tIns="44450" rIns="44450" bIns="44450">
            <a:spAutoFit/>
          </a:bodyPr>
          <a:lstStyle/>
          <a:p>
            <a:pPr defTabSz="762000">
              <a:defRPr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t>Pri</a:t>
            </a:r>
            <a:r>
              <a:rPr>
                <a:solidFill>
                  <a:srgbClr val="2E75B6"/>
                </a:solidFill>
              </a:rPr>
              <a:t> </a:t>
            </a:r>
            <a:r>
              <a:rPr b="1">
                <a:solidFill>
                  <a:srgbClr val="2E75B6"/>
                </a:solidFill>
              </a:rPr>
              <a:t>minibridžu</a:t>
            </a:r>
            <a:r>
              <a:rPr sz="2400" b="1">
                <a:solidFill>
                  <a:srgbClr val="2E75B6"/>
                </a:solidFill>
                <a:latin typeface="+mj-lt"/>
                <a:ea typeface="+mj-ea"/>
                <a:cs typeface="+mj-cs"/>
                <a:sym typeface="Calibri"/>
              </a:rPr>
              <a:t> </a:t>
            </a:r>
            <a:r>
              <a:rPr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je faza licitacije poenostavljena.</a:t>
            </a:r>
          </a:p>
        </p:txBody>
      </p:sp>
      <p:sp>
        <p:nvSpPr>
          <p:cNvPr id="196" name="Rectangle 3"/>
          <p:cNvSpPr txBox="1"/>
          <p:nvPr/>
        </p:nvSpPr>
        <p:spPr>
          <a:xfrm>
            <a:off x="4399495" y="3599169"/>
            <a:ext cx="418292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450" tIns="44450" rIns="44450" bIns="44450">
            <a:spAutoFit/>
          </a:bodyPr>
          <a:lstStyle/>
          <a:p>
            <a:pPr defTabSz="762000">
              <a:defRPr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/>
              <a:t>V </a:t>
            </a:r>
            <a:r>
              <a:rPr dirty="0" err="1"/>
              <a:t>tej</a:t>
            </a:r>
            <a:r>
              <a:rPr dirty="0"/>
              <a:t> </a:t>
            </a:r>
            <a:r>
              <a:rPr dirty="0" err="1"/>
              <a:t>lekciji</a:t>
            </a:r>
            <a:r>
              <a:rPr dirty="0"/>
              <a:t> </a:t>
            </a:r>
            <a:r>
              <a:rPr b="1" dirty="0" err="1">
                <a:solidFill>
                  <a:srgbClr val="2E75B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delivec</a:t>
            </a:r>
            <a:r>
              <a:rPr lang="sl-SI" b="1" dirty="0">
                <a:solidFill>
                  <a:srgbClr val="2E75B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sl-SI" dirty="0"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Bold"/>
              </a:rPr>
              <a:t>(</a:t>
            </a:r>
            <a:r>
              <a:rPr lang="sl-SI" dirty="0" err="1"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Bold"/>
              </a:rPr>
              <a:t>delilec</a:t>
            </a:r>
            <a:r>
              <a:rPr lang="sl-SI" dirty="0"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Bold"/>
              </a:rPr>
              <a:t>)</a:t>
            </a:r>
            <a:r>
              <a:rPr dirty="0"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</a:rPr>
              <a:t> </a:t>
            </a:r>
            <a:r>
              <a:rPr dirty="0" err="1"/>
              <a:t>zmaga</a:t>
            </a:r>
            <a:r>
              <a:rPr dirty="0"/>
              <a:t> v </a:t>
            </a:r>
            <a:r>
              <a:rPr dirty="0" err="1"/>
              <a:t>licitaciji</a:t>
            </a:r>
            <a:r>
              <a:rPr dirty="0"/>
              <a:t> in </a:t>
            </a:r>
            <a:r>
              <a:rPr dirty="0" err="1"/>
              <a:t>postane</a:t>
            </a:r>
            <a:r>
              <a:rPr dirty="0"/>
              <a:t> </a:t>
            </a:r>
            <a:r>
              <a:rPr b="1" dirty="0" err="1">
                <a:solidFill>
                  <a:srgbClr val="2E75B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izvajalec</a:t>
            </a:r>
            <a:r>
              <a:rPr dirty="0">
                <a:solidFill>
                  <a:srgbClr val="2E75B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A098BE39-D19A-4E7B-81B0-768D8EBFC3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38" y="1560135"/>
            <a:ext cx="3751951" cy="3358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462921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" grpId="0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4"/>
          <p:cNvSpPr txBox="1">
            <a:spLocks noGrp="1"/>
          </p:cNvSpPr>
          <p:nvPr>
            <p:ph type="sldNum" sz="quarter" idx="4294967295"/>
          </p:nvPr>
        </p:nvSpPr>
        <p:spPr>
          <a:xfrm>
            <a:off x="407998" y="6400801"/>
            <a:ext cx="191717" cy="304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6</a:t>
            </a:fld>
            <a:endParaRPr/>
          </a:p>
        </p:txBody>
      </p:sp>
      <p:sp>
        <p:nvSpPr>
          <p:cNvPr id="193" name="Rubrik 3"/>
          <p:cNvSpPr txBox="1">
            <a:spLocks noGrp="1"/>
          </p:cNvSpPr>
          <p:nvPr>
            <p:ph type="title"/>
          </p:nvPr>
        </p:nvSpPr>
        <p:spPr>
          <a:xfrm>
            <a:off x="487910" y="235005"/>
            <a:ext cx="9078284" cy="855002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dirty="0" err="1"/>
              <a:t>Igranje</a:t>
            </a:r>
            <a:r>
              <a:rPr dirty="0"/>
              <a:t> </a:t>
            </a:r>
            <a:r>
              <a:rPr dirty="0" err="1"/>
              <a:t>bridža</a:t>
            </a:r>
            <a:r>
              <a:rPr dirty="0"/>
              <a:t> </a:t>
            </a:r>
            <a:r>
              <a:rPr lang="sl-SI" dirty="0"/>
              <a:t>s preskočeno licitacijo #1</a:t>
            </a:r>
            <a:endParaRPr dirty="0"/>
          </a:p>
        </p:txBody>
      </p:sp>
      <p:sp>
        <p:nvSpPr>
          <p:cNvPr id="194" name="Rectangle 3"/>
          <p:cNvSpPr txBox="1"/>
          <p:nvPr/>
        </p:nvSpPr>
        <p:spPr>
          <a:xfrm>
            <a:off x="4369036" y="1270935"/>
            <a:ext cx="5175926" cy="45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450" tIns="44450" rIns="44450" bIns="44450">
            <a:spAutoFit/>
          </a:bodyPr>
          <a:lstStyle/>
          <a:p>
            <a:pPr defTabSz="762000">
              <a:defRPr sz="2400">
                <a:solidFill>
                  <a:srgbClr val="3B3838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b="0" dirty="0">
              <a:solidFill>
                <a:srgbClr val="3B3838"/>
              </a:solidFill>
              <a:latin typeface="Montserrat Regular"/>
              <a:ea typeface="Montserrat Regular"/>
              <a:cs typeface="Montserrat Regular"/>
              <a:sym typeface="Montserrat Regular"/>
            </a:endParaRPr>
          </a:p>
        </p:txBody>
      </p:sp>
      <p:sp>
        <p:nvSpPr>
          <p:cNvPr id="9" name="PoljeZBesedilom 8">
            <a:extLst>
              <a:ext uri="{FF2B5EF4-FFF2-40B4-BE49-F238E27FC236}">
                <a16:creationId xmlns:a16="http://schemas.microsoft.com/office/drawing/2014/main" id="{73469A15-C52B-4064-9E58-FAF9CA1580F4}"/>
              </a:ext>
            </a:extLst>
          </p:cNvPr>
          <p:cNvSpPr txBox="1"/>
          <p:nvPr/>
        </p:nvSpPr>
        <p:spPr>
          <a:xfrm>
            <a:off x="4261588" y="1632792"/>
            <a:ext cx="4959456" cy="31393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sl-SI" dirty="0">
                <a:solidFill>
                  <a:srgbClr val="3B3838"/>
                </a:solidFill>
                <a:latin typeface="Montserrat Regular"/>
              </a:rPr>
              <a:t>Igralca levo od izvajalca, ki odigra prvo karto, imenujemo NAPADALEC (napad [ang. ataka]).</a:t>
            </a:r>
          </a:p>
          <a:p>
            <a:endParaRPr lang="sl-SI" dirty="0">
              <a:solidFill>
                <a:srgbClr val="3B3838"/>
              </a:solidFill>
              <a:latin typeface="Montserrat Regular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l-SI" dirty="0">
                <a:solidFill>
                  <a:srgbClr val="3B3838"/>
                </a:solidFill>
                <a:latin typeface="Montserrat Regular"/>
              </a:rPr>
              <a:t>Izvajalčev partner, ki mu pravimo MIZA, takoj po odigrani prvi karti položi svoje karte na mizo s sliko navzgor.</a:t>
            </a:r>
          </a:p>
          <a:p>
            <a:endParaRPr lang="sl-SI" dirty="0">
              <a:solidFill>
                <a:srgbClr val="3B3838"/>
              </a:solidFill>
              <a:latin typeface="Montserrat Regular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l-SI" dirty="0">
                <a:solidFill>
                  <a:srgbClr val="3B3838"/>
                </a:solidFill>
                <a:latin typeface="Montserrat Regular"/>
              </a:rPr>
              <a:t>Vsaka barva tvori svoj stolpec, karte v stolpcih pa so razporejeni po barvni vrednosti (♠</a:t>
            </a:r>
            <a:r>
              <a:rPr lang="sl-SI" dirty="0">
                <a:solidFill>
                  <a:srgbClr val="FF0000"/>
                </a:solidFill>
                <a:latin typeface="Montserrat Regular"/>
              </a:rPr>
              <a:t>♥♦</a:t>
            </a:r>
            <a:r>
              <a:rPr lang="sl-SI" dirty="0">
                <a:solidFill>
                  <a:srgbClr val="3B3838"/>
                </a:solidFill>
                <a:latin typeface="Montserrat Regular"/>
              </a:rPr>
              <a:t>♣)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3F36E88A-AD19-4401-919E-89FBECF10C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15" y="1500485"/>
            <a:ext cx="3361766" cy="3126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731855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4"/>
          <p:cNvSpPr txBox="1">
            <a:spLocks noGrp="1"/>
          </p:cNvSpPr>
          <p:nvPr>
            <p:ph type="sldNum" sz="quarter" idx="4294967295"/>
          </p:nvPr>
        </p:nvSpPr>
        <p:spPr>
          <a:xfrm>
            <a:off x="407998" y="6400801"/>
            <a:ext cx="191717" cy="3048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4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7</a:t>
            </a:fld>
            <a:endParaRPr/>
          </a:p>
        </p:txBody>
      </p:sp>
      <p:sp>
        <p:nvSpPr>
          <p:cNvPr id="193" name="Rubrik 3"/>
          <p:cNvSpPr txBox="1">
            <a:spLocks noGrp="1"/>
          </p:cNvSpPr>
          <p:nvPr>
            <p:ph type="title"/>
          </p:nvPr>
        </p:nvSpPr>
        <p:spPr>
          <a:xfrm>
            <a:off x="413858" y="234000"/>
            <a:ext cx="9078284" cy="855002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dirty="0" err="1"/>
              <a:t>Igranje</a:t>
            </a:r>
            <a:r>
              <a:rPr dirty="0"/>
              <a:t> </a:t>
            </a:r>
            <a:r>
              <a:rPr dirty="0" err="1"/>
              <a:t>bridža</a:t>
            </a:r>
            <a:r>
              <a:rPr dirty="0"/>
              <a:t> </a:t>
            </a:r>
            <a:r>
              <a:rPr lang="sl-SI" dirty="0"/>
              <a:t>s preskočeno licitacijo #2</a:t>
            </a:r>
            <a:endParaRPr dirty="0"/>
          </a:p>
        </p:txBody>
      </p:sp>
      <p:sp>
        <p:nvSpPr>
          <p:cNvPr id="194" name="Rectangle 3"/>
          <p:cNvSpPr txBox="1"/>
          <p:nvPr/>
        </p:nvSpPr>
        <p:spPr>
          <a:xfrm>
            <a:off x="4369036" y="1270935"/>
            <a:ext cx="5175926" cy="45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450" tIns="44450" rIns="44450" bIns="44450">
            <a:spAutoFit/>
          </a:bodyPr>
          <a:lstStyle/>
          <a:p>
            <a:pPr defTabSz="762000">
              <a:defRPr sz="2400">
                <a:solidFill>
                  <a:srgbClr val="3B3838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b="0" dirty="0">
              <a:solidFill>
                <a:srgbClr val="3B3838"/>
              </a:solidFill>
              <a:latin typeface="Montserrat Regular"/>
              <a:ea typeface="Montserrat Regular"/>
              <a:cs typeface="Montserrat Regular"/>
              <a:sym typeface="Montserrat Regular"/>
            </a:endParaRPr>
          </a:p>
        </p:txBody>
      </p:sp>
      <p:sp>
        <p:nvSpPr>
          <p:cNvPr id="9" name="PoljeZBesedilom 8">
            <a:extLst>
              <a:ext uri="{FF2B5EF4-FFF2-40B4-BE49-F238E27FC236}">
                <a16:creationId xmlns:a16="http://schemas.microsoft.com/office/drawing/2014/main" id="{73469A15-C52B-4064-9E58-FAF9CA1580F4}"/>
              </a:ext>
            </a:extLst>
          </p:cNvPr>
          <p:cNvSpPr txBox="1"/>
          <p:nvPr/>
        </p:nvSpPr>
        <p:spPr>
          <a:xfrm>
            <a:off x="4207344" y="1911968"/>
            <a:ext cx="5175926" cy="25853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sl-SI" dirty="0">
                <a:solidFill>
                  <a:srgbClr val="3B3838"/>
                </a:solidFill>
                <a:latin typeface="Montserrat Regular"/>
              </a:rPr>
              <a:t>Od zdaj dalje izvajalec igra s svojimi kartami in kartami na mizi, tako da jih imenuje, ko pridejo na vrsto.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sl-SI" dirty="0">
              <a:solidFill>
                <a:srgbClr val="3B3838"/>
              </a:solidFill>
              <a:latin typeface="Montserrat Regular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l-SI" dirty="0">
                <a:solidFill>
                  <a:srgbClr val="3B3838"/>
                </a:solidFill>
                <a:latin typeface="Montserrat Regular"/>
              </a:rPr>
              <a:t>Četrtega igralca imenujemo BRANILEC (obramba).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sl-SI" dirty="0">
              <a:solidFill>
                <a:srgbClr val="3B3838"/>
              </a:solidFill>
              <a:latin typeface="Montserrat Regular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l-SI" dirty="0">
                <a:solidFill>
                  <a:srgbClr val="3B3838"/>
                </a:solidFill>
                <a:latin typeface="Montserrat Regular"/>
              </a:rPr>
              <a:t>Ko napadalec odigra prvo karto, tudi on postane branilec (obramba).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3F36E88A-AD19-4401-919E-89FBECF10C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15" y="1500485"/>
            <a:ext cx="3361766" cy="3126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07756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4"/>
          <p:cNvSpPr txBox="1">
            <a:spLocks noGrp="1"/>
          </p:cNvSpPr>
          <p:nvPr>
            <p:ph type="sldNum" sz="quarter" idx="4294967295"/>
          </p:nvPr>
        </p:nvSpPr>
        <p:spPr>
          <a:xfrm>
            <a:off x="407998" y="6400801"/>
            <a:ext cx="191717" cy="304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8</a:t>
            </a:fld>
            <a:endParaRPr/>
          </a:p>
        </p:txBody>
      </p:sp>
      <p:sp>
        <p:nvSpPr>
          <p:cNvPr id="193" name="Rubrik 3"/>
          <p:cNvSpPr txBox="1">
            <a:spLocks noGrp="1"/>
          </p:cNvSpPr>
          <p:nvPr>
            <p:ph type="title"/>
          </p:nvPr>
        </p:nvSpPr>
        <p:spPr>
          <a:xfrm>
            <a:off x="2478722" y="324967"/>
            <a:ext cx="4948556" cy="855002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lang="sl-SI" dirty="0"/>
              <a:t>Namig za boljšo igro!</a:t>
            </a:r>
            <a:endParaRPr dirty="0"/>
          </a:p>
        </p:txBody>
      </p:sp>
      <p:sp>
        <p:nvSpPr>
          <p:cNvPr id="194" name="Rectangle 3"/>
          <p:cNvSpPr txBox="1"/>
          <p:nvPr/>
        </p:nvSpPr>
        <p:spPr>
          <a:xfrm>
            <a:off x="4369036" y="1270935"/>
            <a:ext cx="5175926" cy="45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450" tIns="44450" rIns="44450" bIns="44450">
            <a:spAutoFit/>
          </a:bodyPr>
          <a:lstStyle/>
          <a:p>
            <a:pPr defTabSz="762000">
              <a:defRPr sz="2400">
                <a:solidFill>
                  <a:srgbClr val="3B3838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b="0" dirty="0">
              <a:solidFill>
                <a:srgbClr val="3B3838"/>
              </a:solidFill>
              <a:latin typeface="Montserrat Regular"/>
              <a:ea typeface="Montserrat Regular"/>
              <a:cs typeface="Montserrat Regular"/>
              <a:sym typeface="Montserrat Regular"/>
            </a:endParaRPr>
          </a:p>
        </p:txBody>
      </p:sp>
      <p:sp>
        <p:nvSpPr>
          <p:cNvPr id="9" name="PoljeZBesedilom 8">
            <a:extLst>
              <a:ext uri="{FF2B5EF4-FFF2-40B4-BE49-F238E27FC236}">
                <a16:creationId xmlns:a16="http://schemas.microsoft.com/office/drawing/2014/main" id="{73469A15-C52B-4064-9E58-FAF9CA1580F4}"/>
              </a:ext>
            </a:extLst>
          </p:cNvPr>
          <p:cNvSpPr txBox="1"/>
          <p:nvPr/>
        </p:nvSpPr>
        <p:spPr>
          <a:xfrm>
            <a:off x="4222843" y="2113446"/>
            <a:ext cx="5175926" cy="23083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sl-SI" dirty="0">
                <a:solidFill>
                  <a:srgbClr val="3B3838"/>
                </a:solidFill>
                <a:latin typeface="Montserrat Regular"/>
              </a:rPr>
              <a:t>Ko smo izvajalec, vedno preštejemo, koliko gotovih vzetkov imamo na voljo, preden začnemo igrati, npr. ♠A, ♠K, ♠Q, ♠J ali </a:t>
            </a:r>
            <a:r>
              <a:rPr lang="sl-SI" dirty="0">
                <a:solidFill>
                  <a:srgbClr val="FF0000"/>
                </a:solidFill>
                <a:latin typeface="Montserrat Regular"/>
              </a:rPr>
              <a:t>♥</a:t>
            </a:r>
            <a:r>
              <a:rPr lang="sl-SI" dirty="0">
                <a:solidFill>
                  <a:srgbClr val="3B3838"/>
                </a:solidFill>
                <a:latin typeface="Montserrat Regular"/>
              </a:rPr>
              <a:t>A, </a:t>
            </a:r>
            <a:r>
              <a:rPr lang="sl-SI" dirty="0">
                <a:solidFill>
                  <a:srgbClr val="FF0000"/>
                </a:solidFill>
                <a:latin typeface="Montserrat Regular"/>
              </a:rPr>
              <a:t>♥</a:t>
            </a:r>
            <a:r>
              <a:rPr lang="sl-SI" dirty="0">
                <a:solidFill>
                  <a:srgbClr val="3B3838"/>
                </a:solidFill>
                <a:latin typeface="Montserrat Regular"/>
              </a:rPr>
              <a:t>K ipd.</a:t>
            </a:r>
          </a:p>
          <a:p>
            <a:endParaRPr lang="sl-SI" dirty="0">
              <a:solidFill>
                <a:srgbClr val="3B3838"/>
              </a:solidFill>
              <a:latin typeface="Montserrat Regular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l-SI" dirty="0">
                <a:solidFill>
                  <a:srgbClr val="3B3838"/>
                </a:solidFill>
                <a:latin typeface="Montserrat Regular"/>
              </a:rPr>
              <a:t>Da bomo lahko osvojili kar največ vzetkov, skušamo tudi načrtovati, v kakšnem zaporedju jih bomo naredili.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3F36E88A-AD19-4401-919E-89FBECF10C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15" y="1500485"/>
            <a:ext cx="3361766" cy="3126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37460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4"/>
          <p:cNvSpPr txBox="1">
            <a:spLocks noGrp="1"/>
          </p:cNvSpPr>
          <p:nvPr>
            <p:ph type="sldNum" sz="quarter" idx="4294967295"/>
          </p:nvPr>
        </p:nvSpPr>
        <p:spPr>
          <a:xfrm>
            <a:off x="407998" y="6400801"/>
            <a:ext cx="191717" cy="3048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4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9</a:t>
            </a:fld>
            <a:endParaRPr/>
          </a:p>
        </p:txBody>
      </p:sp>
      <p:sp>
        <p:nvSpPr>
          <p:cNvPr id="193" name="Rubrik 3"/>
          <p:cNvSpPr txBox="1">
            <a:spLocks noGrp="1"/>
          </p:cNvSpPr>
          <p:nvPr>
            <p:ph type="title"/>
          </p:nvPr>
        </p:nvSpPr>
        <p:spPr>
          <a:xfrm>
            <a:off x="2959168" y="348215"/>
            <a:ext cx="4704743" cy="855002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 sz="32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lang="sl-SI" dirty="0"/>
              <a:t>Beleženj rezultatov #1</a:t>
            </a:r>
            <a:endParaRPr dirty="0"/>
          </a:p>
        </p:txBody>
      </p:sp>
      <p:sp>
        <p:nvSpPr>
          <p:cNvPr id="194" name="Rectangle 3"/>
          <p:cNvSpPr txBox="1"/>
          <p:nvPr/>
        </p:nvSpPr>
        <p:spPr>
          <a:xfrm>
            <a:off x="4369036" y="1270935"/>
            <a:ext cx="5175926" cy="45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450" tIns="44450" rIns="44450" bIns="44450">
            <a:spAutoFit/>
          </a:bodyPr>
          <a:lstStyle/>
          <a:p>
            <a:pPr defTabSz="762000">
              <a:defRPr sz="2400">
                <a:solidFill>
                  <a:srgbClr val="3B3838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b="0" dirty="0">
              <a:solidFill>
                <a:srgbClr val="3B3838"/>
              </a:solidFill>
              <a:latin typeface="Montserrat Regular"/>
              <a:ea typeface="Montserrat Regular"/>
              <a:cs typeface="Montserrat Regular"/>
              <a:sym typeface="Montserrat Regular"/>
            </a:endParaRPr>
          </a:p>
        </p:txBody>
      </p:sp>
      <p:sp>
        <p:nvSpPr>
          <p:cNvPr id="9" name="PoljeZBesedilom 8">
            <a:extLst>
              <a:ext uri="{FF2B5EF4-FFF2-40B4-BE49-F238E27FC236}">
                <a16:creationId xmlns:a16="http://schemas.microsoft.com/office/drawing/2014/main" id="{73469A15-C52B-4064-9E58-FAF9CA1580F4}"/>
              </a:ext>
            </a:extLst>
          </p:cNvPr>
          <p:cNvSpPr txBox="1"/>
          <p:nvPr/>
        </p:nvSpPr>
        <p:spPr>
          <a:xfrm>
            <a:off x="3961480" y="1270935"/>
            <a:ext cx="5583481" cy="50783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sl-SI" dirty="0">
                <a:solidFill>
                  <a:srgbClr val="3B3838"/>
                </a:solidFill>
                <a:latin typeface="Montserrat Regular"/>
              </a:rPr>
              <a:t>Ko igralci odigrajo vseh 13 kart, zabeležijo rezultat v seznam, ki je na vsaki mizi (</a:t>
            </a:r>
            <a:r>
              <a:rPr lang="sl-SI" b="1" dirty="0">
                <a:solidFill>
                  <a:srgbClr val="3B3838"/>
                </a:solidFill>
                <a:latin typeface="Montserrat Regular"/>
              </a:rPr>
              <a:t>Beleženje štihov v </a:t>
            </a:r>
            <a:r>
              <a:rPr lang="sl-SI" b="1" dirty="0" err="1">
                <a:solidFill>
                  <a:srgbClr val="3B3838"/>
                </a:solidFill>
                <a:latin typeface="Montserrat Regular"/>
              </a:rPr>
              <a:t>Minibridžu</a:t>
            </a:r>
            <a:r>
              <a:rPr lang="sl-SI" b="1" dirty="0">
                <a:solidFill>
                  <a:srgbClr val="3B3838"/>
                </a:solidFill>
                <a:latin typeface="Montserrat Regular"/>
              </a:rPr>
              <a:t> ([preskočena licitacija]</a:t>
            </a:r>
            <a:r>
              <a:rPr lang="sl-SI" dirty="0">
                <a:solidFill>
                  <a:srgbClr val="3B3838"/>
                </a:solidFill>
                <a:latin typeface="Montserrat Regular"/>
              </a:rPr>
              <a:t>).</a:t>
            </a:r>
          </a:p>
          <a:p>
            <a:r>
              <a:rPr lang="sl-SI" dirty="0">
                <a:solidFill>
                  <a:srgbClr val="3B3838"/>
                </a:solidFill>
                <a:latin typeface="Montserrat Regular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l-SI" dirty="0">
                <a:solidFill>
                  <a:srgbClr val="3B3838"/>
                </a:solidFill>
                <a:latin typeface="Montserrat Regular"/>
              </a:rPr>
              <a:t>Ker imajo vsi igralci svoje karte pred seboj, lahko preverijo vzetke, ki so jih morda obrnili drugače od drugih, in ugotovijo morebitne napake.</a:t>
            </a:r>
          </a:p>
          <a:p>
            <a:r>
              <a:rPr lang="sl-SI" dirty="0">
                <a:solidFill>
                  <a:srgbClr val="3B3838"/>
                </a:solidFill>
                <a:latin typeface="Montserrat Regular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l-SI" dirty="0">
                <a:solidFill>
                  <a:srgbClr val="3B3838"/>
                </a:solidFill>
                <a:latin typeface="Montserrat Regular"/>
              </a:rPr>
              <a:t>Preverimo lahko tudi, ali je kdo kaj odmetal, namesto da bi sledil barvi.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sl-SI" dirty="0">
              <a:solidFill>
                <a:srgbClr val="3B3838"/>
              </a:solidFill>
              <a:latin typeface="Montserrat Regular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l-SI" dirty="0">
                <a:solidFill>
                  <a:srgbClr val="3B3838"/>
                </a:solidFill>
                <a:latin typeface="Montserrat Regular"/>
              </a:rPr>
              <a:t>Ko se strinjamo glede rezultata, pospravimo karte nazaj v bord. Nato vzamemo karte iz naslednjega borda, jih razporedimo in začnemo igrati, da vidimo, kdo bo zmagal pri tej razdelitvi.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EC9086C-D157-4309-ABF5-CC6FEB4E9A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073" y="426203"/>
            <a:ext cx="812212" cy="1843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E6B9F6B2-20E8-4E71-9D95-E8854EC40A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15" y="2386738"/>
            <a:ext cx="2933710" cy="382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142584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Rectangle 4"/>
          <p:cNvSpPr txBox="1">
            <a:spLocks noGrp="1"/>
          </p:cNvSpPr>
          <p:nvPr>
            <p:ph type="sldNum" sz="quarter" idx="4294967295"/>
          </p:nvPr>
        </p:nvSpPr>
        <p:spPr>
          <a:xfrm>
            <a:off x="407998" y="6400801"/>
            <a:ext cx="191717" cy="304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10</a:t>
            </a:fld>
            <a:endParaRPr/>
          </a:p>
        </p:txBody>
      </p:sp>
      <p:sp>
        <p:nvSpPr>
          <p:cNvPr id="210" name="Rubrik 1"/>
          <p:cNvSpPr txBox="1">
            <a:spLocks noGrp="1"/>
          </p:cNvSpPr>
          <p:nvPr>
            <p:ph type="title"/>
          </p:nvPr>
        </p:nvSpPr>
        <p:spPr>
          <a:xfrm>
            <a:off x="2649321" y="497808"/>
            <a:ext cx="4735621" cy="52508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sz="2800" dirty="0" err="1"/>
              <a:t>Beleženje</a:t>
            </a:r>
            <a:r>
              <a:rPr sz="2800" dirty="0"/>
              <a:t> </a:t>
            </a:r>
            <a:r>
              <a:rPr sz="2800" dirty="0" err="1"/>
              <a:t>rezultatov</a:t>
            </a:r>
            <a:r>
              <a:rPr lang="sl-SI" sz="2800" dirty="0"/>
              <a:t> #2</a:t>
            </a:r>
            <a:endParaRPr sz="2800" dirty="0"/>
          </a:p>
        </p:txBody>
      </p:sp>
      <p:sp>
        <p:nvSpPr>
          <p:cNvPr id="211" name="Rectangle 3"/>
          <p:cNvSpPr txBox="1"/>
          <p:nvPr/>
        </p:nvSpPr>
        <p:spPr>
          <a:xfrm>
            <a:off x="4577197" y="1496805"/>
            <a:ext cx="5000756" cy="2028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4450" tIns="44450" rIns="44450" bIns="44450">
            <a:spAutoFit/>
          </a:bodyPr>
          <a:lstStyle/>
          <a:p>
            <a:pPr marL="285750" indent="-285750" defTabSz="762000">
              <a:buFont typeface="Wingdings" panose="05000000000000000000" pitchFamily="2" charset="2"/>
              <a:buChar char="v"/>
              <a:defRPr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/>
              <a:t>Po </a:t>
            </a:r>
            <a:r>
              <a:rPr dirty="0" err="1"/>
              <a:t>končani</a:t>
            </a:r>
            <a:r>
              <a:rPr dirty="0"/>
              <a:t> </a:t>
            </a:r>
            <a:r>
              <a:rPr dirty="0" err="1"/>
              <a:t>igri</a:t>
            </a:r>
            <a:r>
              <a:rPr dirty="0"/>
              <a:t> North </a:t>
            </a:r>
            <a:r>
              <a:rPr dirty="0" err="1"/>
              <a:t>zabeleži</a:t>
            </a:r>
            <a:r>
              <a:rPr dirty="0"/>
              <a:t> </a:t>
            </a:r>
            <a:r>
              <a:rPr dirty="0" err="1"/>
              <a:t>rezultat</a:t>
            </a:r>
            <a:r>
              <a:rPr dirty="0"/>
              <a:t> v </a:t>
            </a:r>
            <a:r>
              <a:rPr dirty="0" err="1"/>
              <a:t>razpredelnico</a:t>
            </a:r>
            <a:r>
              <a:rPr dirty="0"/>
              <a:t> </a:t>
            </a:r>
            <a:r>
              <a:rPr dirty="0">
                <a:latin typeface="Book Antiqua"/>
                <a:ea typeface="Book Antiqua"/>
                <a:cs typeface="Book Antiqua"/>
                <a:sym typeface="Book Antiqua"/>
              </a:rPr>
              <a:t>— </a:t>
            </a:r>
            <a:r>
              <a:rPr dirty="0" err="1"/>
              <a:t>zapiše</a:t>
            </a:r>
            <a:r>
              <a:rPr dirty="0"/>
              <a:t> </a:t>
            </a:r>
            <a:r>
              <a:rPr dirty="0" err="1"/>
              <a:t>število</a:t>
            </a:r>
            <a:r>
              <a:rPr dirty="0"/>
              <a:t> </a:t>
            </a:r>
            <a:r>
              <a:rPr dirty="0" err="1"/>
              <a:t>vzetkov</a:t>
            </a:r>
            <a:r>
              <a:rPr dirty="0"/>
              <a:t>, ki </a:t>
            </a:r>
            <a:r>
              <a:rPr dirty="0" err="1"/>
              <a:t>jih</a:t>
            </a:r>
            <a:r>
              <a:rPr dirty="0"/>
              <a:t> </a:t>
            </a:r>
            <a:r>
              <a:rPr dirty="0" err="1"/>
              <a:t>jih</a:t>
            </a:r>
            <a:r>
              <a:rPr dirty="0"/>
              <a:t> je </a:t>
            </a:r>
            <a:r>
              <a:rPr dirty="0" err="1"/>
              <a:t>osvojil</a:t>
            </a:r>
            <a:r>
              <a:rPr dirty="0"/>
              <a:t> </a:t>
            </a:r>
            <a:r>
              <a:rPr dirty="0" err="1"/>
              <a:t>posamezni</a:t>
            </a:r>
            <a:r>
              <a:rPr dirty="0"/>
              <a:t> par.</a:t>
            </a:r>
            <a:endParaRPr lang="sl-SI" dirty="0"/>
          </a:p>
          <a:p>
            <a:pPr defTabSz="762000">
              <a:defRPr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endParaRPr lang="sl-SI" dirty="0"/>
          </a:p>
          <a:p>
            <a:pPr marL="285750" indent="-285750" defTabSz="762000">
              <a:buFont typeface="Wingdings" panose="05000000000000000000" pitchFamily="2" charset="2"/>
              <a:buChar char="v"/>
              <a:defRPr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sl-SI" dirty="0"/>
              <a:t>Ko igralci odigrajo vseh osem razdelitev, seštejejo posamične rezultate. Zmaga par, ki je naredil največ vzetkov.</a:t>
            </a:r>
            <a:r>
              <a:rPr dirty="0"/>
              <a:t> </a:t>
            </a: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E837E010-3291-4A41-9E9C-A2FA8D59C1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037" y="1504210"/>
            <a:ext cx="3462925" cy="451091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" grpId="1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4"/>
          <p:cNvSpPr txBox="1">
            <a:spLocks noGrp="1"/>
          </p:cNvSpPr>
          <p:nvPr>
            <p:ph type="sldNum" sz="quarter" idx="4294967295"/>
          </p:nvPr>
        </p:nvSpPr>
        <p:spPr>
          <a:xfrm>
            <a:off x="407998" y="6400801"/>
            <a:ext cx="191717" cy="304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11</a:t>
            </a:fld>
            <a:endParaRPr/>
          </a:p>
        </p:txBody>
      </p:sp>
      <p:sp>
        <p:nvSpPr>
          <p:cNvPr id="193" name="Rubrik 3"/>
          <p:cNvSpPr txBox="1">
            <a:spLocks noGrp="1"/>
          </p:cNvSpPr>
          <p:nvPr>
            <p:ph type="title"/>
          </p:nvPr>
        </p:nvSpPr>
        <p:spPr>
          <a:xfrm>
            <a:off x="2959169" y="348215"/>
            <a:ext cx="4255292" cy="855002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 sz="32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lang="sl-SI" dirty="0">
                <a:solidFill>
                  <a:srgbClr val="3B3838"/>
                </a:solidFill>
                <a:latin typeface="Montserrat Regular"/>
              </a:rPr>
              <a:t>'</a:t>
            </a:r>
            <a:r>
              <a:rPr lang="sl-SI" dirty="0"/>
              <a:t>Pravo</a:t>
            </a:r>
            <a:r>
              <a:rPr lang="sl-SI" dirty="0">
                <a:solidFill>
                  <a:srgbClr val="3B3838"/>
                </a:solidFill>
                <a:latin typeface="Montserrat Regular"/>
              </a:rPr>
              <a:t>'</a:t>
            </a:r>
            <a:r>
              <a:rPr lang="sl-SI" dirty="0"/>
              <a:t> tekmovanje</a:t>
            </a:r>
            <a:endParaRPr dirty="0"/>
          </a:p>
        </p:txBody>
      </p:sp>
      <p:sp>
        <p:nvSpPr>
          <p:cNvPr id="194" name="Rectangle 3"/>
          <p:cNvSpPr txBox="1"/>
          <p:nvPr/>
        </p:nvSpPr>
        <p:spPr>
          <a:xfrm>
            <a:off x="4369036" y="1270935"/>
            <a:ext cx="5175926" cy="45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450" tIns="44450" rIns="44450" bIns="44450">
            <a:spAutoFit/>
          </a:bodyPr>
          <a:lstStyle/>
          <a:p>
            <a:pPr defTabSz="762000">
              <a:defRPr sz="2400">
                <a:solidFill>
                  <a:srgbClr val="3B3838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b="0" dirty="0">
              <a:solidFill>
                <a:srgbClr val="3B3838"/>
              </a:solidFill>
              <a:latin typeface="Montserrat Regular"/>
              <a:ea typeface="Montserrat Regular"/>
              <a:cs typeface="Montserrat Regular"/>
              <a:sym typeface="Montserrat Regular"/>
            </a:endParaRPr>
          </a:p>
        </p:txBody>
      </p:sp>
      <p:sp>
        <p:nvSpPr>
          <p:cNvPr id="9" name="PoljeZBesedilom 8">
            <a:extLst>
              <a:ext uri="{FF2B5EF4-FFF2-40B4-BE49-F238E27FC236}">
                <a16:creationId xmlns:a16="http://schemas.microsoft.com/office/drawing/2014/main" id="{73469A15-C52B-4064-9E58-FAF9CA1580F4}"/>
              </a:ext>
            </a:extLst>
          </p:cNvPr>
          <p:cNvSpPr txBox="1"/>
          <p:nvPr/>
        </p:nvSpPr>
        <p:spPr>
          <a:xfrm>
            <a:off x="4369036" y="2360406"/>
            <a:ext cx="4800511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sl-SI" dirty="0">
                <a:solidFill>
                  <a:srgbClr val="3B3838"/>
                </a:solidFill>
                <a:latin typeface="Montserrat Regular"/>
              </a:rPr>
              <a:t>Na 'pravem‘ tekmovanju običajno igramo od 24 do 28 razdelitev, pri čemer po vsakih dveh ali treh bordih zamenjamo nasprotnike.</a:t>
            </a:r>
          </a:p>
        </p:txBody>
      </p:sp>
      <p:pic>
        <p:nvPicPr>
          <p:cNvPr id="2050" name="Picture 2" descr="How do bridge tournaments look like? - Quora">
            <a:extLst>
              <a:ext uri="{FF2B5EF4-FFF2-40B4-BE49-F238E27FC236}">
                <a16:creationId xmlns:a16="http://schemas.microsoft.com/office/drawing/2014/main" id="{F40DBA6A-F0CF-4839-8F74-5F1E3CA32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98" y="1642537"/>
            <a:ext cx="3746342" cy="2812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928250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-tema">
  <a:themeElements>
    <a:clrScheme name="Office-t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-tema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-t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-tema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610</Words>
  <Application>Microsoft Office PowerPoint</Application>
  <PresentationFormat>A4 (210 x 297 mm)</PresentationFormat>
  <Paragraphs>72</Paragraphs>
  <Slides>11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11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11</vt:i4>
      </vt:variant>
    </vt:vector>
  </HeadingPairs>
  <TitlesOfParts>
    <vt:vector size="23" baseType="lpstr">
      <vt:lpstr>Arial</vt:lpstr>
      <vt:lpstr>Arial Black</vt:lpstr>
      <vt:lpstr>Book Antiqua</vt:lpstr>
      <vt:lpstr>Calibri</vt:lpstr>
      <vt:lpstr>Calibri Light</vt:lpstr>
      <vt:lpstr>Helvetica</vt:lpstr>
      <vt:lpstr>Montserrat Bold</vt:lpstr>
      <vt:lpstr>Montserrat Regular</vt:lpstr>
      <vt:lpstr>Symbol</vt:lpstr>
      <vt:lpstr>Times New Roman</vt:lpstr>
      <vt:lpstr>Wingdings</vt:lpstr>
      <vt:lpstr>Office-tema</vt:lpstr>
      <vt:lpstr>PowerPointova predstavitev</vt:lpstr>
      <vt:lpstr>Bridž je igra s kartami za štiri igralce</vt:lpstr>
      <vt:lpstr>Cilj igre je osvajanje vzetkov</vt:lpstr>
      <vt:lpstr>Kaj pa, ko barvi ne moremo slediti?</vt:lpstr>
      <vt:lpstr>Igranje bridža poteka v dveh fazah</vt:lpstr>
      <vt:lpstr>Igranje bridža s preskočeno licitacijo #1</vt:lpstr>
      <vt:lpstr>Igranje bridža s preskočeno licitacijo #2</vt:lpstr>
      <vt:lpstr>Namig za boljšo igro!</vt:lpstr>
      <vt:lpstr>Beleženj rezultatov #1</vt:lpstr>
      <vt:lpstr>Beleženje rezultatov #2</vt:lpstr>
      <vt:lpstr>'Pravo' tekmovanje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Jano</dc:creator>
  <cp:lastModifiedBy>janez.cernilec@sckr.si</cp:lastModifiedBy>
  <cp:revision>16</cp:revision>
  <dcterms:modified xsi:type="dcterms:W3CDTF">2024-03-17T22:08:50Z</dcterms:modified>
</cp:coreProperties>
</file>