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64729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9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" name="Grupp 6"/>
          <p:cNvGrpSpPr/>
          <p:nvPr/>
        </p:nvGrpSpPr>
        <p:grpSpPr>
          <a:xfrm>
            <a:off x="1713719" y="1403998"/>
            <a:ext cx="6523562" cy="1869440"/>
            <a:chOff x="0" y="0"/>
            <a:chExt cx="6523561" cy="1869438"/>
          </a:xfrm>
        </p:grpSpPr>
        <p:sp>
          <p:nvSpPr>
            <p:cNvPr id="168" name="textruta 7"/>
            <p:cNvSpPr txBox="1"/>
            <p:nvPr/>
          </p:nvSpPr>
          <p:spPr>
            <a:xfrm>
              <a:off x="0" y="0"/>
              <a:ext cx="6523562" cy="1869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grpSp>
          <p:nvGrpSpPr>
            <p:cNvPr id="173" name="textruta 8"/>
            <p:cNvGrpSpPr/>
            <p:nvPr/>
          </p:nvGrpSpPr>
          <p:grpSpPr>
            <a:xfrm>
              <a:off x="699220" y="1800000"/>
              <a:ext cx="5125124" cy="1"/>
              <a:chOff x="0" y="0"/>
              <a:chExt cx="5125123" cy="0"/>
            </a:xfrm>
          </p:grpSpPr>
          <p:grpSp>
            <p:nvGrpSpPr>
              <p:cNvPr id="171" name="Group"/>
              <p:cNvGrpSpPr/>
              <p:nvPr/>
            </p:nvGrpSpPr>
            <p:grpSpPr>
              <a:xfrm>
                <a:off x="0" y="0"/>
                <a:ext cx="5125124" cy="1"/>
                <a:chOff x="0" y="0"/>
                <a:chExt cx="5125123" cy="0"/>
              </a:xfrm>
            </p:grpSpPr>
            <p:sp>
              <p:nvSpPr>
                <p:cNvPr id="169" name="Line"/>
                <p:cNvSpPr/>
                <p:nvPr/>
              </p:nvSpPr>
              <p:spPr>
                <a:xfrm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/>
                </a:p>
              </p:txBody>
            </p:sp>
            <p:sp>
              <p:nvSpPr>
                <p:cNvPr id="170" name="Line"/>
                <p:cNvSpPr/>
                <p:nvPr/>
              </p:nvSpPr>
              <p:spPr>
                <a:xfrm flipH="1" flipV="1"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/>
                </a:p>
              </p:txBody>
            </p:sp>
          </p:grpSp>
          <p:sp>
            <p:nvSpPr>
              <p:cNvPr id="172" name="MISELNI ŠPORT #1"/>
              <p:cNvSpPr/>
              <p:nvPr/>
            </p:nvSpPr>
            <p:spPr>
              <a:xfrm>
                <a:off x="0" y="0"/>
                <a:ext cx="512512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4100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defRPr>
                </a:lvl1pPr>
              </a:lstStyle>
              <a:p>
                <a:r>
                  <a:t>MISELNI ŠPORT #1</a:t>
                </a:r>
              </a:p>
            </p:txBody>
          </p:sp>
        </p:grpSp>
      </p:grp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7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 6"/>
          <p:cNvGrpSpPr/>
          <p:nvPr/>
        </p:nvGrpSpPr>
        <p:grpSpPr>
          <a:xfrm>
            <a:off x="1713719" y="1403999"/>
            <a:ext cx="6523561" cy="3161441"/>
            <a:chOff x="0" y="0"/>
            <a:chExt cx="6523559" cy="3161439"/>
          </a:xfrm>
        </p:grpSpPr>
        <p:sp>
          <p:nvSpPr>
            <p:cNvPr id="4" name="textruta 7"/>
            <p:cNvSpPr txBox="1"/>
            <p:nvPr/>
          </p:nvSpPr>
          <p:spPr>
            <a:xfrm>
              <a:off x="0" y="0"/>
              <a:ext cx="6523560" cy="1844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5" name="textruta 8"/>
            <p:cNvSpPr txBox="1"/>
            <p:nvPr/>
          </p:nvSpPr>
          <p:spPr>
            <a:xfrm>
              <a:off x="699220" y="1800000"/>
              <a:ext cx="5125122" cy="136144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92074"/>
            <a:ext cx="89154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0"/>
            <a:ext cx="23114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3152999" y="4508998"/>
            <a:ext cx="3689064" cy="58500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Močne roke</a:t>
            </a:r>
          </a:p>
        </p:txBody>
      </p:sp>
      <p:sp>
        <p:nvSpPr>
          <p:cNvPr id="185" name="Underrubrik 2"/>
          <p:cNvSpPr txBox="1"/>
          <p:nvPr/>
        </p:nvSpPr>
        <p:spPr>
          <a:xfrm>
            <a:off x="183720" y="6399441"/>
            <a:ext cx="1573562" cy="42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8</a:t>
            </a:r>
          </a:p>
        </p:txBody>
      </p:sp>
      <p:pic>
        <p:nvPicPr>
          <p:cNvPr id="2" name="1-ponovitev-zaporne-licitacije-24224">
            <a:hlinkClick r:id="" action="ppaction://media"/>
            <a:extLst>
              <a:ext uri="{FF2B5EF4-FFF2-40B4-BE49-F238E27FC236}">
                <a16:creationId xmlns:a16="http://schemas.microsoft.com/office/drawing/2014/main" id="{A1208A8D-EC5A-4D2B-804D-5ABCB2183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45644" y="48173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88" name="Bildobjekt 3" descr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87" y="1715035"/>
            <a:ext cx="4878684" cy="4564465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Rubrik 1"/>
          <p:cNvSpPr txBox="1">
            <a:spLocks noGrp="1"/>
          </p:cNvSpPr>
          <p:nvPr>
            <p:ph type="title"/>
          </p:nvPr>
        </p:nvSpPr>
        <p:spPr>
          <a:xfrm>
            <a:off x="213896" y="214498"/>
            <a:ext cx="8543926" cy="774548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Močne roke</a:t>
            </a:r>
          </a:p>
        </p:txBody>
      </p:sp>
      <p:sp>
        <p:nvSpPr>
          <p:cNvPr id="190" name="textruta 5"/>
          <p:cNvSpPr txBox="1"/>
          <p:nvPr/>
        </p:nvSpPr>
        <p:spPr>
          <a:xfrm>
            <a:off x="2343895" y="1306572"/>
            <a:ext cx="550406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Neuravnotežene</a:t>
            </a:r>
            <a:r>
              <a:rPr dirty="0"/>
              <a:t> </a:t>
            </a:r>
            <a:r>
              <a:rPr dirty="0" err="1"/>
              <a:t>roke</a:t>
            </a:r>
            <a:r>
              <a:rPr dirty="0"/>
              <a:t> z </a:t>
            </a:r>
            <a:r>
              <a:rPr lang="sl-SI" dirty="0"/>
              <a:t>najmanj </a:t>
            </a:r>
            <a:r>
              <a:rPr dirty="0"/>
              <a:t>22 </a:t>
            </a:r>
            <a:r>
              <a:rPr dirty="0" err="1"/>
              <a:t>točkami</a:t>
            </a:r>
            <a:r>
              <a:rPr lang="sl-SI" dirty="0"/>
              <a:t> odpremo</a:t>
            </a:r>
            <a:endParaRPr dirty="0"/>
          </a:p>
        </p:txBody>
      </p:sp>
      <p:sp>
        <p:nvSpPr>
          <p:cNvPr id="191" name="textruta 25"/>
          <p:cNvSpPr txBox="1"/>
          <p:nvPr/>
        </p:nvSpPr>
        <p:spPr>
          <a:xfrm>
            <a:off x="5585145" y="3790801"/>
            <a:ext cx="27513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indent="179387">
              <a:defRPr sz="20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Pokazali smo</a:t>
            </a:r>
            <a:endParaRPr dirty="0"/>
          </a:p>
          <a:p>
            <a:pPr indent="179387">
              <a:defRPr sz="20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5+ kart v </a:t>
            </a:r>
            <a:r>
              <a:rPr dirty="0" err="1"/>
              <a:t>piku</a:t>
            </a:r>
            <a:r>
              <a:rPr lang="sl-SI" dirty="0"/>
              <a:t>,</a:t>
            </a:r>
            <a:r>
              <a:rPr dirty="0"/>
              <a:t> </a:t>
            </a:r>
            <a:endParaRPr lang="sl-SI" dirty="0">
              <a:latin typeface="Montserrat Regular"/>
              <a:sym typeface="Montserrat Regular"/>
            </a:endParaRPr>
          </a:p>
          <a:p>
            <a:pPr indent="179387">
              <a:defRPr sz="20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22+ </a:t>
            </a:r>
            <a:r>
              <a:rPr dirty="0" err="1"/>
              <a:t>točk</a:t>
            </a:r>
            <a:r>
              <a:rPr dirty="0"/>
              <a:t> 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in</a:t>
            </a:r>
          </a:p>
          <a:p>
            <a:pPr indent="179387">
              <a:defRPr sz="20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neuravnoteženo</a:t>
            </a:r>
            <a:r>
              <a:rPr dirty="0"/>
              <a:t> </a:t>
            </a:r>
            <a:r>
              <a:rPr dirty="0" err="1"/>
              <a:t>roko</a:t>
            </a:r>
            <a:r>
              <a:rPr dirty="0"/>
              <a:t>.</a:t>
            </a:r>
          </a:p>
        </p:txBody>
      </p:sp>
      <p:sp>
        <p:nvSpPr>
          <p:cNvPr id="192" name="textruta 47"/>
          <p:cNvSpPr txBox="1"/>
          <p:nvPr/>
        </p:nvSpPr>
        <p:spPr>
          <a:xfrm>
            <a:off x="6331486" y="2142572"/>
            <a:ext cx="19646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tIns="45719" rIns="45719" bIns="45719" numCol="1" anchor="t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P</a:t>
            </a:r>
            <a:r>
              <a:rPr dirty="0" err="1"/>
              <a:t>artner</a:t>
            </a:r>
            <a:r>
              <a:rPr dirty="0"/>
              <a:t> </a:t>
            </a:r>
            <a:r>
              <a:rPr lang="sl-SI" dirty="0"/>
              <a:t>se odzove</a:t>
            </a:r>
            <a:endParaRPr dirty="0"/>
          </a:p>
        </p:txBody>
      </p:sp>
      <p:grpSp>
        <p:nvGrpSpPr>
          <p:cNvPr id="197" name="Grupp 15"/>
          <p:cNvGrpSpPr/>
          <p:nvPr/>
        </p:nvGrpSpPr>
        <p:grpSpPr>
          <a:xfrm>
            <a:off x="8602054" y="2103401"/>
            <a:ext cx="770712" cy="491103"/>
            <a:chOff x="0" y="0"/>
            <a:chExt cx="770710" cy="491100"/>
          </a:xfrm>
        </p:grpSpPr>
        <p:grpSp>
          <p:nvGrpSpPr>
            <p:cNvPr id="195" name="Rektangel med rundade hörn 46"/>
            <p:cNvGrpSpPr/>
            <p:nvPr/>
          </p:nvGrpSpPr>
          <p:grpSpPr>
            <a:xfrm>
              <a:off x="0" y="0"/>
              <a:ext cx="770711" cy="491101"/>
              <a:chOff x="0" y="0"/>
              <a:chExt cx="770710" cy="491100"/>
            </a:xfrm>
          </p:grpSpPr>
          <p:sp>
            <p:nvSpPr>
              <p:cNvPr id="193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194" name="2"/>
              <p:cNvSpPr txBox="1"/>
              <p:nvPr/>
            </p:nvSpPr>
            <p:spPr>
              <a:xfrm>
                <a:off x="40142" y="0"/>
                <a:ext cx="634987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196" name="Freeform 22"/>
            <p:cNvSpPr/>
            <p:nvPr/>
          </p:nvSpPr>
          <p:spPr>
            <a:xfrm>
              <a:off x="396399" y="122430"/>
              <a:ext cx="228797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99" name="textruta 41"/>
          <p:cNvSpPr txBox="1"/>
          <p:nvPr/>
        </p:nvSpPr>
        <p:spPr>
          <a:xfrm>
            <a:off x="5475852" y="5662267"/>
            <a:ext cx="4300854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Napoved je </a:t>
            </a:r>
            <a:r>
              <a:rPr>
                <a:solidFill>
                  <a:srgbClr val="0099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forsing do manše!</a:t>
            </a:r>
          </a:p>
        </p:txBody>
      </p:sp>
      <p:grpSp>
        <p:nvGrpSpPr>
          <p:cNvPr id="206" name="Grupp 6"/>
          <p:cNvGrpSpPr/>
          <p:nvPr/>
        </p:nvGrpSpPr>
        <p:grpSpPr>
          <a:xfrm>
            <a:off x="6388873" y="1205872"/>
            <a:ext cx="2983895" cy="491177"/>
            <a:chOff x="0" y="0"/>
            <a:chExt cx="2845511" cy="491175"/>
          </a:xfrm>
        </p:grpSpPr>
        <p:sp>
          <p:nvSpPr>
            <p:cNvPr id="200" name="textruta 11"/>
            <p:cNvSpPr txBox="1"/>
            <p:nvPr/>
          </p:nvSpPr>
          <p:spPr>
            <a:xfrm>
              <a:off x="0" y="0"/>
              <a:ext cx="92396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endParaRPr dirty="0"/>
            </a:p>
          </p:txBody>
        </p:sp>
        <p:grpSp>
          <p:nvGrpSpPr>
            <p:cNvPr id="205" name="Grupp 21"/>
            <p:cNvGrpSpPr/>
            <p:nvPr/>
          </p:nvGrpSpPr>
          <p:grpSpPr>
            <a:xfrm>
              <a:off x="2073086" y="71"/>
              <a:ext cx="772425" cy="491104"/>
              <a:chOff x="0" y="-1"/>
              <a:chExt cx="772423" cy="491103"/>
            </a:xfrm>
          </p:grpSpPr>
          <p:grpSp>
            <p:nvGrpSpPr>
              <p:cNvPr id="203" name="Rektangel med rundade hörn 46"/>
              <p:cNvGrpSpPr/>
              <p:nvPr/>
            </p:nvGrpSpPr>
            <p:grpSpPr>
              <a:xfrm>
                <a:off x="0" y="-1"/>
                <a:ext cx="772423" cy="491103"/>
                <a:chOff x="0" y="0"/>
                <a:chExt cx="772422" cy="491101"/>
              </a:xfrm>
            </p:grpSpPr>
            <p:sp>
              <p:nvSpPr>
                <p:cNvPr id="201" name="Rounded Rectangle"/>
                <p:cNvSpPr/>
                <p:nvPr/>
              </p:nvSpPr>
              <p:spPr>
                <a:xfrm>
                  <a:off x="0" y="20900"/>
                  <a:ext cx="772422" cy="4230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3A6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3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202" name="2"/>
                <p:cNvSpPr txBox="1"/>
                <p:nvPr/>
              </p:nvSpPr>
              <p:spPr>
                <a:xfrm>
                  <a:off x="39700" y="0"/>
                  <a:ext cx="637583" cy="4911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rPr dirty="0"/>
                    <a:t>2</a:t>
                  </a:r>
                </a:p>
              </p:txBody>
            </p:sp>
          </p:grpSp>
          <p:sp>
            <p:nvSpPr>
              <p:cNvPr id="204" name="Freeform 23"/>
              <p:cNvSpPr/>
              <p:nvPr/>
            </p:nvSpPr>
            <p:spPr>
              <a:xfrm>
                <a:off x="389358" y="124069"/>
                <a:ext cx="238875" cy="221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0CB303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07" name="textruta 37"/>
          <p:cNvSpPr/>
          <p:nvPr/>
        </p:nvSpPr>
        <p:spPr>
          <a:xfrm>
            <a:off x="5709129" y="3137791"/>
            <a:ext cx="3032499" cy="369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S to </a:t>
            </a:r>
            <a:r>
              <a:rPr dirty="0" err="1"/>
              <a:t>roko</a:t>
            </a:r>
            <a:r>
              <a:rPr dirty="0"/>
              <a:t> </a:t>
            </a:r>
            <a:r>
              <a:rPr lang="sl-SI" dirty="0"/>
              <a:t>nato </a:t>
            </a:r>
            <a:r>
              <a:rPr dirty="0" err="1"/>
              <a:t>licitiramo</a:t>
            </a:r>
            <a:endParaRPr dirty="0"/>
          </a:p>
        </p:txBody>
      </p:sp>
      <p:grpSp>
        <p:nvGrpSpPr>
          <p:cNvPr id="212" name="Grupp 26"/>
          <p:cNvGrpSpPr/>
          <p:nvPr/>
        </p:nvGrpSpPr>
        <p:grpSpPr>
          <a:xfrm>
            <a:off x="8596100" y="3098561"/>
            <a:ext cx="782220" cy="423023"/>
            <a:chOff x="0" y="20899"/>
            <a:chExt cx="782219" cy="423021"/>
          </a:xfrm>
        </p:grpSpPr>
        <p:grpSp>
          <p:nvGrpSpPr>
            <p:cNvPr id="210" name="Rektangel med rundade hörn 46"/>
            <p:cNvGrpSpPr/>
            <p:nvPr/>
          </p:nvGrpSpPr>
          <p:grpSpPr>
            <a:xfrm>
              <a:off x="0" y="20899"/>
              <a:ext cx="782220" cy="423022"/>
              <a:chOff x="0" y="20899"/>
              <a:chExt cx="782219" cy="423021"/>
            </a:xfrm>
          </p:grpSpPr>
          <p:sp>
            <p:nvSpPr>
              <p:cNvPr id="208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09" name="2"/>
              <p:cNvSpPr/>
              <p:nvPr/>
            </p:nvSpPr>
            <p:spPr>
              <a:xfrm>
                <a:off x="39699" y="245549"/>
                <a:ext cx="64738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11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3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71548" y="6381535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 lang="sl-SI" smtClean="0"/>
              <a:t>3</a:t>
            </a:fld>
            <a:endParaRPr dirty="0"/>
          </a:p>
        </p:txBody>
      </p:sp>
      <p:sp>
        <p:nvSpPr>
          <p:cNvPr id="216" name="Rubrik 1"/>
          <p:cNvSpPr txBox="1">
            <a:spLocks noGrp="1"/>
          </p:cNvSpPr>
          <p:nvPr>
            <p:ph type="title"/>
          </p:nvPr>
        </p:nvSpPr>
        <p:spPr>
          <a:xfrm>
            <a:off x="223903" y="264927"/>
            <a:ext cx="9242785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223" name="Grupp 10"/>
          <p:cNvGrpSpPr/>
          <p:nvPr/>
        </p:nvGrpSpPr>
        <p:grpSpPr>
          <a:xfrm>
            <a:off x="1495958" y="990800"/>
            <a:ext cx="1614192" cy="1579020"/>
            <a:chOff x="0" y="0"/>
            <a:chExt cx="1614190" cy="1579019"/>
          </a:xfrm>
        </p:grpSpPr>
        <p:sp>
          <p:nvSpPr>
            <p:cNvPr id="217" name="Rectangle 34"/>
            <p:cNvSpPr/>
            <p:nvPr/>
          </p:nvSpPr>
          <p:spPr>
            <a:xfrm>
              <a:off x="34419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KQJ984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A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A8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AKJ7</a:t>
              </a:r>
            </a:p>
          </p:txBody>
        </p:sp>
        <p:grpSp>
          <p:nvGrpSpPr>
            <p:cNvPr id="222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18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9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0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30" name="Grupp 10"/>
          <p:cNvGrpSpPr/>
          <p:nvPr/>
        </p:nvGrpSpPr>
        <p:grpSpPr>
          <a:xfrm>
            <a:off x="7125882" y="990800"/>
            <a:ext cx="1192363" cy="1768477"/>
            <a:chOff x="0" y="-158206"/>
            <a:chExt cx="1192362" cy="1768475"/>
          </a:xfrm>
        </p:grpSpPr>
        <p:sp>
          <p:nvSpPr>
            <p:cNvPr id="224" name="Rectangle 34"/>
            <p:cNvSpPr txBox="1"/>
            <p:nvPr/>
          </p:nvSpPr>
          <p:spPr>
            <a:xfrm>
              <a:off x="317401" y="-158207"/>
              <a:ext cx="874962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T765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9852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T986</a:t>
              </a:r>
            </a:p>
          </p:txBody>
        </p:sp>
        <p:grpSp>
          <p:nvGrpSpPr>
            <p:cNvPr id="229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225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6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7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8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31" name="textruta 19"/>
          <p:cNvSpPr txBox="1"/>
          <p:nvPr/>
        </p:nvSpPr>
        <p:spPr>
          <a:xfrm>
            <a:off x="1444054" y="676250"/>
            <a:ext cx="139725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232" name="textruta 37"/>
          <p:cNvSpPr txBox="1"/>
          <p:nvPr/>
        </p:nvSpPr>
        <p:spPr>
          <a:xfrm>
            <a:off x="1997613" y="2826147"/>
            <a:ext cx="605438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4</a:t>
            </a:r>
            <a:r>
              <a:rPr sz="1700" dirty="0"/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pokaže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vsaj tri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kartno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podporo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in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šibko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roko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.</a:t>
            </a:r>
            <a:endParaRPr dirty="0"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grpSp>
        <p:nvGrpSpPr>
          <p:cNvPr id="239" name="Grupp 10"/>
          <p:cNvGrpSpPr/>
          <p:nvPr/>
        </p:nvGrpSpPr>
        <p:grpSpPr>
          <a:xfrm>
            <a:off x="1479393" y="3240356"/>
            <a:ext cx="1627586" cy="1579021"/>
            <a:chOff x="0" y="0"/>
            <a:chExt cx="1627584" cy="1579019"/>
          </a:xfrm>
        </p:grpSpPr>
        <p:sp>
          <p:nvSpPr>
            <p:cNvPr id="233" name="Rectangle 34"/>
            <p:cNvSpPr/>
            <p:nvPr/>
          </p:nvSpPr>
          <p:spPr>
            <a:xfrm>
              <a:off x="357584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AKQ873</a:t>
              </a:r>
            </a:p>
          </p:txBody>
        </p:sp>
        <p:grpSp>
          <p:nvGrpSpPr>
            <p:cNvPr id="238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34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5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6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7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46" name="Grupp 10"/>
          <p:cNvGrpSpPr/>
          <p:nvPr/>
        </p:nvGrpSpPr>
        <p:grpSpPr>
          <a:xfrm>
            <a:off x="7138061" y="3233732"/>
            <a:ext cx="1614191" cy="1579021"/>
            <a:chOff x="0" y="0"/>
            <a:chExt cx="1614190" cy="1579019"/>
          </a:xfrm>
        </p:grpSpPr>
        <p:sp>
          <p:nvSpPr>
            <p:cNvPr id="240" name="Rectangle 34"/>
            <p:cNvSpPr/>
            <p:nvPr/>
          </p:nvSpPr>
          <p:spPr>
            <a:xfrm>
              <a:off x="34419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83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KQJT96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JT6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97</a:t>
              </a:r>
            </a:p>
          </p:txBody>
        </p:sp>
        <p:grpSp>
          <p:nvGrpSpPr>
            <p:cNvPr id="245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41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42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43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44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47" name="textruta 54"/>
          <p:cNvSpPr txBox="1"/>
          <p:nvPr/>
        </p:nvSpPr>
        <p:spPr>
          <a:xfrm>
            <a:off x="2920579" y="5030596"/>
            <a:ext cx="4786224" cy="1002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2</a:t>
            </a:r>
            <a:r>
              <a:rPr sz="1700"/>
              <a:t>♥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: Lepih 5+ kart v srcu in 6+ točk</a:t>
            </a:r>
          </a:p>
          <a:p>
            <a:pPr>
              <a:lnSpc>
                <a:spcPts val="2400"/>
              </a:lnSpc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3</a:t>
            </a:r>
            <a:r>
              <a:rPr sz="1700"/>
              <a:t>♣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: Največ 2 karti v srcu in 5+ kart v križu</a:t>
            </a:r>
          </a:p>
          <a:p>
            <a:pPr>
              <a:lnSpc>
                <a:spcPts val="2400"/>
              </a:lnSpc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3</a:t>
            </a:r>
            <a:r>
              <a:rPr sz="1700">
                <a:solidFill>
                  <a:srgbClr val="FF2600"/>
                </a:solidFill>
              </a:rPr>
              <a:t>♥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: 6+ kart v srcu</a:t>
            </a:r>
          </a:p>
        </p:txBody>
      </p:sp>
      <p:sp>
        <p:nvSpPr>
          <p:cNvPr id="248" name="Rak koppling 2"/>
          <p:cNvSpPr/>
          <p:nvPr/>
        </p:nvSpPr>
        <p:spPr>
          <a:xfrm>
            <a:off x="477077" y="3236121"/>
            <a:ext cx="9004852" cy="1"/>
          </a:xfrm>
          <a:prstGeom prst="line">
            <a:avLst/>
          </a:prstGeom>
          <a:ln w="28575">
            <a:solidFill>
              <a:srgbClr val="BFBFBF"/>
            </a:solidFill>
            <a:prstDash val="lgDashDot"/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3" name="Grupp 64"/>
          <p:cNvGrpSpPr/>
          <p:nvPr/>
        </p:nvGrpSpPr>
        <p:grpSpPr>
          <a:xfrm>
            <a:off x="5170235" y="1237461"/>
            <a:ext cx="770712" cy="491101"/>
            <a:chOff x="0" y="0"/>
            <a:chExt cx="770710" cy="491100"/>
          </a:xfrm>
        </p:grpSpPr>
        <p:grpSp>
          <p:nvGrpSpPr>
            <p:cNvPr id="251" name="Rektangel med rundade hörn 46"/>
            <p:cNvGrpSpPr/>
            <p:nvPr/>
          </p:nvGrpSpPr>
          <p:grpSpPr>
            <a:xfrm>
              <a:off x="0" y="0"/>
              <a:ext cx="770711" cy="491101"/>
              <a:chOff x="0" y="0"/>
              <a:chExt cx="770710" cy="491100"/>
            </a:xfrm>
          </p:grpSpPr>
          <p:sp>
            <p:nvSpPr>
              <p:cNvPr id="249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50" name="2"/>
              <p:cNvSpPr txBox="1"/>
              <p:nvPr/>
            </p:nvSpPr>
            <p:spPr>
              <a:xfrm>
                <a:off x="40142" y="0"/>
                <a:ext cx="634987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52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8" name="Grupp 67"/>
          <p:cNvGrpSpPr/>
          <p:nvPr/>
        </p:nvGrpSpPr>
        <p:grpSpPr>
          <a:xfrm>
            <a:off x="4018381" y="1801352"/>
            <a:ext cx="782220" cy="491101"/>
            <a:chOff x="0" y="0"/>
            <a:chExt cx="782219" cy="491100"/>
          </a:xfrm>
        </p:grpSpPr>
        <p:grpSp>
          <p:nvGrpSpPr>
            <p:cNvPr id="256" name="Rektangel med rundade hörn 46"/>
            <p:cNvGrpSpPr/>
            <p:nvPr/>
          </p:nvGrpSpPr>
          <p:grpSpPr>
            <a:xfrm>
              <a:off x="0" y="-1"/>
              <a:ext cx="782220" cy="491102"/>
              <a:chOff x="0" y="0"/>
              <a:chExt cx="782219" cy="491100"/>
            </a:xfrm>
          </p:grpSpPr>
          <p:sp>
            <p:nvSpPr>
              <p:cNvPr id="254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55" name="2"/>
              <p:cNvSpPr txBox="1"/>
              <p:nvPr/>
            </p:nvSpPr>
            <p:spPr>
              <a:xfrm>
                <a:off x="39699" y="-1"/>
                <a:ext cx="647381" cy="4911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57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3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3" name="Grupp 70"/>
          <p:cNvGrpSpPr/>
          <p:nvPr/>
        </p:nvGrpSpPr>
        <p:grpSpPr>
          <a:xfrm>
            <a:off x="5171318" y="1805749"/>
            <a:ext cx="782220" cy="491101"/>
            <a:chOff x="0" y="0"/>
            <a:chExt cx="782219" cy="491100"/>
          </a:xfrm>
        </p:grpSpPr>
        <p:grpSp>
          <p:nvGrpSpPr>
            <p:cNvPr id="261" name="Rektangel med rundade hörn 46"/>
            <p:cNvGrpSpPr/>
            <p:nvPr/>
          </p:nvGrpSpPr>
          <p:grpSpPr>
            <a:xfrm>
              <a:off x="0" y="-1"/>
              <a:ext cx="782220" cy="491102"/>
              <a:chOff x="0" y="0"/>
              <a:chExt cx="782219" cy="491100"/>
            </a:xfrm>
          </p:grpSpPr>
          <p:sp>
            <p:nvSpPr>
              <p:cNvPr id="259" name="Rounded Rectangle"/>
              <p:cNvSpPr/>
              <p:nvPr/>
            </p:nvSpPr>
            <p:spPr>
              <a:xfrm>
                <a:off x="0" y="20899"/>
                <a:ext cx="782220" cy="42302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60" name="4"/>
              <p:cNvSpPr txBox="1"/>
              <p:nvPr/>
            </p:nvSpPr>
            <p:spPr>
              <a:xfrm>
                <a:off x="39699" y="-1"/>
                <a:ext cx="647381" cy="4911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4</a:t>
                </a:r>
              </a:p>
            </p:txBody>
          </p:sp>
        </p:grpSp>
        <p:sp>
          <p:nvSpPr>
            <p:cNvPr id="262" name="Freeform 20"/>
            <p:cNvSpPr/>
            <p:nvPr/>
          </p:nvSpPr>
          <p:spPr>
            <a:xfrm>
              <a:off x="398450" y="120719"/>
              <a:ext cx="208675" cy="21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3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66" name="Platshållare för innehåll 2"/>
          <p:cNvGrpSpPr/>
          <p:nvPr/>
        </p:nvGrpSpPr>
        <p:grpSpPr>
          <a:xfrm>
            <a:off x="3982997" y="2363321"/>
            <a:ext cx="841413" cy="409213"/>
            <a:chOff x="0" y="0"/>
            <a:chExt cx="841412" cy="409211"/>
          </a:xfrm>
        </p:grpSpPr>
        <p:sp>
          <p:nvSpPr>
            <p:cNvPr id="264" name="Rectangle"/>
            <p:cNvSpPr/>
            <p:nvPr/>
          </p:nvSpPr>
          <p:spPr>
            <a:xfrm>
              <a:off x="-1" y="0"/>
              <a:ext cx="841414" cy="409212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65" name="Pass"/>
            <p:cNvSpPr txBox="1"/>
            <p:nvPr/>
          </p:nvSpPr>
          <p:spPr>
            <a:xfrm>
              <a:off x="4762" y="4762"/>
              <a:ext cx="831888" cy="399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5">
                <a:lnSpc>
                  <a:spcPct val="90000"/>
                </a:lnSpc>
                <a:spcBef>
                  <a:spcPts val="800"/>
                </a:spcBef>
                <a:defRPr sz="1848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grpSp>
        <p:nvGrpSpPr>
          <p:cNvPr id="271" name="Grupp 77"/>
          <p:cNvGrpSpPr/>
          <p:nvPr/>
        </p:nvGrpSpPr>
        <p:grpSpPr>
          <a:xfrm>
            <a:off x="5140488" y="3487023"/>
            <a:ext cx="766669" cy="491101"/>
            <a:chOff x="0" y="0"/>
            <a:chExt cx="766668" cy="491100"/>
          </a:xfrm>
        </p:grpSpPr>
        <p:grpSp>
          <p:nvGrpSpPr>
            <p:cNvPr id="269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67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68" name="2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70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6" name="Grupp 80"/>
          <p:cNvGrpSpPr/>
          <p:nvPr/>
        </p:nvGrpSpPr>
        <p:grpSpPr>
          <a:xfrm>
            <a:off x="4019672" y="3986483"/>
            <a:ext cx="772423" cy="491101"/>
            <a:chOff x="0" y="0"/>
            <a:chExt cx="772421" cy="491100"/>
          </a:xfrm>
        </p:grpSpPr>
        <p:grpSp>
          <p:nvGrpSpPr>
            <p:cNvPr id="274" name="Rektangel med rundade hörn 46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sp>
            <p:nvSpPr>
              <p:cNvPr id="272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73" name="3"/>
              <p:cNvSpPr txBox="1"/>
              <p:nvPr/>
            </p:nvSpPr>
            <p:spPr>
              <a:xfrm>
                <a:off x="39700" y="0"/>
                <a:ext cx="6375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275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1" name="Grupp 83"/>
          <p:cNvGrpSpPr/>
          <p:nvPr/>
        </p:nvGrpSpPr>
        <p:grpSpPr>
          <a:xfrm>
            <a:off x="5143803" y="3987294"/>
            <a:ext cx="766669" cy="491102"/>
            <a:chOff x="0" y="0"/>
            <a:chExt cx="766668" cy="491100"/>
          </a:xfrm>
        </p:grpSpPr>
        <p:grpSp>
          <p:nvGrpSpPr>
            <p:cNvPr id="279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77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78" name="3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280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84" name="Platshållare för innehåll 2"/>
          <p:cNvGrpSpPr/>
          <p:nvPr/>
        </p:nvGrpSpPr>
        <p:grpSpPr>
          <a:xfrm>
            <a:off x="5109435" y="4533360"/>
            <a:ext cx="841413" cy="409213"/>
            <a:chOff x="0" y="0"/>
            <a:chExt cx="841412" cy="409211"/>
          </a:xfrm>
        </p:grpSpPr>
        <p:sp>
          <p:nvSpPr>
            <p:cNvPr id="282" name="Rectangle"/>
            <p:cNvSpPr/>
            <p:nvPr/>
          </p:nvSpPr>
          <p:spPr>
            <a:xfrm>
              <a:off x="-1" y="0"/>
              <a:ext cx="841414" cy="409212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83" name="Pass"/>
            <p:cNvSpPr txBox="1"/>
            <p:nvPr/>
          </p:nvSpPr>
          <p:spPr>
            <a:xfrm>
              <a:off x="4762" y="4762"/>
              <a:ext cx="831888" cy="399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5">
                <a:lnSpc>
                  <a:spcPct val="90000"/>
                </a:lnSpc>
                <a:spcBef>
                  <a:spcPts val="800"/>
                </a:spcBef>
                <a:defRPr sz="1848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grpSp>
        <p:nvGrpSpPr>
          <p:cNvPr id="289" name="Grupp 87"/>
          <p:cNvGrpSpPr/>
          <p:nvPr/>
        </p:nvGrpSpPr>
        <p:grpSpPr>
          <a:xfrm>
            <a:off x="4017373" y="4515158"/>
            <a:ext cx="766669" cy="491101"/>
            <a:chOff x="0" y="0"/>
            <a:chExt cx="766668" cy="491100"/>
          </a:xfrm>
        </p:grpSpPr>
        <p:grpSp>
          <p:nvGrpSpPr>
            <p:cNvPr id="287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85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86" name="6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6</a:t>
                </a:r>
              </a:p>
            </p:txBody>
          </p:sp>
        </p:grpSp>
        <p:sp>
          <p:nvSpPr>
            <p:cNvPr id="288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4" name="Grupp 90"/>
          <p:cNvGrpSpPr/>
          <p:nvPr/>
        </p:nvGrpSpPr>
        <p:grpSpPr>
          <a:xfrm>
            <a:off x="4030029" y="1253642"/>
            <a:ext cx="772423" cy="491101"/>
            <a:chOff x="0" y="0"/>
            <a:chExt cx="772421" cy="491100"/>
          </a:xfrm>
        </p:grpSpPr>
        <p:grpSp>
          <p:nvGrpSpPr>
            <p:cNvPr id="292" name="Rektangel med rundade hörn 46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sp>
            <p:nvSpPr>
              <p:cNvPr id="290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91" name="2"/>
              <p:cNvSpPr txBox="1"/>
              <p:nvPr/>
            </p:nvSpPr>
            <p:spPr>
              <a:xfrm>
                <a:off x="39700" y="0"/>
                <a:ext cx="6375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93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9" name="Grupp 93"/>
          <p:cNvGrpSpPr/>
          <p:nvPr/>
        </p:nvGrpSpPr>
        <p:grpSpPr>
          <a:xfrm>
            <a:off x="4012274" y="3490814"/>
            <a:ext cx="772423" cy="491101"/>
            <a:chOff x="0" y="0"/>
            <a:chExt cx="772421" cy="491100"/>
          </a:xfrm>
        </p:grpSpPr>
        <p:grpSp>
          <p:nvGrpSpPr>
            <p:cNvPr id="297" name="Rektangel med rundade hörn 46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sp>
            <p:nvSpPr>
              <p:cNvPr id="295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96" name="2"/>
              <p:cNvSpPr txBox="1"/>
              <p:nvPr/>
            </p:nvSpPr>
            <p:spPr>
              <a:xfrm>
                <a:off x="39700" y="0"/>
                <a:ext cx="6375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98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00" name="textruta 19"/>
          <p:cNvSpPr txBox="1"/>
          <p:nvPr/>
        </p:nvSpPr>
        <p:spPr>
          <a:xfrm>
            <a:off x="7171645" y="676250"/>
            <a:ext cx="139954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303" name="Bildobjekt 18" descr="Bildobjekt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08" y="768800"/>
            <a:ext cx="8351254" cy="2794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Bildobjekt 14" descr="Bildobjek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06" y="3564442"/>
            <a:ext cx="8223437" cy="2737947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Rubrik 1"/>
          <p:cNvSpPr txBox="1">
            <a:spLocks noGrp="1"/>
          </p:cNvSpPr>
          <p:nvPr>
            <p:ph type="title"/>
          </p:nvPr>
        </p:nvSpPr>
        <p:spPr>
          <a:xfrm>
            <a:off x="175726" y="112123"/>
            <a:ext cx="9554548" cy="784945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Močne uravnotežene roke</a:t>
            </a:r>
          </a:p>
        </p:txBody>
      </p:sp>
      <p:sp>
        <p:nvSpPr>
          <p:cNvPr id="306" name="textruta 20"/>
          <p:cNvSpPr txBox="1"/>
          <p:nvPr/>
        </p:nvSpPr>
        <p:spPr>
          <a:xfrm>
            <a:off x="3397913" y="1447110"/>
            <a:ext cx="3581915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Z 20</a:t>
            </a:r>
            <a:r>
              <a:rPr lang="sl-SI" sz="2400" dirty="0">
                <a:sym typeface="Montserrat Regular"/>
              </a:rPr>
              <a:t>–</a:t>
            </a:r>
            <a:r>
              <a:rPr dirty="0"/>
              <a:t>21 </a:t>
            </a:r>
            <a:r>
              <a:rPr dirty="0" err="1"/>
              <a:t>točkami</a:t>
            </a:r>
            <a:r>
              <a:rPr dirty="0"/>
              <a:t> in </a:t>
            </a:r>
          </a:p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uravnoteženo</a:t>
            </a:r>
            <a:r>
              <a:rPr dirty="0"/>
              <a:t> </a:t>
            </a:r>
            <a:r>
              <a:rPr dirty="0" err="1"/>
              <a:t>roko</a:t>
            </a:r>
            <a:endParaRPr dirty="0"/>
          </a:p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odpremo</a:t>
            </a:r>
            <a:r>
              <a:rPr dirty="0"/>
              <a:t> </a:t>
            </a:r>
            <a:r>
              <a:rPr dirty="0" err="1"/>
              <a:t>2NT</a:t>
            </a:r>
            <a:r>
              <a:rPr dirty="0"/>
              <a:t>.</a:t>
            </a:r>
          </a:p>
        </p:txBody>
      </p:sp>
      <p:sp>
        <p:nvSpPr>
          <p:cNvPr id="307" name="textruta 20"/>
          <p:cNvSpPr txBox="1"/>
          <p:nvPr/>
        </p:nvSpPr>
        <p:spPr>
          <a:xfrm>
            <a:off x="3397913" y="4199439"/>
            <a:ext cx="4288629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Z 22</a:t>
            </a:r>
            <a:r>
              <a:rPr lang="sl-SI" sz="2400" dirty="0">
                <a:sym typeface="Montserrat Regular"/>
              </a:rPr>
              <a:t>–</a:t>
            </a:r>
            <a:r>
              <a:rPr dirty="0"/>
              <a:t>24 </a:t>
            </a:r>
            <a:r>
              <a:rPr dirty="0" err="1"/>
              <a:t>točkami</a:t>
            </a:r>
            <a:r>
              <a:rPr dirty="0"/>
              <a:t> in </a:t>
            </a:r>
          </a:p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uravnoteženo</a:t>
            </a:r>
            <a:r>
              <a:rPr dirty="0"/>
              <a:t> </a:t>
            </a:r>
            <a:r>
              <a:rPr dirty="0" err="1"/>
              <a:t>roko</a:t>
            </a:r>
            <a:endParaRPr dirty="0"/>
          </a:p>
          <a:p>
            <a:pPr>
              <a:defRPr sz="2400">
                <a:solidFill>
                  <a:srgbClr val="D9D9D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odpremo</a:t>
            </a:r>
            <a:r>
              <a:rPr dirty="0"/>
              <a:t> 2</a:t>
            </a:r>
            <a:r>
              <a:rPr sz="2300" dirty="0"/>
              <a:t>♣</a:t>
            </a:r>
            <a:r>
              <a:rPr dirty="0"/>
              <a:t> in v </a:t>
            </a:r>
            <a:r>
              <a:rPr dirty="0" err="1"/>
              <a:t>naslednjem</a:t>
            </a:r>
            <a:r>
              <a:rPr dirty="0"/>
              <a:t> </a:t>
            </a:r>
            <a:r>
              <a:rPr dirty="0" err="1"/>
              <a:t>krogu</a:t>
            </a:r>
            <a:r>
              <a:rPr dirty="0"/>
              <a:t> </a:t>
            </a:r>
            <a:r>
              <a:rPr lang="sl-SI" dirty="0"/>
              <a:t>napovemo </a:t>
            </a:r>
            <a:r>
              <a:rPr dirty="0" err="1"/>
              <a:t>2NT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310" name="Bildobjekt 5" descr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72" y="1313566"/>
            <a:ext cx="3992599" cy="3706456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Rubrik 1"/>
          <p:cNvSpPr txBox="1">
            <a:spLocks noGrp="1"/>
          </p:cNvSpPr>
          <p:nvPr>
            <p:ph type="title"/>
          </p:nvPr>
        </p:nvSpPr>
        <p:spPr>
          <a:xfrm>
            <a:off x="175726" y="189782"/>
            <a:ext cx="9554548" cy="820561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Govori odzivalca</a:t>
            </a:r>
          </a:p>
        </p:txBody>
      </p:sp>
      <p:sp>
        <p:nvSpPr>
          <p:cNvPr id="312" name="textruta 7"/>
          <p:cNvSpPr txBox="1"/>
          <p:nvPr/>
        </p:nvSpPr>
        <p:spPr>
          <a:xfrm>
            <a:off x="4274128" y="1559561"/>
            <a:ext cx="2544818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2E75B6"/>
                </a:solidFill>
              </a:defRPr>
            </a:pPr>
            <a:r>
              <a:rPr sz="2000" b="0">
                <a:latin typeface="Montserrat Bold"/>
                <a:ea typeface="Montserrat Bold"/>
                <a:cs typeface="Montserrat Bold"/>
                <a:sym typeface="Montserrat Bold"/>
              </a:rPr>
              <a:t>Partner odpre </a:t>
            </a:r>
            <a:r>
              <a:rPr sz="2000" b="0">
                <a:solidFill>
                  <a:srgbClr val="0099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2♣</a:t>
            </a:r>
            <a:r>
              <a:rPr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13" name="textruta 8"/>
          <p:cNvSpPr txBox="1"/>
          <p:nvPr/>
        </p:nvSpPr>
        <p:spPr>
          <a:xfrm>
            <a:off x="7192135" y="1649527"/>
            <a:ext cx="208889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Napovemo </a:t>
            </a:r>
            <a:r>
              <a:rPr>
                <a:solidFill>
                  <a:srgbClr val="C55A11"/>
                </a:solidFill>
              </a:rPr>
              <a:t>2♦</a:t>
            </a:r>
            <a:r>
              <a:t>.</a:t>
            </a:r>
          </a:p>
        </p:txBody>
      </p:sp>
      <p:sp>
        <p:nvSpPr>
          <p:cNvPr id="314" name="textruta 9"/>
          <p:cNvSpPr txBox="1"/>
          <p:nvPr/>
        </p:nvSpPr>
        <p:spPr>
          <a:xfrm>
            <a:off x="4303674" y="2050253"/>
            <a:ext cx="2805939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Partner napove </a:t>
            </a:r>
            <a:r>
              <a:rPr>
                <a:solidFill>
                  <a:srgbClr val="595959"/>
                </a:solidFill>
              </a:rPr>
              <a:t>2NT.</a:t>
            </a:r>
          </a:p>
        </p:txBody>
      </p:sp>
      <p:sp>
        <p:nvSpPr>
          <p:cNvPr id="315" name="textruta 10"/>
          <p:cNvSpPr txBox="1"/>
          <p:nvPr/>
        </p:nvSpPr>
        <p:spPr>
          <a:xfrm>
            <a:off x="4335767" y="2593487"/>
            <a:ext cx="486130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 err="1"/>
              <a:t>Kaj</a:t>
            </a:r>
            <a:r>
              <a:rPr dirty="0"/>
              <a:t> </a:t>
            </a:r>
            <a:r>
              <a:rPr dirty="0" err="1"/>
              <a:t>licitiramo</a:t>
            </a:r>
            <a:r>
              <a:rPr dirty="0"/>
              <a:t> z </a:t>
            </a:r>
            <a:r>
              <a:rPr dirty="0" err="1"/>
              <a:t>naslednjimi</a:t>
            </a:r>
            <a:r>
              <a:rPr dirty="0"/>
              <a:t> </a:t>
            </a:r>
            <a:r>
              <a:rPr dirty="0" err="1"/>
              <a:t>rokami</a:t>
            </a:r>
            <a:r>
              <a:rPr dirty="0"/>
              <a:t>?</a:t>
            </a:r>
          </a:p>
        </p:txBody>
      </p:sp>
      <p:grpSp>
        <p:nvGrpSpPr>
          <p:cNvPr id="322" name="Grupp 10"/>
          <p:cNvGrpSpPr/>
          <p:nvPr/>
        </p:nvGrpSpPr>
        <p:grpSpPr>
          <a:xfrm>
            <a:off x="6034539" y="3077038"/>
            <a:ext cx="1600796" cy="1579020"/>
            <a:chOff x="0" y="0"/>
            <a:chExt cx="1600795" cy="1579019"/>
          </a:xfrm>
        </p:grpSpPr>
        <p:sp>
          <p:nvSpPr>
            <p:cNvPr id="316" name="Rectangle 34"/>
            <p:cNvSpPr/>
            <p:nvPr/>
          </p:nvSpPr>
          <p:spPr>
            <a:xfrm>
              <a:off x="33079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QT42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A632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82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Q72</a:t>
              </a:r>
            </a:p>
          </p:txBody>
        </p:sp>
        <p:grpSp>
          <p:nvGrpSpPr>
            <p:cNvPr id="321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17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8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9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0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29" name="Grupp 10"/>
          <p:cNvGrpSpPr/>
          <p:nvPr/>
        </p:nvGrpSpPr>
        <p:grpSpPr>
          <a:xfrm>
            <a:off x="7617659" y="3073061"/>
            <a:ext cx="1600797" cy="1579020"/>
            <a:chOff x="0" y="0"/>
            <a:chExt cx="1600795" cy="1579019"/>
          </a:xfrm>
        </p:grpSpPr>
        <p:sp>
          <p:nvSpPr>
            <p:cNvPr id="323" name="Rectangle 34"/>
            <p:cNvSpPr/>
            <p:nvPr/>
          </p:nvSpPr>
          <p:spPr>
            <a:xfrm>
              <a:off x="33079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 err="1"/>
                <a:t>AQT943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32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82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 err="1"/>
                <a:t>Q54</a:t>
              </a:r>
              <a:endParaRPr dirty="0"/>
            </a:p>
          </p:txBody>
        </p:sp>
        <p:grpSp>
          <p:nvGrpSpPr>
            <p:cNvPr id="328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24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5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6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7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36" name="Grupp 10"/>
          <p:cNvGrpSpPr/>
          <p:nvPr/>
        </p:nvGrpSpPr>
        <p:grpSpPr>
          <a:xfrm>
            <a:off x="4542788" y="3079321"/>
            <a:ext cx="1182988" cy="1768477"/>
            <a:chOff x="0" y="-158206"/>
            <a:chExt cx="1182986" cy="1768475"/>
          </a:xfrm>
        </p:grpSpPr>
        <p:sp>
          <p:nvSpPr>
            <p:cNvPr id="330" name="Rectangle 34"/>
            <p:cNvSpPr txBox="1"/>
            <p:nvPr/>
          </p:nvSpPr>
          <p:spPr>
            <a:xfrm>
              <a:off x="317401" y="-158207"/>
              <a:ext cx="865586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Q52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J832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9843</a:t>
              </a:r>
            </a:p>
          </p:txBody>
        </p:sp>
        <p:grpSp>
          <p:nvGrpSpPr>
            <p:cNvPr id="335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31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3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2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3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4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41" name="Grupp 32"/>
          <p:cNvGrpSpPr/>
          <p:nvPr/>
        </p:nvGrpSpPr>
        <p:grpSpPr>
          <a:xfrm>
            <a:off x="6206649" y="4961445"/>
            <a:ext cx="772423" cy="491101"/>
            <a:chOff x="0" y="0"/>
            <a:chExt cx="772421" cy="491100"/>
          </a:xfrm>
        </p:grpSpPr>
        <p:grpSp>
          <p:nvGrpSpPr>
            <p:cNvPr id="339" name="Rektangel med rundade hörn 46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sp>
            <p:nvSpPr>
              <p:cNvPr id="337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38" name="3"/>
              <p:cNvSpPr txBox="1"/>
              <p:nvPr/>
            </p:nvSpPr>
            <p:spPr>
              <a:xfrm>
                <a:off x="39700" y="0"/>
                <a:ext cx="6375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40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3A6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44" name="Rektangel med rundade hörn 44"/>
          <p:cNvGrpSpPr/>
          <p:nvPr/>
        </p:nvGrpSpPr>
        <p:grpSpPr>
          <a:xfrm>
            <a:off x="4729265" y="4963152"/>
            <a:ext cx="867749" cy="413140"/>
            <a:chOff x="0" y="22860"/>
            <a:chExt cx="867747" cy="413138"/>
          </a:xfrm>
        </p:grpSpPr>
        <p:sp>
          <p:nvSpPr>
            <p:cNvPr id="342" name="Rounded Rectangle"/>
            <p:cNvSpPr/>
            <p:nvPr/>
          </p:nvSpPr>
          <p:spPr>
            <a:xfrm>
              <a:off x="0" y="22860"/>
              <a:ext cx="867748" cy="4131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2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43" name="3NT"/>
            <p:cNvSpPr/>
            <p:nvPr/>
          </p:nvSpPr>
          <p:spPr>
            <a:xfrm>
              <a:off x="84938" y="242569"/>
              <a:ext cx="74770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3NT</a:t>
              </a:r>
            </a:p>
          </p:txBody>
        </p:sp>
      </p:grpSp>
      <p:grpSp>
        <p:nvGrpSpPr>
          <p:cNvPr id="349" name="Grupp 36"/>
          <p:cNvGrpSpPr/>
          <p:nvPr/>
        </p:nvGrpSpPr>
        <p:grpSpPr>
          <a:xfrm>
            <a:off x="7878866" y="4933657"/>
            <a:ext cx="766669" cy="491101"/>
            <a:chOff x="0" y="0"/>
            <a:chExt cx="766668" cy="491100"/>
          </a:xfrm>
        </p:grpSpPr>
        <p:grpSp>
          <p:nvGrpSpPr>
            <p:cNvPr id="347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345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46" name="3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48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50" name="textruta 39"/>
          <p:cNvSpPr txBox="1"/>
          <p:nvPr/>
        </p:nvSpPr>
        <p:spPr>
          <a:xfrm>
            <a:off x="1094869" y="5074176"/>
            <a:ext cx="2041583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Uravnotežena</a:t>
            </a:r>
            <a:r>
              <a:rPr dirty="0"/>
              <a:t> </a:t>
            </a:r>
            <a:r>
              <a:rPr dirty="0" err="1"/>
              <a:t>roka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22–24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51" name="textruta 40"/>
          <p:cNvSpPr txBox="1"/>
          <p:nvPr/>
        </p:nvSpPr>
        <p:spPr>
          <a:xfrm>
            <a:off x="4593122" y="5508533"/>
            <a:ext cx="1082321" cy="697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Končni</a:t>
            </a:r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kontrakt</a:t>
            </a:r>
          </a:p>
        </p:txBody>
      </p:sp>
      <p:sp>
        <p:nvSpPr>
          <p:cNvPr id="352" name="textruta 41"/>
          <p:cNvSpPr txBox="1"/>
          <p:nvPr/>
        </p:nvSpPr>
        <p:spPr>
          <a:xfrm>
            <a:off x="6091442" y="5508533"/>
            <a:ext cx="1002838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S</a:t>
            </a:r>
            <a:r>
              <a:rPr dirty="0" err="1"/>
              <a:t>tayman</a:t>
            </a:r>
            <a:endParaRPr dirty="0"/>
          </a:p>
        </p:txBody>
      </p:sp>
      <p:sp>
        <p:nvSpPr>
          <p:cNvPr id="353" name="textruta 42"/>
          <p:cNvSpPr txBox="1"/>
          <p:nvPr/>
        </p:nvSpPr>
        <p:spPr>
          <a:xfrm>
            <a:off x="7762621" y="5508533"/>
            <a:ext cx="1028371" cy="697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Transfer</a:t>
            </a:r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 pika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56" name="Rubrik 1"/>
          <p:cNvSpPr txBox="1">
            <a:spLocks noGrp="1"/>
          </p:cNvSpPr>
          <p:nvPr>
            <p:ph type="title"/>
          </p:nvPr>
        </p:nvSpPr>
        <p:spPr>
          <a:xfrm>
            <a:off x="195941" y="219280"/>
            <a:ext cx="9554548" cy="78494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Odprtja uravnoteženih rok</a:t>
            </a:r>
          </a:p>
        </p:txBody>
      </p:sp>
      <p:sp>
        <p:nvSpPr>
          <p:cNvPr id="357" name="textruta 37"/>
          <p:cNvSpPr txBox="1"/>
          <p:nvPr/>
        </p:nvSpPr>
        <p:spPr>
          <a:xfrm>
            <a:off x="954036" y="1424430"/>
            <a:ext cx="862782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tabLst>
                <a:tab pos="1422400" algn="l"/>
                <a:tab pos="2857500" algn="l"/>
                <a:tab pos="6451600" algn="l"/>
              </a:tabLst>
              <a:defRPr>
                <a:solidFill>
                  <a:srgbClr val="76717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12</a:t>
            </a:r>
            <a:r>
              <a:rPr lang="sl-SI" dirty="0">
                <a:sym typeface="Montserrat Bold"/>
              </a:rPr>
              <a:t>–</a:t>
            </a:r>
            <a:r>
              <a:rPr dirty="0"/>
              <a:t>14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točk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1 v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barvi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NT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na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najnižjem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nivoju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700" dirty="0">
                <a:solidFill>
                  <a:srgbClr val="FF93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♦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lang="sl-SI" dirty="0">
                <a:sym typeface="Montserrat Bold"/>
              </a:rPr>
              <a:t>–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1</a:t>
            </a:r>
            <a:r>
              <a:rPr sz="1700"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;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1NT</a:t>
            </a:r>
            <a:endParaRPr dirty="0">
              <a:solidFill>
                <a:srgbClr val="0000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358" name="textruta 26"/>
          <p:cNvSpPr txBox="1"/>
          <p:nvPr/>
        </p:nvSpPr>
        <p:spPr>
          <a:xfrm>
            <a:off x="954037" y="1930007"/>
            <a:ext cx="264905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tabLst>
                <a:tab pos="1422400" algn="l"/>
                <a:tab pos="3225800" algn="l"/>
              </a:tabLst>
              <a:defRPr>
                <a:solidFill>
                  <a:srgbClr val="76717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15</a:t>
            </a:r>
            <a:r>
              <a:rPr lang="sl-SI" dirty="0">
                <a:sym typeface="Montserrat Bold"/>
              </a:rPr>
              <a:t>–</a:t>
            </a:r>
            <a:r>
              <a:rPr dirty="0"/>
              <a:t>17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hcp	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1NT</a:t>
            </a:r>
            <a:endParaRPr dirty="0">
              <a:solidFill>
                <a:srgbClr val="0000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359" name="textruta 28"/>
          <p:cNvSpPr txBox="1"/>
          <p:nvPr/>
        </p:nvSpPr>
        <p:spPr>
          <a:xfrm>
            <a:off x="954037" y="2439878"/>
            <a:ext cx="867178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tabLst>
                <a:tab pos="1422400" algn="l"/>
                <a:tab pos="2857500" algn="l"/>
                <a:tab pos="6451600" algn="l"/>
              </a:tabLst>
              <a:defRPr>
                <a:solidFill>
                  <a:srgbClr val="76717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18</a:t>
            </a:r>
            <a:r>
              <a:rPr lang="sl-SI" dirty="0">
                <a:sym typeface="Montserrat Bold"/>
              </a:rPr>
              <a:t>–</a:t>
            </a:r>
            <a:r>
              <a:rPr dirty="0"/>
              <a:t>19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hcp	1 v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barvi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NT v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skoku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90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♣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lang="sl-SI" dirty="0">
                <a:sym typeface="Montserrat Bold"/>
              </a:rPr>
              <a:t>–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1</a:t>
            </a:r>
            <a:r>
              <a:rPr sz="170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;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2NT</a:t>
            </a:r>
            <a:endParaRPr dirty="0">
              <a:solidFill>
                <a:srgbClr val="0000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360" name="textruta 29"/>
          <p:cNvSpPr txBox="1"/>
          <p:nvPr/>
        </p:nvSpPr>
        <p:spPr>
          <a:xfrm>
            <a:off x="954037" y="2949750"/>
            <a:ext cx="360741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tabLst>
                <a:tab pos="1422400" algn="l"/>
                <a:tab pos="3225800" algn="l"/>
              </a:tabLst>
              <a:defRPr>
                <a:solidFill>
                  <a:srgbClr val="76717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20</a:t>
            </a:r>
            <a:r>
              <a:rPr lang="sl-SI" dirty="0">
                <a:sym typeface="Montserrat Bold"/>
              </a:rPr>
              <a:t>–</a:t>
            </a:r>
            <a:r>
              <a:rPr dirty="0"/>
              <a:t>21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hcp	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2NT</a:t>
            </a:r>
            <a:endParaRPr dirty="0">
              <a:solidFill>
                <a:srgbClr val="0000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361" name="textruta 30"/>
          <p:cNvSpPr txBox="1"/>
          <p:nvPr/>
        </p:nvSpPr>
        <p:spPr>
          <a:xfrm>
            <a:off x="954038" y="3455325"/>
            <a:ext cx="8548688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tabLst>
                <a:tab pos="1422400" algn="l"/>
                <a:tab pos="2857500" algn="l"/>
                <a:tab pos="6451600" algn="l"/>
              </a:tabLst>
              <a:defRPr>
                <a:solidFill>
                  <a:srgbClr val="76717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22</a:t>
            </a:r>
            <a:r>
              <a:rPr lang="sl-SI" dirty="0">
                <a:sym typeface="Montserrat Bold"/>
              </a:rPr>
              <a:t>–</a:t>
            </a:r>
            <a:r>
              <a:rPr dirty="0"/>
              <a:t>24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hcp	2</a:t>
            </a:r>
            <a:r>
              <a:rPr sz="170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♣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2NT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2</a:t>
            </a:r>
            <a:r>
              <a:rPr sz="170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♣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– 2</a:t>
            </a:r>
            <a:r>
              <a:rPr sz="1700" dirty="0">
                <a:solidFill>
                  <a:srgbClr val="FF93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♦</a:t>
            </a:r>
            <a:r>
              <a:rPr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; </a:t>
            </a:r>
            <a:r>
              <a:rPr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2NT</a:t>
            </a:r>
            <a:endParaRPr dirty="0">
              <a:solidFill>
                <a:srgbClr val="0000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362" name="textruta 31"/>
          <p:cNvSpPr txBox="1"/>
          <p:nvPr/>
        </p:nvSpPr>
        <p:spPr>
          <a:xfrm>
            <a:off x="957350" y="980482"/>
            <a:ext cx="8624507" cy="395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tabLst>
                <a:tab pos="1422400" algn="l"/>
                <a:tab pos="2857500" algn="l"/>
                <a:tab pos="6451600" algn="l"/>
              </a:tabLst>
              <a:defRPr sz="19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Moč	Odprtje	Napoved v 2. krogu	Primer</a:t>
            </a:r>
          </a:p>
        </p:txBody>
      </p:sp>
      <p:sp>
        <p:nvSpPr>
          <p:cNvPr id="363" name="Rak koppling 3"/>
          <p:cNvSpPr/>
          <p:nvPr/>
        </p:nvSpPr>
        <p:spPr>
          <a:xfrm>
            <a:off x="924339" y="3853005"/>
            <a:ext cx="7941366" cy="1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4" name="Rak koppling 32"/>
          <p:cNvSpPr/>
          <p:nvPr/>
        </p:nvSpPr>
        <p:spPr>
          <a:xfrm>
            <a:off x="927654" y="1351658"/>
            <a:ext cx="7941366" cy="1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5" name="textruta 38"/>
          <p:cNvSpPr txBox="1"/>
          <p:nvPr/>
        </p:nvSpPr>
        <p:spPr>
          <a:xfrm>
            <a:off x="1032854" y="3861394"/>
            <a:ext cx="724114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Nadaljevanje</a:t>
            </a:r>
            <a:r>
              <a:rPr dirty="0"/>
              <a:t> </a:t>
            </a:r>
            <a:r>
              <a:rPr dirty="0" err="1"/>
              <a:t>licitacije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2NT</a:t>
            </a:r>
            <a:r>
              <a:rPr dirty="0"/>
              <a:t> in  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sz="1900" dirty="0">
                <a:latin typeface="Montserrat Bold"/>
                <a:ea typeface="Montserrat Bold"/>
                <a:cs typeface="Montserrat Bold"/>
                <a:sym typeface="Montserrat Bold"/>
              </a:rPr>
              <a:t>♣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sl-SI" sz="2000" dirty="0">
                <a:sym typeface="Montserrat Regular"/>
              </a:rPr>
              <a:t>– </a:t>
            </a:r>
            <a:r>
              <a:rPr dirty="0"/>
              <a:t>2</a:t>
            </a:r>
            <a:r>
              <a:rPr sz="1900" dirty="0">
                <a:solidFill>
                  <a:srgbClr val="FF9300"/>
                </a:solidFill>
              </a:rPr>
              <a:t>♦</a:t>
            </a:r>
            <a:r>
              <a:rPr lang="sl-SI" sz="1900" dirty="0">
                <a:solidFill>
                  <a:srgbClr val="FF9300"/>
                </a:solidFill>
              </a:rPr>
              <a:t> </a:t>
            </a:r>
            <a:r>
              <a:rPr lang="sl-SI" sz="2000" dirty="0">
                <a:sym typeface="Montserrat Regular"/>
              </a:rPr>
              <a:t>–</a:t>
            </a:r>
            <a:r>
              <a:rPr dirty="0"/>
              <a:t>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2NT</a:t>
            </a:r>
            <a:r>
              <a:rPr dirty="0"/>
              <a:t> je </a:t>
            </a:r>
            <a:r>
              <a:rPr dirty="0" err="1"/>
              <a:t>podobno</a:t>
            </a:r>
            <a:r>
              <a:rPr dirty="0"/>
              <a:t> </a:t>
            </a:r>
            <a:r>
              <a:rPr dirty="0" err="1"/>
              <a:t>licitaciji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</a:t>
            </a:r>
            <a:r>
              <a:rPr dirty="0" err="1"/>
              <a:t>1NT</a:t>
            </a:r>
            <a:r>
              <a:rPr dirty="0"/>
              <a:t>.</a:t>
            </a:r>
          </a:p>
        </p:txBody>
      </p:sp>
      <p:grpSp>
        <p:nvGrpSpPr>
          <p:cNvPr id="372" name="Grupp 10"/>
          <p:cNvGrpSpPr/>
          <p:nvPr/>
        </p:nvGrpSpPr>
        <p:grpSpPr>
          <a:xfrm>
            <a:off x="1055983" y="4620001"/>
            <a:ext cx="1284340" cy="1768476"/>
            <a:chOff x="0" y="-158206"/>
            <a:chExt cx="1284338" cy="1768475"/>
          </a:xfrm>
        </p:grpSpPr>
        <p:sp>
          <p:nvSpPr>
            <p:cNvPr id="366" name="Rectangle 34"/>
            <p:cNvSpPr txBox="1"/>
            <p:nvPr/>
          </p:nvSpPr>
          <p:spPr>
            <a:xfrm>
              <a:off x="317401" y="-158207"/>
              <a:ext cx="966938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AJ4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AKT3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AQ64</a:t>
              </a:r>
            </a:p>
          </p:txBody>
        </p:sp>
        <p:grpSp>
          <p:nvGrpSpPr>
            <p:cNvPr id="371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67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68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69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0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373" name="textruta 18"/>
          <p:cNvSpPr txBox="1"/>
          <p:nvPr/>
        </p:nvSpPr>
        <p:spPr>
          <a:xfrm>
            <a:off x="2499149" y="5034724"/>
            <a:ext cx="416073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1F4E7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Kaj bi licitirali s to roko?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76" name="Rubrik 1"/>
          <p:cNvSpPr txBox="1">
            <a:spLocks noGrp="1"/>
          </p:cNvSpPr>
          <p:nvPr>
            <p:ph type="title"/>
          </p:nvPr>
        </p:nvSpPr>
        <p:spPr>
          <a:xfrm>
            <a:off x="209636" y="251872"/>
            <a:ext cx="9306983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sl-SI" dirty="0"/>
              <a:t>Primer</a:t>
            </a:r>
            <a:endParaRPr dirty="0"/>
          </a:p>
        </p:txBody>
      </p:sp>
      <p:grpSp>
        <p:nvGrpSpPr>
          <p:cNvPr id="383" name="Grupp 10"/>
          <p:cNvGrpSpPr/>
          <p:nvPr/>
        </p:nvGrpSpPr>
        <p:grpSpPr>
          <a:xfrm>
            <a:off x="822128" y="2107621"/>
            <a:ext cx="1600797" cy="1579020"/>
            <a:chOff x="0" y="0"/>
            <a:chExt cx="1600795" cy="1579019"/>
          </a:xfrm>
        </p:grpSpPr>
        <p:sp>
          <p:nvSpPr>
            <p:cNvPr id="377" name="Rectangle 34"/>
            <p:cNvSpPr/>
            <p:nvPr/>
          </p:nvSpPr>
          <p:spPr>
            <a:xfrm>
              <a:off x="33079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AKQT4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AKQ82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6</a:t>
              </a:r>
            </a:p>
          </p:txBody>
        </p:sp>
        <p:grpSp>
          <p:nvGrpSpPr>
            <p:cNvPr id="382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78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9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0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90" name="Grupp 10"/>
          <p:cNvGrpSpPr/>
          <p:nvPr/>
        </p:nvGrpSpPr>
        <p:grpSpPr>
          <a:xfrm>
            <a:off x="7447906" y="2107621"/>
            <a:ext cx="1470524" cy="1768477"/>
            <a:chOff x="0" y="-158206"/>
            <a:chExt cx="1470522" cy="1768475"/>
          </a:xfrm>
        </p:grpSpPr>
        <p:sp>
          <p:nvSpPr>
            <p:cNvPr id="384" name="Rectangle 34"/>
            <p:cNvSpPr txBox="1"/>
            <p:nvPr/>
          </p:nvSpPr>
          <p:spPr>
            <a:xfrm>
              <a:off x="317401" y="-158207"/>
              <a:ext cx="1153122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 err="1"/>
                <a:t>AJ4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/>
                <a:t>AK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 err="1"/>
                <a:t>AKQ43</a:t>
              </a:r>
              <a:endParaRPr i="1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dirty="0" err="1"/>
                <a:t>Q64</a:t>
              </a:r>
              <a:endParaRPr dirty="0"/>
            </a:p>
          </p:txBody>
        </p:sp>
        <p:grpSp>
          <p:nvGrpSpPr>
            <p:cNvPr id="389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85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6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7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8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391" name="textruta 49"/>
          <p:cNvSpPr txBox="1"/>
          <p:nvPr/>
        </p:nvSpPr>
        <p:spPr>
          <a:xfrm>
            <a:off x="419717" y="4917542"/>
            <a:ext cx="228524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22 </a:t>
            </a:r>
            <a:r>
              <a:rPr dirty="0" err="1"/>
              <a:t>točk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</a:t>
            </a:r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partner </a:t>
            </a:r>
            <a:r>
              <a:rPr dirty="0" err="1"/>
              <a:t>podporo</a:t>
            </a:r>
            <a:r>
              <a:rPr lang="sl-SI" dirty="0"/>
              <a:t>,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lahko</a:t>
            </a:r>
            <a:r>
              <a:rPr dirty="0"/>
              <a:t> </a:t>
            </a:r>
            <a:r>
              <a:rPr dirty="0" err="1"/>
              <a:t>naredimo</a:t>
            </a:r>
            <a:r>
              <a:rPr dirty="0"/>
              <a:t> slam</a:t>
            </a:r>
            <a:r>
              <a:rPr lang="sl-SI" dirty="0"/>
              <a:t>.</a:t>
            </a:r>
            <a:endParaRPr dirty="0"/>
          </a:p>
        </p:txBody>
      </p:sp>
      <p:grpSp>
        <p:nvGrpSpPr>
          <p:cNvPr id="398" name="Grupp 10"/>
          <p:cNvGrpSpPr/>
          <p:nvPr/>
        </p:nvGrpSpPr>
        <p:grpSpPr>
          <a:xfrm>
            <a:off x="2758355" y="2107621"/>
            <a:ext cx="1682603" cy="1768477"/>
            <a:chOff x="0" y="-158206"/>
            <a:chExt cx="1682602" cy="1768475"/>
          </a:xfrm>
        </p:grpSpPr>
        <p:sp>
          <p:nvSpPr>
            <p:cNvPr id="392" name="Rectangle 34"/>
            <p:cNvSpPr txBox="1"/>
            <p:nvPr/>
          </p:nvSpPr>
          <p:spPr>
            <a:xfrm>
              <a:off x="317401" y="-158207"/>
              <a:ext cx="1365202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AKQJ3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AKQT95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</a:t>
              </a:r>
            </a:p>
          </p:txBody>
        </p:sp>
        <p:grpSp>
          <p:nvGrpSpPr>
            <p:cNvPr id="397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93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4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5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6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399" name="textruta 74"/>
          <p:cNvSpPr txBox="1"/>
          <p:nvPr/>
        </p:nvSpPr>
        <p:spPr>
          <a:xfrm>
            <a:off x="7074958" y="4917542"/>
            <a:ext cx="2259591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Imamo</a:t>
            </a:r>
            <a:r>
              <a:rPr dirty="0"/>
              <a:t> </a:t>
            </a:r>
            <a:r>
              <a:rPr dirty="0" err="1"/>
              <a:t>uravnoteženo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roko</a:t>
            </a:r>
            <a:r>
              <a:rPr dirty="0"/>
              <a:t> s</a:t>
            </a:r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pet</a:t>
            </a:r>
            <a:r>
              <a:rPr dirty="0" err="1"/>
              <a:t>kartno</a:t>
            </a:r>
            <a:r>
              <a:rPr dirty="0"/>
              <a:t> </a:t>
            </a:r>
            <a:r>
              <a:rPr dirty="0" err="1"/>
              <a:t>barvo</a:t>
            </a:r>
            <a:r>
              <a:rPr lang="sl-SI" dirty="0"/>
              <a:t>.</a:t>
            </a:r>
            <a:r>
              <a:rPr dirty="0"/>
              <a:t> </a:t>
            </a:r>
          </a:p>
        </p:txBody>
      </p:sp>
      <p:grpSp>
        <p:nvGrpSpPr>
          <p:cNvPr id="406" name="Grupp 10"/>
          <p:cNvGrpSpPr/>
          <p:nvPr/>
        </p:nvGrpSpPr>
        <p:grpSpPr>
          <a:xfrm>
            <a:off x="4951545" y="2107621"/>
            <a:ext cx="1600796" cy="1579020"/>
            <a:chOff x="0" y="0"/>
            <a:chExt cx="1600795" cy="1579019"/>
          </a:xfrm>
        </p:grpSpPr>
        <p:sp>
          <p:nvSpPr>
            <p:cNvPr id="400" name="Rectangle 34"/>
            <p:cNvSpPr/>
            <p:nvPr/>
          </p:nvSpPr>
          <p:spPr>
            <a:xfrm>
              <a:off x="33079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AKJT9643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--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AKJ5</a:t>
              </a:r>
            </a:p>
          </p:txBody>
        </p:sp>
        <p:grpSp>
          <p:nvGrpSpPr>
            <p:cNvPr id="405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401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2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3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4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407" name="textruta 89"/>
          <p:cNvSpPr txBox="1"/>
          <p:nvPr/>
        </p:nvSpPr>
        <p:spPr>
          <a:xfrm>
            <a:off x="3101949" y="4917542"/>
            <a:ext cx="1041309" cy="1299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22 </a:t>
            </a:r>
            <a:r>
              <a:rPr dirty="0" err="1"/>
              <a:t>točk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Najdaljša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barva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je </a:t>
            </a:r>
            <a:r>
              <a:rPr dirty="0" err="1"/>
              <a:t>karo</a:t>
            </a:r>
            <a:r>
              <a:rPr lang="sl-SI" dirty="0"/>
              <a:t>.</a:t>
            </a:r>
            <a:endParaRPr dirty="0"/>
          </a:p>
        </p:txBody>
      </p:sp>
      <p:sp>
        <p:nvSpPr>
          <p:cNvPr id="408" name="textruta 90"/>
          <p:cNvSpPr txBox="1"/>
          <p:nvPr/>
        </p:nvSpPr>
        <p:spPr>
          <a:xfrm>
            <a:off x="4609672" y="4917542"/>
            <a:ext cx="2277256" cy="1307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20 </a:t>
            </a:r>
            <a:r>
              <a:rPr dirty="0" err="1"/>
              <a:t>točk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Kljub</a:t>
            </a:r>
            <a:r>
              <a:rPr dirty="0"/>
              <a:t> </a:t>
            </a:r>
            <a:r>
              <a:rPr lang="sl-SI" dirty="0"/>
              <a:t>osem</a:t>
            </a:r>
            <a:r>
              <a:rPr dirty="0" err="1"/>
              <a:t>kartni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barvi</a:t>
            </a:r>
            <a:r>
              <a:rPr dirty="0"/>
              <a:t> </a:t>
            </a:r>
            <a:r>
              <a:rPr dirty="0" err="1"/>
              <a:t>licitiramo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2♠</a:t>
            </a:r>
            <a:r>
              <a:rPr lang="sl-SI" dirty="0"/>
              <a:t>.</a:t>
            </a:r>
            <a:endParaRPr dirty="0"/>
          </a:p>
        </p:txBody>
      </p:sp>
      <p:sp>
        <p:nvSpPr>
          <p:cNvPr id="409" name="textruta 47"/>
          <p:cNvSpPr txBox="1"/>
          <p:nvPr/>
        </p:nvSpPr>
        <p:spPr>
          <a:xfrm>
            <a:off x="2213463" y="1133088"/>
            <a:ext cx="191363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Odpremo </a:t>
            </a:r>
            <a:r>
              <a:rPr>
                <a:solidFill>
                  <a:srgbClr val="009900"/>
                </a:solidFill>
              </a:rPr>
              <a:t>2♣</a:t>
            </a:r>
            <a:r>
              <a:t>.</a:t>
            </a:r>
          </a:p>
        </p:txBody>
      </p:sp>
      <p:sp>
        <p:nvSpPr>
          <p:cNvPr id="410" name="textruta 77"/>
          <p:cNvSpPr txBox="1"/>
          <p:nvPr/>
        </p:nvSpPr>
        <p:spPr>
          <a:xfrm>
            <a:off x="3763855" y="1652332"/>
            <a:ext cx="199923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Kaj licitiramo?</a:t>
            </a:r>
          </a:p>
        </p:txBody>
      </p:sp>
      <p:sp>
        <p:nvSpPr>
          <p:cNvPr id="411" name="textruta 76"/>
          <p:cNvSpPr txBox="1"/>
          <p:nvPr/>
        </p:nvSpPr>
        <p:spPr>
          <a:xfrm>
            <a:off x="4625783" y="1136036"/>
            <a:ext cx="290957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Partner odgovori </a:t>
            </a:r>
            <a:r>
              <a:rPr>
                <a:solidFill>
                  <a:srgbClr val="C55A11"/>
                </a:solidFill>
              </a:rPr>
              <a:t>2♦</a:t>
            </a:r>
            <a:r>
              <a:t>.</a:t>
            </a:r>
          </a:p>
        </p:txBody>
      </p:sp>
      <p:grpSp>
        <p:nvGrpSpPr>
          <p:cNvPr id="416" name="Grupp 81"/>
          <p:cNvGrpSpPr/>
          <p:nvPr/>
        </p:nvGrpSpPr>
        <p:grpSpPr>
          <a:xfrm>
            <a:off x="973493" y="4016472"/>
            <a:ext cx="1054360" cy="701041"/>
            <a:chOff x="0" y="0"/>
            <a:chExt cx="1054359" cy="701040"/>
          </a:xfrm>
        </p:grpSpPr>
        <p:grpSp>
          <p:nvGrpSpPr>
            <p:cNvPr id="414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12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13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15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1" name="Grupp 84"/>
          <p:cNvGrpSpPr/>
          <p:nvPr/>
        </p:nvGrpSpPr>
        <p:grpSpPr>
          <a:xfrm>
            <a:off x="5222030" y="4016472"/>
            <a:ext cx="1054361" cy="701041"/>
            <a:chOff x="0" y="0"/>
            <a:chExt cx="1054359" cy="701040"/>
          </a:xfrm>
        </p:grpSpPr>
        <p:grpSp>
          <p:nvGrpSpPr>
            <p:cNvPr id="419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17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18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20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6" name="Grupp 88"/>
          <p:cNvGrpSpPr/>
          <p:nvPr/>
        </p:nvGrpSpPr>
        <p:grpSpPr>
          <a:xfrm>
            <a:off x="3095421" y="4016472"/>
            <a:ext cx="1054361" cy="701041"/>
            <a:chOff x="0" y="0"/>
            <a:chExt cx="1054359" cy="701040"/>
          </a:xfrm>
        </p:grpSpPr>
        <p:grpSp>
          <p:nvGrpSpPr>
            <p:cNvPr id="424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22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23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425" name="Freeform 22"/>
            <p:cNvSpPr/>
            <p:nvPr/>
          </p:nvSpPr>
          <p:spPr>
            <a:xfrm>
              <a:off x="569850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9" name="Rektangel med rundade hörn 44"/>
          <p:cNvGrpSpPr/>
          <p:nvPr/>
        </p:nvGrpSpPr>
        <p:grpSpPr>
          <a:xfrm>
            <a:off x="7585574" y="4035742"/>
            <a:ext cx="1064723" cy="589524"/>
            <a:chOff x="0" y="4958"/>
            <a:chExt cx="1064722" cy="589522"/>
          </a:xfrm>
        </p:grpSpPr>
        <p:sp>
          <p:nvSpPr>
            <p:cNvPr id="427" name="Rounded Rectangle"/>
            <p:cNvSpPr/>
            <p:nvPr/>
          </p:nvSpPr>
          <p:spPr>
            <a:xfrm>
              <a:off x="0" y="4958"/>
              <a:ext cx="1048321" cy="5895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A6A6A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28" name="2NT"/>
            <p:cNvSpPr/>
            <p:nvPr/>
          </p:nvSpPr>
          <p:spPr>
            <a:xfrm>
              <a:off x="93547" y="299719"/>
              <a:ext cx="97117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2NT</a:t>
              </a:r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432" name="Rubrik 1"/>
          <p:cNvSpPr txBox="1">
            <a:spLocks noGrp="1"/>
          </p:cNvSpPr>
          <p:nvPr>
            <p:ph type="title"/>
          </p:nvPr>
        </p:nvSpPr>
        <p:spPr>
          <a:xfrm>
            <a:off x="224700" y="196310"/>
            <a:ext cx="8543926" cy="78494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Povzetek 8. lekcije</a:t>
            </a:r>
          </a:p>
        </p:txBody>
      </p:sp>
      <p:sp>
        <p:nvSpPr>
          <p:cNvPr id="433" name="textruta 36"/>
          <p:cNvSpPr txBox="1"/>
          <p:nvPr/>
        </p:nvSpPr>
        <p:spPr>
          <a:xfrm>
            <a:off x="631445" y="1197744"/>
            <a:ext cx="705739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tabLst>
                <a:tab pos="4572000" algn="l"/>
                <a:tab pos="6184900" algn="l"/>
              </a:tabLst>
              <a:defRPr sz="20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Odprtje	Moč	Barva</a:t>
            </a:r>
          </a:p>
        </p:txBody>
      </p:sp>
      <p:grpSp>
        <p:nvGrpSpPr>
          <p:cNvPr id="456" name="Grupp 12"/>
          <p:cNvGrpSpPr/>
          <p:nvPr/>
        </p:nvGrpSpPr>
        <p:grpSpPr>
          <a:xfrm>
            <a:off x="698184" y="4751226"/>
            <a:ext cx="7727951" cy="496924"/>
            <a:chOff x="0" y="0"/>
            <a:chExt cx="7727949" cy="496923"/>
          </a:xfrm>
        </p:grpSpPr>
        <p:sp>
          <p:nvSpPr>
            <p:cNvPr id="434" name="textruta 25"/>
            <p:cNvSpPr txBox="1"/>
            <p:nvPr/>
          </p:nvSpPr>
          <p:spPr>
            <a:xfrm>
              <a:off x="4515648" y="3469"/>
              <a:ext cx="3212302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rPr dirty="0"/>
                <a:t>6</a:t>
              </a:r>
              <a:r>
                <a:rPr lang="sl-SI" dirty="0"/>
                <a:t>–</a:t>
              </a:r>
              <a:r>
                <a:rPr dirty="0"/>
                <a:t>11 </a:t>
              </a:r>
              <a:r>
                <a:rPr dirty="0" err="1"/>
                <a:t>točk</a:t>
              </a:r>
              <a:r>
                <a:rPr dirty="0"/>
                <a:t>	7 kart v </a:t>
              </a:r>
              <a:r>
                <a:rPr dirty="0" err="1"/>
                <a:t>barvi</a:t>
              </a:r>
              <a:endParaRPr dirty="0"/>
            </a:p>
          </p:txBody>
        </p:sp>
        <p:grpSp>
          <p:nvGrpSpPr>
            <p:cNvPr id="455" name="Grupp 24"/>
            <p:cNvGrpSpPr/>
            <p:nvPr/>
          </p:nvGrpSpPr>
          <p:grpSpPr>
            <a:xfrm>
              <a:off x="-1" y="-1"/>
              <a:ext cx="3305473" cy="496925"/>
              <a:chOff x="0" y="0"/>
              <a:chExt cx="3305471" cy="496923"/>
            </a:xfrm>
          </p:grpSpPr>
          <p:grpSp>
            <p:nvGrpSpPr>
              <p:cNvPr id="439" name="Grupp 45"/>
              <p:cNvGrpSpPr/>
              <p:nvPr/>
            </p:nvGrpSpPr>
            <p:grpSpPr>
              <a:xfrm>
                <a:off x="843572" y="5823"/>
                <a:ext cx="770712" cy="491101"/>
                <a:chOff x="0" y="0"/>
                <a:chExt cx="770710" cy="491100"/>
              </a:xfrm>
            </p:grpSpPr>
            <p:grpSp>
              <p:nvGrpSpPr>
                <p:cNvPr id="437" name="Rektangel med rundade hörn 46"/>
                <p:cNvGrpSpPr/>
                <p:nvPr/>
              </p:nvGrpSpPr>
              <p:grpSpPr>
                <a:xfrm>
                  <a:off x="0" y="0"/>
                  <a:ext cx="770711" cy="491101"/>
                  <a:chOff x="0" y="0"/>
                  <a:chExt cx="770710" cy="491100"/>
                </a:xfrm>
              </p:grpSpPr>
              <p:sp>
                <p:nvSpPr>
                  <p:cNvPr id="435" name="Rounded Rectangle"/>
                  <p:cNvSpPr/>
                  <p:nvPr/>
                </p:nvSpPr>
                <p:spPr>
                  <a:xfrm>
                    <a:off x="0" y="16364"/>
                    <a:ext cx="770711" cy="43209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36" name="3"/>
                  <p:cNvSpPr txBox="1"/>
                  <p:nvPr/>
                </p:nvSpPr>
                <p:spPr>
                  <a:xfrm>
                    <a:off x="40142" y="0"/>
                    <a:ext cx="634987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3</a:t>
                    </a:r>
                  </a:p>
                </p:txBody>
              </p:sp>
            </p:grpSp>
            <p:sp>
              <p:nvSpPr>
                <p:cNvPr id="438" name="Freeform 22"/>
                <p:cNvSpPr/>
                <p:nvPr/>
              </p:nvSpPr>
              <p:spPr>
                <a:xfrm>
                  <a:off x="386971" y="122430"/>
                  <a:ext cx="228798" cy="22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44" name="Grupp 46"/>
              <p:cNvGrpSpPr/>
              <p:nvPr/>
            </p:nvGrpSpPr>
            <p:grpSpPr>
              <a:xfrm>
                <a:off x="0" y="1287"/>
                <a:ext cx="772422" cy="491101"/>
                <a:chOff x="0" y="0"/>
                <a:chExt cx="772421" cy="491100"/>
              </a:xfrm>
            </p:grpSpPr>
            <p:grpSp>
              <p:nvGrpSpPr>
                <p:cNvPr id="442" name="Rektangel med rundade hörn 46"/>
                <p:cNvGrpSpPr/>
                <p:nvPr/>
              </p:nvGrpSpPr>
              <p:grpSpPr>
                <a:xfrm>
                  <a:off x="0" y="-1"/>
                  <a:ext cx="772422" cy="491102"/>
                  <a:chOff x="0" y="0"/>
                  <a:chExt cx="772421" cy="491100"/>
                </a:xfrm>
              </p:grpSpPr>
              <p:sp>
                <p:nvSpPr>
                  <p:cNvPr id="440" name="Rounded Rectangle"/>
                  <p:cNvSpPr/>
                  <p:nvPr/>
                </p:nvSpPr>
                <p:spPr>
                  <a:xfrm>
                    <a:off x="0" y="20900"/>
                    <a:ext cx="772422" cy="42302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41" name="3"/>
                  <p:cNvSpPr txBox="1"/>
                  <p:nvPr/>
                </p:nvSpPr>
                <p:spPr>
                  <a:xfrm>
                    <a:off x="39700" y="0"/>
                    <a:ext cx="637583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3</a:t>
                    </a:r>
                  </a:p>
                </p:txBody>
              </p:sp>
            </p:grpSp>
            <p:sp>
              <p:nvSpPr>
                <p:cNvPr id="443" name="Freeform 23"/>
                <p:cNvSpPr/>
                <p:nvPr/>
              </p:nvSpPr>
              <p:spPr>
                <a:xfrm>
                  <a:off x="389358" y="124069"/>
                  <a:ext cx="238875" cy="2217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3" y="21600"/>
                      </a:moveTo>
                      <a:lnTo>
                        <a:pt x="8763" y="21128"/>
                      </a:lnTo>
                      <a:lnTo>
                        <a:pt x="9257" y="20420"/>
                      </a:lnTo>
                      <a:lnTo>
                        <a:pt x="9751" y="19003"/>
                      </a:lnTo>
                      <a:lnTo>
                        <a:pt x="9751" y="16052"/>
                      </a:lnTo>
                      <a:lnTo>
                        <a:pt x="9504" y="15462"/>
                      </a:lnTo>
                      <a:lnTo>
                        <a:pt x="9257" y="15344"/>
                      </a:lnTo>
                      <a:lnTo>
                        <a:pt x="8640" y="15462"/>
                      </a:lnTo>
                      <a:lnTo>
                        <a:pt x="7529" y="16761"/>
                      </a:lnTo>
                      <a:lnTo>
                        <a:pt x="6542" y="17705"/>
                      </a:lnTo>
                      <a:lnTo>
                        <a:pt x="5431" y="18295"/>
                      </a:lnTo>
                      <a:lnTo>
                        <a:pt x="3333" y="18531"/>
                      </a:lnTo>
                      <a:lnTo>
                        <a:pt x="1728" y="17941"/>
                      </a:lnTo>
                      <a:lnTo>
                        <a:pt x="864" y="16997"/>
                      </a:lnTo>
                      <a:lnTo>
                        <a:pt x="370" y="16289"/>
                      </a:lnTo>
                      <a:lnTo>
                        <a:pt x="0" y="14872"/>
                      </a:lnTo>
                      <a:lnTo>
                        <a:pt x="0" y="13102"/>
                      </a:lnTo>
                      <a:lnTo>
                        <a:pt x="370" y="11803"/>
                      </a:lnTo>
                      <a:lnTo>
                        <a:pt x="987" y="10387"/>
                      </a:lnTo>
                      <a:lnTo>
                        <a:pt x="1851" y="9443"/>
                      </a:lnTo>
                      <a:lnTo>
                        <a:pt x="2962" y="8970"/>
                      </a:lnTo>
                      <a:lnTo>
                        <a:pt x="4197" y="8852"/>
                      </a:lnTo>
                      <a:lnTo>
                        <a:pt x="5801" y="9207"/>
                      </a:lnTo>
                      <a:lnTo>
                        <a:pt x="7776" y="10151"/>
                      </a:lnTo>
                      <a:lnTo>
                        <a:pt x="8887" y="10505"/>
                      </a:lnTo>
                      <a:lnTo>
                        <a:pt x="9381" y="10505"/>
                      </a:lnTo>
                      <a:lnTo>
                        <a:pt x="9504" y="9915"/>
                      </a:lnTo>
                      <a:lnTo>
                        <a:pt x="9504" y="9443"/>
                      </a:lnTo>
                      <a:lnTo>
                        <a:pt x="8887" y="8852"/>
                      </a:lnTo>
                      <a:lnTo>
                        <a:pt x="7406" y="7672"/>
                      </a:lnTo>
                      <a:lnTo>
                        <a:pt x="6789" y="6492"/>
                      </a:lnTo>
                      <a:lnTo>
                        <a:pt x="6295" y="5430"/>
                      </a:lnTo>
                      <a:lnTo>
                        <a:pt x="6171" y="4131"/>
                      </a:lnTo>
                      <a:lnTo>
                        <a:pt x="6665" y="2243"/>
                      </a:lnTo>
                      <a:lnTo>
                        <a:pt x="7406" y="1298"/>
                      </a:lnTo>
                      <a:lnTo>
                        <a:pt x="8023" y="708"/>
                      </a:lnTo>
                      <a:lnTo>
                        <a:pt x="9257" y="118"/>
                      </a:lnTo>
                      <a:lnTo>
                        <a:pt x="10245" y="0"/>
                      </a:lnTo>
                      <a:lnTo>
                        <a:pt x="11479" y="0"/>
                      </a:lnTo>
                      <a:lnTo>
                        <a:pt x="12466" y="354"/>
                      </a:lnTo>
                      <a:lnTo>
                        <a:pt x="13577" y="708"/>
                      </a:lnTo>
                      <a:lnTo>
                        <a:pt x="14318" y="1298"/>
                      </a:lnTo>
                      <a:lnTo>
                        <a:pt x="15182" y="2715"/>
                      </a:lnTo>
                      <a:lnTo>
                        <a:pt x="15429" y="3895"/>
                      </a:lnTo>
                      <a:lnTo>
                        <a:pt x="15429" y="4957"/>
                      </a:lnTo>
                      <a:lnTo>
                        <a:pt x="15305" y="5311"/>
                      </a:lnTo>
                      <a:lnTo>
                        <a:pt x="15058" y="6138"/>
                      </a:lnTo>
                      <a:lnTo>
                        <a:pt x="14688" y="6846"/>
                      </a:lnTo>
                      <a:lnTo>
                        <a:pt x="14318" y="7436"/>
                      </a:lnTo>
                      <a:lnTo>
                        <a:pt x="13947" y="7908"/>
                      </a:lnTo>
                      <a:lnTo>
                        <a:pt x="13207" y="8498"/>
                      </a:lnTo>
                      <a:lnTo>
                        <a:pt x="12713" y="8852"/>
                      </a:lnTo>
                      <a:lnTo>
                        <a:pt x="12219" y="9325"/>
                      </a:lnTo>
                      <a:lnTo>
                        <a:pt x="12096" y="9915"/>
                      </a:lnTo>
                      <a:lnTo>
                        <a:pt x="12096" y="10387"/>
                      </a:lnTo>
                      <a:lnTo>
                        <a:pt x="12713" y="10623"/>
                      </a:lnTo>
                      <a:lnTo>
                        <a:pt x="13701" y="10151"/>
                      </a:lnTo>
                      <a:lnTo>
                        <a:pt x="14318" y="9915"/>
                      </a:lnTo>
                      <a:lnTo>
                        <a:pt x="14935" y="9443"/>
                      </a:lnTo>
                      <a:lnTo>
                        <a:pt x="16416" y="9089"/>
                      </a:lnTo>
                      <a:lnTo>
                        <a:pt x="18021" y="8852"/>
                      </a:lnTo>
                      <a:lnTo>
                        <a:pt x="18638" y="8970"/>
                      </a:lnTo>
                      <a:lnTo>
                        <a:pt x="19502" y="9325"/>
                      </a:lnTo>
                      <a:lnTo>
                        <a:pt x="19872" y="9561"/>
                      </a:lnTo>
                      <a:lnTo>
                        <a:pt x="20859" y="10741"/>
                      </a:lnTo>
                      <a:lnTo>
                        <a:pt x="21353" y="11803"/>
                      </a:lnTo>
                      <a:lnTo>
                        <a:pt x="21477" y="12748"/>
                      </a:lnTo>
                      <a:lnTo>
                        <a:pt x="21600" y="14046"/>
                      </a:lnTo>
                      <a:lnTo>
                        <a:pt x="21477" y="15108"/>
                      </a:lnTo>
                      <a:lnTo>
                        <a:pt x="21353" y="15816"/>
                      </a:lnTo>
                      <a:lnTo>
                        <a:pt x="20983" y="16643"/>
                      </a:lnTo>
                      <a:lnTo>
                        <a:pt x="20983" y="16407"/>
                      </a:lnTo>
                      <a:lnTo>
                        <a:pt x="21353" y="15934"/>
                      </a:lnTo>
                      <a:lnTo>
                        <a:pt x="20736" y="16879"/>
                      </a:lnTo>
                      <a:lnTo>
                        <a:pt x="19872" y="17941"/>
                      </a:lnTo>
                      <a:lnTo>
                        <a:pt x="18267" y="18531"/>
                      </a:lnTo>
                      <a:lnTo>
                        <a:pt x="17157" y="18531"/>
                      </a:lnTo>
                      <a:lnTo>
                        <a:pt x="15799" y="18059"/>
                      </a:lnTo>
                      <a:lnTo>
                        <a:pt x="14441" y="17115"/>
                      </a:lnTo>
                      <a:lnTo>
                        <a:pt x="13454" y="16052"/>
                      </a:lnTo>
                      <a:lnTo>
                        <a:pt x="12837" y="15462"/>
                      </a:lnTo>
                      <a:lnTo>
                        <a:pt x="12219" y="15344"/>
                      </a:lnTo>
                      <a:lnTo>
                        <a:pt x="11849" y="15698"/>
                      </a:lnTo>
                      <a:lnTo>
                        <a:pt x="11849" y="18885"/>
                      </a:lnTo>
                      <a:lnTo>
                        <a:pt x="12096" y="19711"/>
                      </a:lnTo>
                      <a:lnTo>
                        <a:pt x="12219" y="20420"/>
                      </a:lnTo>
                      <a:lnTo>
                        <a:pt x="12713" y="21128"/>
                      </a:lnTo>
                      <a:lnTo>
                        <a:pt x="13083" y="21600"/>
                      </a:lnTo>
                      <a:lnTo>
                        <a:pt x="8393" y="21600"/>
                      </a:lnTo>
                    </a:path>
                  </a:pathLst>
                </a:custGeom>
                <a:solidFill>
                  <a:srgbClr val="0CB303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49" name="Grupp 47"/>
              <p:cNvGrpSpPr/>
              <p:nvPr/>
            </p:nvGrpSpPr>
            <p:grpSpPr>
              <a:xfrm>
                <a:off x="2523251" y="1288"/>
                <a:ext cx="782221" cy="491101"/>
                <a:chOff x="0" y="0"/>
                <a:chExt cx="782219" cy="491100"/>
              </a:xfrm>
            </p:grpSpPr>
            <p:grpSp>
              <p:nvGrpSpPr>
                <p:cNvPr id="447" name="Rektangel med rundade hörn 46"/>
                <p:cNvGrpSpPr/>
                <p:nvPr/>
              </p:nvGrpSpPr>
              <p:grpSpPr>
                <a:xfrm>
                  <a:off x="0" y="0"/>
                  <a:ext cx="782220" cy="491101"/>
                  <a:chOff x="0" y="0"/>
                  <a:chExt cx="782219" cy="491100"/>
                </a:xfrm>
              </p:grpSpPr>
              <p:sp>
                <p:nvSpPr>
                  <p:cNvPr id="445" name="Rounded Rectangle"/>
                  <p:cNvSpPr/>
                  <p:nvPr/>
                </p:nvSpPr>
                <p:spPr>
                  <a:xfrm>
                    <a:off x="0" y="20899"/>
                    <a:ext cx="782220" cy="42302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46" name="3"/>
                  <p:cNvSpPr txBox="1"/>
                  <p:nvPr/>
                </p:nvSpPr>
                <p:spPr>
                  <a:xfrm>
                    <a:off x="39699" y="0"/>
                    <a:ext cx="647381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3</a:t>
                    </a:r>
                  </a:p>
                </p:txBody>
              </p:sp>
            </p:grpSp>
            <p:sp>
              <p:nvSpPr>
                <p:cNvPr id="448" name="Freeform 20"/>
                <p:cNvSpPr/>
                <p:nvPr/>
              </p:nvSpPr>
              <p:spPr>
                <a:xfrm>
                  <a:off x="398450" y="120719"/>
                  <a:ext cx="208675" cy="2171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54" name="Grupp 48"/>
              <p:cNvGrpSpPr/>
              <p:nvPr/>
            </p:nvGrpSpPr>
            <p:grpSpPr>
              <a:xfrm>
                <a:off x="1685432" y="-1"/>
                <a:ext cx="766670" cy="491102"/>
                <a:chOff x="0" y="0"/>
                <a:chExt cx="766668" cy="491100"/>
              </a:xfrm>
            </p:grpSpPr>
            <p:grpSp>
              <p:nvGrpSpPr>
                <p:cNvPr id="452" name="Rektangel med rundade hörn 46"/>
                <p:cNvGrpSpPr/>
                <p:nvPr/>
              </p:nvGrpSpPr>
              <p:grpSpPr>
                <a:xfrm>
                  <a:off x="0" y="-1"/>
                  <a:ext cx="766669" cy="491102"/>
                  <a:chOff x="0" y="0"/>
                  <a:chExt cx="766668" cy="491100"/>
                </a:xfrm>
              </p:grpSpPr>
              <p:sp>
                <p:nvSpPr>
                  <p:cNvPr id="450" name="Rounded Rectangle"/>
                  <p:cNvSpPr/>
                  <p:nvPr/>
                </p:nvSpPr>
                <p:spPr>
                  <a:xfrm>
                    <a:off x="0" y="22187"/>
                    <a:ext cx="766669" cy="42044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51" name="3"/>
                  <p:cNvSpPr txBox="1"/>
                  <p:nvPr/>
                </p:nvSpPr>
                <p:spPr>
                  <a:xfrm>
                    <a:off x="39573" y="0"/>
                    <a:ext cx="632082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3</a:t>
                    </a:r>
                  </a:p>
                </p:txBody>
              </p:sp>
            </p:grpSp>
            <p:sp>
              <p:nvSpPr>
                <p:cNvPr id="453" name="Freeform 21"/>
                <p:cNvSpPr/>
                <p:nvPr/>
              </p:nvSpPr>
              <p:spPr>
                <a:xfrm>
                  <a:off x="397942" y="127123"/>
                  <a:ext cx="214965" cy="2195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</p:grpSp>
      <p:grpSp>
        <p:nvGrpSpPr>
          <p:cNvPr id="479" name="Grupp 13"/>
          <p:cNvGrpSpPr/>
          <p:nvPr/>
        </p:nvGrpSpPr>
        <p:grpSpPr>
          <a:xfrm>
            <a:off x="688857" y="5259784"/>
            <a:ext cx="7983087" cy="467693"/>
            <a:chOff x="-1" y="-1"/>
            <a:chExt cx="7983085" cy="467691"/>
          </a:xfrm>
        </p:grpSpPr>
        <p:sp>
          <p:nvSpPr>
            <p:cNvPr id="457" name="textruta 26"/>
            <p:cNvSpPr/>
            <p:nvPr/>
          </p:nvSpPr>
          <p:spPr>
            <a:xfrm>
              <a:off x="4524973" y="-1"/>
              <a:ext cx="3458111" cy="36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solidFill>
                    <a:srgbClr val="767171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dirty="0"/>
                <a:t>6</a:t>
              </a:r>
              <a:r>
                <a:rPr lang="sl-SI" dirty="0"/>
                <a:t>–</a:t>
              </a:r>
              <a:r>
                <a:rPr dirty="0"/>
                <a:t>11 </a:t>
              </a:r>
              <a:r>
                <a:rPr dirty="0" err="1"/>
                <a:t>točk</a:t>
              </a:r>
              <a:r>
                <a:rPr dirty="0"/>
                <a:t>	8 kart v </a:t>
              </a:r>
              <a:r>
                <a:rPr dirty="0" err="1"/>
                <a:t>barvi</a:t>
              </a:r>
              <a:endParaRPr dirty="0"/>
            </a:p>
          </p:txBody>
        </p:sp>
        <p:grpSp>
          <p:nvGrpSpPr>
            <p:cNvPr id="478" name="Grupp 81"/>
            <p:cNvGrpSpPr/>
            <p:nvPr/>
          </p:nvGrpSpPr>
          <p:grpSpPr>
            <a:xfrm>
              <a:off x="-1" y="35597"/>
              <a:ext cx="3305473" cy="432093"/>
              <a:chOff x="0" y="22187"/>
              <a:chExt cx="3305471" cy="432092"/>
            </a:xfrm>
          </p:grpSpPr>
          <p:grpSp>
            <p:nvGrpSpPr>
              <p:cNvPr id="462" name="Grupp 57"/>
              <p:cNvGrpSpPr/>
              <p:nvPr/>
            </p:nvGrpSpPr>
            <p:grpSpPr>
              <a:xfrm>
                <a:off x="843572" y="22187"/>
                <a:ext cx="770712" cy="432093"/>
                <a:chOff x="0" y="16364"/>
                <a:chExt cx="770710" cy="432091"/>
              </a:xfrm>
            </p:grpSpPr>
            <p:grpSp>
              <p:nvGrpSpPr>
                <p:cNvPr id="460" name="Rektangel med rundade hörn 46"/>
                <p:cNvGrpSpPr/>
                <p:nvPr/>
              </p:nvGrpSpPr>
              <p:grpSpPr>
                <a:xfrm>
                  <a:off x="0" y="16364"/>
                  <a:ext cx="770711" cy="432092"/>
                  <a:chOff x="0" y="16364"/>
                  <a:chExt cx="770710" cy="432091"/>
                </a:xfrm>
              </p:grpSpPr>
              <p:sp>
                <p:nvSpPr>
                  <p:cNvPr id="458" name="Rounded Rectangle"/>
                  <p:cNvSpPr/>
                  <p:nvPr/>
                </p:nvSpPr>
                <p:spPr>
                  <a:xfrm>
                    <a:off x="0" y="16364"/>
                    <a:ext cx="770711" cy="43209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59" name="4"/>
                  <p:cNvSpPr/>
                  <p:nvPr/>
                </p:nvSpPr>
                <p:spPr>
                  <a:xfrm>
                    <a:off x="40142" y="245549"/>
                    <a:ext cx="634987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4</a:t>
                    </a:r>
                  </a:p>
                </p:txBody>
              </p:sp>
            </p:grpSp>
            <p:sp>
              <p:nvSpPr>
                <p:cNvPr id="461" name="Freeform 22"/>
                <p:cNvSpPr/>
                <p:nvPr/>
              </p:nvSpPr>
              <p:spPr>
                <a:xfrm>
                  <a:off x="386971" y="122430"/>
                  <a:ext cx="228798" cy="22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67" name="Grupp 60"/>
              <p:cNvGrpSpPr/>
              <p:nvPr/>
            </p:nvGrpSpPr>
            <p:grpSpPr>
              <a:xfrm>
                <a:off x="0" y="22187"/>
                <a:ext cx="772422" cy="423020"/>
                <a:chOff x="0" y="20900"/>
                <a:chExt cx="772421" cy="423018"/>
              </a:xfrm>
            </p:grpSpPr>
            <p:grpSp>
              <p:nvGrpSpPr>
                <p:cNvPr id="465" name="Rektangel med rundade hörn 46"/>
                <p:cNvGrpSpPr/>
                <p:nvPr/>
              </p:nvGrpSpPr>
              <p:grpSpPr>
                <a:xfrm>
                  <a:off x="0" y="20900"/>
                  <a:ext cx="772422" cy="423020"/>
                  <a:chOff x="0" y="20900"/>
                  <a:chExt cx="772421" cy="423018"/>
                </a:xfrm>
              </p:grpSpPr>
              <p:sp>
                <p:nvSpPr>
                  <p:cNvPr id="463" name="Rounded Rectangle"/>
                  <p:cNvSpPr/>
                  <p:nvPr/>
                </p:nvSpPr>
                <p:spPr>
                  <a:xfrm>
                    <a:off x="0" y="20900"/>
                    <a:ext cx="772422" cy="42302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64" name="4"/>
                  <p:cNvSpPr/>
                  <p:nvPr/>
                </p:nvSpPr>
                <p:spPr>
                  <a:xfrm>
                    <a:off x="39700" y="245550"/>
                    <a:ext cx="637583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4</a:t>
                    </a:r>
                  </a:p>
                </p:txBody>
              </p:sp>
            </p:grpSp>
            <p:sp>
              <p:nvSpPr>
                <p:cNvPr id="466" name="Freeform 23"/>
                <p:cNvSpPr/>
                <p:nvPr/>
              </p:nvSpPr>
              <p:spPr>
                <a:xfrm>
                  <a:off x="389358" y="124069"/>
                  <a:ext cx="238875" cy="2217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3" y="21600"/>
                      </a:moveTo>
                      <a:lnTo>
                        <a:pt x="8763" y="21128"/>
                      </a:lnTo>
                      <a:lnTo>
                        <a:pt x="9257" y="20420"/>
                      </a:lnTo>
                      <a:lnTo>
                        <a:pt x="9751" y="19003"/>
                      </a:lnTo>
                      <a:lnTo>
                        <a:pt x="9751" y="16052"/>
                      </a:lnTo>
                      <a:lnTo>
                        <a:pt x="9504" y="15462"/>
                      </a:lnTo>
                      <a:lnTo>
                        <a:pt x="9257" y="15344"/>
                      </a:lnTo>
                      <a:lnTo>
                        <a:pt x="8640" y="15462"/>
                      </a:lnTo>
                      <a:lnTo>
                        <a:pt x="7529" y="16761"/>
                      </a:lnTo>
                      <a:lnTo>
                        <a:pt x="6542" y="17705"/>
                      </a:lnTo>
                      <a:lnTo>
                        <a:pt x="5431" y="18295"/>
                      </a:lnTo>
                      <a:lnTo>
                        <a:pt x="3333" y="18531"/>
                      </a:lnTo>
                      <a:lnTo>
                        <a:pt x="1728" y="17941"/>
                      </a:lnTo>
                      <a:lnTo>
                        <a:pt x="864" y="16997"/>
                      </a:lnTo>
                      <a:lnTo>
                        <a:pt x="370" y="16289"/>
                      </a:lnTo>
                      <a:lnTo>
                        <a:pt x="0" y="14872"/>
                      </a:lnTo>
                      <a:lnTo>
                        <a:pt x="0" y="13102"/>
                      </a:lnTo>
                      <a:lnTo>
                        <a:pt x="370" y="11803"/>
                      </a:lnTo>
                      <a:lnTo>
                        <a:pt x="987" y="10387"/>
                      </a:lnTo>
                      <a:lnTo>
                        <a:pt x="1851" y="9443"/>
                      </a:lnTo>
                      <a:lnTo>
                        <a:pt x="2962" y="8970"/>
                      </a:lnTo>
                      <a:lnTo>
                        <a:pt x="4197" y="8852"/>
                      </a:lnTo>
                      <a:lnTo>
                        <a:pt x="5801" y="9207"/>
                      </a:lnTo>
                      <a:lnTo>
                        <a:pt x="7776" y="10151"/>
                      </a:lnTo>
                      <a:lnTo>
                        <a:pt x="8887" y="10505"/>
                      </a:lnTo>
                      <a:lnTo>
                        <a:pt x="9381" y="10505"/>
                      </a:lnTo>
                      <a:lnTo>
                        <a:pt x="9504" y="9915"/>
                      </a:lnTo>
                      <a:lnTo>
                        <a:pt x="9504" y="9443"/>
                      </a:lnTo>
                      <a:lnTo>
                        <a:pt x="8887" y="8852"/>
                      </a:lnTo>
                      <a:lnTo>
                        <a:pt x="7406" y="7672"/>
                      </a:lnTo>
                      <a:lnTo>
                        <a:pt x="6789" y="6492"/>
                      </a:lnTo>
                      <a:lnTo>
                        <a:pt x="6295" y="5430"/>
                      </a:lnTo>
                      <a:lnTo>
                        <a:pt x="6171" y="4131"/>
                      </a:lnTo>
                      <a:lnTo>
                        <a:pt x="6665" y="2243"/>
                      </a:lnTo>
                      <a:lnTo>
                        <a:pt x="7406" y="1298"/>
                      </a:lnTo>
                      <a:lnTo>
                        <a:pt x="8023" y="708"/>
                      </a:lnTo>
                      <a:lnTo>
                        <a:pt x="9257" y="118"/>
                      </a:lnTo>
                      <a:lnTo>
                        <a:pt x="10245" y="0"/>
                      </a:lnTo>
                      <a:lnTo>
                        <a:pt x="11479" y="0"/>
                      </a:lnTo>
                      <a:lnTo>
                        <a:pt x="12466" y="354"/>
                      </a:lnTo>
                      <a:lnTo>
                        <a:pt x="13577" y="708"/>
                      </a:lnTo>
                      <a:lnTo>
                        <a:pt x="14318" y="1298"/>
                      </a:lnTo>
                      <a:lnTo>
                        <a:pt x="15182" y="2715"/>
                      </a:lnTo>
                      <a:lnTo>
                        <a:pt x="15429" y="3895"/>
                      </a:lnTo>
                      <a:lnTo>
                        <a:pt x="15429" y="4957"/>
                      </a:lnTo>
                      <a:lnTo>
                        <a:pt x="15305" y="5311"/>
                      </a:lnTo>
                      <a:lnTo>
                        <a:pt x="15058" y="6138"/>
                      </a:lnTo>
                      <a:lnTo>
                        <a:pt x="14688" y="6846"/>
                      </a:lnTo>
                      <a:lnTo>
                        <a:pt x="14318" y="7436"/>
                      </a:lnTo>
                      <a:lnTo>
                        <a:pt x="13947" y="7908"/>
                      </a:lnTo>
                      <a:lnTo>
                        <a:pt x="13207" y="8498"/>
                      </a:lnTo>
                      <a:lnTo>
                        <a:pt x="12713" y="8852"/>
                      </a:lnTo>
                      <a:lnTo>
                        <a:pt x="12219" y="9325"/>
                      </a:lnTo>
                      <a:lnTo>
                        <a:pt x="12096" y="9915"/>
                      </a:lnTo>
                      <a:lnTo>
                        <a:pt x="12096" y="10387"/>
                      </a:lnTo>
                      <a:lnTo>
                        <a:pt x="12713" y="10623"/>
                      </a:lnTo>
                      <a:lnTo>
                        <a:pt x="13701" y="10151"/>
                      </a:lnTo>
                      <a:lnTo>
                        <a:pt x="14318" y="9915"/>
                      </a:lnTo>
                      <a:lnTo>
                        <a:pt x="14935" y="9443"/>
                      </a:lnTo>
                      <a:lnTo>
                        <a:pt x="16416" y="9089"/>
                      </a:lnTo>
                      <a:lnTo>
                        <a:pt x="18021" y="8852"/>
                      </a:lnTo>
                      <a:lnTo>
                        <a:pt x="18638" y="8970"/>
                      </a:lnTo>
                      <a:lnTo>
                        <a:pt x="19502" y="9325"/>
                      </a:lnTo>
                      <a:lnTo>
                        <a:pt x="19872" y="9561"/>
                      </a:lnTo>
                      <a:lnTo>
                        <a:pt x="20859" y="10741"/>
                      </a:lnTo>
                      <a:lnTo>
                        <a:pt x="21353" y="11803"/>
                      </a:lnTo>
                      <a:lnTo>
                        <a:pt x="21477" y="12748"/>
                      </a:lnTo>
                      <a:lnTo>
                        <a:pt x="21600" y="14046"/>
                      </a:lnTo>
                      <a:lnTo>
                        <a:pt x="21477" y="15108"/>
                      </a:lnTo>
                      <a:lnTo>
                        <a:pt x="21353" y="15816"/>
                      </a:lnTo>
                      <a:lnTo>
                        <a:pt x="20983" y="16643"/>
                      </a:lnTo>
                      <a:lnTo>
                        <a:pt x="20983" y="16407"/>
                      </a:lnTo>
                      <a:lnTo>
                        <a:pt x="21353" y="15934"/>
                      </a:lnTo>
                      <a:lnTo>
                        <a:pt x="20736" y="16879"/>
                      </a:lnTo>
                      <a:lnTo>
                        <a:pt x="19872" y="17941"/>
                      </a:lnTo>
                      <a:lnTo>
                        <a:pt x="18267" y="18531"/>
                      </a:lnTo>
                      <a:lnTo>
                        <a:pt x="17157" y="18531"/>
                      </a:lnTo>
                      <a:lnTo>
                        <a:pt x="15799" y="18059"/>
                      </a:lnTo>
                      <a:lnTo>
                        <a:pt x="14441" y="17115"/>
                      </a:lnTo>
                      <a:lnTo>
                        <a:pt x="13454" y="16052"/>
                      </a:lnTo>
                      <a:lnTo>
                        <a:pt x="12837" y="15462"/>
                      </a:lnTo>
                      <a:lnTo>
                        <a:pt x="12219" y="15344"/>
                      </a:lnTo>
                      <a:lnTo>
                        <a:pt x="11849" y="15698"/>
                      </a:lnTo>
                      <a:lnTo>
                        <a:pt x="11849" y="18885"/>
                      </a:lnTo>
                      <a:lnTo>
                        <a:pt x="12096" y="19711"/>
                      </a:lnTo>
                      <a:lnTo>
                        <a:pt x="12219" y="20420"/>
                      </a:lnTo>
                      <a:lnTo>
                        <a:pt x="12713" y="21128"/>
                      </a:lnTo>
                      <a:lnTo>
                        <a:pt x="13083" y="21600"/>
                      </a:lnTo>
                      <a:lnTo>
                        <a:pt x="8393" y="21600"/>
                      </a:lnTo>
                    </a:path>
                  </a:pathLst>
                </a:custGeom>
                <a:solidFill>
                  <a:srgbClr val="0CB303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72" name="Grupp 63"/>
              <p:cNvGrpSpPr/>
              <p:nvPr/>
            </p:nvGrpSpPr>
            <p:grpSpPr>
              <a:xfrm>
                <a:off x="2523251" y="22187"/>
                <a:ext cx="782221" cy="423022"/>
                <a:chOff x="0" y="20899"/>
                <a:chExt cx="782219" cy="423021"/>
              </a:xfrm>
            </p:grpSpPr>
            <p:grpSp>
              <p:nvGrpSpPr>
                <p:cNvPr id="470" name="Rektangel med rundade hörn 46"/>
                <p:cNvGrpSpPr/>
                <p:nvPr/>
              </p:nvGrpSpPr>
              <p:grpSpPr>
                <a:xfrm>
                  <a:off x="0" y="20899"/>
                  <a:ext cx="782220" cy="423022"/>
                  <a:chOff x="0" y="20899"/>
                  <a:chExt cx="782219" cy="423021"/>
                </a:xfrm>
              </p:grpSpPr>
              <p:sp>
                <p:nvSpPr>
                  <p:cNvPr id="468" name="Rounded Rectangle"/>
                  <p:cNvSpPr/>
                  <p:nvPr/>
                </p:nvSpPr>
                <p:spPr>
                  <a:xfrm>
                    <a:off x="0" y="20899"/>
                    <a:ext cx="782220" cy="42302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69" name="4"/>
                  <p:cNvSpPr/>
                  <p:nvPr/>
                </p:nvSpPr>
                <p:spPr>
                  <a:xfrm>
                    <a:off x="39699" y="245549"/>
                    <a:ext cx="647381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4</a:t>
                    </a:r>
                  </a:p>
                </p:txBody>
              </p:sp>
            </p:grpSp>
            <p:sp>
              <p:nvSpPr>
                <p:cNvPr id="471" name="Freeform 20"/>
                <p:cNvSpPr/>
                <p:nvPr/>
              </p:nvSpPr>
              <p:spPr>
                <a:xfrm>
                  <a:off x="398450" y="120719"/>
                  <a:ext cx="208675" cy="2171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77" name="Grupp 66"/>
              <p:cNvGrpSpPr/>
              <p:nvPr/>
            </p:nvGrpSpPr>
            <p:grpSpPr>
              <a:xfrm>
                <a:off x="1685432" y="22187"/>
                <a:ext cx="766670" cy="420446"/>
                <a:chOff x="0" y="22187"/>
                <a:chExt cx="766668" cy="420445"/>
              </a:xfrm>
            </p:grpSpPr>
            <p:grpSp>
              <p:nvGrpSpPr>
                <p:cNvPr id="475" name="Rektangel med rundade hörn 46"/>
                <p:cNvGrpSpPr/>
                <p:nvPr/>
              </p:nvGrpSpPr>
              <p:grpSpPr>
                <a:xfrm>
                  <a:off x="0" y="22187"/>
                  <a:ext cx="766669" cy="420446"/>
                  <a:chOff x="0" y="22187"/>
                  <a:chExt cx="766668" cy="420445"/>
                </a:xfrm>
              </p:grpSpPr>
              <p:sp>
                <p:nvSpPr>
                  <p:cNvPr id="473" name="Rounded Rectangle"/>
                  <p:cNvSpPr/>
                  <p:nvPr/>
                </p:nvSpPr>
                <p:spPr>
                  <a:xfrm>
                    <a:off x="0" y="22187"/>
                    <a:ext cx="766669" cy="42044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74" name="4"/>
                  <p:cNvSpPr/>
                  <p:nvPr/>
                </p:nvSpPr>
                <p:spPr>
                  <a:xfrm>
                    <a:off x="39573" y="245550"/>
                    <a:ext cx="632082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4</a:t>
                    </a:r>
                  </a:p>
                </p:txBody>
              </p:sp>
            </p:grpSp>
            <p:sp>
              <p:nvSpPr>
                <p:cNvPr id="476" name="Freeform 21"/>
                <p:cNvSpPr/>
                <p:nvPr/>
              </p:nvSpPr>
              <p:spPr>
                <a:xfrm>
                  <a:off x="397942" y="127123"/>
                  <a:ext cx="214965" cy="2195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</p:grpSp>
      <p:grpSp>
        <p:nvGrpSpPr>
          <p:cNvPr id="497" name="Grupp 10"/>
          <p:cNvGrpSpPr/>
          <p:nvPr/>
        </p:nvGrpSpPr>
        <p:grpSpPr>
          <a:xfrm>
            <a:off x="1513767" y="3734727"/>
            <a:ext cx="7041576" cy="496925"/>
            <a:chOff x="0" y="0"/>
            <a:chExt cx="7041575" cy="496923"/>
          </a:xfrm>
        </p:grpSpPr>
        <p:sp>
          <p:nvSpPr>
            <p:cNvPr id="480" name="textruta 9"/>
            <p:cNvSpPr txBox="1"/>
            <p:nvPr/>
          </p:nvSpPr>
          <p:spPr>
            <a:xfrm>
              <a:off x="3700066" y="9786"/>
              <a:ext cx="3341511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rPr dirty="0"/>
                <a:t>6</a:t>
              </a:r>
              <a:r>
                <a:rPr lang="sl-SI" dirty="0"/>
                <a:t>–</a:t>
              </a:r>
              <a:r>
                <a:rPr dirty="0"/>
                <a:t>11 </a:t>
              </a:r>
              <a:r>
                <a:rPr dirty="0" err="1"/>
                <a:t>točk</a:t>
              </a:r>
              <a:r>
                <a:rPr dirty="0"/>
                <a:t>	6 kart v </a:t>
              </a:r>
              <a:r>
                <a:rPr dirty="0" err="1"/>
                <a:t>barvi</a:t>
              </a:r>
              <a:endParaRPr dirty="0"/>
            </a:p>
          </p:txBody>
        </p:sp>
        <p:grpSp>
          <p:nvGrpSpPr>
            <p:cNvPr id="496" name="Grupp 21"/>
            <p:cNvGrpSpPr/>
            <p:nvPr/>
          </p:nvGrpSpPr>
          <p:grpSpPr>
            <a:xfrm>
              <a:off x="0" y="-1"/>
              <a:ext cx="2461900" cy="496925"/>
              <a:chOff x="0" y="0"/>
              <a:chExt cx="2461899" cy="496923"/>
            </a:xfrm>
          </p:grpSpPr>
          <p:grpSp>
            <p:nvGrpSpPr>
              <p:cNvPr id="485" name="Grupp 69"/>
              <p:cNvGrpSpPr/>
              <p:nvPr/>
            </p:nvGrpSpPr>
            <p:grpSpPr>
              <a:xfrm>
                <a:off x="0" y="5823"/>
                <a:ext cx="770711" cy="491101"/>
                <a:chOff x="0" y="0"/>
                <a:chExt cx="770710" cy="491100"/>
              </a:xfrm>
            </p:grpSpPr>
            <p:grpSp>
              <p:nvGrpSpPr>
                <p:cNvPr id="483" name="Rektangel med rundade hörn 46"/>
                <p:cNvGrpSpPr/>
                <p:nvPr/>
              </p:nvGrpSpPr>
              <p:grpSpPr>
                <a:xfrm>
                  <a:off x="0" y="0"/>
                  <a:ext cx="770711" cy="491101"/>
                  <a:chOff x="0" y="0"/>
                  <a:chExt cx="770710" cy="491100"/>
                </a:xfrm>
              </p:grpSpPr>
              <p:sp>
                <p:nvSpPr>
                  <p:cNvPr id="481" name="Rounded Rectangle"/>
                  <p:cNvSpPr/>
                  <p:nvPr/>
                </p:nvSpPr>
                <p:spPr>
                  <a:xfrm>
                    <a:off x="0" y="16364"/>
                    <a:ext cx="770711" cy="43209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82" name="2"/>
                  <p:cNvSpPr txBox="1"/>
                  <p:nvPr/>
                </p:nvSpPr>
                <p:spPr>
                  <a:xfrm>
                    <a:off x="40142" y="0"/>
                    <a:ext cx="634987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2</a:t>
                    </a:r>
                  </a:p>
                </p:txBody>
              </p:sp>
            </p:grpSp>
            <p:sp>
              <p:nvSpPr>
                <p:cNvPr id="484" name="Freeform 22"/>
                <p:cNvSpPr/>
                <p:nvPr/>
              </p:nvSpPr>
              <p:spPr>
                <a:xfrm>
                  <a:off x="386971" y="122430"/>
                  <a:ext cx="228798" cy="22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90" name="Grupp 75"/>
              <p:cNvGrpSpPr/>
              <p:nvPr/>
            </p:nvGrpSpPr>
            <p:grpSpPr>
              <a:xfrm>
                <a:off x="1679680" y="1288"/>
                <a:ext cx="782220" cy="491101"/>
                <a:chOff x="0" y="0"/>
                <a:chExt cx="782219" cy="491100"/>
              </a:xfrm>
            </p:grpSpPr>
            <p:grpSp>
              <p:nvGrpSpPr>
                <p:cNvPr id="488" name="Rektangel med rundade hörn 46"/>
                <p:cNvGrpSpPr/>
                <p:nvPr/>
              </p:nvGrpSpPr>
              <p:grpSpPr>
                <a:xfrm>
                  <a:off x="0" y="0"/>
                  <a:ext cx="782220" cy="491101"/>
                  <a:chOff x="0" y="0"/>
                  <a:chExt cx="782219" cy="491100"/>
                </a:xfrm>
              </p:grpSpPr>
              <p:sp>
                <p:nvSpPr>
                  <p:cNvPr id="486" name="Rounded Rectangle"/>
                  <p:cNvSpPr/>
                  <p:nvPr/>
                </p:nvSpPr>
                <p:spPr>
                  <a:xfrm>
                    <a:off x="0" y="20899"/>
                    <a:ext cx="782220" cy="42302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87" name="2"/>
                  <p:cNvSpPr txBox="1"/>
                  <p:nvPr/>
                </p:nvSpPr>
                <p:spPr>
                  <a:xfrm>
                    <a:off x="39699" y="0"/>
                    <a:ext cx="647381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2</a:t>
                    </a:r>
                  </a:p>
                </p:txBody>
              </p:sp>
            </p:grpSp>
            <p:sp>
              <p:nvSpPr>
                <p:cNvPr id="489" name="Freeform 20"/>
                <p:cNvSpPr/>
                <p:nvPr/>
              </p:nvSpPr>
              <p:spPr>
                <a:xfrm>
                  <a:off x="398450" y="120719"/>
                  <a:ext cx="208675" cy="2171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495" name="Grupp 78"/>
              <p:cNvGrpSpPr/>
              <p:nvPr/>
            </p:nvGrpSpPr>
            <p:grpSpPr>
              <a:xfrm>
                <a:off x="841861" y="-1"/>
                <a:ext cx="766669" cy="491102"/>
                <a:chOff x="0" y="0"/>
                <a:chExt cx="766668" cy="491100"/>
              </a:xfrm>
            </p:grpSpPr>
            <p:grpSp>
              <p:nvGrpSpPr>
                <p:cNvPr id="493" name="Rektangel med rundade hörn 46"/>
                <p:cNvGrpSpPr/>
                <p:nvPr/>
              </p:nvGrpSpPr>
              <p:grpSpPr>
                <a:xfrm>
                  <a:off x="0" y="-1"/>
                  <a:ext cx="766669" cy="491102"/>
                  <a:chOff x="0" y="0"/>
                  <a:chExt cx="766668" cy="491100"/>
                </a:xfrm>
              </p:grpSpPr>
              <p:sp>
                <p:nvSpPr>
                  <p:cNvPr id="491" name="Rounded Rectangle"/>
                  <p:cNvSpPr/>
                  <p:nvPr/>
                </p:nvSpPr>
                <p:spPr>
                  <a:xfrm>
                    <a:off x="0" y="22187"/>
                    <a:ext cx="766669" cy="42044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92" name="2"/>
                  <p:cNvSpPr txBox="1"/>
                  <p:nvPr/>
                </p:nvSpPr>
                <p:spPr>
                  <a:xfrm>
                    <a:off x="39573" y="0"/>
                    <a:ext cx="632082" cy="49110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2</a:t>
                    </a:r>
                  </a:p>
                </p:txBody>
              </p:sp>
            </p:grpSp>
            <p:sp>
              <p:nvSpPr>
                <p:cNvPr id="494" name="Freeform 21"/>
                <p:cNvSpPr/>
                <p:nvPr/>
              </p:nvSpPr>
              <p:spPr>
                <a:xfrm>
                  <a:off x="397942" y="127123"/>
                  <a:ext cx="214965" cy="2195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</p:grpSp>
      <p:grpSp>
        <p:nvGrpSpPr>
          <p:cNvPr id="510" name="Grupp 4"/>
          <p:cNvGrpSpPr/>
          <p:nvPr/>
        </p:nvGrpSpPr>
        <p:grpSpPr>
          <a:xfrm>
            <a:off x="686213" y="1765516"/>
            <a:ext cx="8239353" cy="690633"/>
            <a:chOff x="0" y="0"/>
            <a:chExt cx="8239351" cy="690632"/>
          </a:xfrm>
        </p:grpSpPr>
        <p:grpSp>
          <p:nvGrpSpPr>
            <p:cNvPr id="508" name="Grupp 2"/>
            <p:cNvGrpSpPr/>
            <p:nvPr/>
          </p:nvGrpSpPr>
          <p:grpSpPr>
            <a:xfrm>
              <a:off x="0" y="0"/>
              <a:ext cx="1624749" cy="495508"/>
              <a:chOff x="0" y="0"/>
              <a:chExt cx="1624748" cy="495507"/>
            </a:xfrm>
          </p:grpSpPr>
          <p:grpSp>
            <p:nvGrpSpPr>
              <p:cNvPr id="502" name="Grupp 93"/>
              <p:cNvGrpSpPr/>
              <p:nvPr/>
            </p:nvGrpSpPr>
            <p:grpSpPr>
              <a:xfrm>
                <a:off x="850738" y="2305"/>
                <a:ext cx="774011" cy="493203"/>
                <a:chOff x="0" y="0"/>
                <a:chExt cx="774009" cy="493201"/>
              </a:xfrm>
            </p:grpSpPr>
            <p:grpSp>
              <p:nvGrpSpPr>
                <p:cNvPr id="500" name="Rektangel med rundade hörn 46"/>
                <p:cNvGrpSpPr/>
                <p:nvPr/>
              </p:nvGrpSpPr>
              <p:grpSpPr>
                <a:xfrm>
                  <a:off x="0" y="0"/>
                  <a:ext cx="774010" cy="493202"/>
                  <a:chOff x="0" y="0"/>
                  <a:chExt cx="774009" cy="493201"/>
                </a:xfrm>
              </p:grpSpPr>
              <p:sp>
                <p:nvSpPr>
                  <p:cNvPr id="498" name="Rounded Rectangle"/>
                  <p:cNvSpPr/>
                  <p:nvPr/>
                </p:nvSpPr>
                <p:spPr>
                  <a:xfrm>
                    <a:off x="0" y="16434"/>
                    <a:ext cx="774010" cy="43394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499" name="1"/>
                  <p:cNvSpPr txBox="1"/>
                  <p:nvPr/>
                </p:nvSpPr>
                <p:spPr>
                  <a:xfrm>
                    <a:off x="40314" y="0"/>
                    <a:ext cx="637703" cy="49320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noAutofit/>
                  </a:bodyPr>
                  <a:lstStyle>
                    <a:lvl1pPr indent="93663">
                      <a:defRPr sz="2400">
                        <a:solidFill>
                          <a:srgbClr val="CC6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1</a:t>
                    </a:r>
                  </a:p>
                </p:txBody>
              </p:sp>
            </p:grpSp>
            <p:sp>
              <p:nvSpPr>
                <p:cNvPr id="501" name="Freeform 22"/>
                <p:cNvSpPr/>
                <p:nvPr/>
              </p:nvSpPr>
              <p:spPr>
                <a:xfrm>
                  <a:off x="388628" y="122954"/>
                  <a:ext cx="229776" cy="221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9" y="10800"/>
                      </a:moveTo>
                      <a:lnTo>
                        <a:pt x="3343" y="8426"/>
                      </a:lnTo>
                      <a:lnTo>
                        <a:pt x="6171" y="5815"/>
                      </a:lnTo>
                      <a:lnTo>
                        <a:pt x="8614" y="3086"/>
                      </a:lnTo>
                      <a:lnTo>
                        <a:pt x="10929" y="0"/>
                      </a:lnTo>
                      <a:lnTo>
                        <a:pt x="10800" y="119"/>
                      </a:lnTo>
                      <a:lnTo>
                        <a:pt x="12986" y="3086"/>
                      </a:lnTo>
                      <a:lnTo>
                        <a:pt x="15429" y="5934"/>
                      </a:lnTo>
                      <a:lnTo>
                        <a:pt x="18386" y="8426"/>
                      </a:lnTo>
                      <a:lnTo>
                        <a:pt x="21600" y="10800"/>
                      </a:lnTo>
                      <a:lnTo>
                        <a:pt x="21471" y="10800"/>
                      </a:lnTo>
                      <a:lnTo>
                        <a:pt x="18257" y="13174"/>
                      </a:lnTo>
                      <a:lnTo>
                        <a:pt x="15429" y="15785"/>
                      </a:lnTo>
                      <a:lnTo>
                        <a:pt x="12857" y="18514"/>
                      </a:lnTo>
                      <a:lnTo>
                        <a:pt x="10671" y="21600"/>
                      </a:lnTo>
                      <a:lnTo>
                        <a:pt x="8486" y="18633"/>
                      </a:lnTo>
                      <a:lnTo>
                        <a:pt x="6043" y="15785"/>
                      </a:lnTo>
                      <a:lnTo>
                        <a:pt x="3086" y="13174"/>
                      </a:lnTo>
                      <a:lnTo>
                        <a:pt x="0" y="10800"/>
                      </a:lnTo>
                      <a:lnTo>
                        <a:pt x="129" y="10800"/>
                      </a:lnTo>
                    </a:path>
                  </a:pathLst>
                </a:custGeom>
                <a:solidFill>
                  <a:srgbClr val="FF66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507" name="Grupp 96"/>
              <p:cNvGrpSpPr/>
              <p:nvPr/>
            </p:nvGrpSpPr>
            <p:grpSpPr>
              <a:xfrm>
                <a:off x="0" y="0"/>
                <a:ext cx="775728" cy="493202"/>
                <a:chOff x="0" y="0"/>
                <a:chExt cx="775727" cy="493201"/>
              </a:xfrm>
            </p:grpSpPr>
            <p:grpSp>
              <p:nvGrpSpPr>
                <p:cNvPr id="505" name="Rektangel med rundade hörn 46"/>
                <p:cNvGrpSpPr/>
                <p:nvPr/>
              </p:nvGrpSpPr>
              <p:grpSpPr>
                <a:xfrm>
                  <a:off x="0" y="0"/>
                  <a:ext cx="775728" cy="493202"/>
                  <a:chOff x="0" y="0"/>
                  <a:chExt cx="775727" cy="493201"/>
                </a:xfrm>
              </p:grpSpPr>
              <p:sp>
                <p:nvSpPr>
                  <p:cNvPr id="503" name="Rounded Rectangle"/>
                  <p:cNvSpPr/>
                  <p:nvPr/>
                </p:nvSpPr>
                <p:spPr>
                  <a:xfrm>
                    <a:off x="0" y="20989"/>
                    <a:ext cx="775728" cy="424831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3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504" name="1"/>
                  <p:cNvSpPr txBox="1"/>
                  <p:nvPr/>
                </p:nvSpPr>
                <p:spPr>
                  <a:xfrm>
                    <a:off x="39869" y="0"/>
                    <a:ext cx="640311" cy="49320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noAutofit/>
                  </a:bodyPr>
                  <a:lstStyle>
                    <a:lvl1pPr indent="93663">
                      <a:defRPr sz="2400">
                        <a:solidFill>
                          <a:srgbClr val="03A6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1</a:t>
                    </a:r>
                  </a:p>
                </p:txBody>
              </p:sp>
            </p:grpSp>
            <p:sp>
              <p:nvSpPr>
                <p:cNvPr id="506" name="Freeform 23"/>
                <p:cNvSpPr/>
                <p:nvPr/>
              </p:nvSpPr>
              <p:spPr>
                <a:xfrm>
                  <a:off x="391025" y="124600"/>
                  <a:ext cx="239897" cy="2226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3" y="21600"/>
                      </a:moveTo>
                      <a:lnTo>
                        <a:pt x="8763" y="21128"/>
                      </a:lnTo>
                      <a:lnTo>
                        <a:pt x="9257" y="20420"/>
                      </a:lnTo>
                      <a:lnTo>
                        <a:pt x="9751" y="19003"/>
                      </a:lnTo>
                      <a:lnTo>
                        <a:pt x="9751" y="16052"/>
                      </a:lnTo>
                      <a:lnTo>
                        <a:pt x="9504" y="15462"/>
                      </a:lnTo>
                      <a:lnTo>
                        <a:pt x="9257" y="15344"/>
                      </a:lnTo>
                      <a:lnTo>
                        <a:pt x="8640" y="15462"/>
                      </a:lnTo>
                      <a:lnTo>
                        <a:pt x="7529" y="16761"/>
                      </a:lnTo>
                      <a:lnTo>
                        <a:pt x="6542" y="17705"/>
                      </a:lnTo>
                      <a:lnTo>
                        <a:pt x="5431" y="18295"/>
                      </a:lnTo>
                      <a:lnTo>
                        <a:pt x="3333" y="18531"/>
                      </a:lnTo>
                      <a:lnTo>
                        <a:pt x="1728" y="17941"/>
                      </a:lnTo>
                      <a:lnTo>
                        <a:pt x="864" y="16997"/>
                      </a:lnTo>
                      <a:lnTo>
                        <a:pt x="370" y="16289"/>
                      </a:lnTo>
                      <a:lnTo>
                        <a:pt x="0" y="14872"/>
                      </a:lnTo>
                      <a:lnTo>
                        <a:pt x="0" y="13102"/>
                      </a:lnTo>
                      <a:lnTo>
                        <a:pt x="370" y="11803"/>
                      </a:lnTo>
                      <a:lnTo>
                        <a:pt x="987" y="10387"/>
                      </a:lnTo>
                      <a:lnTo>
                        <a:pt x="1851" y="9443"/>
                      </a:lnTo>
                      <a:lnTo>
                        <a:pt x="2962" y="8970"/>
                      </a:lnTo>
                      <a:lnTo>
                        <a:pt x="4197" y="8852"/>
                      </a:lnTo>
                      <a:lnTo>
                        <a:pt x="5801" y="9207"/>
                      </a:lnTo>
                      <a:lnTo>
                        <a:pt x="7776" y="10151"/>
                      </a:lnTo>
                      <a:lnTo>
                        <a:pt x="8887" y="10505"/>
                      </a:lnTo>
                      <a:lnTo>
                        <a:pt x="9381" y="10505"/>
                      </a:lnTo>
                      <a:lnTo>
                        <a:pt x="9504" y="9915"/>
                      </a:lnTo>
                      <a:lnTo>
                        <a:pt x="9504" y="9443"/>
                      </a:lnTo>
                      <a:lnTo>
                        <a:pt x="8887" y="8852"/>
                      </a:lnTo>
                      <a:lnTo>
                        <a:pt x="7406" y="7672"/>
                      </a:lnTo>
                      <a:lnTo>
                        <a:pt x="6789" y="6492"/>
                      </a:lnTo>
                      <a:lnTo>
                        <a:pt x="6295" y="5430"/>
                      </a:lnTo>
                      <a:lnTo>
                        <a:pt x="6171" y="4131"/>
                      </a:lnTo>
                      <a:lnTo>
                        <a:pt x="6665" y="2243"/>
                      </a:lnTo>
                      <a:lnTo>
                        <a:pt x="7406" y="1298"/>
                      </a:lnTo>
                      <a:lnTo>
                        <a:pt x="8023" y="708"/>
                      </a:lnTo>
                      <a:lnTo>
                        <a:pt x="9257" y="118"/>
                      </a:lnTo>
                      <a:lnTo>
                        <a:pt x="10245" y="0"/>
                      </a:lnTo>
                      <a:lnTo>
                        <a:pt x="11479" y="0"/>
                      </a:lnTo>
                      <a:lnTo>
                        <a:pt x="12466" y="354"/>
                      </a:lnTo>
                      <a:lnTo>
                        <a:pt x="13577" y="708"/>
                      </a:lnTo>
                      <a:lnTo>
                        <a:pt x="14318" y="1298"/>
                      </a:lnTo>
                      <a:lnTo>
                        <a:pt x="15182" y="2715"/>
                      </a:lnTo>
                      <a:lnTo>
                        <a:pt x="15429" y="3895"/>
                      </a:lnTo>
                      <a:lnTo>
                        <a:pt x="15429" y="4957"/>
                      </a:lnTo>
                      <a:lnTo>
                        <a:pt x="15305" y="5311"/>
                      </a:lnTo>
                      <a:lnTo>
                        <a:pt x="15058" y="6138"/>
                      </a:lnTo>
                      <a:lnTo>
                        <a:pt x="14688" y="6846"/>
                      </a:lnTo>
                      <a:lnTo>
                        <a:pt x="14318" y="7436"/>
                      </a:lnTo>
                      <a:lnTo>
                        <a:pt x="13947" y="7908"/>
                      </a:lnTo>
                      <a:lnTo>
                        <a:pt x="13207" y="8498"/>
                      </a:lnTo>
                      <a:lnTo>
                        <a:pt x="12713" y="8852"/>
                      </a:lnTo>
                      <a:lnTo>
                        <a:pt x="12219" y="9325"/>
                      </a:lnTo>
                      <a:lnTo>
                        <a:pt x="12096" y="9915"/>
                      </a:lnTo>
                      <a:lnTo>
                        <a:pt x="12096" y="10387"/>
                      </a:lnTo>
                      <a:lnTo>
                        <a:pt x="12713" y="10623"/>
                      </a:lnTo>
                      <a:lnTo>
                        <a:pt x="13701" y="10151"/>
                      </a:lnTo>
                      <a:lnTo>
                        <a:pt x="14318" y="9915"/>
                      </a:lnTo>
                      <a:lnTo>
                        <a:pt x="14935" y="9443"/>
                      </a:lnTo>
                      <a:lnTo>
                        <a:pt x="16416" y="9089"/>
                      </a:lnTo>
                      <a:lnTo>
                        <a:pt x="18021" y="8852"/>
                      </a:lnTo>
                      <a:lnTo>
                        <a:pt x="18638" y="8970"/>
                      </a:lnTo>
                      <a:lnTo>
                        <a:pt x="19502" y="9325"/>
                      </a:lnTo>
                      <a:lnTo>
                        <a:pt x="19872" y="9561"/>
                      </a:lnTo>
                      <a:lnTo>
                        <a:pt x="20859" y="10741"/>
                      </a:lnTo>
                      <a:lnTo>
                        <a:pt x="21353" y="11803"/>
                      </a:lnTo>
                      <a:lnTo>
                        <a:pt x="21477" y="12748"/>
                      </a:lnTo>
                      <a:lnTo>
                        <a:pt x="21600" y="14046"/>
                      </a:lnTo>
                      <a:lnTo>
                        <a:pt x="21477" y="15108"/>
                      </a:lnTo>
                      <a:lnTo>
                        <a:pt x="21353" y="15816"/>
                      </a:lnTo>
                      <a:lnTo>
                        <a:pt x="20983" y="16643"/>
                      </a:lnTo>
                      <a:lnTo>
                        <a:pt x="20983" y="16407"/>
                      </a:lnTo>
                      <a:lnTo>
                        <a:pt x="21353" y="15934"/>
                      </a:lnTo>
                      <a:lnTo>
                        <a:pt x="20736" y="16879"/>
                      </a:lnTo>
                      <a:lnTo>
                        <a:pt x="19872" y="17941"/>
                      </a:lnTo>
                      <a:lnTo>
                        <a:pt x="18267" y="18531"/>
                      </a:lnTo>
                      <a:lnTo>
                        <a:pt x="17157" y="18531"/>
                      </a:lnTo>
                      <a:lnTo>
                        <a:pt x="15799" y="18059"/>
                      </a:lnTo>
                      <a:lnTo>
                        <a:pt x="14441" y="17115"/>
                      </a:lnTo>
                      <a:lnTo>
                        <a:pt x="13454" y="16052"/>
                      </a:lnTo>
                      <a:lnTo>
                        <a:pt x="12837" y="15462"/>
                      </a:lnTo>
                      <a:lnTo>
                        <a:pt x="12219" y="15344"/>
                      </a:lnTo>
                      <a:lnTo>
                        <a:pt x="11849" y="15698"/>
                      </a:lnTo>
                      <a:lnTo>
                        <a:pt x="11849" y="18885"/>
                      </a:lnTo>
                      <a:lnTo>
                        <a:pt x="12096" y="19711"/>
                      </a:lnTo>
                      <a:lnTo>
                        <a:pt x="12219" y="20420"/>
                      </a:lnTo>
                      <a:lnTo>
                        <a:pt x="12713" y="21128"/>
                      </a:lnTo>
                      <a:lnTo>
                        <a:pt x="13083" y="21600"/>
                      </a:lnTo>
                      <a:lnTo>
                        <a:pt x="8393" y="21600"/>
                      </a:lnTo>
                    </a:path>
                  </a:pathLst>
                </a:custGeom>
                <a:solidFill>
                  <a:srgbClr val="0CB303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509" name="textruta 99"/>
            <p:cNvSpPr txBox="1"/>
            <p:nvPr/>
          </p:nvSpPr>
          <p:spPr>
            <a:xfrm>
              <a:off x="4546996" y="37609"/>
              <a:ext cx="3692356" cy="653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12+ točk	3+ karte v barvi</a:t>
              </a:r>
            </a:p>
          </p:txBody>
        </p:sp>
      </p:grpSp>
      <p:grpSp>
        <p:nvGrpSpPr>
          <p:cNvPr id="523" name="Grupp 5"/>
          <p:cNvGrpSpPr/>
          <p:nvPr/>
        </p:nvGrpSpPr>
        <p:grpSpPr>
          <a:xfrm>
            <a:off x="2301548" y="2229241"/>
            <a:ext cx="6534479" cy="439471"/>
            <a:chOff x="0" y="6602"/>
            <a:chExt cx="6534477" cy="439470"/>
          </a:xfrm>
        </p:grpSpPr>
        <p:grpSp>
          <p:nvGrpSpPr>
            <p:cNvPr id="521" name="Grupp 3"/>
            <p:cNvGrpSpPr/>
            <p:nvPr/>
          </p:nvGrpSpPr>
          <p:grpSpPr>
            <a:xfrm>
              <a:off x="0" y="22187"/>
              <a:ext cx="1612644" cy="423886"/>
              <a:chOff x="0" y="22187"/>
              <a:chExt cx="1612643" cy="423885"/>
            </a:xfrm>
          </p:grpSpPr>
          <p:grpSp>
            <p:nvGrpSpPr>
              <p:cNvPr id="515" name="Grupp 100"/>
              <p:cNvGrpSpPr/>
              <p:nvPr/>
            </p:nvGrpSpPr>
            <p:grpSpPr>
              <a:xfrm>
                <a:off x="830424" y="23051"/>
                <a:ext cx="782220" cy="423022"/>
                <a:chOff x="0" y="20899"/>
                <a:chExt cx="782219" cy="423021"/>
              </a:xfrm>
            </p:grpSpPr>
            <p:grpSp>
              <p:nvGrpSpPr>
                <p:cNvPr id="513" name="Rektangel med rundade hörn 46"/>
                <p:cNvGrpSpPr/>
                <p:nvPr/>
              </p:nvGrpSpPr>
              <p:grpSpPr>
                <a:xfrm>
                  <a:off x="0" y="20899"/>
                  <a:ext cx="782220" cy="423022"/>
                  <a:chOff x="0" y="20899"/>
                  <a:chExt cx="782219" cy="423021"/>
                </a:xfrm>
              </p:grpSpPr>
              <p:sp>
                <p:nvSpPr>
                  <p:cNvPr id="511" name="Rounded Rectangle"/>
                  <p:cNvSpPr/>
                  <p:nvPr/>
                </p:nvSpPr>
                <p:spPr>
                  <a:xfrm>
                    <a:off x="0" y="20899"/>
                    <a:ext cx="782220" cy="42302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512" name="1"/>
                  <p:cNvSpPr/>
                  <p:nvPr/>
                </p:nvSpPr>
                <p:spPr>
                  <a:xfrm>
                    <a:off x="39699" y="245549"/>
                    <a:ext cx="647381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00206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1</a:t>
                    </a:r>
                  </a:p>
                </p:txBody>
              </p:sp>
            </p:grpSp>
            <p:sp>
              <p:nvSpPr>
                <p:cNvPr id="514" name="Freeform 20"/>
                <p:cNvSpPr/>
                <p:nvPr/>
              </p:nvSpPr>
              <p:spPr>
                <a:xfrm>
                  <a:off x="398450" y="120719"/>
                  <a:ext cx="208675" cy="2171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12" y="21600"/>
                      </a:moveTo>
                      <a:lnTo>
                        <a:pt x="13694" y="21600"/>
                      </a:lnTo>
                      <a:lnTo>
                        <a:pt x="13694" y="21479"/>
                      </a:lnTo>
                      <a:lnTo>
                        <a:pt x="12565" y="20031"/>
                      </a:lnTo>
                      <a:lnTo>
                        <a:pt x="12141" y="18463"/>
                      </a:lnTo>
                      <a:lnTo>
                        <a:pt x="12141" y="15687"/>
                      </a:lnTo>
                      <a:lnTo>
                        <a:pt x="12282" y="15687"/>
                      </a:lnTo>
                      <a:lnTo>
                        <a:pt x="13129" y="17859"/>
                      </a:lnTo>
                      <a:lnTo>
                        <a:pt x="13976" y="18704"/>
                      </a:lnTo>
                      <a:lnTo>
                        <a:pt x="14965" y="19307"/>
                      </a:lnTo>
                      <a:lnTo>
                        <a:pt x="16094" y="19669"/>
                      </a:lnTo>
                      <a:lnTo>
                        <a:pt x="16800" y="19790"/>
                      </a:lnTo>
                      <a:lnTo>
                        <a:pt x="17365" y="19911"/>
                      </a:lnTo>
                      <a:lnTo>
                        <a:pt x="18494" y="19669"/>
                      </a:lnTo>
                      <a:lnTo>
                        <a:pt x="19765" y="19187"/>
                      </a:lnTo>
                      <a:lnTo>
                        <a:pt x="19765" y="19066"/>
                      </a:lnTo>
                      <a:lnTo>
                        <a:pt x="21176" y="17256"/>
                      </a:lnTo>
                      <a:lnTo>
                        <a:pt x="21600" y="15204"/>
                      </a:lnTo>
                      <a:lnTo>
                        <a:pt x="21600" y="14601"/>
                      </a:lnTo>
                      <a:lnTo>
                        <a:pt x="21459" y="14118"/>
                      </a:lnTo>
                      <a:lnTo>
                        <a:pt x="21176" y="13032"/>
                      </a:lnTo>
                      <a:lnTo>
                        <a:pt x="19765" y="11222"/>
                      </a:lnTo>
                      <a:lnTo>
                        <a:pt x="19765" y="11343"/>
                      </a:lnTo>
                      <a:lnTo>
                        <a:pt x="16235" y="6999"/>
                      </a:lnTo>
                      <a:lnTo>
                        <a:pt x="16518" y="7120"/>
                      </a:lnTo>
                      <a:lnTo>
                        <a:pt x="13412" y="3741"/>
                      </a:lnTo>
                      <a:lnTo>
                        <a:pt x="10871" y="121"/>
                      </a:lnTo>
                      <a:lnTo>
                        <a:pt x="10729" y="0"/>
                      </a:lnTo>
                      <a:lnTo>
                        <a:pt x="8188" y="3741"/>
                      </a:lnTo>
                      <a:lnTo>
                        <a:pt x="5224" y="7120"/>
                      </a:lnTo>
                      <a:lnTo>
                        <a:pt x="5365" y="6999"/>
                      </a:lnTo>
                      <a:lnTo>
                        <a:pt x="1835" y="11343"/>
                      </a:lnTo>
                      <a:lnTo>
                        <a:pt x="1835" y="11222"/>
                      </a:lnTo>
                      <a:lnTo>
                        <a:pt x="424" y="13032"/>
                      </a:lnTo>
                      <a:lnTo>
                        <a:pt x="0" y="15084"/>
                      </a:lnTo>
                      <a:lnTo>
                        <a:pt x="424" y="17256"/>
                      </a:lnTo>
                      <a:lnTo>
                        <a:pt x="1835" y="19066"/>
                      </a:lnTo>
                      <a:lnTo>
                        <a:pt x="2965" y="19669"/>
                      </a:lnTo>
                      <a:lnTo>
                        <a:pt x="4235" y="19790"/>
                      </a:lnTo>
                      <a:lnTo>
                        <a:pt x="4800" y="19790"/>
                      </a:lnTo>
                      <a:lnTo>
                        <a:pt x="5506" y="19669"/>
                      </a:lnTo>
                      <a:lnTo>
                        <a:pt x="6635" y="19307"/>
                      </a:lnTo>
                      <a:lnTo>
                        <a:pt x="7624" y="18704"/>
                      </a:lnTo>
                      <a:lnTo>
                        <a:pt x="8471" y="17859"/>
                      </a:lnTo>
                      <a:lnTo>
                        <a:pt x="9035" y="16894"/>
                      </a:lnTo>
                      <a:lnTo>
                        <a:pt x="9318" y="15687"/>
                      </a:lnTo>
                      <a:lnTo>
                        <a:pt x="9459" y="15687"/>
                      </a:lnTo>
                      <a:lnTo>
                        <a:pt x="9459" y="18463"/>
                      </a:lnTo>
                      <a:lnTo>
                        <a:pt x="9035" y="20031"/>
                      </a:lnTo>
                      <a:lnTo>
                        <a:pt x="7906" y="21479"/>
                      </a:lnTo>
                      <a:lnTo>
                        <a:pt x="7906" y="21600"/>
                      </a:lnTo>
                      <a:lnTo>
                        <a:pt x="11012" y="21600"/>
                      </a:lnTo>
                    </a:path>
                  </a:pathLst>
                </a:custGeom>
                <a:blipFill rotWithShape="1">
                  <a:blip r:embed="rId2"/>
                  <a:srcRect/>
                  <a:tile tx="0" ty="0" sx="100000" sy="100000" flip="none" algn="tl"/>
                </a:blip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520" name="Grupp 103"/>
              <p:cNvGrpSpPr/>
              <p:nvPr/>
            </p:nvGrpSpPr>
            <p:grpSpPr>
              <a:xfrm>
                <a:off x="0" y="22187"/>
                <a:ext cx="766669" cy="420446"/>
                <a:chOff x="0" y="22187"/>
                <a:chExt cx="766668" cy="420445"/>
              </a:xfrm>
            </p:grpSpPr>
            <p:grpSp>
              <p:nvGrpSpPr>
                <p:cNvPr id="518" name="Rektangel med rundade hörn 46"/>
                <p:cNvGrpSpPr/>
                <p:nvPr/>
              </p:nvGrpSpPr>
              <p:grpSpPr>
                <a:xfrm>
                  <a:off x="0" y="22187"/>
                  <a:ext cx="766669" cy="420446"/>
                  <a:chOff x="0" y="22187"/>
                  <a:chExt cx="766668" cy="420445"/>
                </a:xfrm>
              </p:grpSpPr>
              <p:sp>
                <p:nvSpPr>
                  <p:cNvPr id="516" name="Rounded Rectangle"/>
                  <p:cNvSpPr/>
                  <p:nvPr/>
                </p:nvSpPr>
                <p:spPr>
                  <a:xfrm>
                    <a:off x="0" y="22187"/>
                    <a:ext cx="766669" cy="42044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38100" cap="flat">
                    <a:solidFill>
                      <a:srgbClr val="BFBFB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pPr>
                    <a:endParaRPr/>
                  </a:p>
                </p:txBody>
              </p:sp>
              <p:sp>
                <p:nvSpPr>
                  <p:cNvPr id="517" name="1"/>
                  <p:cNvSpPr/>
                  <p:nvPr/>
                </p:nvSpPr>
                <p:spPr>
                  <a:xfrm>
                    <a:off x="39573" y="245550"/>
                    <a:ext cx="632082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>
                    <a:lvl1pPr indent="93663">
                      <a:defRPr sz="24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defRPr>
                    </a:lvl1pPr>
                  </a:lstStyle>
                  <a:p>
                    <a:r>
                      <a:t>1</a:t>
                    </a:r>
                  </a:p>
                </p:txBody>
              </p:sp>
            </p:grpSp>
            <p:sp>
              <p:nvSpPr>
                <p:cNvPr id="519" name="Freeform 21"/>
                <p:cNvSpPr/>
                <p:nvPr/>
              </p:nvSpPr>
              <p:spPr>
                <a:xfrm>
                  <a:off x="397942" y="127123"/>
                  <a:ext cx="214965" cy="2195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7" y="21600"/>
                      </a:moveTo>
                      <a:lnTo>
                        <a:pt x="15175" y="16110"/>
                      </a:lnTo>
                      <a:lnTo>
                        <a:pt x="14901" y="16110"/>
                      </a:lnTo>
                      <a:lnTo>
                        <a:pt x="18046" y="12769"/>
                      </a:lnTo>
                      <a:lnTo>
                        <a:pt x="20643" y="8950"/>
                      </a:lnTo>
                      <a:lnTo>
                        <a:pt x="20643" y="9070"/>
                      </a:lnTo>
                      <a:lnTo>
                        <a:pt x="21327" y="7399"/>
                      </a:lnTo>
                      <a:lnTo>
                        <a:pt x="21600" y="5370"/>
                      </a:lnTo>
                      <a:lnTo>
                        <a:pt x="21600" y="4893"/>
                      </a:lnTo>
                      <a:lnTo>
                        <a:pt x="21463" y="4535"/>
                      </a:lnTo>
                      <a:lnTo>
                        <a:pt x="21327" y="3580"/>
                      </a:lnTo>
                      <a:lnTo>
                        <a:pt x="20643" y="1671"/>
                      </a:lnTo>
                      <a:lnTo>
                        <a:pt x="19823" y="955"/>
                      </a:lnTo>
                      <a:lnTo>
                        <a:pt x="18866" y="477"/>
                      </a:lnTo>
                      <a:lnTo>
                        <a:pt x="16678" y="0"/>
                      </a:lnTo>
                      <a:lnTo>
                        <a:pt x="16268" y="0"/>
                      </a:lnTo>
                      <a:lnTo>
                        <a:pt x="14628" y="358"/>
                      </a:lnTo>
                      <a:lnTo>
                        <a:pt x="13671" y="955"/>
                      </a:lnTo>
                      <a:lnTo>
                        <a:pt x="12851" y="1671"/>
                      </a:lnTo>
                      <a:lnTo>
                        <a:pt x="12987" y="1671"/>
                      </a:lnTo>
                      <a:lnTo>
                        <a:pt x="11894" y="4177"/>
                      </a:lnTo>
                      <a:lnTo>
                        <a:pt x="11484" y="4893"/>
                      </a:lnTo>
                      <a:lnTo>
                        <a:pt x="10800" y="5131"/>
                      </a:lnTo>
                      <a:lnTo>
                        <a:pt x="10116" y="4893"/>
                      </a:lnTo>
                      <a:lnTo>
                        <a:pt x="9706" y="4177"/>
                      </a:lnTo>
                      <a:lnTo>
                        <a:pt x="8476" y="1671"/>
                      </a:lnTo>
                      <a:lnTo>
                        <a:pt x="8613" y="1671"/>
                      </a:lnTo>
                      <a:lnTo>
                        <a:pt x="7792" y="955"/>
                      </a:lnTo>
                      <a:lnTo>
                        <a:pt x="6972" y="477"/>
                      </a:lnTo>
                      <a:lnTo>
                        <a:pt x="4785" y="0"/>
                      </a:lnTo>
                      <a:lnTo>
                        <a:pt x="4238" y="0"/>
                      </a:lnTo>
                      <a:lnTo>
                        <a:pt x="3691" y="119"/>
                      </a:lnTo>
                      <a:lnTo>
                        <a:pt x="2734" y="358"/>
                      </a:lnTo>
                      <a:lnTo>
                        <a:pt x="1777" y="955"/>
                      </a:lnTo>
                      <a:lnTo>
                        <a:pt x="957" y="1671"/>
                      </a:lnTo>
                      <a:lnTo>
                        <a:pt x="273" y="3580"/>
                      </a:lnTo>
                      <a:lnTo>
                        <a:pt x="0" y="5370"/>
                      </a:lnTo>
                      <a:lnTo>
                        <a:pt x="137" y="7280"/>
                      </a:lnTo>
                      <a:lnTo>
                        <a:pt x="957" y="9070"/>
                      </a:lnTo>
                      <a:lnTo>
                        <a:pt x="820" y="8950"/>
                      </a:lnTo>
                      <a:lnTo>
                        <a:pt x="3554" y="12650"/>
                      </a:lnTo>
                      <a:lnTo>
                        <a:pt x="6562" y="16110"/>
                      </a:lnTo>
                      <a:lnTo>
                        <a:pt x="6425" y="16110"/>
                      </a:lnTo>
                      <a:lnTo>
                        <a:pt x="10663" y="21600"/>
                      </a:lnTo>
                      <a:lnTo>
                        <a:pt x="10937" y="21600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522" name="textruta 106"/>
            <p:cNvSpPr/>
            <p:nvPr/>
          </p:nvSpPr>
          <p:spPr>
            <a:xfrm>
              <a:off x="2912283" y="6602"/>
              <a:ext cx="362219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solidFill>
                    <a:srgbClr val="767171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12+ točk	5+ kart v barvi</a:t>
              </a:r>
            </a:p>
          </p:txBody>
        </p:sp>
      </p:grpSp>
      <p:grpSp>
        <p:nvGrpSpPr>
          <p:cNvPr id="528" name="Grupp 6"/>
          <p:cNvGrpSpPr/>
          <p:nvPr/>
        </p:nvGrpSpPr>
        <p:grpSpPr>
          <a:xfrm>
            <a:off x="4058634" y="2725142"/>
            <a:ext cx="5192043" cy="476726"/>
            <a:chOff x="0" y="16908"/>
            <a:chExt cx="5192042" cy="476724"/>
          </a:xfrm>
        </p:grpSpPr>
        <p:grpSp>
          <p:nvGrpSpPr>
            <p:cNvPr id="526" name="Rektangel med rundade hörn 44"/>
            <p:cNvGrpSpPr/>
            <p:nvPr/>
          </p:nvGrpSpPr>
          <p:grpSpPr>
            <a:xfrm>
              <a:off x="0" y="16908"/>
              <a:ext cx="920631" cy="476724"/>
              <a:chOff x="0" y="16908"/>
              <a:chExt cx="920630" cy="476722"/>
            </a:xfrm>
          </p:grpSpPr>
          <p:sp>
            <p:nvSpPr>
              <p:cNvPr id="524" name="Rounded Rectangle"/>
              <p:cNvSpPr/>
              <p:nvPr/>
            </p:nvSpPr>
            <p:spPr>
              <a:xfrm>
                <a:off x="0" y="16908"/>
                <a:ext cx="920631" cy="4767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A6A6A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525" name="1NT"/>
              <p:cNvSpPr/>
              <p:nvPr/>
            </p:nvSpPr>
            <p:spPr>
              <a:xfrm>
                <a:off x="30686" y="255269"/>
                <a:ext cx="859258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1NT</a:t>
                </a:r>
              </a:p>
            </p:txBody>
          </p:sp>
        </p:grpSp>
        <p:sp>
          <p:nvSpPr>
            <p:cNvPr id="527" name="textruta 108"/>
            <p:cNvSpPr/>
            <p:nvPr/>
          </p:nvSpPr>
          <p:spPr>
            <a:xfrm>
              <a:off x="1155199" y="26097"/>
              <a:ext cx="4036843" cy="36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rPr dirty="0"/>
                <a:t>15</a:t>
              </a:r>
              <a:r>
                <a:rPr lang="sl-SI" dirty="0"/>
                <a:t>–</a:t>
              </a:r>
              <a:r>
                <a:rPr dirty="0"/>
                <a:t>17 </a:t>
              </a:r>
              <a:r>
                <a:rPr dirty="0" err="1"/>
                <a:t>točk</a:t>
              </a:r>
              <a:r>
                <a:rPr dirty="0"/>
                <a:t>	</a:t>
              </a:r>
              <a:r>
                <a:rPr dirty="0" err="1"/>
                <a:t>Uravnotežena</a:t>
              </a:r>
              <a:r>
                <a:rPr dirty="0"/>
                <a:t> </a:t>
              </a:r>
              <a:r>
                <a:rPr dirty="0" err="1"/>
                <a:t>roka</a:t>
              </a:r>
              <a:endParaRPr dirty="0"/>
            </a:p>
          </p:txBody>
        </p:sp>
      </p:grpSp>
      <p:grpSp>
        <p:nvGrpSpPr>
          <p:cNvPr id="533" name="Grupp 11"/>
          <p:cNvGrpSpPr/>
          <p:nvPr/>
        </p:nvGrpSpPr>
        <p:grpSpPr>
          <a:xfrm>
            <a:off x="4055522" y="4233592"/>
            <a:ext cx="5195155" cy="476726"/>
            <a:chOff x="0" y="3768"/>
            <a:chExt cx="5195153" cy="476724"/>
          </a:xfrm>
        </p:grpSpPr>
        <p:grpSp>
          <p:nvGrpSpPr>
            <p:cNvPr id="531" name="Rektangel med rundade hörn 44"/>
            <p:cNvGrpSpPr/>
            <p:nvPr/>
          </p:nvGrpSpPr>
          <p:grpSpPr>
            <a:xfrm>
              <a:off x="0" y="3768"/>
              <a:ext cx="920631" cy="476724"/>
              <a:chOff x="0" y="3768"/>
              <a:chExt cx="920630" cy="476722"/>
            </a:xfrm>
          </p:grpSpPr>
          <p:sp>
            <p:nvSpPr>
              <p:cNvPr id="529" name="Rounded Rectangle"/>
              <p:cNvSpPr/>
              <p:nvPr/>
            </p:nvSpPr>
            <p:spPr>
              <a:xfrm>
                <a:off x="0" y="3768"/>
                <a:ext cx="920631" cy="4767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A6A6A6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530" name="2NT"/>
              <p:cNvSpPr/>
              <p:nvPr/>
            </p:nvSpPr>
            <p:spPr>
              <a:xfrm>
                <a:off x="88042" y="255269"/>
                <a:ext cx="776528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2NT</a:t>
                </a:r>
              </a:p>
            </p:txBody>
          </p:sp>
        </p:grpSp>
        <p:sp>
          <p:nvSpPr>
            <p:cNvPr id="532" name="textruta 113"/>
            <p:cNvSpPr/>
            <p:nvPr/>
          </p:nvSpPr>
          <p:spPr>
            <a:xfrm>
              <a:off x="1158310" y="19781"/>
              <a:ext cx="4036843" cy="36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solidFill>
                    <a:srgbClr val="767171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dirty="0"/>
                <a:t>20</a:t>
              </a:r>
              <a:r>
                <a:rPr lang="sl-SI" dirty="0"/>
                <a:t>–</a:t>
              </a:r>
              <a:r>
                <a:rPr dirty="0"/>
                <a:t>21 </a:t>
              </a:r>
              <a:r>
                <a:rPr dirty="0" err="1"/>
                <a:t>točk</a:t>
              </a:r>
              <a:r>
                <a:rPr dirty="0"/>
                <a:t>	</a:t>
              </a:r>
              <a:r>
                <a:rPr dirty="0" err="1"/>
                <a:t>Uravnotežena</a:t>
              </a:r>
              <a:r>
                <a:rPr dirty="0"/>
                <a:t> </a:t>
              </a:r>
              <a:r>
                <a:rPr dirty="0" err="1"/>
                <a:t>roka</a:t>
              </a:r>
              <a:endParaRPr dirty="0"/>
            </a:p>
          </p:txBody>
        </p:sp>
      </p:grpSp>
      <p:sp>
        <p:nvSpPr>
          <p:cNvPr id="534" name="Rak 15"/>
          <p:cNvSpPr/>
          <p:nvPr/>
        </p:nvSpPr>
        <p:spPr>
          <a:xfrm flipV="1">
            <a:off x="634482" y="1623527"/>
            <a:ext cx="8658808" cy="18662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5" name="Rak 114"/>
          <p:cNvSpPr/>
          <p:nvPr/>
        </p:nvSpPr>
        <p:spPr>
          <a:xfrm flipV="1">
            <a:off x="637593" y="5862732"/>
            <a:ext cx="8658808" cy="18662"/>
          </a:xfrm>
          <a:prstGeom prst="line">
            <a:avLst/>
          </a:prstGeom>
          <a:ln w="28575">
            <a:solidFill>
              <a:srgbClr val="BFBFB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42" name="Grupp 8"/>
          <p:cNvGrpSpPr/>
          <p:nvPr/>
        </p:nvGrpSpPr>
        <p:grpSpPr>
          <a:xfrm>
            <a:off x="730690" y="3251586"/>
            <a:ext cx="8519989" cy="491101"/>
            <a:chOff x="0" y="0"/>
            <a:chExt cx="8519988" cy="491100"/>
          </a:xfrm>
        </p:grpSpPr>
        <p:sp>
          <p:nvSpPr>
            <p:cNvPr id="536" name="textruta 112"/>
            <p:cNvSpPr txBox="1"/>
            <p:nvPr/>
          </p:nvSpPr>
          <p:spPr>
            <a:xfrm>
              <a:off x="4483143" y="1577"/>
              <a:ext cx="403684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600"/>
                </a:spcBef>
                <a:tabLst>
                  <a:tab pos="1612900" algn="l"/>
                </a:tabLst>
                <a:defRPr>
                  <a:solidFill>
                    <a:srgbClr val="767171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22+ točk	Forsing do manše</a:t>
              </a:r>
            </a:p>
          </p:txBody>
        </p:sp>
        <p:grpSp>
          <p:nvGrpSpPr>
            <p:cNvPr id="541" name="Grupp 82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grpSp>
            <p:nvGrpSpPr>
              <p:cNvPr id="539" name="Rektangel med rundade hörn 46"/>
              <p:cNvGrpSpPr/>
              <p:nvPr/>
            </p:nvGrpSpPr>
            <p:grpSpPr>
              <a:xfrm>
                <a:off x="0" y="-1"/>
                <a:ext cx="772422" cy="491102"/>
                <a:chOff x="0" y="0"/>
                <a:chExt cx="772421" cy="491100"/>
              </a:xfrm>
            </p:grpSpPr>
            <p:sp>
              <p:nvSpPr>
                <p:cNvPr id="537" name="Rounded Rectangle"/>
                <p:cNvSpPr/>
                <p:nvPr/>
              </p:nvSpPr>
              <p:spPr>
                <a:xfrm>
                  <a:off x="0" y="20900"/>
                  <a:ext cx="772422" cy="4230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3A6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3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538" name="2"/>
                <p:cNvSpPr txBox="1"/>
                <p:nvPr/>
              </p:nvSpPr>
              <p:spPr>
                <a:xfrm>
                  <a:off x="39700" y="0"/>
                  <a:ext cx="637583" cy="4911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</p:grpSp>
          <p:sp>
            <p:nvSpPr>
              <p:cNvPr id="540" name="Freeform 23"/>
              <p:cNvSpPr/>
              <p:nvPr/>
            </p:nvSpPr>
            <p:spPr>
              <a:xfrm>
                <a:off x="389358" y="124069"/>
                <a:ext cx="238875" cy="221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0CB303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2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7" presetClass="entr" presetSubtype="4" fill="hold" grpId="3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7" presetClass="entr" presetSubtype="4" fill="hold" grpId="4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7" presetClass="entr" presetSubtype="4" fill="hold" grpId="5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750"/>
                            </p:stCondLst>
                            <p:childTnLst>
                              <p:par>
                                <p:cTn id="29" presetID="7" presetClass="entr" presetSubtype="4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750"/>
                            </p:stCondLst>
                            <p:childTnLst>
                              <p:par>
                                <p:cTn id="34" presetID="7" presetClass="entr" presetSubtype="4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750"/>
                            </p:stCondLst>
                            <p:childTnLst>
                              <p:par>
                                <p:cTn id="39" presetID="7" presetClass="entr" presetSubtype="4" fill="hold" grpId="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750"/>
                            </p:stCondLst>
                            <p:childTnLst>
                              <p:par>
                                <p:cTn id="44" presetID="7" presetClass="entr" presetSubtype="4" fill="hold" grpId="9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1" animBg="1" advAuto="0"/>
      <p:bldP spid="456" grpId="8" animBg="1" advAuto="0"/>
      <p:bldP spid="479" grpId="9" animBg="1" advAuto="0"/>
      <p:bldP spid="497" grpId="6" animBg="1" advAuto="0"/>
      <p:bldP spid="510" grpId="2" animBg="1" advAuto="0"/>
      <p:bldP spid="523" grpId="3" animBg="1" advAuto="0"/>
      <p:bldP spid="528" grpId="4" animBg="1" advAuto="0"/>
      <p:bldP spid="533" grpId="7" animBg="1" advAuto="0"/>
      <p:bldP spid="542" grpId="5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484</Words>
  <Application>Microsoft Office PowerPoint</Application>
  <PresentationFormat>A4 (210 x 297 mm)</PresentationFormat>
  <Paragraphs>168</Paragraphs>
  <Slides>8</Slides>
  <Notes>1</Notes>
  <HiddenSlides>0</HiddenSlides>
  <MMClips>1</MMClips>
  <ScaleCrop>false</ScaleCrop>
  <HeadingPairs>
    <vt:vector size="6" baseType="variant">
      <vt:variant>
        <vt:lpstr>Uporabljene pisave</vt:lpstr>
      </vt:variant>
      <vt:variant>
        <vt:i4>11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20" baseType="lpstr">
      <vt:lpstr>Arial</vt:lpstr>
      <vt:lpstr>Arial Black</vt:lpstr>
      <vt:lpstr>Berlin Sans FB Demi</vt:lpstr>
      <vt:lpstr>Calibri</vt:lpstr>
      <vt:lpstr>Calibri Light</vt:lpstr>
      <vt:lpstr>Comic Sans MS</vt:lpstr>
      <vt:lpstr>Helvetica</vt:lpstr>
      <vt:lpstr>Montserrat Bold</vt:lpstr>
      <vt:lpstr>Montserrat Regular</vt:lpstr>
      <vt:lpstr>Montserrat SemiBold</vt:lpstr>
      <vt:lpstr>Times New Roman</vt:lpstr>
      <vt:lpstr>Office-tema</vt:lpstr>
      <vt:lpstr>PowerPointova predstavitev</vt:lpstr>
      <vt:lpstr>Močne roke</vt:lpstr>
      <vt:lpstr>Primer</vt:lpstr>
      <vt:lpstr>Močne uravnotežene roke</vt:lpstr>
      <vt:lpstr>Govori odzivalca</vt:lpstr>
      <vt:lpstr>Odprtja uravnoteženih rok</vt:lpstr>
      <vt:lpstr>Primer</vt:lpstr>
      <vt:lpstr>Povzetek 8. lekcije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Ksenija Čare</dc:creator>
  <cp:lastModifiedBy>janez.cernilec@sckr.si</cp:lastModifiedBy>
  <cp:revision>15</cp:revision>
  <dcterms:modified xsi:type="dcterms:W3CDTF">2024-04-27T11:53:59Z</dcterms:modified>
</cp:coreProperties>
</file>