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Rektangel med rundade hörn 6"/>
          <p:cNvSpPr/>
          <p:nvPr/>
        </p:nvSpPr>
        <p:spPr>
          <a:xfrm>
            <a:off x="199874" y="188999"/>
            <a:ext cx="9506251" cy="612000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9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" name="Grupp 6"/>
          <p:cNvGrpSpPr/>
          <p:nvPr/>
        </p:nvGrpSpPr>
        <p:grpSpPr>
          <a:xfrm>
            <a:off x="1713719" y="1403998"/>
            <a:ext cx="6523562" cy="1869440"/>
            <a:chOff x="0" y="0"/>
            <a:chExt cx="6523561" cy="1869438"/>
          </a:xfrm>
        </p:grpSpPr>
        <p:sp>
          <p:nvSpPr>
            <p:cNvPr id="168" name="textruta 7"/>
            <p:cNvSpPr txBox="1"/>
            <p:nvPr/>
          </p:nvSpPr>
          <p:spPr>
            <a:xfrm>
              <a:off x="0" y="0"/>
              <a:ext cx="6523562" cy="1869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grpSp>
          <p:nvGrpSpPr>
            <p:cNvPr id="173" name="textruta 8"/>
            <p:cNvGrpSpPr/>
            <p:nvPr/>
          </p:nvGrpSpPr>
          <p:grpSpPr>
            <a:xfrm>
              <a:off x="699220" y="1800000"/>
              <a:ext cx="5125124" cy="1"/>
              <a:chOff x="0" y="0"/>
              <a:chExt cx="5125123" cy="0"/>
            </a:xfrm>
          </p:grpSpPr>
          <p:grpSp>
            <p:nvGrpSpPr>
              <p:cNvPr id="171" name="Group"/>
              <p:cNvGrpSpPr/>
              <p:nvPr/>
            </p:nvGrpSpPr>
            <p:grpSpPr>
              <a:xfrm>
                <a:off x="0" y="0"/>
                <a:ext cx="5125124" cy="1"/>
                <a:chOff x="0" y="0"/>
                <a:chExt cx="5125123" cy="0"/>
              </a:xfrm>
            </p:grpSpPr>
            <p:sp>
              <p:nvSpPr>
                <p:cNvPr id="169" name="Line"/>
                <p:cNvSpPr/>
                <p:nvPr/>
              </p:nvSpPr>
              <p:spPr>
                <a:xfrm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/>
                </a:p>
              </p:txBody>
            </p:sp>
            <p:sp>
              <p:nvSpPr>
                <p:cNvPr id="170" name="Line"/>
                <p:cNvSpPr/>
                <p:nvPr/>
              </p:nvSpPr>
              <p:spPr>
                <a:xfrm flipH="1" flipV="1">
                  <a:off x="0" y="0"/>
                  <a:ext cx="5125124" cy="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/>
                </a:p>
              </p:txBody>
            </p:sp>
          </p:grpSp>
          <p:sp>
            <p:nvSpPr>
              <p:cNvPr id="172" name="MISELNI ŠPORT #1"/>
              <p:cNvSpPr/>
              <p:nvPr/>
            </p:nvSpPr>
            <p:spPr>
              <a:xfrm>
                <a:off x="0" y="0"/>
                <a:ext cx="512512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4100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defRPr>
                </a:lvl1pPr>
              </a:lstStyle>
              <a:p>
                <a:r>
                  <a:t>MISELNI ŠPORT #1</a:t>
                </a:r>
              </a:p>
            </p:txBody>
          </p:sp>
        </p:grpSp>
      </p:grp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7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632" y="6356351"/>
            <a:ext cx="609705" cy="5030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 6"/>
          <p:cNvGrpSpPr/>
          <p:nvPr/>
        </p:nvGrpSpPr>
        <p:grpSpPr>
          <a:xfrm>
            <a:off x="1713719" y="1403999"/>
            <a:ext cx="6523561" cy="3161441"/>
            <a:chOff x="0" y="0"/>
            <a:chExt cx="6523559" cy="3161439"/>
          </a:xfrm>
        </p:grpSpPr>
        <p:sp>
          <p:nvSpPr>
            <p:cNvPr id="4" name="textruta 7"/>
            <p:cNvSpPr txBox="1"/>
            <p:nvPr/>
          </p:nvSpPr>
          <p:spPr>
            <a:xfrm>
              <a:off x="0" y="0"/>
              <a:ext cx="6523560" cy="1844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5" name="textruta 8"/>
            <p:cNvSpPr txBox="1"/>
            <p:nvPr/>
          </p:nvSpPr>
          <p:spPr>
            <a:xfrm>
              <a:off x="699220" y="1800000"/>
              <a:ext cx="5125122" cy="136144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92074"/>
            <a:ext cx="89154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0"/>
            <a:ext cx="23114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3152999" y="4508998"/>
            <a:ext cx="3689064" cy="58500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lnSpc>
                <a:spcPct val="72000"/>
              </a:lnSpc>
              <a:buSzTx/>
              <a:buNone/>
              <a:defRPr sz="2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Različni tipi rok</a:t>
            </a:r>
          </a:p>
        </p:txBody>
      </p:sp>
      <p:sp>
        <p:nvSpPr>
          <p:cNvPr id="185" name="Underrubrik 2"/>
          <p:cNvSpPr txBox="1"/>
          <p:nvPr/>
        </p:nvSpPr>
        <p:spPr>
          <a:xfrm>
            <a:off x="183720" y="6398151"/>
            <a:ext cx="1573562" cy="42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5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88" name="Bildobjekt 1" descr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171" y="1283678"/>
            <a:ext cx="5382107" cy="497028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Rubrik 1"/>
          <p:cNvSpPr txBox="1">
            <a:spLocks noGrp="1"/>
          </p:cNvSpPr>
          <p:nvPr>
            <p:ph type="title"/>
          </p:nvPr>
        </p:nvSpPr>
        <p:spPr>
          <a:xfrm>
            <a:off x="242496" y="228490"/>
            <a:ext cx="8543926" cy="78854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2-over-1</a:t>
            </a:r>
          </a:p>
        </p:txBody>
      </p:sp>
      <p:sp>
        <p:nvSpPr>
          <p:cNvPr id="190" name="textruta 6"/>
          <p:cNvSpPr txBox="1"/>
          <p:nvPr/>
        </p:nvSpPr>
        <p:spPr>
          <a:xfrm>
            <a:off x="550904" y="2560764"/>
            <a:ext cx="371870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Z 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12+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točkami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dirty="0" err="1"/>
              <a:t>lahko</a:t>
            </a:r>
            <a:r>
              <a:rPr dirty="0"/>
              <a:t> </a:t>
            </a:r>
            <a:r>
              <a:rPr dirty="0" err="1"/>
              <a:t>svojo</a:t>
            </a:r>
            <a:r>
              <a:rPr dirty="0"/>
              <a:t> </a:t>
            </a:r>
            <a:r>
              <a:rPr dirty="0" err="1"/>
              <a:t>barvo</a:t>
            </a:r>
            <a:r>
              <a:rPr dirty="0"/>
              <a:t> </a:t>
            </a:r>
            <a:r>
              <a:rPr dirty="0" err="1"/>
              <a:t>licitiramo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nivoju</a:t>
            </a:r>
            <a:r>
              <a:rPr dirty="0"/>
              <a:t> </a:t>
            </a:r>
            <a:r>
              <a:rPr lang="sl-SI" dirty="0"/>
              <a:t>2</a:t>
            </a:r>
            <a:r>
              <a:rPr dirty="0"/>
              <a:t>.</a:t>
            </a:r>
          </a:p>
        </p:txBody>
      </p:sp>
      <p:sp>
        <p:nvSpPr>
          <p:cNvPr id="191" name="textruta 17"/>
          <p:cNvSpPr txBox="1"/>
          <p:nvPr/>
        </p:nvSpPr>
        <p:spPr>
          <a:xfrm>
            <a:off x="4896137" y="1191299"/>
            <a:ext cx="127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192" name="textruta 19"/>
          <p:cNvSpPr txBox="1"/>
          <p:nvPr/>
        </p:nvSpPr>
        <p:spPr>
          <a:xfrm>
            <a:off x="550903" y="3580910"/>
            <a:ext cx="3541599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Ta govor je </a:t>
            </a:r>
            <a:r>
              <a:rPr>
                <a:solidFill>
                  <a:schemeClr val="accent6">
                    <a:lumOff val="-9568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forsing do manše</a:t>
            </a:r>
            <a:r>
              <a:t>!</a:t>
            </a:r>
          </a:p>
        </p:txBody>
      </p:sp>
      <p:grpSp>
        <p:nvGrpSpPr>
          <p:cNvPr id="199" name="Grupp 3"/>
          <p:cNvGrpSpPr/>
          <p:nvPr/>
        </p:nvGrpSpPr>
        <p:grpSpPr>
          <a:xfrm>
            <a:off x="550902" y="1749888"/>
            <a:ext cx="2777566" cy="503234"/>
            <a:chOff x="0" y="0"/>
            <a:chExt cx="2777564" cy="503232"/>
          </a:xfrm>
        </p:grpSpPr>
        <p:sp>
          <p:nvSpPr>
            <p:cNvPr id="193" name="textruta 5"/>
            <p:cNvSpPr txBox="1"/>
            <p:nvPr/>
          </p:nvSpPr>
          <p:spPr>
            <a:xfrm>
              <a:off x="0" y="0"/>
              <a:ext cx="2090290" cy="3926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2400"/>
                </a:lnSpc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Partner je odprl</a:t>
              </a:r>
            </a:p>
          </p:txBody>
        </p:sp>
        <p:grpSp>
          <p:nvGrpSpPr>
            <p:cNvPr id="198" name="Grupp 16"/>
            <p:cNvGrpSpPr/>
            <p:nvPr/>
          </p:nvGrpSpPr>
          <p:grpSpPr>
            <a:xfrm>
              <a:off x="2010896" y="12132"/>
              <a:ext cx="766669" cy="491101"/>
              <a:chOff x="0" y="0"/>
              <a:chExt cx="766668" cy="491100"/>
            </a:xfrm>
          </p:grpSpPr>
          <p:grpSp>
            <p:nvGrpSpPr>
              <p:cNvPr id="196" name="Rektangel med rundade hörn 46"/>
              <p:cNvGrpSpPr/>
              <p:nvPr/>
            </p:nvGrpSpPr>
            <p:grpSpPr>
              <a:xfrm>
                <a:off x="0" y="-1"/>
                <a:ext cx="766669" cy="491102"/>
                <a:chOff x="0" y="0"/>
                <a:chExt cx="766668" cy="491100"/>
              </a:xfrm>
            </p:grpSpPr>
            <p:sp>
              <p:nvSpPr>
                <p:cNvPr id="194" name="Rounded Rectangle"/>
                <p:cNvSpPr/>
                <p:nvPr/>
              </p:nvSpPr>
              <p:spPr>
                <a:xfrm>
                  <a:off x="0" y="22187"/>
                  <a:ext cx="766669" cy="42044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solidFill>
                        <a:srgbClr val="FF00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195" name="1"/>
                <p:cNvSpPr txBox="1"/>
                <p:nvPr/>
              </p:nvSpPr>
              <p:spPr>
                <a:xfrm>
                  <a:off x="39573" y="0"/>
                  <a:ext cx="632082" cy="4911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FF00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t>1</a:t>
                  </a:r>
                </a:p>
              </p:txBody>
            </p:sp>
          </p:grpSp>
          <p:sp>
            <p:nvSpPr>
              <p:cNvPr id="197" name="Freeform 21"/>
              <p:cNvSpPr/>
              <p:nvPr/>
            </p:nvSpPr>
            <p:spPr>
              <a:xfrm>
                <a:off x="397942" y="127123"/>
                <a:ext cx="214965" cy="2195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06" name="Grupp 7"/>
          <p:cNvGrpSpPr/>
          <p:nvPr/>
        </p:nvGrpSpPr>
        <p:grpSpPr>
          <a:xfrm>
            <a:off x="550903" y="4409693"/>
            <a:ext cx="2297768" cy="423020"/>
            <a:chOff x="0" y="20900"/>
            <a:chExt cx="2297767" cy="423018"/>
          </a:xfrm>
        </p:grpSpPr>
        <p:sp>
          <p:nvSpPr>
            <p:cNvPr id="200" name="textruta 25"/>
            <p:cNvSpPr/>
            <p:nvPr/>
          </p:nvSpPr>
          <p:spPr>
            <a:xfrm>
              <a:off x="0" y="49220"/>
              <a:ext cx="15135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2400"/>
                </a:lnSpc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Napovemo</a:t>
              </a:r>
            </a:p>
          </p:txBody>
        </p:sp>
        <p:grpSp>
          <p:nvGrpSpPr>
            <p:cNvPr id="205" name="Grupp 29"/>
            <p:cNvGrpSpPr/>
            <p:nvPr/>
          </p:nvGrpSpPr>
          <p:grpSpPr>
            <a:xfrm>
              <a:off x="1525345" y="20900"/>
              <a:ext cx="772423" cy="423020"/>
              <a:chOff x="0" y="20900"/>
              <a:chExt cx="772421" cy="423018"/>
            </a:xfrm>
          </p:grpSpPr>
          <p:grpSp>
            <p:nvGrpSpPr>
              <p:cNvPr id="203" name="Rektangel med rundade hörn 46"/>
              <p:cNvGrpSpPr/>
              <p:nvPr/>
            </p:nvGrpSpPr>
            <p:grpSpPr>
              <a:xfrm>
                <a:off x="0" y="20900"/>
                <a:ext cx="772422" cy="423020"/>
                <a:chOff x="0" y="20900"/>
                <a:chExt cx="772421" cy="423018"/>
              </a:xfrm>
            </p:grpSpPr>
            <p:sp>
              <p:nvSpPr>
                <p:cNvPr id="201" name="Rounded Rectangle"/>
                <p:cNvSpPr/>
                <p:nvPr/>
              </p:nvSpPr>
              <p:spPr>
                <a:xfrm>
                  <a:off x="0" y="20900"/>
                  <a:ext cx="772422" cy="4230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3A6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3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202" name="2"/>
                <p:cNvSpPr/>
                <p:nvPr/>
              </p:nvSpPr>
              <p:spPr>
                <a:xfrm>
                  <a:off x="39699" y="245550"/>
                  <a:ext cx="637583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03A6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</p:grpSp>
          <p:sp>
            <p:nvSpPr>
              <p:cNvPr id="204" name="Freeform 23"/>
              <p:cNvSpPr/>
              <p:nvPr/>
            </p:nvSpPr>
            <p:spPr>
              <a:xfrm>
                <a:off x="389358" y="124069"/>
                <a:ext cx="238875" cy="221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0CB303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09" name="Rubrik 1"/>
          <p:cNvSpPr txBox="1">
            <a:spLocks noGrp="1"/>
          </p:cNvSpPr>
          <p:nvPr>
            <p:ph type="title"/>
          </p:nvPr>
        </p:nvSpPr>
        <p:spPr>
          <a:xfrm>
            <a:off x="242494" y="251869"/>
            <a:ext cx="8472297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Odzivalčev 2-over-1</a:t>
            </a:r>
          </a:p>
        </p:txBody>
      </p:sp>
      <p:sp>
        <p:nvSpPr>
          <p:cNvPr id="210" name="textruta 46"/>
          <p:cNvSpPr txBox="1"/>
          <p:nvPr/>
        </p:nvSpPr>
        <p:spPr>
          <a:xfrm>
            <a:off x="3551726" y="1040604"/>
            <a:ext cx="2361490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1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 odpre</a:t>
            </a:r>
          </a:p>
        </p:txBody>
      </p:sp>
      <p:sp>
        <p:nvSpPr>
          <p:cNvPr id="211" name="textruta 47"/>
          <p:cNvSpPr txBox="1"/>
          <p:nvPr/>
        </p:nvSpPr>
        <p:spPr>
          <a:xfrm>
            <a:off x="2064486" y="2301706"/>
            <a:ext cx="5452009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1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Kaj bomo licitirali s spodnjimi rokami?</a:t>
            </a:r>
          </a:p>
        </p:txBody>
      </p:sp>
      <p:grpSp>
        <p:nvGrpSpPr>
          <p:cNvPr id="218" name="Grupp 10"/>
          <p:cNvGrpSpPr/>
          <p:nvPr/>
        </p:nvGrpSpPr>
        <p:grpSpPr>
          <a:xfrm>
            <a:off x="1064703" y="2638040"/>
            <a:ext cx="1369171" cy="1768477"/>
            <a:chOff x="0" y="-158206"/>
            <a:chExt cx="1369170" cy="1768475"/>
          </a:xfrm>
        </p:grpSpPr>
        <p:sp>
          <p:nvSpPr>
            <p:cNvPr id="212" name="Rectangle 34"/>
            <p:cNvSpPr txBox="1"/>
            <p:nvPr/>
          </p:nvSpPr>
          <p:spPr>
            <a:xfrm>
              <a:off x="317401" y="-158207"/>
              <a:ext cx="1051770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AQ92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KJ976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74</a:t>
              </a:r>
            </a:p>
          </p:txBody>
        </p:sp>
        <p:grpSp>
          <p:nvGrpSpPr>
            <p:cNvPr id="217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213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4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5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6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25" name="Grupp 10"/>
          <p:cNvGrpSpPr/>
          <p:nvPr/>
        </p:nvGrpSpPr>
        <p:grpSpPr>
          <a:xfrm>
            <a:off x="7203744" y="2638040"/>
            <a:ext cx="1284488" cy="1768477"/>
            <a:chOff x="0" y="-158206"/>
            <a:chExt cx="1284487" cy="1768475"/>
          </a:xfrm>
        </p:grpSpPr>
        <p:sp>
          <p:nvSpPr>
            <p:cNvPr id="219" name="Rectangle 34"/>
            <p:cNvSpPr txBox="1"/>
            <p:nvPr/>
          </p:nvSpPr>
          <p:spPr>
            <a:xfrm>
              <a:off x="317401" y="-158207"/>
              <a:ext cx="967087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965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A987</a:t>
              </a:r>
            </a:p>
          </p:txBody>
        </p:sp>
        <p:grpSp>
          <p:nvGrpSpPr>
            <p:cNvPr id="224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220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1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2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3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226" name="textruta 49"/>
          <p:cNvSpPr txBox="1"/>
          <p:nvPr/>
        </p:nvSpPr>
        <p:spPr>
          <a:xfrm>
            <a:off x="789494" y="5045431"/>
            <a:ext cx="2164285" cy="1002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12+ točk</a:t>
            </a:r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Najdaljša barva</a:t>
            </a:r>
          </a:p>
          <a:p>
            <a:pPr algn="ctr">
              <a:lnSpc>
                <a:spcPts val="2400"/>
              </a:lnSpc>
              <a:defRPr>
                <a:solidFill>
                  <a:schemeClr val="accent6">
                    <a:lumOff val="-9568"/>
                  </a:schemeClr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Forsing do manše</a:t>
            </a:r>
          </a:p>
        </p:txBody>
      </p:sp>
      <p:grpSp>
        <p:nvGrpSpPr>
          <p:cNvPr id="233" name="Grupp 10"/>
          <p:cNvGrpSpPr/>
          <p:nvPr/>
        </p:nvGrpSpPr>
        <p:grpSpPr>
          <a:xfrm>
            <a:off x="4075950" y="2638040"/>
            <a:ext cx="1487044" cy="1768477"/>
            <a:chOff x="0" y="-158206"/>
            <a:chExt cx="1487042" cy="1768475"/>
          </a:xfrm>
        </p:grpSpPr>
        <p:sp>
          <p:nvSpPr>
            <p:cNvPr id="227" name="Rectangle 34"/>
            <p:cNvSpPr txBox="1"/>
            <p:nvPr/>
          </p:nvSpPr>
          <p:spPr>
            <a:xfrm>
              <a:off x="317401" y="-158207"/>
              <a:ext cx="1169642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AJ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QT654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AQJ82</a:t>
              </a:r>
            </a:p>
          </p:txBody>
        </p:sp>
        <p:grpSp>
          <p:nvGrpSpPr>
            <p:cNvPr id="232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228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9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0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1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38" name="Grupp 39"/>
          <p:cNvGrpSpPr/>
          <p:nvPr/>
        </p:nvGrpSpPr>
        <p:grpSpPr>
          <a:xfrm>
            <a:off x="4407156" y="1725005"/>
            <a:ext cx="766669" cy="491101"/>
            <a:chOff x="0" y="0"/>
            <a:chExt cx="766668" cy="491100"/>
          </a:xfrm>
        </p:grpSpPr>
        <p:grpSp>
          <p:nvGrpSpPr>
            <p:cNvPr id="236" name="Rektangel med rundade hörn 46"/>
            <p:cNvGrpSpPr/>
            <p:nvPr/>
          </p:nvGrpSpPr>
          <p:grpSpPr>
            <a:xfrm>
              <a:off x="0" y="-1"/>
              <a:ext cx="766669" cy="491102"/>
              <a:chOff x="0" y="0"/>
              <a:chExt cx="766668" cy="491100"/>
            </a:xfrm>
          </p:grpSpPr>
          <p:sp>
            <p:nvSpPr>
              <p:cNvPr id="234" name="Rounded Rectangle"/>
              <p:cNvSpPr/>
              <p:nvPr/>
            </p:nvSpPr>
            <p:spPr>
              <a:xfrm>
                <a:off x="0" y="22188"/>
                <a:ext cx="766669" cy="42044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35" name="1"/>
              <p:cNvSpPr txBox="1"/>
              <p:nvPr/>
            </p:nvSpPr>
            <p:spPr>
              <a:xfrm>
                <a:off x="39573" y="0"/>
                <a:ext cx="632082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37" name="Freeform 21"/>
            <p:cNvSpPr/>
            <p:nvPr/>
          </p:nvSpPr>
          <p:spPr>
            <a:xfrm>
              <a:off x="397942" y="127123"/>
              <a:ext cx="214965" cy="21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3" name="Grupp 52"/>
          <p:cNvGrpSpPr/>
          <p:nvPr/>
        </p:nvGrpSpPr>
        <p:grpSpPr>
          <a:xfrm>
            <a:off x="1385699" y="4433996"/>
            <a:ext cx="770712" cy="491101"/>
            <a:chOff x="0" y="0"/>
            <a:chExt cx="770710" cy="491100"/>
          </a:xfrm>
        </p:grpSpPr>
        <p:grpSp>
          <p:nvGrpSpPr>
            <p:cNvPr id="241" name="Rektangel med rundade hörn 46"/>
            <p:cNvGrpSpPr/>
            <p:nvPr/>
          </p:nvGrpSpPr>
          <p:grpSpPr>
            <a:xfrm>
              <a:off x="0" y="0"/>
              <a:ext cx="770711" cy="491101"/>
              <a:chOff x="0" y="0"/>
              <a:chExt cx="770710" cy="491100"/>
            </a:xfrm>
          </p:grpSpPr>
          <p:sp>
            <p:nvSpPr>
              <p:cNvPr id="239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40" name="2"/>
              <p:cNvSpPr txBox="1"/>
              <p:nvPr/>
            </p:nvSpPr>
            <p:spPr>
              <a:xfrm>
                <a:off x="40142" y="0"/>
                <a:ext cx="634987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42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8" name="Grupp 55"/>
          <p:cNvGrpSpPr/>
          <p:nvPr/>
        </p:nvGrpSpPr>
        <p:grpSpPr>
          <a:xfrm>
            <a:off x="4456257" y="4433996"/>
            <a:ext cx="770712" cy="491101"/>
            <a:chOff x="0" y="0"/>
            <a:chExt cx="770710" cy="491100"/>
          </a:xfrm>
        </p:grpSpPr>
        <p:grpSp>
          <p:nvGrpSpPr>
            <p:cNvPr id="246" name="Rektangel med rundade hörn 46"/>
            <p:cNvGrpSpPr/>
            <p:nvPr/>
          </p:nvGrpSpPr>
          <p:grpSpPr>
            <a:xfrm>
              <a:off x="0" y="0"/>
              <a:ext cx="770711" cy="491101"/>
              <a:chOff x="0" y="0"/>
              <a:chExt cx="770710" cy="491100"/>
            </a:xfrm>
          </p:grpSpPr>
          <p:sp>
            <p:nvSpPr>
              <p:cNvPr id="244" name="Rounded Rectangle"/>
              <p:cNvSpPr/>
              <p:nvPr/>
            </p:nvSpPr>
            <p:spPr>
              <a:xfrm>
                <a:off x="0" y="16364"/>
                <a:ext cx="770711" cy="43209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45" name="2"/>
              <p:cNvSpPr txBox="1"/>
              <p:nvPr/>
            </p:nvSpPr>
            <p:spPr>
              <a:xfrm>
                <a:off x="40142" y="0"/>
                <a:ext cx="634987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47" name="Freeform 22"/>
            <p:cNvSpPr/>
            <p:nvPr/>
          </p:nvSpPr>
          <p:spPr>
            <a:xfrm>
              <a:off x="386971" y="122430"/>
              <a:ext cx="228798" cy="22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3" name="Grupp 58"/>
          <p:cNvGrpSpPr/>
          <p:nvPr/>
        </p:nvGrpSpPr>
        <p:grpSpPr>
          <a:xfrm>
            <a:off x="7480603" y="4433997"/>
            <a:ext cx="772423" cy="491101"/>
            <a:chOff x="0" y="0"/>
            <a:chExt cx="772421" cy="491100"/>
          </a:xfrm>
        </p:grpSpPr>
        <p:grpSp>
          <p:nvGrpSpPr>
            <p:cNvPr id="251" name="Rektangel med rundade hörn 46"/>
            <p:cNvGrpSpPr/>
            <p:nvPr/>
          </p:nvGrpSpPr>
          <p:grpSpPr>
            <a:xfrm>
              <a:off x="0" y="-1"/>
              <a:ext cx="772422" cy="491102"/>
              <a:chOff x="0" y="0"/>
              <a:chExt cx="772421" cy="491100"/>
            </a:xfrm>
          </p:grpSpPr>
          <p:sp>
            <p:nvSpPr>
              <p:cNvPr id="249" name="Rounded Rectangle"/>
              <p:cNvSpPr/>
              <p:nvPr/>
            </p:nvSpPr>
            <p:spPr>
              <a:xfrm>
                <a:off x="0" y="20900"/>
                <a:ext cx="772422" cy="4230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50" name="2"/>
              <p:cNvSpPr txBox="1"/>
              <p:nvPr/>
            </p:nvSpPr>
            <p:spPr>
              <a:xfrm>
                <a:off x="39700" y="0"/>
                <a:ext cx="6375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52" name="Freeform 23"/>
            <p:cNvSpPr/>
            <p:nvPr/>
          </p:nvSpPr>
          <p:spPr>
            <a:xfrm>
              <a:off x="389358" y="124069"/>
              <a:ext cx="238875" cy="22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54" name="textruta 49"/>
          <p:cNvSpPr txBox="1"/>
          <p:nvPr/>
        </p:nvSpPr>
        <p:spPr>
          <a:xfrm>
            <a:off x="3557931" y="5045431"/>
            <a:ext cx="2567367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12+ </a:t>
            </a:r>
            <a:r>
              <a:rPr dirty="0" err="1"/>
              <a:t>točk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Najvišja</a:t>
            </a:r>
            <a:r>
              <a:rPr dirty="0"/>
              <a:t> </a:t>
            </a:r>
            <a:r>
              <a:rPr lang="sl-SI" dirty="0"/>
              <a:t>pet</a:t>
            </a:r>
            <a:r>
              <a:rPr dirty="0" err="1"/>
              <a:t>kartna</a:t>
            </a:r>
            <a:r>
              <a:rPr dirty="0"/>
              <a:t> </a:t>
            </a:r>
            <a:r>
              <a:rPr dirty="0" err="1"/>
              <a:t>barva</a:t>
            </a:r>
            <a:endParaRPr dirty="0"/>
          </a:p>
          <a:p>
            <a:pPr algn="ctr">
              <a:lnSpc>
                <a:spcPts val="2400"/>
              </a:lnSpc>
              <a:defRPr>
                <a:solidFill>
                  <a:schemeClr val="accent6">
                    <a:lumOff val="-9568"/>
                  </a:schemeClr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Forsing</a:t>
            </a:r>
            <a:r>
              <a:rPr dirty="0"/>
              <a:t> do </a:t>
            </a:r>
            <a:r>
              <a:rPr dirty="0" err="1"/>
              <a:t>manše</a:t>
            </a:r>
            <a:endParaRPr dirty="0"/>
          </a:p>
        </p:txBody>
      </p:sp>
      <p:sp>
        <p:nvSpPr>
          <p:cNvPr id="255" name="textruta 49"/>
          <p:cNvSpPr txBox="1"/>
          <p:nvPr/>
        </p:nvSpPr>
        <p:spPr>
          <a:xfrm>
            <a:off x="6730607" y="5045431"/>
            <a:ext cx="2272415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12+ </a:t>
            </a:r>
            <a:r>
              <a:rPr dirty="0" err="1"/>
              <a:t>točk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Prva </a:t>
            </a:r>
            <a:r>
              <a:rPr lang="sl-SI" dirty="0"/>
              <a:t>štiri</a:t>
            </a:r>
            <a:r>
              <a:rPr dirty="0" err="1"/>
              <a:t>kartna</a:t>
            </a:r>
            <a:r>
              <a:rPr dirty="0"/>
              <a:t> </a:t>
            </a:r>
            <a:r>
              <a:rPr dirty="0" err="1"/>
              <a:t>barva</a:t>
            </a:r>
            <a:endParaRPr dirty="0"/>
          </a:p>
          <a:p>
            <a:pPr algn="ctr">
              <a:lnSpc>
                <a:spcPts val="2400"/>
              </a:lnSpc>
              <a:defRPr>
                <a:solidFill>
                  <a:schemeClr val="accent6">
                    <a:lumOff val="-9568"/>
                  </a:schemeClr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Forsing</a:t>
            </a:r>
            <a:r>
              <a:rPr dirty="0"/>
              <a:t> do </a:t>
            </a:r>
            <a:r>
              <a:rPr dirty="0" err="1"/>
              <a:t>manše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58" name="Rubrik 1"/>
          <p:cNvSpPr txBox="1">
            <a:spLocks noGrp="1"/>
          </p:cNvSpPr>
          <p:nvPr>
            <p:ph type="title"/>
          </p:nvPr>
        </p:nvSpPr>
        <p:spPr>
          <a:xfrm>
            <a:off x="233166" y="251869"/>
            <a:ext cx="8929494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265" name="Grupp 10"/>
          <p:cNvGrpSpPr/>
          <p:nvPr/>
        </p:nvGrpSpPr>
        <p:grpSpPr>
          <a:xfrm>
            <a:off x="1495959" y="1710449"/>
            <a:ext cx="1639063" cy="1579020"/>
            <a:chOff x="0" y="0"/>
            <a:chExt cx="1639062" cy="1579019"/>
          </a:xfrm>
        </p:grpSpPr>
        <p:sp>
          <p:nvSpPr>
            <p:cNvPr id="259" name="Rectangle 34"/>
            <p:cNvSpPr/>
            <p:nvPr/>
          </p:nvSpPr>
          <p:spPr>
            <a:xfrm>
              <a:off x="369062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J9432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AQJ9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A2</a:t>
              </a:r>
            </a:p>
          </p:txBody>
        </p:sp>
        <p:grpSp>
          <p:nvGrpSpPr>
            <p:cNvPr id="264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60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1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2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3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72" name="Grupp 10"/>
          <p:cNvGrpSpPr/>
          <p:nvPr/>
        </p:nvGrpSpPr>
        <p:grpSpPr>
          <a:xfrm>
            <a:off x="7125882" y="1710449"/>
            <a:ext cx="1600317" cy="1579020"/>
            <a:chOff x="0" y="0"/>
            <a:chExt cx="1600316" cy="1579019"/>
          </a:xfrm>
        </p:grpSpPr>
        <p:sp>
          <p:nvSpPr>
            <p:cNvPr id="266" name="Rectangle 34"/>
            <p:cNvSpPr/>
            <p:nvPr/>
          </p:nvSpPr>
          <p:spPr>
            <a:xfrm>
              <a:off x="33031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T63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KQJ95</a:t>
              </a:r>
            </a:p>
          </p:txBody>
        </p:sp>
        <p:grpSp>
          <p:nvGrpSpPr>
            <p:cNvPr id="271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267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8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9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0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75" name="Platshållare för innehåll 2"/>
          <p:cNvGrpSpPr/>
          <p:nvPr/>
        </p:nvGrpSpPr>
        <p:grpSpPr>
          <a:xfrm>
            <a:off x="3710999" y="5389083"/>
            <a:ext cx="1042228" cy="578302"/>
            <a:chOff x="0" y="0"/>
            <a:chExt cx="1042226" cy="578300"/>
          </a:xfrm>
        </p:grpSpPr>
        <p:sp>
          <p:nvSpPr>
            <p:cNvPr id="273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74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276" name="textruta 34"/>
          <p:cNvSpPr txBox="1"/>
          <p:nvPr/>
        </p:nvSpPr>
        <p:spPr>
          <a:xfrm>
            <a:off x="707237" y="3809441"/>
            <a:ext cx="282282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5+</a:t>
            </a:r>
            <a:r>
              <a:rPr dirty="0"/>
              <a:t> kart v </a:t>
            </a:r>
            <a:r>
              <a:rPr dirty="0" err="1"/>
              <a:t>srcu</a:t>
            </a:r>
            <a:r>
              <a:rPr dirty="0"/>
              <a:t>, 12+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277" name="textruta 35"/>
          <p:cNvSpPr txBox="1"/>
          <p:nvPr/>
        </p:nvSpPr>
        <p:spPr>
          <a:xfrm>
            <a:off x="6507410" y="3817766"/>
            <a:ext cx="2951721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4+ karte v križu, 12+ točk</a:t>
            </a:r>
          </a:p>
        </p:txBody>
      </p:sp>
      <p:sp>
        <p:nvSpPr>
          <p:cNvPr id="278" name="textruta 36"/>
          <p:cNvSpPr txBox="1"/>
          <p:nvPr/>
        </p:nvSpPr>
        <p:spPr>
          <a:xfrm>
            <a:off x="149734" y="4566299"/>
            <a:ext cx="3545499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Brez</a:t>
            </a:r>
            <a:r>
              <a:rPr dirty="0"/>
              <a:t> </a:t>
            </a:r>
            <a:r>
              <a:rPr lang="sl-SI" dirty="0"/>
              <a:t>štiri</a:t>
            </a:r>
            <a:r>
              <a:rPr dirty="0"/>
              <a:t>kartne </a:t>
            </a:r>
            <a:r>
              <a:rPr dirty="0" err="1"/>
              <a:t>podpore</a:t>
            </a:r>
            <a:r>
              <a:rPr dirty="0"/>
              <a:t> v </a:t>
            </a:r>
            <a:r>
              <a:rPr dirty="0" err="1"/>
              <a:t>križu</a:t>
            </a:r>
            <a:r>
              <a:rPr lang="sl-SI" dirty="0"/>
              <a:t>,</a:t>
            </a:r>
            <a:endParaRPr dirty="0"/>
          </a:p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4+ </a:t>
            </a:r>
            <a:r>
              <a:rPr dirty="0" err="1"/>
              <a:t>karte</a:t>
            </a:r>
            <a:r>
              <a:rPr dirty="0"/>
              <a:t> v </a:t>
            </a:r>
            <a:r>
              <a:rPr dirty="0" err="1"/>
              <a:t>kari</a:t>
            </a:r>
            <a:r>
              <a:rPr dirty="0"/>
              <a:t>, 12</a:t>
            </a:r>
            <a:r>
              <a:rPr lang="sl-SI" dirty="0">
                <a:sym typeface="Montserrat Regular"/>
              </a:rPr>
              <a:t>–</a:t>
            </a:r>
            <a:r>
              <a:rPr dirty="0"/>
              <a:t>17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279" name="textruta 37"/>
          <p:cNvSpPr txBox="1"/>
          <p:nvPr/>
        </p:nvSpPr>
        <p:spPr>
          <a:xfrm>
            <a:off x="6525167" y="4673508"/>
            <a:ext cx="2951721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Moč za mali slam</a:t>
            </a:r>
          </a:p>
        </p:txBody>
      </p:sp>
      <p:grpSp>
        <p:nvGrpSpPr>
          <p:cNvPr id="282" name="Rektangel med rundade hörn 45"/>
          <p:cNvGrpSpPr/>
          <p:nvPr/>
        </p:nvGrpSpPr>
        <p:grpSpPr>
          <a:xfrm>
            <a:off x="5229631" y="4604176"/>
            <a:ext cx="1087600" cy="599441"/>
            <a:chOff x="0" y="0"/>
            <a:chExt cx="1087599" cy="599440"/>
          </a:xfrm>
        </p:grpSpPr>
        <p:sp>
          <p:nvSpPr>
            <p:cNvPr id="280" name="Rounded Rectangle"/>
            <p:cNvSpPr/>
            <p:nvPr/>
          </p:nvSpPr>
          <p:spPr>
            <a:xfrm>
              <a:off x="0" y="5924"/>
              <a:ext cx="1087600" cy="5613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81" name="6NT"/>
            <p:cNvSpPr txBox="1"/>
            <p:nvPr/>
          </p:nvSpPr>
          <p:spPr>
            <a:xfrm>
              <a:off x="101695" y="0"/>
              <a:ext cx="884209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6NT</a:t>
              </a:r>
            </a:p>
          </p:txBody>
        </p:sp>
      </p:grpSp>
      <p:grpSp>
        <p:nvGrpSpPr>
          <p:cNvPr id="287" name="Grupp 31"/>
          <p:cNvGrpSpPr/>
          <p:nvPr/>
        </p:nvGrpSpPr>
        <p:grpSpPr>
          <a:xfrm>
            <a:off x="5229012" y="3676212"/>
            <a:ext cx="1054361" cy="701041"/>
            <a:chOff x="0" y="0"/>
            <a:chExt cx="1054359" cy="701040"/>
          </a:xfrm>
        </p:grpSpPr>
        <p:grpSp>
          <p:nvGrpSpPr>
            <p:cNvPr id="285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283" name="Rounded Rectangle"/>
              <p:cNvSpPr/>
              <p:nvPr/>
            </p:nvSpPr>
            <p:spPr>
              <a:xfrm>
                <a:off x="0" y="59077"/>
                <a:ext cx="1054360" cy="55660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84" name="2"/>
              <p:cNvSpPr txBox="1"/>
              <p:nvPr/>
            </p:nvSpPr>
            <p:spPr>
              <a:xfrm>
                <a:off x="100026" y="-1"/>
                <a:ext cx="852868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3A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86" name="Freeform 23"/>
            <p:cNvSpPr/>
            <p:nvPr/>
          </p:nvSpPr>
          <p:spPr>
            <a:xfrm>
              <a:off x="551918" y="167326"/>
              <a:ext cx="335735" cy="311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3" y="21600"/>
                  </a:moveTo>
                  <a:lnTo>
                    <a:pt x="8763" y="21128"/>
                  </a:lnTo>
                  <a:lnTo>
                    <a:pt x="9257" y="20420"/>
                  </a:lnTo>
                  <a:lnTo>
                    <a:pt x="9751" y="19003"/>
                  </a:lnTo>
                  <a:lnTo>
                    <a:pt x="9751" y="16052"/>
                  </a:lnTo>
                  <a:lnTo>
                    <a:pt x="9504" y="15462"/>
                  </a:lnTo>
                  <a:lnTo>
                    <a:pt x="9257" y="15344"/>
                  </a:lnTo>
                  <a:lnTo>
                    <a:pt x="8640" y="15462"/>
                  </a:lnTo>
                  <a:lnTo>
                    <a:pt x="7529" y="16761"/>
                  </a:lnTo>
                  <a:lnTo>
                    <a:pt x="6542" y="17705"/>
                  </a:lnTo>
                  <a:lnTo>
                    <a:pt x="5431" y="18295"/>
                  </a:lnTo>
                  <a:lnTo>
                    <a:pt x="3333" y="18531"/>
                  </a:lnTo>
                  <a:lnTo>
                    <a:pt x="1728" y="17941"/>
                  </a:lnTo>
                  <a:lnTo>
                    <a:pt x="864" y="16997"/>
                  </a:lnTo>
                  <a:lnTo>
                    <a:pt x="370" y="16289"/>
                  </a:lnTo>
                  <a:lnTo>
                    <a:pt x="0" y="14872"/>
                  </a:lnTo>
                  <a:lnTo>
                    <a:pt x="0" y="13102"/>
                  </a:lnTo>
                  <a:lnTo>
                    <a:pt x="370" y="11803"/>
                  </a:lnTo>
                  <a:lnTo>
                    <a:pt x="987" y="10387"/>
                  </a:lnTo>
                  <a:lnTo>
                    <a:pt x="1851" y="9443"/>
                  </a:lnTo>
                  <a:lnTo>
                    <a:pt x="2962" y="8970"/>
                  </a:lnTo>
                  <a:lnTo>
                    <a:pt x="4197" y="8852"/>
                  </a:lnTo>
                  <a:lnTo>
                    <a:pt x="5801" y="9207"/>
                  </a:lnTo>
                  <a:lnTo>
                    <a:pt x="7776" y="10151"/>
                  </a:lnTo>
                  <a:lnTo>
                    <a:pt x="8887" y="10505"/>
                  </a:lnTo>
                  <a:lnTo>
                    <a:pt x="9381" y="10505"/>
                  </a:lnTo>
                  <a:lnTo>
                    <a:pt x="9504" y="9915"/>
                  </a:lnTo>
                  <a:lnTo>
                    <a:pt x="9504" y="9443"/>
                  </a:lnTo>
                  <a:lnTo>
                    <a:pt x="8887" y="8852"/>
                  </a:lnTo>
                  <a:lnTo>
                    <a:pt x="7406" y="7672"/>
                  </a:lnTo>
                  <a:lnTo>
                    <a:pt x="6789" y="6492"/>
                  </a:lnTo>
                  <a:lnTo>
                    <a:pt x="6295" y="5430"/>
                  </a:lnTo>
                  <a:lnTo>
                    <a:pt x="6171" y="4131"/>
                  </a:lnTo>
                  <a:lnTo>
                    <a:pt x="6665" y="2243"/>
                  </a:lnTo>
                  <a:lnTo>
                    <a:pt x="7406" y="1298"/>
                  </a:lnTo>
                  <a:lnTo>
                    <a:pt x="8023" y="708"/>
                  </a:lnTo>
                  <a:lnTo>
                    <a:pt x="9257" y="118"/>
                  </a:lnTo>
                  <a:lnTo>
                    <a:pt x="10245" y="0"/>
                  </a:lnTo>
                  <a:lnTo>
                    <a:pt x="11479" y="0"/>
                  </a:lnTo>
                  <a:lnTo>
                    <a:pt x="12466" y="354"/>
                  </a:lnTo>
                  <a:lnTo>
                    <a:pt x="13577" y="708"/>
                  </a:lnTo>
                  <a:lnTo>
                    <a:pt x="14318" y="1298"/>
                  </a:lnTo>
                  <a:lnTo>
                    <a:pt x="15182" y="2715"/>
                  </a:lnTo>
                  <a:lnTo>
                    <a:pt x="15429" y="3895"/>
                  </a:lnTo>
                  <a:lnTo>
                    <a:pt x="15429" y="4957"/>
                  </a:lnTo>
                  <a:lnTo>
                    <a:pt x="15305" y="5311"/>
                  </a:lnTo>
                  <a:lnTo>
                    <a:pt x="15058" y="6138"/>
                  </a:lnTo>
                  <a:lnTo>
                    <a:pt x="14688" y="6846"/>
                  </a:lnTo>
                  <a:lnTo>
                    <a:pt x="14318" y="7436"/>
                  </a:lnTo>
                  <a:lnTo>
                    <a:pt x="13947" y="7908"/>
                  </a:lnTo>
                  <a:lnTo>
                    <a:pt x="13207" y="8498"/>
                  </a:lnTo>
                  <a:lnTo>
                    <a:pt x="12713" y="8852"/>
                  </a:lnTo>
                  <a:lnTo>
                    <a:pt x="12219" y="9325"/>
                  </a:lnTo>
                  <a:lnTo>
                    <a:pt x="12096" y="9915"/>
                  </a:lnTo>
                  <a:lnTo>
                    <a:pt x="12096" y="10387"/>
                  </a:lnTo>
                  <a:lnTo>
                    <a:pt x="12713" y="10623"/>
                  </a:lnTo>
                  <a:lnTo>
                    <a:pt x="13701" y="10151"/>
                  </a:lnTo>
                  <a:lnTo>
                    <a:pt x="14318" y="9915"/>
                  </a:lnTo>
                  <a:lnTo>
                    <a:pt x="14935" y="9443"/>
                  </a:lnTo>
                  <a:lnTo>
                    <a:pt x="16416" y="9089"/>
                  </a:lnTo>
                  <a:lnTo>
                    <a:pt x="18021" y="8852"/>
                  </a:lnTo>
                  <a:lnTo>
                    <a:pt x="18638" y="8970"/>
                  </a:lnTo>
                  <a:lnTo>
                    <a:pt x="19502" y="9325"/>
                  </a:lnTo>
                  <a:lnTo>
                    <a:pt x="19872" y="9561"/>
                  </a:lnTo>
                  <a:lnTo>
                    <a:pt x="20859" y="10741"/>
                  </a:lnTo>
                  <a:lnTo>
                    <a:pt x="21353" y="11803"/>
                  </a:lnTo>
                  <a:lnTo>
                    <a:pt x="21477" y="12748"/>
                  </a:lnTo>
                  <a:lnTo>
                    <a:pt x="21600" y="14046"/>
                  </a:lnTo>
                  <a:lnTo>
                    <a:pt x="21477" y="15108"/>
                  </a:lnTo>
                  <a:lnTo>
                    <a:pt x="21353" y="15816"/>
                  </a:lnTo>
                  <a:lnTo>
                    <a:pt x="20983" y="16643"/>
                  </a:lnTo>
                  <a:lnTo>
                    <a:pt x="20983" y="16407"/>
                  </a:lnTo>
                  <a:lnTo>
                    <a:pt x="21353" y="15934"/>
                  </a:lnTo>
                  <a:lnTo>
                    <a:pt x="20736" y="16879"/>
                  </a:lnTo>
                  <a:lnTo>
                    <a:pt x="19872" y="17941"/>
                  </a:lnTo>
                  <a:lnTo>
                    <a:pt x="18267" y="18531"/>
                  </a:lnTo>
                  <a:lnTo>
                    <a:pt x="17157" y="18531"/>
                  </a:lnTo>
                  <a:lnTo>
                    <a:pt x="15799" y="18059"/>
                  </a:lnTo>
                  <a:lnTo>
                    <a:pt x="14441" y="17115"/>
                  </a:lnTo>
                  <a:lnTo>
                    <a:pt x="13454" y="16052"/>
                  </a:lnTo>
                  <a:lnTo>
                    <a:pt x="12837" y="15462"/>
                  </a:lnTo>
                  <a:lnTo>
                    <a:pt x="12219" y="15344"/>
                  </a:lnTo>
                  <a:lnTo>
                    <a:pt x="11849" y="15698"/>
                  </a:lnTo>
                  <a:lnTo>
                    <a:pt x="11849" y="18885"/>
                  </a:lnTo>
                  <a:lnTo>
                    <a:pt x="12096" y="19711"/>
                  </a:lnTo>
                  <a:lnTo>
                    <a:pt x="12219" y="20420"/>
                  </a:lnTo>
                  <a:lnTo>
                    <a:pt x="12713" y="21128"/>
                  </a:lnTo>
                  <a:lnTo>
                    <a:pt x="13083" y="21600"/>
                  </a:lnTo>
                  <a:lnTo>
                    <a:pt x="8393" y="21600"/>
                  </a:lnTo>
                </a:path>
              </a:pathLst>
            </a:custGeom>
            <a:solidFill>
              <a:srgbClr val="0CB30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2" name="Grupp 52"/>
          <p:cNvGrpSpPr/>
          <p:nvPr/>
        </p:nvGrpSpPr>
        <p:grpSpPr>
          <a:xfrm>
            <a:off x="3716692" y="3670629"/>
            <a:ext cx="1054361" cy="701041"/>
            <a:chOff x="0" y="0"/>
            <a:chExt cx="1054359" cy="701040"/>
          </a:xfrm>
        </p:grpSpPr>
        <p:grpSp>
          <p:nvGrpSpPr>
            <p:cNvPr id="290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288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89" name="1"/>
              <p:cNvSpPr txBox="1"/>
              <p:nvPr/>
            </p:nvSpPr>
            <p:spPr>
              <a:xfrm>
                <a:off x="93200" y="-1"/>
                <a:ext cx="86796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91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7" name="Grupp 38"/>
          <p:cNvGrpSpPr/>
          <p:nvPr/>
        </p:nvGrpSpPr>
        <p:grpSpPr>
          <a:xfrm>
            <a:off x="3723797" y="4564508"/>
            <a:ext cx="1054361" cy="701041"/>
            <a:chOff x="0" y="0"/>
            <a:chExt cx="1054359" cy="701040"/>
          </a:xfrm>
        </p:grpSpPr>
        <p:grpSp>
          <p:nvGrpSpPr>
            <p:cNvPr id="295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293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94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296" name="Freeform 22"/>
            <p:cNvSpPr/>
            <p:nvPr/>
          </p:nvSpPr>
          <p:spPr>
            <a:xfrm>
              <a:off x="543473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98" name="textruta 46"/>
          <p:cNvSpPr txBox="1"/>
          <p:nvPr/>
        </p:nvSpPr>
        <p:spPr>
          <a:xfrm>
            <a:off x="1546498" y="1119068"/>
            <a:ext cx="126794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299" name="textruta 47"/>
          <p:cNvSpPr txBox="1"/>
          <p:nvPr/>
        </p:nvSpPr>
        <p:spPr>
          <a:xfrm>
            <a:off x="6994730" y="1119068"/>
            <a:ext cx="127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302" name="Rubrik 1"/>
          <p:cNvSpPr txBox="1">
            <a:spLocks noGrp="1"/>
          </p:cNvSpPr>
          <p:nvPr>
            <p:ph type="title"/>
          </p:nvPr>
        </p:nvSpPr>
        <p:spPr>
          <a:xfrm>
            <a:off x="242498" y="223882"/>
            <a:ext cx="7793660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1NT po 1</a:t>
            </a:r>
          </a:p>
        </p:txBody>
      </p:sp>
      <p:grpSp>
        <p:nvGrpSpPr>
          <p:cNvPr id="309" name="Grupp 10"/>
          <p:cNvGrpSpPr/>
          <p:nvPr/>
        </p:nvGrpSpPr>
        <p:grpSpPr>
          <a:xfrm>
            <a:off x="1495958" y="2372928"/>
            <a:ext cx="1600318" cy="1579020"/>
            <a:chOff x="0" y="0"/>
            <a:chExt cx="1600316" cy="1579019"/>
          </a:xfrm>
        </p:grpSpPr>
        <p:sp>
          <p:nvSpPr>
            <p:cNvPr id="303" name="Rectangle 34"/>
            <p:cNvSpPr/>
            <p:nvPr/>
          </p:nvSpPr>
          <p:spPr>
            <a:xfrm>
              <a:off x="33031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Q6542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5</a:t>
              </a:r>
            </a:p>
          </p:txBody>
        </p:sp>
        <p:grpSp>
          <p:nvGrpSpPr>
            <p:cNvPr id="308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04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05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06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07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16" name="Grupp 10"/>
          <p:cNvGrpSpPr/>
          <p:nvPr/>
        </p:nvGrpSpPr>
        <p:grpSpPr>
          <a:xfrm>
            <a:off x="7125882" y="2372928"/>
            <a:ext cx="1433465" cy="1768477"/>
            <a:chOff x="0" y="-158206"/>
            <a:chExt cx="1433464" cy="1768475"/>
          </a:xfrm>
        </p:grpSpPr>
        <p:sp>
          <p:nvSpPr>
            <p:cNvPr id="310" name="Rectangle 34"/>
            <p:cNvSpPr txBox="1"/>
            <p:nvPr/>
          </p:nvSpPr>
          <p:spPr>
            <a:xfrm>
              <a:off x="317401" y="-158207"/>
              <a:ext cx="1116064" cy="1768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Q7652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KQ82</a:t>
              </a:r>
            </a:p>
          </p:txBody>
        </p:sp>
        <p:grpSp>
          <p:nvGrpSpPr>
            <p:cNvPr id="315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11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2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3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4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19" name="Platshållare för innehåll 2"/>
          <p:cNvGrpSpPr/>
          <p:nvPr/>
        </p:nvGrpSpPr>
        <p:grpSpPr>
          <a:xfrm>
            <a:off x="4993547" y="5669005"/>
            <a:ext cx="1042228" cy="578302"/>
            <a:chOff x="0" y="0"/>
            <a:chExt cx="1042226" cy="578300"/>
          </a:xfrm>
        </p:grpSpPr>
        <p:sp>
          <p:nvSpPr>
            <p:cNvPr id="317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18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320" name="textruta 35"/>
          <p:cNvSpPr txBox="1"/>
          <p:nvPr/>
        </p:nvSpPr>
        <p:spPr>
          <a:xfrm>
            <a:off x="6258835" y="4216718"/>
            <a:ext cx="3192286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Nedefinirano</a:t>
            </a:r>
            <a:r>
              <a:rPr dirty="0"/>
              <a:t>, 6</a:t>
            </a:r>
            <a:r>
              <a:rPr lang="sl-SI" dirty="0"/>
              <a:t>–</a:t>
            </a:r>
            <a:r>
              <a:rPr dirty="0"/>
              <a:t>11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21" name="textruta 36"/>
          <p:cNvSpPr txBox="1"/>
          <p:nvPr/>
        </p:nvSpPr>
        <p:spPr>
          <a:xfrm>
            <a:off x="288217" y="4984932"/>
            <a:ext cx="295695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4+ kart v </a:t>
            </a:r>
            <a:r>
              <a:rPr dirty="0" err="1"/>
              <a:t>srcu</a:t>
            </a:r>
            <a:r>
              <a:rPr dirty="0"/>
              <a:t>, 12</a:t>
            </a:r>
            <a:r>
              <a:rPr lang="sl-SI" dirty="0"/>
              <a:t>–1</a:t>
            </a:r>
            <a:r>
              <a:rPr dirty="0"/>
              <a:t>7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22" name="textruta 37"/>
          <p:cNvSpPr txBox="1"/>
          <p:nvPr/>
        </p:nvSpPr>
        <p:spPr>
          <a:xfrm>
            <a:off x="6258835" y="4802692"/>
            <a:ext cx="3283327" cy="697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4+ </a:t>
            </a:r>
            <a:r>
              <a:rPr dirty="0" err="1"/>
              <a:t>karte</a:t>
            </a:r>
            <a:r>
              <a:rPr dirty="0"/>
              <a:t> v </a:t>
            </a:r>
            <a:r>
              <a:rPr dirty="0" err="1"/>
              <a:t>srcu</a:t>
            </a:r>
            <a:r>
              <a:rPr dirty="0"/>
              <a:t>, 10</a:t>
            </a:r>
            <a:r>
              <a:rPr lang="sl-SI" dirty="0"/>
              <a:t>–</a:t>
            </a:r>
            <a:r>
              <a:rPr dirty="0"/>
              <a:t>11 </a:t>
            </a:r>
            <a:r>
              <a:rPr dirty="0" err="1"/>
              <a:t>točk</a:t>
            </a:r>
            <a:br>
              <a:rPr dirty="0"/>
            </a:br>
            <a:r>
              <a:rPr dirty="0" err="1">
                <a:solidFill>
                  <a:schemeClr val="accent6">
                    <a:lumOff val="-9568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Vabilo</a:t>
            </a:r>
            <a:endParaRPr dirty="0">
              <a:solidFill>
                <a:schemeClr val="accent6">
                  <a:lumOff val="-9568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27" name="Grupp 50"/>
          <p:cNvGrpSpPr/>
          <p:nvPr/>
        </p:nvGrpSpPr>
        <p:grpSpPr>
          <a:xfrm>
            <a:off x="3413037" y="4053186"/>
            <a:ext cx="1054360" cy="701041"/>
            <a:chOff x="0" y="0"/>
            <a:chExt cx="1054359" cy="701040"/>
          </a:xfrm>
        </p:grpSpPr>
        <p:grpSp>
          <p:nvGrpSpPr>
            <p:cNvPr id="325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323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24" name="1"/>
              <p:cNvSpPr txBox="1"/>
              <p:nvPr/>
            </p:nvSpPr>
            <p:spPr>
              <a:xfrm>
                <a:off x="93200" y="-1"/>
                <a:ext cx="86796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26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32" name="Grupp 57"/>
          <p:cNvGrpSpPr/>
          <p:nvPr/>
        </p:nvGrpSpPr>
        <p:grpSpPr>
          <a:xfrm>
            <a:off x="4983688" y="4830741"/>
            <a:ext cx="1054361" cy="701041"/>
            <a:chOff x="0" y="0"/>
            <a:chExt cx="1054359" cy="701040"/>
          </a:xfrm>
        </p:grpSpPr>
        <p:grpSp>
          <p:nvGrpSpPr>
            <p:cNvPr id="330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28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993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29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31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37" name="Grupp 60"/>
          <p:cNvGrpSpPr/>
          <p:nvPr/>
        </p:nvGrpSpPr>
        <p:grpSpPr>
          <a:xfrm>
            <a:off x="3409925" y="5636280"/>
            <a:ext cx="1054361" cy="701041"/>
            <a:chOff x="0" y="0"/>
            <a:chExt cx="1054359" cy="701040"/>
          </a:xfrm>
        </p:grpSpPr>
        <p:grpSp>
          <p:nvGrpSpPr>
            <p:cNvPr id="335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33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34" name="4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4</a:t>
                </a:r>
              </a:p>
            </p:txBody>
          </p:sp>
        </p:grpSp>
        <p:sp>
          <p:nvSpPr>
            <p:cNvPr id="336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38" name="textruta 38"/>
          <p:cNvSpPr txBox="1"/>
          <p:nvPr/>
        </p:nvSpPr>
        <p:spPr>
          <a:xfrm>
            <a:off x="613694" y="5609426"/>
            <a:ext cx="2515242" cy="69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Sem maksimalen, imam 15 točk</a:t>
            </a:r>
          </a:p>
        </p:txBody>
      </p:sp>
      <p:grpSp>
        <p:nvGrpSpPr>
          <p:cNvPr id="343" name="Grupp 39"/>
          <p:cNvGrpSpPr/>
          <p:nvPr/>
        </p:nvGrpSpPr>
        <p:grpSpPr>
          <a:xfrm>
            <a:off x="3411761" y="4839267"/>
            <a:ext cx="1054361" cy="701041"/>
            <a:chOff x="0" y="0"/>
            <a:chExt cx="1054359" cy="701040"/>
          </a:xfrm>
        </p:grpSpPr>
        <p:grpSp>
          <p:nvGrpSpPr>
            <p:cNvPr id="341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39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40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342" name="Freeform 21"/>
            <p:cNvSpPr/>
            <p:nvPr/>
          </p:nvSpPr>
          <p:spPr>
            <a:xfrm>
              <a:off x="550343" y="171444"/>
              <a:ext cx="302129" cy="308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46" name="Rektangel med rundade hörn 44"/>
          <p:cNvGrpSpPr/>
          <p:nvPr/>
        </p:nvGrpSpPr>
        <p:grpSpPr>
          <a:xfrm>
            <a:off x="5002007" y="4130217"/>
            <a:ext cx="1048322" cy="561311"/>
            <a:chOff x="0" y="19064"/>
            <a:chExt cx="1048320" cy="561310"/>
          </a:xfrm>
        </p:grpSpPr>
        <p:sp>
          <p:nvSpPr>
            <p:cNvPr id="344" name="Rounded Rectangle"/>
            <p:cNvSpPr/>
            <p:nvPr/>
          </p:nvSpPr>
          <p:spPr>
            <a:xfrm>
              <a:off x="0" y="19064"/>
              <a:ext cx="1048321" cy="56131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45" name="1NT"/>
            <p:cNvSpPr/>
            <p:nvPr/>
          </p:nvSpPr>
          <p:spPr>
            <a:xfrm>
              <a:off x="8947" y="299719"/>
              <a:ext cx="103042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1NT</a:t>
              </a:r>
            </a:p>
          </p:txBody>
        </p:sp>
      </p:grpSp>
      <p:sp>
        <p:nvSpPr>
          <p:cNvPr id="347" name="textruta 43"/>
          <p:cNvSpPr txBox="1"/>
          <p:nvPr/>
        </p:nvSpPr>
        <p:spPr>
          <a:xfrm>
            <a:off x="804444" y="811617"/>
            <a:ext cx="819967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Odzivalčev</a:t>
            </a:r>
            <a:r>
              <a:rPr dirty="0"/>
              <a:t> </a:t>
            </a:r>
            <a:r>
              <a:rPr dirty="0" err="1"/>
              <a:t>1NT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</a:t>
            </a:r>
            <a:r>
              <a:rPr dirty="0" err="1"/>
              <a:t>odprtju</a:t>
            </a:r>
            <a:r>
              <a:rPr dirty="0"/>
              <a:t> 1 v </a:t>
            </a:r>
            <a:r>
              <a:rPr dirty="0" err="1"/>
              <a:t>barvi</a:t>
            </a:r>
            <a:r>
              <a:rPr dirty="0"/>
              <a:t> </a:t>
            </a:r>
            <a:r>
              <a:rPr dirty="0" err="1"/>
              <a:t>pokaže</a:t>
            </a:r>
            <a:r>
              <a:rPr dirty="0"/>
              <a:t> 6-11 </a:t>
            </a:r>
            <a:r>
              <a:rPr dirty="0" err="1"/>
              <a:t>točk</a:t>
            </a:r>
            <a:r>
              <a:rPr dirty="0"/>
              <a:t> in </a:t>
            </a:r>
            <a:r>
              <a:rPr dirty="0" err="1"/>
              <a:t>zanika</a:t>
            </a:r>
            <a:r>
              <a:rPr lang="sl-SI" dirty="0"/>
              <a:t>: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vsaj tri</a:t>
            </a:r>
            <a:r>
              <a:rPr dirty="0" err="1"/>
              <a:t>kartno</a:t>
            </a:r>
            <a:r>
              <a:rPr dirty="0"/>
              <a:t> </a:t>
            </a:r>
            <a:r>
              <a:rPr dirty="0" err="1"/>
              <a:t>podporo</a:t>
            </a:r>
            <a:r>
              <a:rPr dirty="0"/>
              <a:t> </a:t>
            </a:r>
            <a:r>
              <a:rPr dirty="0" err="1"/>
              <a:t>za</a:t>
            </a:r>
            <a:r>
              <a:rPr dirty="0"/>
              <a:t> </a:t>
            </a:r>
            <a:r>
              <a:rPr dirty="0" err="1"/>
              <a:t>majorja</a:t>
            </a:r>
            <a:r>
              <a:rPr dirty="0"/>
              <a:t> </a:t>
            </a:r>
            <a:r>
              <a:rPr dirty="0" err="1"/>
              <a:t>oziroma</a:t>
            </a:r>
            <a:r>
              <a:rPr dirty="0"/>
              <a:t> </a:t>
            </a:r>
            <a:r>
              <a:rPr lang="sl-SI" dirty="0"/>
              <a:t>vsaj pet</a:t>
            </a:r>
            <a:r>
              <a:rPr dirty="0" err="1"/>
              <a:t>kartno</a:t>
            </a:r>
            <a:r>
              <a:rPr dirty="0"/>
              <a:t> </a:t>
            </a:r>
            <a:r>
              <a:rPr dirty="0" err="1"/>
              <a:t>podporo</a:t>
            </a:r>
            <a:r>
              <a:rPr dirty="0"/>
              <a:t> </a:t>
            </a:r>
            <a:r>
              <a:rPr dirty="0" err="1"/>
              <a:t>za</a:t>
            </a:r>
            <a:r>
              <a:rPr dirty="0"/>
              <a:t> </a:t>
            </a:r>
            <a:r>
              <a:rPr dirty="0" err="1"/>
              <a:t>minorja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vsaj štiri</a:t>
            </a:r>
            <a:r>
              <a:rPr dirty="0" err="1"/>
              <a:t>kartno</a:t>
            </a:r>
            <a:r>
              <a:rPr dirty="0"/>
              <a:t> </a:t>
            </a:r>
            <a:r>
              <a:rPr dirty="0" err="1"/>
              <a:t>barvo</a:t>
            </a:r>
            <a:r>
              <a:rPr dirty="0"/>
              <a:t>, </a:t>
            </a:r>
            <a:r>
              <a:rPr dirty="0" err="1"/>
              <a:t>ki</a:t>
            </a:r>
            <a:r>
              <a:rPr dirty="0"/>
              <a:t> bi jo </a:t>
            </a:r>
            <a:r>
              <a:rPr dirty="0" err="1"/>
              <a:t>lahko</a:t>
            </a:r>
            <a:r>
              <a:rPr dirty="0"/>
              <a:t> </a:t>
            </a:r>
            <a:r>
              <a:rPr dirty="0" err="1"/>
              <a:t>licitiral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nivoju</a:t>
            </a:r>
            <a:r>
              <a:rPr dirty="0"/>
              <a:t> 1</a:t>
            </a:r>
          </a:p>
        </p:txBody>
      </p:sp>
      <p:sp>
        <p:nvSpPr>
          <p:cNvPr id="348" name="textruta 46"/>
          <p:cNvSpPr txBox="1"/>
          <p:nvPr/>
        </p:nvSpPr>
        <p:spPr>
          <a:xfrm>
            <a:off x="1578719" y="2058295"/>
            <a:ext cx="126794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349" name="textruta 47"/>
          <p:cNvSpPr txBox="1"/>
          <p:nvPr/>
        </p:nvSpPr>
        <p:spPr>
          <a:xfrm>
            <a:off x="7007645" y="2058295"/>
            <a:ext cx="127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350" name="textruta 34"/>
          <p:cNvSpPr txBox="1"/>
          <p:nvPr/>
        </p:nvSpPr>
        <p:spPr>
          <a:xfrm>
            <a:off x="576139" y="4228957"/>
            <a:ext cx="2822827" cy="3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kart v piku, 12+ točk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53" name="Rubrik 1"/>
          <p:cNvSpPr txBox="1">
            <a:spLocks noGrp="1"/>
          </p:cNvSpPr>
          <p:nvPr>
            <p:ph type="title"/>
          </p:nvPr>
        </p:nvSpPr>
        <p:spPr>
          <a:xfrm>
            <a:off x="177281" y="242542"/>
            <a:ext cx="9283960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 err="1"/>
              <a:t>Odpiralec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do</a:t>
            </a:r>
            <a:r>
              <a:rPr lang="sl-SI" dirty="0"/>
              <a:t>l</a:t>
            </a:r>
            <a:r>
              <a:rPr dirty="0" err="1"/>
              <a:t>žino</a:t>
            </a:r>
            <a:r>
              <a:rPr dirty="0"/>
              <a:t> v </a:t>
            </a:r>
            <a:r>
              <a:rPr dirty="0" err="1"/>
              <a:t>dveh</a:t>
            </a:r>
            <a:r>
              <a:rPr dirty="0"/>
              <a:t> </a:t>
            </a:r>
            <a:r>
              <a:rPr dirty="0" err="1"/>
              <a:t>barvah</a:t>
            </a:r>
            <a:endParaRPr dirty="0"/>
          </a:p>
        </p:txBody>
      </p:sp>
      <p:grpSp>
        <p:nvGrpSpPr>
          <p:cNvPr id="360" name="Grupp 10"/>
          <p:cNvGrpSpPr/>
          <p:nvPr/>
        </p:nvGrpSpPr>
        <p:grpSpPr>
          <a:xfrm>
            <a:off x="1495958" y="2624441"/>
            <a:ext cx="1496569" cy="1768477"/>
            <a:chOff x="0" y="0"/>
            <a:chExt cx="1496567" cy="1768475"/>
          </a:xfrm>
        </p:grpSpPr>
        <p:sp>
          <p:nvSpPr>
            <p:cNvPr id="354" name="Rectangle 34"/>
            <p:cNvSpPr txBox="1"/>
            <p:nvPr/>
          </p:nvSpPr>
          <p:spPr>
            <a:xfrm>
              <a:off x="317401" y="0"/>
              <a:ext cx="1179167" cy="1768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AK654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AKQT6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4</a:t>
              </a:r>
            </a:p>
          </p:txBody>
        </p:sp>
        <p:grpSp>
          <p:nvGrpSpPr>
            <p:cNvPr id="359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55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56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57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58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67" name="Grupp 10"/>
          <p:cNvGrpSpPr/>
          <p:nvPr/>
        </p:nvGrpSpPr>
        <p:grpSpPr>
          <a:xfrm>
            <a:off x="6495567" y="2624441"/>
            <a:ext cx="1369171" cy="1768477"/>
            <a:chOff x="0" y="0"/>
            <a:chExt cx="1369170" cy="1768475"/>
          </a:xfrm>
        </p:grpSpPr>
        <p:sp>
          <p:nvSpPr>
            <p:cNvPr id="361" name="Rectangle 34"/>
            <p:cNvSpPr txBox="1"/>
            <p:nvPr/>
          </p:nvSpPr>
          <p:spPr>
            <a:xfrm>
              <a:off x="317401" y="0"/>
              <a:ext cx="1051770" cy="1768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KJ62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KJ852</a:t>
              </a:r>
            </a:p>
          </p:txBody>
        </p:sp>
        <p:grpSp>
          <p:nvGrpSpPr>
            <p:cNvPr id="366" name="Grupp 29"/>
            <p:cNvGrpSpPr/>
            <p:nvPr/>
          </p:nvGrpSpPr>
          <p:grpSpPr>
            <a:xfrm>
              <a:off x="0" y="31249"/>
              <a:ext cx="301490" cy="1389564"/>
              <a:chOff x="0" y="0"/>
              <a:chExt cx="301489" cy="1389562"/>
            </a:xfrm>
          </p:grpSpPr>
          <p:sp>
            <p:nvSpPr>
              <p:cNvPr id="362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63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64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65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70" name="Platshållare för innehåll 2"/>
          <p:cNvGrpSpPr/>
          <p:nvPr/>
        </p:nvGrpSpPr>
        <p:grpSpPr>
          <a:xfrm>
            <a:off x="3313334" y="5669005"/>
            <a:ext cx="1042228" cy="578302"/>
            <a:chOff x="0" y="0"/>
            <a:chExt cx="1042226" cy="578300"/>
          </a:xfrm>
        </p:grpSpPr>
        <p:sp>
          <p:nvSpPr>
            <p:cNvPr id="368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69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sp>
        <p:nvSpPr>
          <p:cNvPr id="371" name="textruta 37"/>
          <p:cNvSpPr txBox="1"/>
          <p:nvPr/>
        </p:nvSpPr>
        <p:spPr>
          <a:xfrm>
            <a:off x="5916099" y="5093729"/>
            <a:ext cx="2980955" cy="399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400"/>
              </a:lnSpc>
              <a:defRPr sz="200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Končni kontrakt</a:t>
            </a:r>
          </a:p>
        </p:txBody>
      </p:sp>
      <p:grpSp>
        <p:nvGrpSpPr>
          <p:cNvPr id="374" name="Rektangel med rundade hörn 45"/>
          <p:cNvGrpSpPr/>
          <p:nvPr/>
        </p:nvGrpSpPr>
        <p:grpSpPr>
          <a:xfrm>
            <a:off x="4530363" y="5005877"/>
            <a:ext cx="1087600" cy="599441"/>
            <a:chOff x="0" y="0"/>
            <a:chExt cx="1087599" cy="599440"/>
          </a:xfrm>
        </p:grpSpPr>
        <p:sp>
          <p:nvSpPr>
            <p:cNvPr id="372" name="Rounded Rectangle"/>
            <p:cNvSpPr/>
            <p:nvPr/>
          </p:nvSpPr>
          <p:spPr>
            <a:xfrm>
              <a:off x="0" y="5924"/>
              <a:ext cx="1087600" cy="5613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73" name="3NT"/>
            <p:cNvSpPr txBox="1"/>
            <p:nvPr/>
          </p:nvSpPr>
          <p:spPr>
            <a:xfrm>
              <a:off x="101695" y="0"/>
              <a:ext cx="884209" cy="599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3NT</a:t>
              </a:r>
            </a:p>
          </p:txBody>
        </p:sp>
      </p:grpSp>
      <p:grpSp>
        <p:nvGrpSpPr>
          <p:cNvPr id="379" name="Grupp 31"/>
          <p:cNvGrpSpPr/>
          <p:nvPr/>
        </p:nvGrpSpPr>
        <p:grpSpPr>
          <a:xfrm>
            <a:off x="3278785" y="4183816"/>
            <a:ext cx="1054361" cy="701041"/>
            <a:chOff x="0" y="0"/>
            <a:chExt cx="1054359" cy="701040"/>
          </a:xfrm>
        </p:grpSpPr>
        <p:grpSp>
          <p:nvGrpSpPr>
            <p:cNvPr id="377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375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76" name="1"/>
              <p:cNvSpPr txBox="1"/>
              <p:nvPr/>
            </p:nvSpPr>
            <p:spPr>
              <a:xfrm>
                <a:off x="93200" y="-1"/>
                <a:ext cx="86796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78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84" name="Grupp 48"/>
          <p:cNvGrpSpPr/>
          <p:nvPr/>
        </p:nvGrpSpPr>
        <p:grpSpPr>
          <a:xfrm>
            <a:off x="3284334" y="4945914"/>
            <a:ext cx="1054360" cy="701041"/>
            <a:chOff x="0" y="0"/>
            <a:chExt cx="1054359" cy="701040"/>
          </a:xfrm>
        </p:grpSpPr>
        <p:grpSp>
          <p:nvGrpSpPr>
            <p:cNvPr id="382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380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81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CC66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383" name="Freeform 22"/>
            <p:cNvSpPr/>
            <p:nvPr/>
          </p:nvSpPr>
          <p:spPr>
            <a:xfrm>
              <a:off x="569850" y="167494"/>
              <a:ext cx="321572" cy="31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0800"/>
                  </a:moveTo>
                  <a:lnTo>
                    <a:pt x="3343" y="8426"/>
                  </a:lnTo>
                  <a:lnTo>
                    <a:pt x="6171" y="5815"/>
                  </a:lnTo>
                  <a:lnTo>
                    <a:pt x="8614" y="3086"/>
                  </a:lnTo>
                  <a:lnTo>
                    <a:pt x="10929" y="0"/>
                  </a:lnTo>
                  <a:lnTo>
                    <a:pt x="10800" y="119"/>
                  </a:lnTo>
                  <a:lnTo>
                    <a:pt x="12986" y="3086"/>
                  </a:lnTo>
                  <a:lnTo>
                    <a:pt x="15429" y="5934"/>
                  </a:lnTo>
                  <a:lnTo>
                    <a:pt x="18386" y="8426"/>
                  </a:lnTo>
                  <a:lnTo>
                    <a:pt x="21600" y="10800"/>
                  </a:lnTo>
                  <a:lnTo>
                    <a:pt x="21471" y="10800"/>
                  </a:lnTo>
                  <a:lnTo>
                    <a:pt x="18257" y="13174"/>
                  </a:lnTo>
                  <a:lnTo>
                    <a:pt x="15429" y="15785"/>
                  </a:lnTo>
                  <a:lnTo>
                    <a:pt x="12857" y="18514"/>
                  </a:lnTo>
                  <a:lnTo>
                    <a:pt x="10671" y="21600"/>
                  </a:lnTo>
                  <a:lnTo>
                    <a:pt x="8486" y="18633"/>
                  </a:lnTo>
                  <a:lnTo>
                    <a:pt x="6043" y="15785"/>
                  </a:lnTo>
                  <a:lnTo>
                    <a:pt x="3086" y="13174"/>
                  </a:lnTo>
                  <a:lnTo>
                    <a:pt x="0" y="10800"/>
                  </a:lnTo>
                  <a:lnTo>
                    <a:pt x="129" y="1080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87" name="Rektangel med rundade hörn 44"/>
          <p:cNvGrpSpPr/>
          <p:nvPr/>
        </p:nvGrpSpPr>
        <p:grpSpPr>
          <a:xfrm>
            <a:off x="4577800" y="4232758"/>
            <a:ext cx="1048322" cy="561311"/>
            <a:chOff x="0" y="19064"/>
            <a:chExt cx="1048320" cy="561310"/>
          </a:xfrm>
        </p:grpSpPr>
        <p:sp>
          <p:nvSpPr>
            <p:cNvPr id="385" name="Rounded Rectangle"/>
            <p:cNvSpPr/>
            <p:nvPr/>
          </p:nvSpPr>
          <p:spPr>
            <a:xfrm>
              <a:off x="0" y="19064"/>
              <a:ext cx="1048321" cy="56131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86" name="1NT"/>
            <p:cNvSpPr/>
            <p:nvPr/>
          </p:nvSpPr>
          <p:spPr>
            <a:xfrm>
              <a:off x="53071" y="299719"/>
              <a:ext cx="94217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1NT</a:t>
              </a:r>
            </a:p>
          </p:txBody>
        </p:sp>
      </p:grpSp>
      <p:sp>
        <p:nvSpPr>
          <p:cNvPr id="388" name="textruta 46"/>
          <p:cNvSpPr txBox="1"/>
          <p:nvPr/>
        </p:nvSpPr>
        <p:spPr>
          <a:xfrm>
            <a:off x="1578719" y="2058295"/>
            <a:ext cx="126794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389" name="textruta 47"/>
          <p:cNvSpPr txBox="1"/>
          <p:nvPr/>
        </p:nvSpPr>
        <p:spPr>
          <a:xfrm>
            <a:off x="6545152" y="2058295"/>
            <a:ext cx="127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390" name="textruta 43"/>
          <p:cNvSpPr txBox="1"/>
          <p:nvPr/>
        </p:nvSpPr>
        <p:spPr>
          <a:xfrm>
            <a:off x="804444" y="811617"/>
            <a:ext cx="6158094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Po 1 </a:t>
            </a:r>
            <a:r>
              <a:rPr dirty="0" err="1"/>
              <a:t>po</a:t>
            </a:r>
            <a:r>
              <a:rPr dirty="0"/>
              <a:t> 1 </a:t>
            </a:r>
            <a:r>
              <a:rPr dirty="0" err="1"/>
              <a:t>ali</a:t>
            </a:r>
            <a:r>
              <a:rPr dirty="0"/>
              <a:t> </a:t>
            </a:r>
            <a:r>
              <a:rPr dirty="0" err="1"/>
              <a:t>1NT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1 </a:t>
            </a:r>
            <a:r>
              <a:rPr dirty="0" err="1"/>
              <a:t>pokaže</a:t>
            </a:r>
            <a:r>
              <a:rPr dirty="0"/>
              <a:t> </a:t>
            </a:r>
            <a:r>
              <a:rPr dirty="0" err="1"/>
              <a:t>odpiralec</a:t>
            </a:r>
            <a:r>
              <a:rPr dirty="0"/>
              <a:t> </a:t>
            </a:r>
            <a:r>
              <a:rPr dirty="0" err="1"/>
              <a:t>svojo</a:t>
            </a:r>
            <a:r>
              <a:rPr dirty="0"/>
              <a:t> </a:t>
            </a:r>
            <a:r>
              <a:rPr dirty="0" err="1"/>
              <a:t>drugo</a:t>
            </a:r>
            <a:r>
              <a:rPr dirty="0"/>
              <a:t> </a:t>
            </a:r>
            <a:r>
              <a:rPr dirty="0" err="1"/>
              <a:t>barvo</a:t>
            </a:r>
            <a:r>
              <a:rPr lang="sl-SI" dirty="0"/>
              <a:t>: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najnižjem</a:t>
            </a:r>
            <a:r>
              <a:rPr dirty="0"/>
              <a:t> </a:t>
            </a:r>
            <a:r>
              <a:rPr dirty="0" err="1"/>
              <a:t>možnem</a:t>
            </a:r>
            <a:r>
              <a:rPr dirty="0"/>
              <a:t> </a:t>
            </a:r>
            <a:r>
              <a:rPr dirty="0" err="1"/>
              <a:t>nivoju</a:t>
            </a:r>
            <a:r>
              <a:rPr dirty="0"/>
              <a:t>, </a:t>
            </a: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12</a:t>
            </a:r>
            <a:r>
              <a:rPr lang="sl-SI" dirty="0"/>
              <a:t>–</a:t>
            </a:r>
            <a:r>
              <a:rPr dirty="0"/>
              <a:t>17 </a:t>
            </a:r>
            <a:r>
              <a:rPr dirty="0" err="1"/>
              <a:t>točk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s </a:t>
            </a:r>
            <a:r>
              <a:rPr dirty="0" err="1"/>
              <a:t>skokom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nivo</a:t>
            </a:r>
            <a:r>
              <a:rPr dirty="0"/>
              <a:t> 3, </a:t>
            </a: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18+ </a:t>
            </a:r>
            <a:r>
              <a:rPr dirty="0" err="1"/>
              <a:t>točk</a:t>
            </a:r>
            <a:r>
              <a:rPr dirty="0"/>
              <a:t>    </a:t>
            </a:r>
            <a:r>
              <a:rPr dirty="0" err="1">
                <a:solidFill>
                  <a:schemeClr val="accent6">
                    <a:lumOff val="-9568"/>
                  </a:schemeClr>
                </a:solidFill>
              </a:rPr>
              <a:t>Forsing</a:t>
            </a:r>
            <a:r>
              <a:rPr dirty="0">
                <a:solidFill>
                  <a:schemeClr val="accent6">
                    <a:lumOff val="-9568"/>
                  </a:schemeClr>
                </a:solidFill>
              </a:rPr>
              <a:t> do </a:t>
            </a:r>
            <a:r>
              <a:rPr dirty="0" err="1">
                <a:solidFill>
                  <a:schemeClr val="accent6">
                    <a:lumOff val="-9568"/>
                  </a:schemeClr>
                </a:solidFill>
              </a:rPr>
              <a:t>manše</a:t>
            </a:r>
            <a:endParaRPr dirty="0">
              <a:solidFill>
                <a:schemeClr val="accent6">
                  <a:lumOff val="-9568"/>
                </a:schemeClr>
              </a:solidFill>
            </a:endParaRPr>
          </a:p>
        </p:txBody>
      </p:sp>
      <p:sp>
        <p:nvSpPr>
          <p:cNvPr id="391" name="textruta 34"/>
          <p:cNvSpPr txBox="1"/>
          <p:nvPr/>
        </p:nvSpPr>
        <p:spPr>
          <a:xfrm>
            <a:off x="358037" y="4335608"/>
            <a:ext cx="2822827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kart v piku, 12+ točk</a:t>
            </a:r>
          </a:p>
        </p:txBody>
      </p:sp>
      <p:sp>
        <p:nvSpPr>
          <p:cNvPr id="392" name="textruta 34"/>
          <p:cNvSpPr txBox="1"/>
          <p:nvPr/>
        </p:nvSpPr>
        <p:spPr>
          <a:xfrm>
            <a:off x="358037" y="5100104"/>
            <a:ext cx="2822827" cy="375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5+ kart v </a:t>
            </a:r>
            <a:r>
              <a:rPr dirty="0" err="1"/>
              <a:t>kari</a:t>
            </a:r>
            <a:r>
              <a:rPr dirty="0"/>
              <a:t>, 18+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393" name="textruta 34"/>
          <p:cNvSpPr txBox="1"/>
          <p:nvPr/>
        </p:nvSpPr>
        <p:spPr>
          <a:xfrm>
            <a:off x="5768739" y="4338006"/>
            <a:ext cx="391608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Brez</a:t>
            </a:r>
            <a:r>
              <a:rPr dirty="0"/>
              <a:t> </a:t>
            </a:r>
            <a:r>
              <a:rPr lang="sl-SI" dirty="0"/>
              <a:t>tri</a:t>
            </a:r>
            <a:r>
              <a:rPr dirty="0"/>
              <a:t>kartne </a:t>
            </a:r>
            <a:r>
              <a:rPr dirty="0" err="1"/>
              <a:t>podpore</a:t>
            </a:r>
            <a:r>
              <a:rPr dirty="0"/>
              <a:t>, 6</a:t>
            </a:r>
            <a:r>
              <a:rPr lang="sl-SI" dirty="0"/>
              <a:t>–</a:t>
            </a:r>
            <a:r>
              <a:rPr dirty="0"/>
              <a:t>11 </a:t>
            </a:r>
            <a:r>
              <a:rPr dirty="0" err="1"/>
              <a:t>točk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96" name="Rubrik 1"/>
          <p:cNvSpPr txBox="1">
            <a:spLocks noGrp="1"/>
          </p:cNvSpPr>
          <p:nvPr>
            <p:ph type="title"/>
          </p:nvPr>
        </p:nvSpPr>
        <p:spPr>
          <a:xfrm>
            <a:off x="205175" y="233212"/>
            <a:ext cx="8873513" cy="640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Odpiralec ima dožino samo v eni barvi</a:t>
            </a:r>
          </a:p>
        </p:txBody>
      </p:sp>
      <p:grpSp>
        <p:nvGrpSpPr>
          <p:cNvPr id="403" name="Grupp 10"/>
          <p:cNvGrpSpPr/>
          <p:nvPr/>
        </p:nvGrpSpPr>
        <p:grpSpPr>
          <a:xfrm>
            <a:off x="1210349" y="2726466"/>
            <a:ext cx="1651979" cy="1579020"/>
            <a:chOff x="0" y="0"/>
            <a:chExt cx="1651977" cy="1579019"/>
          </a:xfrm>
        </p:grpSpPr>
        <p:sp>
          <p:nvSpPr>
            <p:cNvPr id="397" name="Rectangle 34"/>
            <p:cNvSpPr/>
            <p:nvPr/>
          </p:nvSpPr>
          <p:spPr>
            <a:xfrm>
              <a:off x="381977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AQ6542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54</a:t>
              </a:r>
            </a:p>
          </p:txBody>
        </p:sp>
        <p:grpSp>
          <p:nvGrpSpPr>
            <p:cNvPr id="402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398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9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0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1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10" name="Grupp 10"/>
          <p:cNvGrpSpPr/>
          <p:nvPr/>
        </p:nvGrpSpPr>
        <p:grpSpPr>
          <a:xfrm>
            <a:off x="7125882" y="2643514"/>
            <a:ext cx="1574487" cy="1579020"/>
            <a:chOff x="0" y="0"/>
            <a:chExt cx="1574486" cy="1579019"/>
          </a:xfrm>
        </p:grpSpPr>
        <p:sp>
          <p:nvSpPr>
            <p:cNvPr id="404" name="Rectangle 34"/>
            <p:cNvSpPr/>
            <p:nvPr/>
          </p:nvSpPr>
          <p:spPr>
            <a:xfrm>
              <a:off x="30448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K7652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KQ82</a:t>
              </a:r>
            </a:p>
          </p:txBody>
        </p:sp>
        <p:grpSp>
          <p:nvGrpSpPr>
            <p:cNvPr id="409" name="Grupp 29"/>
            <p:cNvGrpSpPr/>
            <p:nvPr/>
          </p:nvGrpSpPr>
          <p:grpSpPr>
            <a:xfrm>
              <a:off x="0" y="189456"/>
              <a:ext cx="301490" cy="1389564"/>
              <a:chOff x="0" y="0"/>
              <a:chExt cx="301489" cy="1389562"/>
            </a:xfrm>
          </p:grpSpPr>
          <p:sp>
            <p:nvSpPr>
              <p:cNvPr id="405" name="Freeform 20"/>
              <p:cNvSpPr/>
              <p:nvPr/>
            </p:nvSpPr>
            <p:spPr>
              <a:xfrm>
                <a:off x="19057" y="0"/>
                <a:ext cx="263502" cy="284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6" name="Freeform 21"/>
              <p:cNvSpPr/>
              <p:nvPr/>
            </p:nvSpPr>
            <p:spPr>
              <a:xfrm>
                <a:off x="14293" y="389316"/>
                <a:ext cx="271446" cy="287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7" name="Freeform 22"/>
              <p:cNvSpPr/>
              <p:nvPr/>
            </p:nvSpPr>
            <p:spPr>
              <a:xfrm>
                <a:off x="4764" y="751619"/>
                <a:ext cx="288914" cy="289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8" name="Freeform 23"/>
              <p:cNvSpPr/>
              <p:nvPr/>
            </p:nvSpPr>
            <p:spPr>
              <a:xfrm>
                <a:off x="0" y="1099049"/>
                <a:ext cx="301490" cy="290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13" name="Platshållare för innehåll 2"/>
          <p:cNvGrpSpPr/>
          <p:nvPr/>
        </p:nvGrpSpPr>
        <p:grpSpPr>
          <a:xfrm>
            <a:off x="4975793" y="5631682"/>
            <a:ext cx="1042228" cy="578302"/>
            <a:chOff x="0" y="0"/>
            <a:chExt cx="1042226" cy="578300"/>
          </a:xfrm>
        </p:grpSpPr>
        <p:sp>
          <p:nvSpPr>
            <p:cNvPr id="411" name="Rectangle"/>
            <p:cNvSpPr/>
            <p:nvPr/>
          </p:nvSpPr>
          <p:spPr>
            <a:xfrm>
              <a:off x="0" y="0"/>
              <a:ext cx="1042227" cy="578301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12" name="Pass"/>
            <p:cNvSpPr txBox="1"/>
            <p:nvPr/>
          </p:nvSpPr>
          <p:spPr>
            <a:xfrm>
              <a:off x="50482" y="67042"/>
              <a:ext cx="941263" cy="506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algn="ctr" defTabSz="877823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Pass</a:t>
              </a:r>
            </a:p>
          </p:txBody>
        </p:sp>
      </p:grpSp>
      <p:grpSp>
        <p:nvGrpSpPr>
          <p:cNvPr id="418" name="Grupp 50"/>
          <p:cNvGrpSpPr/>
          <p:nvPr/>
        </p:nvGrpSpPr>
        <p:grpSpPr>
          <a:xfrm>
            <a:off x="3537325" y="4193143"/>
            <a:ext cx="1054361" cy="701041"/>
            <a:chOff x="0" y="0"/>
            <a:chExt cx="1054359" cy="701040"/>
          </a:xfrm>
        </p:grpSpPr>
        <p:grpSp>
          <p:nvGrpSpPr>
            <p:cNvPr id="416" name="Rektangel med rundade hörn 46"/>
            <p:cNvGrpSpPr/>
            <p:nvPr/>
          </p:nvGrpSpPr>
          <p:grpSpPr>
            <a:xfrm>
              <a:off x="0" y="-1"/>
              <a:ext cx="1054360" cy="701041"/>
              <a:chOff x="0" y="0"/>
              <a:chExt cx="1054359" cy="701040"/>
            </a:xfrm>
          </p:grpSpPr>
          <p:sp>
            <p:nvSpPr>
              <p:cNvPr id="414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15" name="1"/>
              <p:cNvSpPr txBox="1"/>
              <p:nvPr/>
            </p:nvSpPr>
            <p:spPr>
              <a:xfrm>
                <a:off x="93200" y="-1"/>
                <a:ext cx="86796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417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3" name="Grupp 41"/>
          <p:cNvGrpSpPr/>
          <p:nvPr/>
        </p:nvGrpSpPr>
        <p:grpSpPr>
          <a:xfrm>
            <a:off x="4947275" y="4895859"/>
            <a:ext cx="1054361" cy="701041"/>
            <a:chOff x="0" y="0"/>
            <a:chExt cx="1054359" cy="701040"/>
          </a:xfrm>
        </p:grpSpPr>
        <p:grpSp>
          <p:nvGrpSpPr>
            <p:cNvPr id="421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19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993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20" name="3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422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8" name="Grupp 47"/>
          <p:cNvGrpSpPr/>
          <p:nvPr/>
        </p:nvGrpSpPr>
        <p:grpSpPr>
          <a:xfrm>
            <a:off x="3543548" y="5598958"/>
            <a:ext cx="1054361" cy="701041"/>
            <a:chOff x="0" y="0"/>
            <a:chExt cx="1054359" cy="701040"/>
          </a:xfrm>
        </p:grpSpPr>
        <p:grpSp>
          <p:nvGrpSpPr>
            <p:cNvPr id="426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24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25" name="4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4</a:t>
                </a:r>
              </a:p>
            </p:txBody>
          </p:sp>
        </p:grpSp>
        <p:sp>
          <p:nvSpPr>
            <p:cNvPr id="427" name="Freeform 20"/>
            <p:cNvSpPr/>
            <p:nvPr/>
          </p:nvSpPr>
          <p:spPr>
            <a:xfrm>
              <a:off x="548310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33" name="Grupp 44"/>
          <p:cNvGrpSpPr/>
          <p:nvPr/>
        </p:nvGrpSpPr>
        <p:grpSpPr>
          <a:xfrm>
            <a:off x="3548760" y="4885724"/>
            <a:ext cx="1054361" cy="701041"/>
            <a:chOff x="0" y="0"/>
            <a:chExt cx="1054359" cy="701040"/>
          </a:xfrm>
        </p:grpSpPr>
        <p:grpSp>
          <p:nvGrpSpPr>
            <p:cNvPr id="431" name="Rektangel med rundade hörn 46"/>
            <p:cNvGrpSpPr/>
            <p:nvPr/>
          </p:nvGrpSpPr>
          <p:grpSpPr>
            <a:xfrm>
              <a:off x="0" y="0"/>
              <a:ext cx="1054360" cy="701041"/>
              <a:chOff x="0" y="0"/>
              <a:chExt cx="1054359" cy="701040"/>
            </a:xfrm>
          </p:grpSpPr>
          <p:sp>
            <p:nvSpPr>
              <p:cNvPr id="429" name="Rounded Rectangle"/>
              <p:cNvSpPr/>
              <p:nvPr/>
            </p:nvSpPr>
            <p:spPr>
              <a:xfrm>
                <a:off x="0" y="46187"/>
                <a:ext cx="1054360" cy="58238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30" name="2"/>
              <p:cNvSpPr txBox="1"/>
              <p:nvPr/>
            </p:nvSpPr>
            <p:spPr>
              <a:xfrm>
                <a:off x="102725" y="0"/>
                <a:ext cx="848911" cy="701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32" name="Freeform 20"/>
            <p:cNvSpPr/>
            <p:nvPr/>
          </p:nvSpPr>
          <p:spPr>
            <a:xfrm>
              <a:off x="521933" y="161247"/>
              <a:ext cx="293288" cy="30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36" name="Rektangel med rundade hörn 44"/>
          <p:cNvGrpSpPr/>
          <p:nvPr/>
        </p:nvGrpSpPr>
        <p:grpSpPr>
          <a:xfrm>
            <a:off x="4954871" y="4270174"/>
            <a:ext cx="1048322" cy="561311"/>
            <a:chOff x="0" y="19064"/>
            <a:chExt cx="1048320" cy="561310"/>
          </a:xfrm>
        </p:grpSpPr>
        <p:sp>
          <p:nvSpPr>
            <p:cNvPr id="434" name="Rounded Rectangle"/>
            <p:cNvSpPr/>
            <p:nvPr/>
          </p:nvSpPr>
          <p:spPr>
            <a:xfrm>
              <a:off x="0" y="19064"/>
              <a:ext cx="1048321" cy="56131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35" name="1NT"/>
            <p:cNvSpPr/>
            <p:nvPr/>
          </p:nvSpPr>
          <p:spPr>
            <a:xfrm>
              <a:off x="57543" y="299719"/>
              <a:ext cx="93323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1NT</a:t>
              </a:r>
            </a:p>
          </p:txBody>
        </p:sp>
      </p:grpSp>
      <p:sp>
        <p:nvSpPr>
          <p:cNvPr id="437" name="textruta 46"/>
          <p:cNvSpPr txBox="1"/>
          <p:nvPr/>
        </p:nvSpPr>
        <p:spPr>
          <a:xfrm>
            <a:off x="1477127" y="2341287"/>
            <a:ext cx="126794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438" name="textruta 47"/>
          <p:cNvSpPr txBox="1"/>
          <p:nvPr/>
        </p:nvSpPr>
        <p:spPr>
          <a:xfrm>
            <a:off x="6845406" y="2341287"/>
            <a:ext cx="127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439" name="textruta 43"/>
          <p:cNvSpPr txBox="1"/>
          <p:nvPr/>
        </p:nvSpPr>
        <p:spPr>
          <a:xfrm>
            <a:off x="391156" y="863278"/>
            <a:ext cx="790216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Po 1 </a:t>
            </a:r>
            <a:r>
              <a:rPr dirty="0" err="1"/>
              <a:t>po</a:t>
            </a:r>
            <a:r>
              <a:rPr dirty="0"/>
              <a:t> 1 </a:t>
            </a:r>
            <a:r>
              <a:rPr dirty="0" err="1"/>
              <a:t>ali</a:t>
            </a:r>
            <a:r>
              <a:rPr dirty="0"/>
              <a:t> </a:t>
            </a:r>
            <a:r>
              <a:rPr dirty="0" err="1"/>
              <a:t>1NT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1 </a:t>
            </a:r>
            <a:r>
              <a:rPr dirty="0" err="1"/>
              <a:t>odpiralec</a:t>
            </a:r>
            <a:r>
              <a:rPr dirty="0"/>
              <a:t> </a:t>
            </a:r>
            <a:r>
              <a:rPr dirty="0" err="1"/>
              <a:t>ponovno</a:t>
            </a:r>
            <a:r>
              <a:rPr dirty="0"/>
              <a:t> </a:t>
            </a:r>
            <a:r>
              <a:rPr dirty="0" err="1"/>
              <a:t>licitira</a:t>
            </a:r>
            <a:r>
              <a:rPr dirty="0"/>
              <a:t> </a:t>
            </a:r>
            <a:r>
              <a:rPr dirty="0" err="1"/>
              <a:t>svojo</a:t>
            </a:r>
            <a:r>
              <a:rPr dirty="0"/>
              <a:t> </a:t>
            </a:r>
            <a:r>
              <a:rPr lang="sl-SI" dirty="0"/>
              <a:t>vsaj šest</a:t>
            </a:r>
            <a:r>
              <a:rPr dirty="0" err="1"/>
              <a:t>kartno</a:t>
            </a:r>
            <a:r>
              <a:rPr dirty="0"/>
              <a:t> </a:t>
            </a:r>
            <a:r>
              <a:rPr dirty="0" err="1"/>
              <a:t>barvo</a:t>
            </a:r>
            <a:r>
              <a:rPr lang="sl-SI" dirty="0"/>
              <a:t>: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najnižjem</a:t>
            </a:r>
            <a:r>
              <a:rPr dirty="0"/>
              <a:t> </a:t>
            </a:r>
            <a:r>
              <a:rPr dirty="0" err="1"/>
              <a:t>možnem</a:t>
            </a:r>
            <a:r>
              <a:rPr dirty="0"/>
              <a:t> </a:t>
            </a:r>
            <a:r>
              <a:rPr dirty="0" err="1"/>
              <a:t>nivoju</a:t>
            </a:r>
            <a:r>
              <a:rPr dirty="0"/>
              <a:t>, </a:t>
            </a: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12</a:t>
            </a:r>
            <a:r>
              <a:rPr lang="sl-SI" dirty="0"/>
              <a:t>–</a:t>
            </a:r>
            <a:r>
              <a:rPr dirty="0"/>
              <a:t>14 </a:t>
            </a:r>
            <a:r>
              <a:rPr dirty="0" err="1"/>
              <a:t>točk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s </a:t>
            </a:r>
            <a:r>
              <a:rPr dirty="0" err="1"/>
              <a:t>skokom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nivo</a:t>
            </a:r>
            <a:r>
              <a:rPr dirty="0"/>
              <a:t> 3, </a:t>
            </a: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15-17 </a:t>
            </a:r>
            <a:r>
              <a:rPr dirty="0" err="1"/>
              <a:t>točk</a:t>
            </a:r>
            <a:endParaRPr dirty="0"/>
          </a:p>
          <a:p>
            <a:pPr marL="180473" indent="-180473">
              <a:lnSpc>
                <a:spcPts val="2400"/>
              </a:lnSpc>
              <a:buSzPct val="100000"/>
              <a:buChar char="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s </a:t>
            </a:r>
            <a:r>
              <a:rPr dirty="0" err="1"/>
              <a:t>skokom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nivo</a:t>
            </a:r>
            <a:r>
              <a:rPr dirty="0"/>
              <a:t> 4, </a:t>
            </a: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18+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440" name="textruta 35"/>
          <p:cNvSpPr txBox="1"/>
          <p:nvPr/>
        </p:nvSpPr>
        <p:spPr>
          <a:xfrm>
            <a:off x="5884264" y="4314235"/>
            <a:ext cx="319228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Nedefinirano</a:t>
            </a:r>
            <a:r>
              <a:rPr dirty="0"/>
              <a:t>, 6</a:t>
            </a:r>
            <a:r>
              <a:rPr lang="sl-SI" dirty="0"/>
              <a:t>–</a:t>
            </a:r>
            <a:r>
              <a:rPr dirty="0"/>
              <a:t>11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441" name="textruta 37"/>
          <p:cNvSpPr txBox="1"/>
          <p:nvPr/>
        </p:nvSpPr>
        <p:spPr>
          <a:xfrm>
            <a:off x="6013445" y="4885724"/>
            <a:ext cx="3283328" cy="697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2 </a:t>
            </a:r>
            <a:r>
              <a:rPr dirty="0" err="1"/>
              <a:t>karti</a:t>
            </a:r>
            <a:r>
              <a:rPr dirty="0"/>
              <a:t> v </a:t>
            </a:r>
            <a:r>
              <a:rPr dirty="0" err="1"/>
              <a:t>piku</a:t>
            </a:r>
            <a:r>
              <a:rPr dirty="0"/>
              <a:t>, 10</a:t>
            </a:r>
            <a:r>
              <a:rPr lang="sl-SI" dirty="0"/>
              <a:t>–</a:t>
            </a:r>
            <a:r>
              <a:rPr dirty="0"/>
              <a:t>11 </a:t>
            </a:r>
            <a:r>
              <a:rPr dirty="0" err="1"/>
              <a:t>točk</a:t>
            </a:r>
            <a:br>
              <a:rPr dirty="0"/>
            </a:br>
            <a:r>
              <a:rPr dirty="0" err="1">
                <a:solidFill>
                  <a:schemeClr val="accent6">
                    <a:lumOff val="-9568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Vabilo</a:t>
            </a:r>
            <a:endParaRPr dirty="0">
              <a:solidFill>
                <a:schemeClr val="accent6">
                  <a:lumOff val="-9568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42" name="textruta 34"/>
          <p:cNvSpPr txBox="1"/>
          <p:nvPr/>
        </p:nvSpPr>
        <p:spPr>
          <a:xfrm>
            <a:off x="627141" y="4347334"/>
            <a:ext cx="2822827" cy="39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kart v piku, 12+ točk</a:t>
            </a:r>
          </a:p>
        </p:txBody>
      </p:sp>
      <p:sp>
        <p:nvSpPr>
          <p:cNvPr id="443" name="textruta 34"/>
          <p:cNvSpPr txBox="1"/>
          <p:nvPr/>
        </p:nvSpPr>
        <p:spPr>
          <a:xfrm>
            <a:off x="627141" y="4925670"/>
            <a:ext cx="282282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6+ kart v </a:t>
            </a:r>
            <a:r>
              <a:rPr dirty="0" err="1"/>
              <a:t>piku</a:t>
            </a:r>
            <a:r>
              <a:rPr dirty="0"/>
              <a:t>, 12</a:t>
            </a:r>
            <a:r>
              <a:rPr lang="sl-SI" dirty="0"/>
              <a:t>–</a:t>
            </a:r>
            <a:r>
              <a:rPr dirty="0"/>
              <a:t>14 </a:t>
            </a:r>
            <a:r>
              <a:rPr dirty="0" err="1"/>
              <a:t>točk</a:t>
            </a:r>
            <a:endParaRPr dirty="0"/>
          </a:p>
        </p:txBody>
      </p:sp>
      <p:sp>
        <p:nvSpPr>
          <p:cNvPr id="444" name="textruta 38"/>
          <p:cNvSpPr txBox="1"/>
          <p:nvPr/>
        </p:nvSpPr>
        <p:spPr>
          <a:xfrm>
            <a:off x="613694" y="5609426"/>
            <a:ext cx="2515242" cy="69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Sem maksimalen, imam 14 točk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ctangle 4"/>
          <p:cNvSpPr txBox="1">
            <a:spLocks noGrp="1"/>
          </p:cNvSpPr>
          <p:nvPr>
            <p:ph type="sldNum" sz="quarter" idx="2"/>
          </p:nvPr>
        </p:nvSpPr>
        <p:spPr>
          <a:xfrm>
            <a:off x="407999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447" name="Rubrik 1"/>
          <p:cNvSpPr txBox="1">
            <a:spLocks noGrp="1"/>
          </p:cNvSpPr>
          <p:nvPr>
            <p:ph type="title"/>
          </p:nvPr>
        </p:nvSpPr>
        <p:spPr>
          <a:xfrm>
            <a:off x="243363" y="280285"/>
            <a:ext cx="8543926" cy="784945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Povzetek 5. lekcije</a:t>
            </a:r>
          </a:p>
        </p:txBody>
      </p:sp>
      <p:sp>
        <p:nvSpPr>
          <p:cNvPr id="448" name="textruta 36"/>
          <p:cNvSpPr txBox="1"/>
          <p:nvPr/>
        </p:nvSpPr>
        <p:spPr>
          <a:xfrm>
            <a:off x="808436" y="1286190"/>
            <a:ext cx="251335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Prvi govor odzivalca</a:t>
            </a:r>
          </a:p>
        </p:txBody>
      </p:sp>
      <p:sp>
        <p:nvSpPr>
          <p:cNvPr id="449" name="textruta 37"/>
          <p:cNvSpPr txBox="1"/>
          <p:nvPr/>
        </p:nvSpPr>
        <p:spPr>
          <a:xfrm>
            <a:off x="784661" y="1815432"/>
            <a:ext cx="8859216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tabLst>
                <a:tab pos="1612900" algn="l"/>
                <a:tab pos="60960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1 </a:t>
            </a:r>
            <a:r>
              <a:rPr dirty="0" err="1"/>
              <a:t>po</a:t>
            </a:r>
            <a:r>
              <a:rPr dirty="0"/>
              <a:t> 1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6+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točk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, 4+ kart v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barvi</a:t>
            </a:r>
            <a:r>
              <a:rPr dirty="0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          </a:t>
            </a:r>
            <a:r>
              <a:rPr dirty="0" err="1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Forsing</a:t>
            </a:r>
            <a:r>
              <a:rPr dirty="0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za</a:t>
            </a:r>
            <a:r>
              <a:rPr dirty="0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1 </a:t>
            </a:r>
            <a:r>
              <a:rPr dirty="0" err="1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krog</a:t>
            </a:r>
            <a:endParaRPr dirty="0">
              <a:solidFill>
                <a:srgbClr val="03A600"/>
              </a:solidFill>
            </a:endParaRPr>
          </a:p>
          <a:p>
            <a:pPr>
              <a:tabLst>
                <a:tab pos="1612900" algn="l"/>
                <a:tab pos="60960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1NT</a:t>
            </a:r>
            <a:r>
              <a:rPr dirty="0"/>
              <a:t> </a:t>
            </a:r>
            <a:r>
              <a:rPr dirty="0" err="1"/>
              <a:t>po1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	6</a:t>
            </a:r>
            <a:r>
              <a:rPr lang="sl-SI" dirty="0"/>
              <a:t>–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11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točk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,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brez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tri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kartne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podpore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,</a:t>
            </a:r>
            <a:b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</a:b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brez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barve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,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ki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bi jo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lahko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licitiral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na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nivoju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1     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       </a:t>
            </a:r>
            <a:r>
              <a:rPr dirty="0"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Ni </a:t>
            </a:r>
            <a:r>
              <a:rPr dirty="0" err="1">
                <a:solidFill>
                  <a:srgbClr val="C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forsing</a:t>
            </a:r>
            <a:endParaRPr dirty="0">
              <a:solidFill>
                <a:srgbClr val="C00000"/>
              </a:solidFill>
            </a:endParaRPr>
          </a:p>
          <a:p>
            <a:pPr>
              <a:tabLst>
                <a:tab pos="1612900" algn="l"/>
                <a:tab pos="60960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2-over-1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12+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 točk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, </a:t>
            </a:r>
            <a:r>
              <a:rPr lang="sl-SI" dirty="0">
                <a:latin typeface="Montserrat Regular"/>
                <a:ea typeface="Montserrat Regular"/>
                <a:cs typeface="Montserrat Regular"/>
                <a:sym typeface="Montserrat Regular"/>
              </a:rPr>
              <a:t>4+ karte v barvi</a:t>
            </a:r>
            <a:r>
              <a:rPr dirty="0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	          </a:t>
            </a:r>
            <a:r>
              <a:rPr dirty="0" err="1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Forsing</a:t>
            </a:r>
            <a:r>
              <a:rPr dirty="0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do </a:t>
            </a:r>
            <a:r>
              <a:rPr dirty="0" err="1">
                <a:solidFill>
                  <a:srgbClr val="03A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manše</a:t>
            </a:r>
            <a:endParaRPr dirty="0">
              <a:solidFill>
                <a:srgbClr val="03A600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  <p:sp>
        <p:nvSpPr>
          <p:cNvPr id="450" name="textruta 17"/>
          <p:cNvSpPr txBox="1"/>
          <p:nvPr/>
        </p:nvSpPr>
        <p:spPr>
          <a:xfrm>
            <a:off x="770729" y="3476811"/>
            <a:ext cx="469615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Drugi</a:t>
            </a:r>
            <a:r>
              <a:rPr dirty="0"/>
              <a:t> </a:t>
            </a:r>
            <a:r>
              <a:rPr dirty="0" err="1"/>
              <a:t>govor</a:t>
            </a:r>
            <a:r>
              <a:rPr dirty="0"/>
              <a:t> </a:t>
            </a:r>
            <a:r>
              <a:rPr dirty="0" err="1"/>
              <a:t>odpiralca</a:t>
            </a:r>
            <a:r>
              <a:rPr dirty="0"/>
              <a:t> </a:t>
            </a:r>
            <a:r>
              <a:rPr dirty="0" err="1"/>
              <a:t>po</a:t>
            </a:r>
            <a:r>
              <a:rPr dirty="0"/>
              <a:t> 1 </a:t>
            </a:r>
            <a:r>
              <a:rPr dirty="0" err="1"/>
              <a:t>po</a:t>
            </a:r>
            <a:r>
              <a:rPr dirty="0"/>
              <a:t> 1 </a:t>
            </a:r>
            <a:r>
              <a:rPr lang="sl-SI" dirty="0">
                <a:latin typeface="Montserrat Regular"/>
                <a:sym typeface="Montserrat Regular"/>
              </a:rPr>
              <a:t>ali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1NT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po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 1</a:t>
            </a:r>
          </a:p>
        </p:txBody>
      </p:sp>
      <p:sp>
        <p:nvSpPr>
          <p:cNvPr id="451" name="textruta 21"/>
          <p:cNvSpPr txBox="1"/>
          <p:nvPr/>
        </p:nvSpPr>
        <p:spPr>
          <a:xfrm>
            <a:off x="775331" y="3920066"/>
            <a:ext cx="8562598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tabLst>
                <a:tab pos="2946400" algn="l"/>
                <a:tab pos="4660900" algn="l"/>
                <a:tab pos="6096000" algn="l"/>
                <a:tab pos="75184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Odpiralec</a:t>
            </a:r>
            <a:r>
              <a:rPr dirty="0"/>
              <a:t> </a:t>
            </a:r>
            <a:r>
              <a:rPr dirty="0" err="1"/>
              <a:t>svojo</a:t>
            </a:r>
            <a:r>
              <a:rPr dirty="0"/>
              <a:t> </a:t>
            </a:r>
            <a:r>
              <a:rPr dirty="0" err="1"/>
              <a:t>roko</a:t>
            </a:r>
            <a:r>
              <a:rPr dirty="0"/>
              <a:t> </a:t>
            </a:r>
            <a:r>
              <a:rPr dirty="0" err="1"/>
              <a:t>opiše</a:t>
            </a:r>
            <a:r>
              <a:rPr dirty="0"/>
              <a:t> </a:t>
            </a:r>
            <a:r>
              <a:rPr dirty="0" err="1"/>
              <a:t>skladno</a:t>
            </a:r>
            <a:r>
              <a:rPr dirty="0"/>
              <a:t> s </a:t>
            </a:r>
            <a:r>
              <a:rPr dirty="0" err="1"/>
              <a:t>spodnjo</a:t>
            </a:r>
            <a:r>
              <a:rPr dirty="0"/>
              <a:t> </a:t>
            </a:r>
            <a:r>
              <a:rPr dirty="0" err="1"/>
              <a:t>tabelo</a:t>
            </a:r>
            <a:r>
              <a:rPr dirty="0"/>
              <a:t>:</a:t>
            </a:r>
          </a:p>
          <a:p>
            <a:pPr>
              <a:tabLst>
                <a:tab pos="2946400" algn="l"/>
                <a:tab pos="4660900" algn="l"/>
                <a:tab pos="6096000" algn="l"/>
                <a:tab pos="75184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		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12</a:t>
            </a:r>
            <a:r>
              <a:rPr lang="sl-SI" dirty="0"/>
              <a:t>–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14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točk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	15</a:t>
            </a:r>
            <a:r>
              <a:rPr lang="sl-SI" dirty="0"/>
              <a:t>–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17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točk</a:t>
            </a:r>
            <a:r>
              <a:rPr dirty="0">
                <a:latin typeface="Montserrat Bold"/>
                <a:ea typeface="Montserrat Bold"/>
                <a:cs typeface="Montserrat Bold"/>
                <a:sym typeface="Montserrat Bold"/>
              </a:rPr>
              <a:t> 	18+ </a:t>
            </a:r>
            <a:r>
              <a:rPr dirty="0" err="1">
                <a:latin typeface="Montserrat Bold"/>
                <a:ea typeface="Montserrat Bold"/>
                <a:cs typeface="Montserrat Bold"/>
                <a:sym typeface="Montserrat Bold"/>
              </a:rPr>
              <a:t>točk</a:t>
            </a:r>
            <a:endParaRPr dirty="0"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57200" indent="-457200">
              <a:buSzPct val="100000"/>
              <a:buAutoNum type="arabicPeriod"/>
              <a:tabLst>
                <a:tab pos="1333500" algn="l"/>
                <a:tab pos="2946400" algn="l"/>
                <a:tab pos="4838700" algn="l"/>
                <a:tab pos="6273800" algn="l"/>
                <a:tab pos="77089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Podpora</a:t>
            </a:r>
            <a:r>
              <a:rPr dirty="0"/>
              <a:t> v </a:t>
            </a:r>
            <a:r>
              <a:rPr dirty="0" err="1"/>
              <a:t>adutu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600"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lang="sl-SI" dirty="0"/>
              <a:t>–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1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; 	2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3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4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endParaRPr dirty="0">
              <a:latin typeface="Montserrat Regular"/>
              <a:ea typeface="Montserrat Regular"/>
              <a:cs typeface="Montserrat Regular"/>
              <a:sym typeface="Montserrat Regular"/>
            </a:endParaRPr>
          </a:p>
          <a:p>
            <a:pPr marL="457200" indent="-457200">
              <a:buSzPct val="100000"/>
              <a:buAutoNum type="arabicPeriod"/>
              <a:tabLst>
                <a:tab pos="1333500" algn="l"/>
                <a:tab pos="2946400" algn="l"/>
                <a:tab pos="4838700" algn="l"/>
                <a:tab pos="6273800" algn="l"/>
                <a:tab pos="77089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Dv</a:t>
            </a:r>
            <a:r>
              <a:rPr lang="sl-SI" dirty="0"/>
              <a:t>o</a:t>
            </a:r>
            <a:r>
              <a:rPr dirty="0" err="1"/>
              <a:t>barvna</a:t>
            </a:r>
            <a:r>
              <a:rPr dirty="0"/>
              <a:t> </a:t>
            </a:r>
            <a:r>
              <a:rPr dirty="0" err="1"/>
              <a:t>roka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600"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lang="sl-SI" dirty="0"/>
              <a:t>–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1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; 	2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♣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2♣	3♣</a:t>
            </a:r>
          </a:p>
          <a:p>
            <a:pPr marL="457200" indent="-457200">
              <a:buSzPct val="100000"/>
              <a:buAutoNum type="arabicPeriod"/>
              <a:tabLst>
                <a:tab pos="1333500" algn="l"/>
                <a:tab pos="2946400" algn="l"/>
                <a:tab pos="4838700" algn="l"/>
                <a:tab pos="6273800" algn="l"/>
                <a:tab pos="77089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Enobarvna</a:t>
            </a:r>
            <a:r>
              <a:rPr dirty="0"/>
              <a:t> </a:t>
            </a:r>
            <a:r>
              <a:rPr dirty="0" err="1"/>
              <a:t>roka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600"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lang="sl-SI" dirty="0"/>
              <a:t>–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1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; 	2</a:t>
            </a:r>
            <a:r>
              <a:rPr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3</a:t>
            </a:r>
            <a:r>
              <a:rPr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4</a:t>
            </a:r>
            <a:r>
              <a:rPr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endParaRPr dirty="0">
              <a:latin typeface="Montserrat Regular"/>
              <a:ea typeface="Montserrat Regular"/>
              <a:cs typeface="Montserrat Regular"/>
              <a:sym typeface="Montserrat Regular"/>
            </a:endParaRPr>
          </a:p>
          <a:p>
            <a:pPr marL="457200" indent="-457200">
              <a:buSzPct val="100000"/>
              <a:buAutoNum type="arabicPeriod"/>
              <a:tabLst>
                <a:tab pos="1333500" algn="l"/>
                <a:tab pos="2946400" algn="l"/>
                <a:tab pos="4838700" algn="l"/>
                <a:tab pos="6273800" algn="l"/>
                <a:tab pos="77089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Uravnotežena</a:t>
            </a:r>
            <a:r>
              <a:rPr dirty="0"/>
              <a:t> </a:t>
            </a:r>
            <a:r>
              <a:rPr dirty="0" err="1"/>
              <a:t>roka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1</a:t>
            </a:r>
            <a:r>
              <a:rPr sz="1600" dirty="0">
                <a:solidFill>
                  <a:srgbClr val="FF26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♥</a:t>
            </a:r>
            <a:r>
              <a:rPr lang="sl-SI" dirty="0"/>
              <a:t>–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1</a:t>
            </a:r>
            <a:r>
              <a:rPr sz="1600" dirty="0">
                <a:latin typeface="Montserrat Regular"/>
                <a:ea typeface="Montserrat Regular"/>
                <a:cs typeface="Montserrat Regular"/>
                <a:sym typeface="Montserrat Regular"/>
              </a:rPr>
              <a:t>♠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; 	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1NT</a:t>
            </a:r>
            <a:r>
              <a:rPr dirty="0">
                <a:latin typeface="Montserrat Regular"/>
                <a:ea typeface="Montserrat Regular"/>
                <a:cs typeface="Montserrat Regular"/>
                <a:sym typeface="Montserrat Regular"/>
              </a:rPr>
              <a:t>		</a:t>
            </a:r>
            <a:r>
              <a:rPr dirty="0" err="1">
                <a:latin typeface="Montserrat Regular"/>
                <a:ea typeface="Montserrat Regular"/>
                <a:cs typeface="Montserrat Regular"/>
                <a:sym typeface="Montserrat Regular"/>
              </a:rPr>
              <a:t>2NT</a:t>
            </a:r>
            <a:endParaRPr dirty="0">
              <a:latin typeface="Montserrat Regular"/>
              <a:ea typeface="Montserrat Regular"/>
              <a:cs typeface="Montserrat Regular"/>
              <a:sym typeface="Montserrat Regular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631</Words>
  <Application>Microsoft Office PowerPoint</Application>
  <PresentationFormat>A4 (210 x 297 mm)</PresentationFormat>
  <Paragraphs>152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21" baseType="lpstr">
      <vt:lpstr>Arial</vt:lpstr>
      <vt:lpstr>Arial Black</vt:lpstr>
      <vt:lpstr>Berlin Sans FB Demi</vt:lpstr>
      <vt:lpstr>Calibri</vt:lpstr>
      <vt:lpstr>Calibri Light</vt:lpstr>
      <vt:lpstr>Comic Sans MS</vt:lpstr>
      <vt:lpstr>Helvetica</vt:lpstr>
      <vt:lpstr>Montserrat Bold</vt:lpstr>
      <vt:lpstr>Montserrat Medium</vt:lpstr>
      <vt:lpstr>Montserrat Regular</vt:lpstr>
      <vt:lpstr>Montserrat SemiBold</vt:lpstr>
      <vt:lpstr>Times New Roman</vt:lpstr>
      <vt:lpstr>Office-tema</vt:lpstr>
      <vt:lpstr>PowerPointova predstavitev</vt:lpstr>
      <vt:lpstr>2-over-1</vt:lpstr>
      <vt:lpstr>Odzivalčev 2-over-1</vt:lpstr>
      <vt:lpstr>Primer</vt:lpstr>
      <vt:lpstr>1NT po 1</vt:lpstr>
      <vt:lpstr>Odpiralec ima dolžino v dveh barvah</vt:lpstr>
      <vt:lpstr>Odpiralec ima dožino samo v eni barvi</vt:lpstr>
      <vt:lpstr>Povzetek 5. lekcije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Ksenija Čare</dc:creator>
  <cp:lastModifiedBy>janez.cernilec@sckr.si</cp:lastModifiedBy>
  <cp:revision>9</cp:revision>
  <dcterms:modified xsi:type="dcterms:W3CDTF">2024-04-20T06:27:58Z</dcterms:modified>
</cp:coreProperties>
</file>