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8" r:id="rId2"/>
    <p:sldId id="262" r:id="rId3"/>
    <p:sldId id="259" r:id="rId4"/>
    <p:sldId id="266" r:id="rId5"/>
    <p:sldId id="260" r:id="rId6"/>
    <p:sldId id="264" r:id="rId7"/>
    <p:sldId id="261" r:id="rId8"/>
    <p:sldId id="265" r:id="rId9"/>
    <p:sldId id="263" r:id="rId10"/>
    <p:sldId id="268" r:id="rId11"/>
    <p:sldId id="267" r:id="rId12"/>
    <p:sldId id="269" r:id="rId13"/>
    <p:sldId id="270" r:id="rId14"/>
    <p:sldId id="271" r:id="rId15"/>
    <p:sldId id="276" r:id="rId16"/>
    <p:sldId id="279" r:id="rId17"/>
    <p:sldId id="272" r:id="rId18"/>
    <p:sldId id="273" r:id="rId19"/>
    <p:sldId id="277" r:id="rId20"/>
    <p:sldId id="278" r:id="rId21"/>
    <p:sldId id="274" r:id="rId22"/>
    <p:sldId id="275" r:id="rId23"/>
    <p:sldId id="280" r:id="rId24"/>
    <p:sldId id="285" r:id="rId25"/>
    <p:sldId id="281" r:id="rId26"/>
    <p:sldId id="282" r:id="rId27"/>
    <p:sldId id="289" r:id="rId28"/>
    <p:sldId id="283" r:id="rId29"/>
    <p:sldId id="286" r:id="rId30"/>
    <p:sldId id="284" r:id="rId31"/>
    <p:sldId id="287" r:id="rId32"/>
    <p:sldId id="288" r:id="rId33"/>
    <p:sldId id="290" r:id="rId34"/>
    <p:sldId id="291" r:id="rId35"/>
    <p:sldId id="293" r:id="rId36"/>
    <p:sldId id="292" r:id="rId37"/>
    <p:sldId id="294" r:id="rId38"/>
    <p:sldId id="295" r:id="rId39"/>
    <p:sldId id="320" r:id="rId40"/>
    <p:sldId id="321" r:id="rId41"/>
    <p:sldId id="298" r:id="rId42"/>
    <p:sldId id="296" r:id="rId43"/>
    <p:sldId id="297"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8" r:id="rId59"/>
    <p:sldId id="313" r:id="rId60"/>
    <p:sldId id="314" r:id="rId61"/>
    <p:sldId id="315" r:id="rId62"/>
    <p:sldId id="316" r:id="rId63"/>
    <p:sldId id="317" r:id="rId64"/>
    <p:sldId id="319"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5" r:id="rId78"/>
    <p:sldId id="334"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 id="388" r:id="rId132"/>
    <p:sldId id="389" r:id="rId133"/>
    <p:sldId id="390" r:id="rId134"/>
    <p:sldId id="391" r:id="rId135"/>
    <p:sldId id="392" r:id="rId136"/>
    <p:sldId id="393" r:id="rId137"/>
    <p:sldId id="394" r:id="rId138"/>
    <p:sldId id="395" r:id="rId139"/>
    <p:sldId id="396" r:id="rId140"/>
    <p:sldId id="397" r:id="rId141"/>
    <p:sldId id="398" r:id="rId142"/>
    <p:sldId id="399" r:id="rId143"/>
    <p:sldId id="400" r:id="rId144"/>
    <p:sldId id="401" r:id="rId145"/>
    <p:sldId id="402" r:id="rId146"/>
  </p:sldIdLst>
  <p:sldSz cx="11879263" cy="16919575"/>
  <p:notesSz cx="6858000" cy="9144000"/>
  <p:defaultTextStyle>
    <a:defPPr>
      <a:defRPr lang="sl-SI"/>
    </a:defPPr>
    <a:lvl1pPr marL="0" algn="l" defTabSz="1442765" rtl="0" eaLnBrk="1" latinLnBrk="0" hangingPunct="1">
      <a:defRPr sz="2841" kern="1200">
        <a:solidFill>
          <a:schemeClr val="tx1"/>
        </a:solidFill>
        <a:latin typeface="+mn-lt"/>
        <a:ea typeface="+mn-ea"/>
        <a:cs typeface="+mn-cs"/>
      </a:defRPr>
    </a:lvl1pPr>
    <a:lvl2pPr marL="721383" algn="l" defTabSz="1442765" rtl="0" eaLnBrk="1" latinLnBrk="0" hangingPunct="1">
      <a:defRPr sz="2841" kern="1200">
        <a:solidFill>
          <a:schemeClr val="tx1"/>
        </a:solidFill>
        <a:latin typeface="+mn-lt"/>
        <a:ea typeface="+mn-ea"/>
        <a:cs typeface="+mn-cs"/>
      </a:defRPr>
    </a:lvl2pPr>
    <a:lvl3pPr marL="1442765" algn="l" defTabSz="1442765" rtl="0" eaLnBrk="1" latinLnBrk="0" hangingPunct="1">
      <a:defRPr sz="2841" kern="1200">
        <a:solidFill>
          <a:schemeClr val="tx1"/>
        </a:solidFill>
        <a:latin typeface="+mn-lt"/>
        <a:ea typeface="+mn-ea"/>
        <a:cs typeface="+mn-cs"/>
      </a:defRPr>
    </a:lvl3pPr>
    <a:lvl4pPr marL="2164148" algn="l" defTabSz="1442765" rtl="0" eaLnBrk="1" latinLnBrk="0" hangingPunct="1">
      <a:defRPr sz="2841" kern="1200">
        <a:solidFill>
          <a:schemeClr val="tx1"/>
        </a:solidFill>
        <a:latin typeface="+mn-lt"/>
        <a:ea typeface="+mn-ea"/>
        <a:cs typeface="+mn-cs"/>
      </a:defRPr>
    </a:lvl4pPr>
    <a:lvl5pPr marL="2885530" algn="l" defTabSz="1442765" rtl="0" eaLnBrk="1" latinLnBrk="0" hangingPunct="1">
      <a:defRPr sz="2841" kern="1200">
        <a:solidFill>
          <a:schemeClr val="tx1"/>
        </a:solidFill>
        <a:latin typeface="+mn-lt"/>
        <a:ea typeface="+mn-ea"/>
        <a:cs typeface="+mn-cs"/>
      </a:defRPr>
    </a:lvl5pPr>
    <a:lvl6pPr marL="3606913" algn="l" defTabSz="1442765" rtl="0" eaLnBrk="1" latinLnBrk="0" hangingPunct="1">
      <a:defRPr sz="2841" kern="1200">
        <a:solidFill>
          <a:schemeClr val="tx1"/>
        </a:solidFill>
        <a:latin typeface="+mn-lt"/>
        <a:ea typeface="+mn-ea"/>
        <a:cs typeface="+mn-cs"/>
      </a:defRPr>
    </a:lvl6pPr>
    <a:lvl7pPr marL="4328295" algn="l" defTabSz="1442765" rtl="0" eaLnBrk="1" latinLnBrk="0" hangingPunct="1">
      <a:defRPr sz="2841" kern="1200">
        <a:solidFill>
          <a:schemeClr val="tx1"/>
        </a:solidFill>
        <a:latin typeface="+mn-lt"/>
        <a:ea typeface="+mn-ea"/>
        <a:cs typeface="+mn-cs"/>
      </a:defRPr>
    </a:lvl7pPr>
    <a:lvl8pPr marL="5049678" algn="l" defTabSz="1442765" rtl="0" eaLnBrk="1" latinLnBrk="0" hangingPunct="1">
      <a:defRPr sz="2841" kern="1200">
        <a:solidFill>
          <a:schemeClr val="tx1"/>
        </a:solidFill>
        <a:latin typeface="+mn-lt"/>
        <a:ea typeface="+mn-ea"/>
        <a:cs typeface="+mn-cs"/>
      </a:defRPr>
    </a:lvl8pPr>
    <a:lvl9pPr marL="5771060" algn="l" defTabSz="1442765" rtl="0" eaLnBrk="1" latinLnBrk="0" hangingPunct="1">
      <a:defRPr sz="2841"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2" autoAdjust="0"/>
    <p:restoredTop sz="94660"/>
  </p:normalViewPr>
  <p:slideViewPr>
    <p:cSldViewPr snapToGrid="0">
      <p:cViewPr>
        <p:scale>
          <a:sx n="40" d="100"/>
          <a:sy n="40" d="100"/>
        </p:scale>
        <p:origin x="2266" y="1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Title 1"/>
          <p:cNvSpPr>
            <a:spLocks noGrp="1"/>
          </p:cNvSpPr>
          <p:nvPr>
            <p:ph type="ctrTitle"/>
          </p:nvPr>
        </p:nvSpPr>
        <p:spPr>
          <a:xfrm>
            <a:off x="890945" y="2769015"/>
            <a:ext cx="10097374" cy="5890519"/>
          </a:xfrm>
        </p:spPr>
        <p:txBody>
          <a:bodyPr anchor="b"/>
          <a:lstStyle>
            <a:lvl1pPr algn="ctr">
              <a:defRPr sz="7795"/>
            </a:lvl1pPr>
          </a:lstStyle>
          <a:p>
            <a:r>
              <a:rPr lang="sl-SI" smtClean="0"/>
              <a:t>Uredite slog naslova matrice</a:t>
            </a:r>
            <a:endParaRPr lang="en-US" dirty="0"/>
          </a:p>
        </p:txBody>
      </p:sp>
      <p:sp>
        <p:nvSpPr>
          <p:cNvPr id="3" name="Subtitle 2"/>
          <p:cNvSpPr>
            <a:spLocks noGrp="1"/>
          </p:cNvSpPr>
          <p:nvPr>
            <p:ph type="subTitle" idx="1"/>
          </p:nvPr>
        </p:nvSpPr>
        <p:spPr>
          <a:xfrm>
            <a:off x="1484908" y="8886695"/>
            <a:ext cx="8909447" cy="4084979"/>
          </a:xfrm>
        </p:spPr>
        <p:txBody>
          <a:bodyPr/>
          <a:lstStyle>
            <a:lvl1pPr marL="0" indent="0" algn="ctr">
              <a:buNone/>
              <a:defRPr sz="3118"/>
            </a:lvl1pPr>
            <a:lvl2pPr marL="593949" indent="0" algn="ctr">
              <a:buNone/>
              <a:defRPr sz="2598"/>
            </a:lvl2pPr>
            <a:lvl3pPr marL="1187897" indent="0" algn="ctr">
              <a:buNone/>
              <a:defRPr sz="2338"/>
            </a:lvl3pPr>
            <a:lvl4pPr marL="1781846" indent="0" algn="ctr">
              <a:buNone/>
              <a:defRPr sz="2079"/>
            </a:lvl4pPr>
            <a:lvl5pPr marL="2375794" indent="0" algn="ctr">
              <a:buNone/>
              <a:defRPr sz="2079"/>
            </a:lvl5pPr>
            <a:lvl6pPr marL="2969743" indent="0" algn="ctr">
              <a:buNone/>
              <a:defRPr sz="2079"/>
            </a:lvl6pPr>
            <a:lvl7pPr marL="3563691" indent="0" algn="ctr">
              <a:buNone/>
              <a:defRPr sz="2079"/>
            </a:lvl7pPr>
            <a:lvl8pPr marL="4157640" indent="0" algn="ctr">
              <a:buNone/>
              <a:defRPr sz="2079"/>
            </a:lvl8pPr>
            <a:lvl9pPr marL="4751588" indent="0" algn="ctr">
              <a:buNone/>
              <a:defRPr sz="2079"/>
            </a:lvl9pPr>
          </a:lstStyle>
          <a:p>
            <a:r>
              <a:rPr lang="sl-SI" smtClean="0"/>
              <a:t>Uredite slog podnaslova matrice</a:t>
            </a:r>
            <a:endParaRPr lang="en-US" dirty="0"/>
          </a:p>
        </p:txBody>
      </p:sp>
      <p:sp>
        <p:nvSpPr>
          <p:cNvPr id="4" name="Date Placeholder 3"/>
          <p:cNvSpPr>
            <a:spLocks noGrp="1"/>
          </p:cNvSpPr>
          <p:nvPr>
            <p:ph type="dt" sz="half" idx="10"/>
          </p:nvPr>
        </p:nvSpPr>
        <p:spPr/>
        <p:txBody>
          <a:bodyPr/>
          <a:lstStyle/>
          <a:p>
            <a:fld id="{D067AF40-46D1-49B3-A91C-0CE207A7F5B7}" type="datetimeFigureOut">
              <a:rPr lang="sl-SI" smtClean="0"/>
              <a:t>27.2.2016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1059528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10"/>
          </p:nvPr>
        </p:nvSpPr>
        <p:spPr/>
        <p:txBody>
          <a:bodyPr/>
          <a:lstStyle/>
          <a:p>
            <a:fld id="{D067AF40-46D1-49B3-A91C-0CE207A7F5B7}" type="datetimeFigureOut">
              <a:rPr lang="sl-SI" smtClean="0"/>
              <a:t>27.2.2016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187649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Title 1"/>
          <p:cNvSpPr>
            <a:spLocks noGrp="1"/>
          </p:cNvSpPr>
          <p:nvPr>
            <p:ph type="title"/>
          </p:nvPr>
        </p:nvSpPr>
        <p:spPr>
          <a:xfrm>
            <a:off x="810513" y="4218149"/>
            <a:ext cx="10245864" cy="7038072"/>
          </a:xfrm>
        </p:spPr>
        <p:txBody>
          <a:bodyPr anchor="b"/>
          <a:lstStyle>
            <a:lvl1pPr>
              <a:defRPr sz="7795"/>
            </a:lvl1pPr>
          </a:lstStyle>
          <a:p>
            <a:r>
              <a:rPr lang="sl-SI" smtClean="0"/>
              <a:t>Uredite slog naslova matrice</a:t>
            </a:r>
            <a:endParaRPr lang="en-US" dirty="0"/>
          </a:p>
        </p:txBody>
      </p:sp>
      <p:sp>
        <p:nvSpPr>
          <p:cNvPr id="3" name="Text Placeholder 2"/>
          <p:cNvSpPr>
            <a:spLocks noGrp="1"/>
          </p:cNvSpPr>
          <p:nvPr>
            <p:ph type="body" idx="1"/>
          </p:nvPr>
        </p:nvSpPr>
        <p:spPr>
          <a:xfrm>
            <a:off x="810513" y="11322804"/>
            <a:ext cx="10245864" cy="3701156"/>
          </a:xfrm>
        </p:spPr>
        <p:txBody>
          <a:bodyPr/>
          <a:lstStyle>
            <a:lvl1pPr marL="0" indent="0">
              <a:buNone/>
              <a:defRPr sz="3118">
                <a:solidFill>
                  <a:schemeClr val="tx1"/>
                </a:solidFill>
              </a:defRPr>
            </a:lvl1pPr>
            <a:lvl2pPr marL="593949" indent="0">
              <a:buNone/>
              <a:defRPr sz="2598">
                <a:solidFill>
                  <a:schemeClr val="tx1">
                    <a:tint val="75000"/>
                  </a:schemeClr>
                </a:solidFill>
              </a:defRPr>
            </a:lvl2pPr>
            <a:lvl3pPr marL="1187897" indent="0">
              <a:buNone/>
              <a:defRPr sz="2338">
                <a:solidFill>
                  <a:schemeClr val="tx1">
                    <a:tint val="75000"/>
                  </a:schemeClr>
                </a:solidFill>
              </a:defRPr>
            </a:lvl3pPr>
            <a:lvl4pPr marL="1781846" indent="0">
              <a:buNone/>
              <a:defRPr sz="2079">
                <a:solidFill>
                  <a:schemeClr val="tx1">
                    <a:tint val="75000"/>
                  </a:schemeClr>
                </a:solidFill>
              </a:defRPr>
            </a:lvl4pPr>
            <a:lvl5pPr marL="2375794" indent="0">
              <a:buNone/>
              <a:defRPr sz="2079">
                <a:solidFill>
                  <a:schemeClr val="tx1">
                    <a:tint val="75000"/>
                  </a:schemeClr>
                </a:solidFill>
              </a:defRPr>
            </a:lvl5pPr>
            <a:lvl6pPr marL="2969743" indent="0">
              <a:buNone/>
              <a:defRPr sz="2079">
                <a:solidFill>
                  <a:schemeClr val="tx1">
                    <a:tint val="75000"/>
                  </a:schemeClr>
                </a:solidFill>
              </a:defRPr>
            </a:lvl6pPr>
            <a:lvl7pPr marL="3563691" indent="0">
              <a:buNone/>
              <a:defRPr sz="2079">
                <a:solidFill>
                  <a:schemeClr val="tx1">
                    <a:tint val="75000"/>
                  </a:schemeClr>
                </a:solidFill>
              </a:defRPr>
            </a:lvl7pPr>
            <a:lvl8pPr marL="4157640" indent="0">
              <a:buNone/>
              <a:defRPr sz="2079">
                <a:solidFill>
                  <a:schemeClr val="tx1">
                    <a:tint val="75000"/>
                  </a:schemeClr>
                </a:solidFill>
              </a:defRPr>
            </a:lvl8pPr>
            <a:lvl9pPr marL="4751588" indent="0">
              <a:buNone/>
              <a:defRPr sz="2079">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D067AF40-46D1-49B3-A91C-0CE207A7F5B7}" type="datetimeFigureOut">
              <a:rPr lang="sl-SI" smtClean="0"/>
              <a:t>27.2.2016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304653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Content Placeholder 2"/>
          <p:cNvSpPr>
            <a:spLocks noGrp="1"/>
          </p:cNvSpPr>
          <p:nvPr>
            <p:ph sz="half" idx="1"/>
          </p:nvPr>
        </p:nvSpPr>
        <p:spPr>
          <a:xfrm>
            <a:off x="816699" y="4504053"/>
            <a:ext cx="5048687" cy="10735315"/>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6013877" y="4504053"/>
            <a:ext cx="5048687" cy="10735315"/>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Date Placeholder 4"/>
          <p:cNvSpPr>
            <a:spLocks noGrp="1"/>
          </p:cNvSpPr>
          <p:nvPr>
            <p:ph type="dt" sz="half" idx="10"/>
          </p:nvPr>
        </p:nvSpPr>
        <p:spPr/>
        <p:txBody>
          <a:bodyPr/>
          <a:lstStyle/>
          <a:p>
            <a:fld id="{D067AF40-46D1-49B3-A91C-0CE207A7F5B7}" type="datetimeFigureOut">
              <a:rPr lang="sl-SI" smtClean="0"/>
              <a:t>27.2.2016</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1425192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a:xfrm>
            <a:off x="818247" y="900814"/>
            <a:ext cx="10245864" cy="3270336"/>
          </a:xfrm>
        </p:spPr>
        <p:txBody>
          <a:bodyPr/>
          <a:lstStyle/>
          <a:p>
            <a:r>
              <a:rPr lang="sl-SI" smtClean="0"/>
              <a:t>Uredite slog naslova matrice</a:t>
            </a:r>
            <a:endParaRPr lang="en-US" dirty="0"/>
          </a:p>
        </p:txBody>
      </p:sp>
      <p:sp>
        <p:nvSpPr>
          <p:cNvPr id="3" name="Text Placeholder 2"/>
          <p:cNvSpPr>
            <a:spLocks noGrp="1"/>
          </p:cNvSpPr>
          <p:nvPr>
            <p:ph type="body" idx="1"/>
          </p:nvPr>
        </p:nvSpPr>
        <p:spPr>
          <a:xfrm>
            <a:off x="818248" y="4147647"/>
            <a:ext cx="5025484" cy="2032698"/>
          </a:xfrm>
        </p:spPr>
        <p:txBody>
          <a:bodyPr anchor="b"/>
          <a:lstStyle>
            <a:lvl1pPr marL="0" indent="0">
              <a:buNone/>
              <a:defRPr sz="3118" b="1"/>
            </a:lvl1pPr>
            <a:lvl2pPr marL="593949" indent="0">
              <a:buNone/>
              <a:defRPr sz="2598" b="1"/>
            </a:lvl2pPr>
            <a:lvl3pPr marL="1187897" indent="0">
              <a:buNone/>
              <a:defRPr sz="2338" b="1"/>
            </a:lvl3pPr>
            <a:lvl4pPr marL="1781846" indent="0">
              <a:buNone/>
              <a:defRPr sz="2079" b="1"/>
            </a:lvl4pPr>
            <a:lvl5pPr marL="2375794" indent="0">
              <a:buNone/>
              <a:defRPr sz="2079" b="1"/>
            </a:lvl5pPr>
            <a:lvl6pPr marL="2969743" indent="0">
              <a:buNone/>
              <a:defRPr sz="2079" b="1"/>
            </a:lvl6pPr>
            <a:lvl7pPr marL="3563691" indent="0">
              <a:buNone/>
              <a:defRPr sz="2079" b="1"/>
            </a:lvl7pPr>
            <a:lvl8pPr marL="4157640" indent="0">
              <a:buNone/>
              <a:defRPr sz="2079" b="1"/>
            </a:lvl8pPr>
            <a:lvl9pPr marL="4751588" indent="0">
              <a:buNone/>
              <a:defRPr sz="2079" b="1"/>
            </a:lvl9pPr>
          </a:lstStyle>
          <a:p>
            <a:pPr lvl="0"/>
            <a:r>
              <a:rPr lang="sl-SI" smtClean="0"/>
              <a:t>Uredite sloge besedila matrice</a:t>
            </a:r>
          </a:p>
        </p:txBody>
      </p:sp>
      <p:sp>
        <p:nvSpPr>
          <p:cNvPr id="4" name="Content Placeholder 3"/>
          <p:cNvSpPr>
            <a:spLocks noGrp="1"/>
          </p:cNvSpPr>
          <p:nvPr>
            <p:ph sz="half" idx="2"/>
          </p:nvPr>
        </p:nvSpPr>
        <p:spPr>
          <a:xfrm>
            <a:off x="818248" y="6180345"/>
            <a:ext cx="5025484" cy="9090356"/>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p:nvPr>
        </p:nvSpPr>
        <p:spPr>
          <a:xfrm>
            <a:off x="6013878" y="4147647"/>
            <a:ext cx="5050234" cy="2032698"/>
          </a:xfrm>
        </p:spPr>
        <p:txBody>
          <a:bodyPr anchor="b"/>
          <a:lstStyle>
            <a:lvl1pPr marL="0" indent="0">
              <a:buNone/>
              <a:defRPr sz="3118" b="1"/>
            </a:lvl1pPr>
            <a:lvl2pPr marL="593949" indent="0">
              <a:buNone/>
              <a:defRPr sz="2598" b="1"/>
            </a:lvl2pPr>
            <a:lvl3pPr marL="1187897" indent="0">
              <a:buNone/>
              <a:defRPr sz="2338" b="1"/>
            </a:lvl3pPr>
            <a:lvl4pPr marL="1781846" indent="0">
              <a:buNone/>
              <a:defRPr sz="2079" b="1"/>
            </a:lvl4pPr>
            <a:lvl5pPr marL="2375794" indent="0">
              <a:buNone/>
              <a:defRPr sz="2079" b="1"/>
            </a:lvl5pPr>
            <a:lvl6pPr marL="2969743" indent="0">
              <a:buNone/>
              <a:defRPr sz="2079" b="1"/>
            </a:lvl6pPr>
            <a:lvl7pPr marL="3563691" indent="0">
              <a:buNone/>
              <a:defRPr sz="2079" b="1"/>
            </a:lvl7pPr>
            <a:lvl8pPr marL="4157640" indent="0">
              <a:buNone/>
              <a:defRPr sz="2079" b="1"/>
            </a:lvl8pPr>
            <a:lvl9pPr marL="4751588" indent="0">
              <a:buNone/>
              <a:defRPr sz="2079" b="1"/>
            </a:lvl9pPr>
          </a:lstStyle>
          <a:p>
            <a:pPr lvl="0"/>
            <a:r>
              <a:rPr lang="sl-SI" smtClean="0"/>
              <a:t>Uredite sloge besedila matrice</a:t>
            </a:r>
          </a:p>
        </p:txBody>
      </p:sp>
      <p:sp>
        <p:nvSpPr>
          <p:cNvPr id="6" name="Content Placeholder 5"/>
          <p:cNvSpPr>
            <a:spLocks noGrp="1"/>
          </p:cNvSpPr>
          <p:nvPr>
            <p:ph sz="quarter" idx="4"/>
          </p:nvPr>
        </p:nvSpPr>
        <p:spPr>
          <a:xfrm>
            <a:off x="6013878" y="6180345"/>
            <a:ext cx="5050234" cy="9090356"/>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7" name="Date Placeholder 6"/>
          <p:cNvSpPr>
            <a:spLocks noGrp="1"/>
          </p:cNvSpPr>
          <p:nvPr>
            <p:ph type="dt" sz="half" idx="10"/>
          </p:nvPr>
        </p:nvSpPr>
        <p:spPr/>
        <p:txBody>
          <a:bodyPr/>
          <a:lstStyle/>
          <a:p>
            <a:fld id="{D067AF40-46D1-49B3-A91C-0CE207A7F5B7}" type="datetimeFigureOut">
              <a:rPr lang="sl-SI" smtClean="0"/>
              <a:t>27.2.2016</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541388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Date Placeholder 2"/>
          <p:cNvSpPr>
            <a:spLocks noGrp="1"/>
          </p:cNvSpPr>
          <p:nvPr>
            <p:ph type="dt" sz="half" idx="10"/>
          </p:nvPr>
        </p:nvSpPr>
        <p:spPr/>
        <p:txBody>
          <a:bodyPr/>
          <a:lstStyle/>
          <a:p>
            <a:fld id="{D067AF40-46D1-49B3-A91C-0CE207A7F5B7}" type="datetimeFigureOut">
              <a:rPr lang="sl-SI" smtClean="0"/>
              <a:t>27.2.2016</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3422036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67AF40-46D1-49B3-A91C-0CE207A7F5B7}" type="datetimeFigureOut">
              <a:rPr lang="sl-SI" smtClean="0"/>
              <a:t>27.2.2016</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807698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818246" y="1127972"/>
            <a:ext cx="3831372" cy="3947901"/>
          </a:xfrm>
        </p:spPr>
        <p:txBody>
          <a:bodyPr anchor="b"/>
          <a:lstStyle>
            <a:lvl1pPr>
              <a:defRPr sz="4157"/>
            </a:lvl1pPr>
          </a:lstStyle>
          <a:p>
            <a:r>
              <a:rPr lang="sl-SI" smtClean="0"/>
              <a:t>Uredite slog naslova matrice</a:t>
            </a:r>
            <a:endParaRPr lang="en-US" dirty="0"/>
          </a:p>
        </p:txBody>
      </p:sp>
      <p:sp>
        <p:nvSpPr>
          <p:cNvPr id="3" name="Content Placeholder 2"/>
          <p:cNvSpPr>
            <a:spLocks noGrp="1"/>
          </p:cNvSpPr>
          <p:nvPr>
            <p:ph idx="1"/>
          </p:nvPr>
        </p:nvSpPr>
        <p:spPr>
          <a:xfrm>
            <a:off x="5050234" y="2436109"/>
            <a:ext cx="6013877" cy="12023865"/>
          </a:xfrm>
        </p:spPr>
        <p:txBody>
          <a:bodyPr/>
          <a:lstStyle>
            <a:lvl1pPr>
              <a:defRPr sz="4157"/>
            </a:lvl1pPr>
            <a:lvl2pPr>
              <a:defRPr sz="3637"/>
            </a:lvl2pPr>
            <a:lvl3pPr>
              <a:defRPr sz="3118"/>
            </a:lvl3pPr>
            <a:lvl4pPr>
              <a:defRPr sz="2598"/>
            </a:lvl4pPr>
            <a:lvl5pPr>
              <a:defRPr sz="2598"/>
            </a:lvl5pPr>
            <a:lvl6pPr>
              <a:defRPr sz="2598"/>
            </a:lvl6pPr>
            <a:lvl7pPr>
              <a:defRPr sz="2598"/>
            </a:lvl7pPr>
            <a:lvl8pPr>
              <a:defRPr sz="2598"/>
            </a:lvl8pPr>
            <a:lvl9pPr>
              <a:defRPr sz="2598"/>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818246" y="5075872"/>
            <a:ext cx="3831372" cy="9403682"/>
          </a:xfrm>
        </p:spPr>
        <p:txBody>
          <a:bodyPr/>
          <a:lstStyle>
            <a:lvl1pPr marL="0" indent="0">
              <a:buNone/>
              <a:defRPr sz="2079"/>
            </a:lvl1pPr>
            <a:lvl2pPr marL="593949" indent="0">
              <a:buNone/>
              <a:defRPr sz="1819"/>
            </a:lvl2pPr>
            <a:lvl3pPr marL="1187897" indent="0">
              <a:buNone/>
              <a:defRPr sz="1559"/>
            </a:lvl3pPr>
            <a:lvl4pPr marL="1781846" indent="0">
              <a:buNone/>
              <a:defRPr sz="1299"/>
            </a:lvl4pPr>
            <a:lvl5pPr marL="2375794" indent="0">
              <a:buNone/>
              <a:defRPr sz="1299"/>
            </a:lvl5pPr>
            <a:lvl6pPr marL="2969743" indent="0">
              <a:buNone/>
              <a:defRPr sz="1299"/>
            </a:lvl6pPr>
            <a:lvl7pPr marL="3563691" indent="0">
              <a:buNone/>
              <a:defRPr sz="1299"/>
            </a:lvl7pPr>
            <a:lvl8pPr marL="4157640" indent="0">
              <a:buNone/>
              <a:defRPr sz="1299"/>
            </a:lvl8pPr>
            <a:lvl9pPr marL="4751588" indent="0">
              <a:buNone/>
              <a:defRPr sz="1299"/>
            </a:lvl9pPr>
          </a:lstStyle>
          <a:p>
            <a:pPr lvl="0"/>
            <a:r>
              <a:rPr lang="sl-SI" smtClean="0"/>
              <a:t>Uredite sloge besedila matrice</a:t>
            </a:r>
          </a:p>
        </p:txBody>
      </p:sp>
      <p:sp>
        <p:nvSpPr>
          <p:cNvPr id="5" name="Date Placeholder 4"/>
          <p:cNvSpPr>
            <a:spLocks noGrp="1"/>
          </p:cNvSpPr>
          <p:nvPr>
            <p:ph type="dt" sz="half" idx="10"/>
          </p:nvPr>
        </p:nvSpPr>
        <p:spPr/>
        <p:txBody>
          <a:bodyPr/>
          <a:lstStyle/>
          <a:p>
            <a:fld id="{D067AF40-46D1-49B3-A91C-0CE207A7F5B7}" type="datetimeFigureOut">
              <a:rPr lang="sl-SI" smtClean="0"/>
              <a:t>27.2.2016</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397502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818246" y="1127972"/>
            <a:ext cx="3831372" cy="3947901"/>
          </a:xfrm>
        </p:spPr>
        <p:txBody>
          <a:bodyPr anchor="b"/>
          <a:lstStyle>
            <a:lvl1pPr>
              <a:defRPr sz="4157"/>
            </a:lvl1pPr>
          </a:lstStyle>
          <a:p>
            <a:r>
              <a:rPr lang="sl-SI" smtClean="0"/>
              <a:t>Uredite slog naslova matrice</a:t>
            </a:r>
            <a:endParaRPr lang="en-US" dirty="0"/>
          </a:p>
        </p:txBody>
      </p:sp>
      <p:sp>
        <p:nvSpPr>
          <p:cNvPr id="3" name="Picture Placeholder 2"/>
          <p:cNvSpPr>
            <a:spLocks noGrp="1" noChangeAspect="1"/>
          </p:cNvSpPr>
          <p:nvPr>
            <p:ph type="pic" idx="1"/>
          </p:nvPr>
        </p:nvSpPr>
        <p:spPr>
          <a:xfrm>
            <a:off x="5050234" y="2436109"/>
            <a:ext cx="6013877" cy="12023865"/>
          </a:xfrm>
        </p:spPr>
        <p:txBody>
          <a:bodyPr anchor="t"/>
          <a:lstStyle>
            <a:lvl1pPr marL="0" indent="0">
              <a:buNone/>
              <a:defRPr sz="4157"/>
            </a:lvl1pPr>
            <a:lvl2pPr marL="593949" indent="0">
              <a:buNone/>
              <a:defRPr sz="3637"/>
            </a:lvl2pPr>
            <a:lvl3pPr marL="1187897" indent="0">
              <a:buNone/>
              <a:defRPr sz="3118"/>
            </a:lvl3pPr>
            <a:lvl4pPr marL="1781846" indent="0">
              <a:buNone/>
              <a:defRPr sz="2598"/>
            </a:lvl4pPr>
            <a:lvl5pPr marL="2375794" indent="0">
              <a:buNone/>
              <a:defRPr sz="2598"/>
            </a:lvl5pPr>
            <a:lvl6pPr marL="2969743" indent="0">
              <a:buNone/>
              <a:defRPr sz="2598"/>
            </a:lvl6pPr>
            <a:lvl7pPr marL="3563691" indent="0">
              <a:buNone/>
              <a:defRPr sz="2598"/>
            </a:lvl7pPr>
            <a:lvl8pPr marL="4157640" indent="0">
              <a:buNone/>
              <a:defRPr sz="2598"/>
            </a:lvl8pPr>
            <a:lvl9pPr marL="4751588" indent="0">
              <a:buNone/>
              <a:defRPr sz="2598"/>
            </a:lvl9pPr>
          </a:lstStyle>
          <a:p>
            <a:r>
              <a:rPr lang="sl-SI" smtClean="0"/>
              <a:t>Kliknite ikono, če želite dodati sliko</a:t>
            </a:r>
            <a:endParaRPr lang="en-US" dirty="0"/>
          </a:p>
        </p:txBody>
      </p:sp>
      <p:sp>
        <p:nvSpPr>
          <p:cNvPr id="4" name="Text Placeholder 3"/>
          <p:cNvSpPr>
            <a:spLocks noGrp="1"/>
          </p:cNvSpPr>
          <p:nvPr>
            <p:ph type="body" sz="half" idx="2"/>
          </p:nvPr>
        </p:nvSpPr>
        <p:spPr>
          <a:xfrm>
            <a:off x="818246" y="5075872"/>
            <a:ext cx="3831372" cy="9403682"/>
          </a:xfrm>
        </p:spPr>
        <p:txBody>
          <a:bodyPr/>
          <a:lstStyle>
            <a:lvl1pPr marL="0" indent="0">
              <a:buNone/>
              <a:defRPr sz="2079"/>
            </a:lvl1pPr>
            <a:lvl2pPr marL="593949" indent="0">
              <a:buNone/>
              <a:defRPr sz="1819"/>
            </a:lvl2pPr>
            <a:lvl3pPr marL="1187897" indent="0">
              <a:buNone/>
              <a:defRPr sz="1559"/>
            </a:lvl3pPr>
            <a:lvl4pPr marL="1781846" indent="0">
              <a:buNone/>
              <a:defRPr sz="1299"/>
            </a:lvl4pPr>
            <a:lvl5pPr marL="2375794" indent="0">
              <a:buNone/>
              <a:defRPr sz="1299"/>
            </a:lvl5pPr>
            <a:lvl6pPr marL="2969743" indent="0">
              <a:buNone/>
              <a:defRPr sz="1299"/>
            </a:lvl6pPr>
            <a:lvl7pPr marL="3563691" indent="0">
              <a:buNone/>
              <a:defRPr sz="1299"/>
            </a:lvl7pPr>
            <a:lvl8pPr marL="4157640" indent="0">
              <a:buNone/>
              <a:defRPr sz="1299"/>
            </a:lvl8pPr>
            <a:lvl9pPr marL="4751588" indent="0">
              <a:buNone/>
              <a:defRPr sz="1299"/>
            </a:lvl9pPr>
          </a:lstStyle>
          <a:p>
            <a:pPr lvl="0"/>
            <a:r>
              <a:rPr lang="sl-SI" smtClean="0"/>
              <a:t>Uredite sloge besedila matrice</a:t>
            </a:r>
          </a:p>
        </p:txBody>
      </p:sp>
      <p:sp>
        <p:nvSpPr>
          <p:cNvPr id="5" name="Date Placeholder 4"/>
          <p:cNvSpPr>
            <a:spLocks noGrp="1"/>
          </p:cNvSpPr>
          <p:nvPr>
            <p:ph type="dt" sz="half" idx="10"/>
          </p:nvPr>
        </p:nvSpPr>
        <p:spPr/>
        <p:txBody>
          <a:bodyPr/>
          <a:lstStyle/>
          <a:p>
            <a:fld id="{D067AF40-46D1-49B3-A91C-0CE207A7F5B7}" type="datetimeFigureOut">
              <a:rPr lang="sl-SI" smtClean="0"/>
              <a:t>27.2.2016</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2568447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10"/>
          </p:nvPr>
        </p:nvSpPr>
        <p:spPr/>
        <p:txBody>
          <a:bodyPr/>
          <a:lstStyle/>
          <a:p>
            <a:fld id="{D067AF40-46D1-49B3-A91C-0CE207A7F5B7}" type="datetimeFigureOut">
              <a:rPr lang="sl-SI" smtClean="0"/>
              <a:t>27.2.2016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2568031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01098" y="900811"/>
            <a:ext cx="2561466" cy="14338558"/>
          </a:xfrm>
        </p:spPr>
        <p:txBody>
          <a:bodyPr vert="eaVert"/>
          <a:lstStyle/>
          <a:p>
            <a:r>
              <a:rPr lang="sl-SI" smtClean="0"/>
              <a:t>Uredite slog naslova matrice</a:t>
            </a:r>
            <a:endParaRPr lang="en-US" dirty="0"/>
          </a:p>
        </p:txBody>
      </p:sp>
      <p:sp>
        <p:nvSpPr>
          <p:cNvPr id="3" name="Vertical Text Placeholder 2"/>
          <p:cNvSpPr>
            <a:spLocks noGrp="1"/>
          </p:cNvSpPr>
          <p:nvPr>
            <p:ph type="body" orient="vert" idx="1"/>
          </p:nvPr>
        </p:nvSpPr>
        <p:spPr>
          <a:xfrm>
            <a:off x="816700" y="900811"/>
            <a:ext cx="7535907" cy="14338558"/>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10"/>
          </p:nvPr>
        </p:nvSpPr>
        <p:spPr/>
        <p:txBody>
          <a:bodyPr/>
          <a:lstStyle/>
          <a:p>
            <a:fld id="{D067AF40-46D1-49B3-A91C-0CE207A7F5B7}" type="datetimeFigureOut">
              <a:rPr lang="sl-SI" smtClean="0"/>
              <a:t>27.2.2016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46B53587-E200-4140-BB19-C54C4937DE0D}" type="slidenum">
              <a:rPr lang="sl-SI" smtClean="0"/>
              <a:t>‹#›</a:t>
            </a:fld>
            <a:endParaRPr lang="sl-SI"/>
          </a:p>
        </p:txBody>
      </p:sp>
    </p:spTree>
    <p:extLst>
      <p:ext uri="{BB962C8B-B14F-4D97-AF65-F5344CB8AC3E}">
        <p14:creationId xmlns:p14="http://schemas.microsoft.com/office/powerpoint/2010/main" val="2923966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6700" y="900814"/>
            <a:ext cx="10245864" cy="3270336"/>
          </a:xfrm>
          <a:prstGeom prst="rect">
            <a:avLst/>
          </a:prstGeom>
        </p:spPr>
        <p:txBody>
          <a:bodyPr vert="horz" lIns="91440" tIns="45720" rIns="91440" bIns="45720" rtlCol="0" anchor="ctr">
            <a:normAutofit/>
          </a:bodyPr>
          <a:lstStyle/>
          <a:p>
            <a:r>
              <a:rPr lang="sl-SI" smtClean="0"/>
              <a:t>Uredite slog naslova matrice</a:t>
            </a:r>
            <a:endParaRPr lang="en-US" dirty="0"/>
          </a:p>
        </p:txBody>
      </p:sp>
      <p:sp>
        <p:nvSpPr>
          <p:cNvPr id="3" name="Text Placeholder 2"/>
          <p:cNvSpPr>
            <a:spLocks noGrp="1"/>
          </p:cNvSpPr>
          <p:nvPr>
            <p:ph type="body" idx="1"/>
          </p:nvPr>
        </p:nvSpPr>
        <p:spPr>
          <a:xfrm>
            <a:off x="816700" y="4504053"/>
            <a:ext cx="10245864" cy="10735315"/>
          </a:xfrm>
          <a:prstGeom prst="rect">
            <a:avLst/>
          </a:prstGeom>
        </p:spPr>
        <p:txBody>
          <a:bodyPr vert="horz" lIns="91440" tIns="45720" rIns="91440" bIns="45720" rtlCol="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816699" y="15681943"/>
            <a:ext cx="2672834" cy="900811"/>
          </a:xfrm>
          <a:prstGeom prst="rect">
            <a:avLst/>
          </a:prstGeom>
        </p:spPr>
        <p:txBody>
          <a:bodyPr vert="horz" lIns="91440" tIns="45720" rIns="91440" bIns="45720" rtlCol="0" anchor="ctr"/>
          <a:lstStyle>
            <a:lvl1pPr algn="l">
              <a:defRPr sz="1559">
                <a:solidFill>
                  <a:schemeClr val="tx1">
                    <a:tint val="75000"/>
                  </a:schemeClr>
                </a:solidFill>
              </a:defRPr>
            </a:lvl1pPr>
          </a:lstStyle>
          <a:p>
            <a:fld id="{D067AF40-46D1-49B3-A91C-0CE207A7F5B7}" type="datetimeFigureOut">
              <a:rPr lang="sl-SI" smtClean="0"/>
              <a:t>27.2.2016</a:t>
            </a:fld>
            <a:endParaRPr lang="sl-SI"/>
          </a:p>
        </p:txBody>
      </p:sp>
      <p:sp>
        <p:nvSpPr>
          <p:cNvPr id="5" name="Footer Placeholder 4"/>
          <p:cNvSpPr>
            <a:spLocks noGrp="1"/>
          </p:cNvSpPr>
          <p:nvPr>
            <p:ph type="ftr" sz="quarter" idx="3"/>
          </p:nvPr>
        </p:nvSpPr>
        <p:spPr>
          <a:xfrm>
            <a:off x="3935006" y="15681943"/>
            <a:ext cx="4009251" cy="900811"/>
          </a:xfrm>
          <a:prstGeom prst="rect">
            <a:avLst/>
          </a:prstGeom>
        </p:spPr>
        <p:txBody>
          <a:bodyPr vert="horz" lIns="91440" tIns="45720" rIns="91440" bIns="45720" rtlCol="0" anchor="ctr"/>
          <a:lstStyle>
            <a:lvl1pPr algn="ctr">
              <a:defRPr sz="1559">
                <a:solidFill>
                  <a:schemeClr val="tx1">
                    <a:tint val="75000"/>
                  </a:schemeClr>
                </a:solidFill>
              </a:defRPr>
            </a:lvl1pPr>
          </a:lstStyle>
          <a:p>
            <a:endParaRPr lang="sl-SI"/>
          </a:p>
        </p:txBody>
      </p:sp>
      <p:sp>
        <p:nvSpPr>
          <p:cNvPr id="6" name="Slide Number Placeholder 5"/>
          <p:cNvSpPr>
            <a:spLocks noGrp="1"/>
          </p:cNvSpPr>
          <p:nvPr>
            <p:ph type="sldNum" sz="quarter" idx="4"/>
          </p:nvPr>
        </p:nvSpPr>
        <p:spPr>
          <a:xfrm>
            <a:off x="8389730" y="15681943"/>
            <a:ext cx="2672834" cy="900811"/>
          </a:xfrm>
          <a:prstGeom prst="rect">
            <a:avLst/>
          </a:prstGeom>
        </p:spPr>
        <p:txBody>
          <a:bodyPr vert="horz" lIns="91440" tIns="45720" rIns="91440" bIns="45720" rtlCol="0" anchor="ctr"/>
          <a:lstStyle>
            <a:lvl1pPr algn="r">
              <a:defRPr sz="1559">
                <a:solidFill>
                  <a:schemeClr val="tx1">
                    <a:tint val="75000"/>
                  </a:schemeClr>
                </a:solidFill>
              </a:defRPr>
            </a:lvl1pPr>
          </a:lstStyle>
          <a:p>
            <a:fld id="{46B53587-E200-4140-BB19-C54C4937DE0D}" type="slidenum">
              <a:rPr lang="sl-SI" smtClean="0"/>
              <a:t>‹#›</a:t>
            </a:fld>
            <a:endParaRPr lang="sl-SI"/>
          </a:p>
        </p:txBody>
      </p:sp>
    </p:spTree>
    <p:extLst>
      <p:ext uri="{BB962C8B-B14F-4D97-AF65-F5344CB8AC3E}">
        <p14:creationId xmlns:p14="http://schemas.microsoft.com/office/powerpoint/2010/main" val="1532438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1187897" rtl="0" eaLnBrk="1" latinLnBrk="0" hangingPunct="1">
        <a:lnSpc>
          <a:spcPct val="90000"/>
        </a:lnSpc>
        <a:spcBef>
          <a:spcPct val="0"/>
        </a:spcBef>
        <a:buNone/>
        <a:defRPr sz="5716" kern="1200">
          <a:solidFill>
            <a:schemeClr val="tx1"/>
          </a:solidFill>
          <a:latin typeface="+mj-lt"/>
          <a:ea typeface="+mj-ea"/>
          <a:cs typeface="+mj-cs"/>
        </a:defRPr>
      </a:lvl1pPr>
    </p:titleStyle>
    <p:bodyStyle>
      <a:lvl1pPr marL="296974" indent="-296974" algn="l" defTabSz="1187897" rtl="0" eaLnBrk="1" latinLnBrk="0" hangingPunct="1">
        <a:lnSpc>
          <a:spcPct val="90000"/>
        </a:lnSpc>
        <a:spcBef>
          <a:spcPts val="1299"/>
        </a:spcBef>
        <a:buFont typeface="Arial" panose="020B0604020202020204" pitchFamily="34" charset="0"/>
        <a:buChar char="•"/>
        <a:defRPr sz="3637" kern="1200">
          <a:solidFill>
            <a:schemeClr val="tx1"/>
          </a:solidFill>
          <a:latin typeface="+mn-lt"/>
          <a:ea typeface="+mn-ea"/>
          <a:cs typeface="+mn-cs"/>
        </a:defRPr>
      </a:lvl1pPr>
      <a:lvl2pPr marL="890923" indent="-296974" algn="l" defTabSz="1187897" rtl="0" eaLnBrk="1" latinLnBrk="0" hangingPunct="1">
        <a:lnSpc>
          <a:spcPct val="90000"/>
        </a:lnSpc>
        <a:spcBef>
          <a:spcPts val="650"/>
        </a:spcBef>
        <a:buFont typeface="Arial" panose="020B0604020202020204" pitchFamily="34" charset="0"/>
        <a:buChar char="•"/>
        <a:defRPr sz="3118" kern="1200">
          <a:solidFill>
            <a:schemeClr val="tx1"/>
          </a:solidFill>
          <a:latin typeface="+mn-lt"/>
          <a:ea typeface="+mn-ea"/>
          <a:cs typeface="+mn-cs"/>
        </a:defRPr>
      </a:lvl2pPr>
      <a:lvl3pPr marL="1484871" indent="-296974" algn="l" defTabSz="1187897" rtl="0" eaLnBrk="1" latinLnBrk="0" hangingPunct="1">
        <a:lnSpc>
          <a:spcPct val="90000"/>
        </a:lnSpc>
        <a:spcBef>
          <a:spcPts val="650"/>
        </a:spcBef>
        <a:buFont typeface="Arial" panose="020B0604020202020204" pitchFamily="34" charset="0"/>
        <a:buChar char="•"/>
        <a:defRPr sz="2598" kern="1200">
          <a:solidFill>
            <a:schemeClr val="tx1"/>
          </a:solidFill>
          <a:latin typeface="+mn-lt"/>
          <a:ea typeface="+mn-ea"/>
          <a:cs typeface="+mn-cs"/>
        </a:defRPr>
      </a:lvl3pPr>
      <a:lvl4pPr marL="2078820" indent="-296974" algn="l" defTabSz="1187897" rtl="0" eaLnBrk="1" latinLnBrk="0" hangingPunct="1">
        <a:lnSpc>
          <a:spcPct val="90000"/>
        </a:lnSpc>
        <a:spcBef>
          <a:spcPts val="650"/>
        </a:spcBef>
        <a:buFont typeface="Arial" panose="020B0604020202020204" pitchFamily="34" charset="0"/>
        <a:buChar char="•"/>
        <a:defRPr sz="2338" kern="1200">
          <a:solidFill>
            <a:schemeClr val="tx1"/>
          </a:solidFill>
          <a:latin typeface="+mn-lt"/>
          <a:ea typeface="+mn-ea"/>
          <a:cs typeface="+mn-cs"/>
        </a:defRPr>
      </a:lvl4pPr>
      <a:lvl5pPr marL="2672768" indent="-296974" algn="l" defTabSz="1187897" rtl="0" eaLnBrk="1" latinLnBrk="0" hangingPunct="1">
        <a:lnSpc>
          <a:spcPct val="90000"/>
        </a:lnSpc>
        <a:spcBef>
          <a:spcPts val="650"/>
        </a:spcBef>
        <a:buFont typeface="Arial" panose="020B0604020202020204" pitchFamily="34" charset="0"/>
        <a:buChar char="•"/>
        <a:defRPr sz="2338" kern="1200">
          <a:solidFill>
            <a:schemeClr val="tx1"/>
          </a:solidFill>
          <a:latin typeface="+mn-lt"/>
          <a:ea typeface="+mn-ea"/>
          <a:cs typeface="+mn-cs"/>
        </a:defRPr>
      </a:lvl5pPr>
      <a:lvl6pPr marL="3266717" indent="-296974" algn="l" defTabSz="1187897" rtl="0" eaLnBrk="1" latinLnBrk="0" hangingPunct="1">
        <a:lnSpc>
          <a:spcPct val="90000"/>
        </a:lnSpc>
        <a:spcBef>
          <a:spcPts val="650"/>
        </a:spcBef>
        <a:buFont typeface="Arial" panose="020B0604020202020204" pitchFamily="34" charset="0"/>
        <a:buChar char="•"/>
        <a:defRPr sz="2338" kern="1200">
          <a:solidFill>
            <a:schemeClr val="tx1"/>
          </a:solidFill>
          <a:latin typeface="+mn-lt"/>
          <a:ea typeface="+mn-ea"/>
          <a:cs typeface="+mn-cs"/>
        </a:defRPr>
      </a:lvl6pPr>
      <a:lvl7pPr marL="3860665" indent="-296974" algn="l" defTabSz="1187897" rtl="0" eaLnBrk="1" latinLnBrk="0" hangingPunct="1">
        <a:lnSpc>
          <a:spcPct val="90000"/>
        </a:lnSpc>
        <a:spcBef>
          <a:spcPts val="650"/>
        </a:spcBef>
        <a:buFont typeface="Arial" panose="020B0604020202020204" pitchFamily="34" charset="0"/>
        <a:buChar char="•"/>
        <a:defRPr sz="2338" kern="1200">
          <a:solidFill>
            <a:schemeClr val="tx1"/>
          </a:solidFill>
          <a:latin typeface="+mn-lt"/>
          <a:ea typeface="+mn-ea"/>
          <a:cs typeface="+mn-cs"/>
        </a:defRPr>
      </a:lvl7pPr>
      <a:lvl8pPr marL="4454614" indent="-296974" algn="l" defTabSz="1187897" rtl="0" eaLnBrk="1" latinLnBrk="0" hangingPunct="1">
        <a:lnSpc>
          <a:spcPct val="90000"/>
        </a:lnSpc>
        <a:spcBef>
          <a:spcPts val="650"/>
        </a:spcBef>
        <a:buFont typeface="Arial" panose="020B0604020202020204" pitchFamily="34" charset="0"/>
        <a:buChar char="•"/>
        <a:defRPr sz="2338" kern="1200">
          <a:solidFill>
            <a:schemeClr val="tx1"/>
          </a:solidFill>
          <a:latin typeface="+mn-lt"/>
          <a:ea typeface="+mn-ea"/>
          <a:cs typeface="+mn-cs"/>
        </a:defRPr>
      </a:lvl8pPr>
      <a:lvl9pPr marL="5048562" indent="-296974" algn="l" defTabSz="1187897" rtl="0" eaLnBrk="1" latinLnBrk="0" hangingPunct="1">
        <a:lnSpc>
          <a:spcPct val="90000"/>
        </a:lnSpc>
        <a:spcBef>
          <a:spcPts val="650"/>
        </a:spcBef>
        <a:buFont typeface="Arial" panose="020B0604020202020204" pitchFamily="34" charset="0"/>
        <a:buChar char="•"/>
        <a:defRPr sz="2338" kern="1200">
          <a:solidFill>
            <a:schemeClr val="tx1"/>
          </a:solidFill>
          <a:latin typeface="+mn-lt"/>
          <a:ea typeface="+mn-ea"/>
          <a:cs typeface="+mn-cs"/>
        </a:defRPr>
      </a:lvl9pPr>
    </p:bodyStyle>
    <p:otherStyle>
      <a:defPPr>
        <a:defRPr lang="en-US"/>
      </a:defPPr>
      <a:lvl1pPr marL="0" algn="l" defTabSz="1187897" rtl="0" eaLnBrk="1" latinLnBrk="0" hangingPunct="1">
        <a:defRPr sz="2338" kern="1200">
          <a:solidFill>
            <a:schemeClr val="tx1"/>
          </a:solidFill>
          <a:latin typeface="+mn-lt"/>
          <a:ea typeface="+mn-ea"/>
          <a:cs typeface="+mn-cs"/>
        </a:defRPr>
      </a:lvl1pPr>
      <a:lvl2pPr marL="593949" algn="l" defTabSz="1187897" rtl="0" eaLnBrk="1" latinLnBrk="0" hangingPunct="1">
        <a:defRPr sz="2338" kern="1200">
          <a:solidFill>
            <a:schemeClr val="tx1"/>
          </a:solidFill>
          <a:latin typeface="+mn-lt"/>
          <a:ea typeface="+mn-ea"/>
          <a:cs typeface="+mn-cs"/>
        </a:defRPr>
      </a:lvl2pPr>
      <a:lvl3pPr marL="1187897" algn="l" defTabSz="1187897" rtl="0" eaLnBrk="1" latinLnBrk="0" hangingPunct="1">
        <a:defRPr sz="2338" kern="1200">
          <a:solidFill>
            <a:schemeClr val="tx1"/>
          </a:solidFill>
          <a:latin typeface="+mn-lt"/>
          <a:ea typeface="+mn-ea"/>
          <a:cs typeface="+mn-cs"/>
        </a:defRPr>
      </a:lvl3pPr>
      <a:lvl4pPr marL="1781846" algn="l" defTabSz="1187897" rtl="0" eaLnBrk="1" latinLnBrk="0" hangingPunct="1">
        <a:defRPr sz="2338" kern="1200">
          <a:solidFill>
            <a:schemeClr val="tx1"/>
          </a:solidFill>
          <a:latin typeface="+mn-lt"/>
          <a:ea typeface="+mn-ea"/>
          <a:cs typeface="+mn-cs"/>
        </a:defRPr>
      </a:lvl4pPr>
      <a:lvl5pPr marL="2375794" algn="l" defTabSz="1187897" rtl="0" eaLnBrk="1" latinLnBrk="0" hangingPunct="1">
        <a:defRPr sz="2338" kern="1200">
          <a:solidFill>
            <a:schemeClr val="tx1"/>
          </a:solidFill>
          <a:latin typeface="+mn-lt"/>
          <a:ea typeface="+mn-ea"/>
          <a:cs typeface="+mn-cs"/>
        </a:defRPr>
      </a:lvl5pPr>
      <a:lvl6pPr marL="2969743" algn="l" defTabSz="1187897" rtl="0" eaLnBrk="1" latinLnBrk="0" hangingPunct="1">
        <a:defRPr sz="2338" kern="1200">
          <a:solidFill>
            <a:schemeClr val="tx1"/>
          </a:solidFill>
          <a:latin typeface="+mn-lt"/>
          <a:ea typeface="+mn-ea"/>
          <a:cs typeface="+mn-cs"/>
        </a:defRPr>
      </a:lvl6pPr>
      <a:lvl7pPr marL="3563691" algn="l" defTabSz="1187897" rtl="0" eaLnBrk="1" latinLnBrk="0" hangingPunct="1">
        <a:defRPr sz="2338" kern="1200">
          <a:solidFill>
            <a:schemeClr val="tx1"/>
          </a:solidFill>
          <a:latin typeface="+mn-lt"/>
          <a:ea typeface="+mn-ea"/>
          <a:cs typeface="+mn-cs"/>
        </a:defRPr>
      </a:lvl7pPr>
      <a:lvl8pPr marL="4157640" algn="l" defTabSz="1187897" rtl="0" eaLnBrk="1" latinLnBrk="0" hangingPunct="1">
        <a:defRPr sz="2338" kern="1200">
          <a:solidFill>
            <a:schemeClr val="tx1"/>
          </a:solidFill>
          <a:latin typeface="+mn-lt"/>
          <a:ea typeface="+mn-ea"/>
          <a:cs typeface="+mn-cs"/>
        </a:defRPr>
      </a:lvl8pPr>
      <a:lvl9pPr marL="4751588" algn="l" defTabSz="1187897" rtl="0" eaLnBrk="1" latinLnBrk="0" hangingPunct="1">
        <a:defRPr sz="233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youtu.be/WO5RptMhVLY"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enhver.no/priser/"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image" Target="../media/image9.png"/></Relationships>
</file>

<file path=ppt/slides/_rels/slide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image" Target="../media/image10.png"/></Relationships>
</file>

<file path=ppt/slides/_rels/slide7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2.png"/><Relationship Id="rId4" Type="http://schemas.openxmlformats.org/officeDocument/2006/relationships/image" Target="../media/image14.png"/></Relationships>
</file>

<file path=ppt/slides/_rels/slide1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a:t>JUŽNA KOREJA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a:p>
            <a:p>
              <a:endParaRPr lang="sl-SI" sz="1600" dirty="0" smtClean="0"/>
            </a:p>
            <a:p>
              <a:r>
                <a:rPr lang="sl-SI" sz="2000" dirty="0" smtClean="0">
                  <a:solidFill>
                    <a:srgbClr val="FFC000"/>
                  </a:solidFill>
                </a:rPr>
                <a:t>Socialne </a:t>
              </a:r>
              <a:r>
                <a:rPr lang="sl-SI" sz="2000" dirty="0">
                  <a:solidFill>
                    <a:srgbClr val="FFC000"/>
                  </a:solidFill>
                </a:rPr>
                <a:t>države</a:t>
              </a:r>
              <a:r>
                <a:rPr lang="sl-SI" sz="2000" dirty="0"/>
                <a:t>, kot jo poznamo v Evropi, v Južni Koreji ni. V preteklosti se je država osredotočila izključno na hiter gospodarski razvoj, socialni izdatki pa so bili prepoznani kot nepotreben strošek. </a:t>
              </a:r>
              <a:r>
                <a:rPr lang="sl-SI" sz="2000" dirty="0" smtClean="0"/>
                <a:t>Zdajšnja </a:t>
              </a:r>
              <a:r>
                <a:rPr lang="sl-SI" sz="2000" dirty="0"/>
                <a:t>predsednica </a:t>
              </a:r>
              <a:r>
                <a:rPr lang="sl-SI" sz="2000" dirty="0" err="1"/>
                <a:t>Parkova</a:t>
              </a:r>
              <a:r>
                <a:rPr lang="sl-SI" sz="2000" dirty="0"/>
                <a:t> je tako sploh prvič uvedla neke vrste </a:t>
              </a:r>
              <a:r>
                <a:rPr lang="sl-SI" sz="2000" dirty="0">
                  <a:solidFill>
                    <a:srgbClr val="FFC000"/>
                  </a:solidFill>
                </a:rPr>
                <a:t>univerzalni otroški dodatek</a:t>
              </a:r>
              <a:r>
                <a:rPr lang="sl-SI" sz="2000" dirty="0"/>
                <a:t>, do katerega so upravičene vse družine z otroki, mlajšimi od pet let in je za vse enak, ne glede na gmotni položaj </a:t>
              </a:r>
              <a:r>
                <a:rPr lang="sl-SI" sz="2000" dirty="0" smtClean="0"/>
                <a:t>družine</a:t>
              </a:r>
            </a:p>
            <a:p>
              <a:endParaRPr lang="sl-SI" sz="2000" dirty="0"/>
            </a:p>
            <a:p>
              <a:r>
                <a:rPr lang="sl-SI" sz="2000" dirty="0" smtClean="0"/>
                <a:t>Se </a:t>
              </a:r>
              <a:r>
                <a:rPr lang="sl-SI" sz="2000" dirty="0"/>
                <a:t>pa v zadnjih letih </a:t>
              </a:r>
              <a:r>
                <a:rPr lang="sl-SI" sz="2000" dirty="0">
                  <a:solidFill>
                    <a:srgbClr val="FFC000"/>
                  </a:solidFill>
                </a:rPr>
                <a:t>socialna država </a:t>
              </a:r>
              <a:r>
                <a:rPr lang="sl-SI" sz="2000" dirty="0"/>
                <a:t>veliko bolje razvija na </a:t>
              </a:r>
              <a:r>
                <a:rPr lang="sl-SI" sz="2000" dirty="0">
                  <a:solidFill>
                    <a:srgbClr val="FFC000"/>
                  </a:solidFill>
                </a:rPr>
                <a:t>lokalni ravni</a:t>
              </a:r>
              <a:r>
                <a:rPr lang="sl-SI" sz="2000" dirty="0"/>
                <a:t>, kjer predvsem nekatera bogatejša mesta, kot so Seul, </a:t>
              </a:r>
              <a:r>
                <a:rPr lang="sl-SI" sz="2000" dirty="0" err="1"/>
                <a:t>Suvon</a:t>
              </a:r>
              <a:r>
                <a:rPr lang="sl-SI" sz="2000" dirty="0"/>
                <a:t> ali </a:t>
              </a:r>
              <a:r>
                <a:rPr lang="sl-SI" sz="2000" dirty="0" err="1"/>
                <a:t>Songnam</a:t>
              </a:r>
              <a:r>
                <a:rPr lang="sl-SI" sz="2000" dirty="0"/>
                <a:t>, uspešno uvajajo </a:t>
              </a:r>
              <a:r>
                <a:rPr lang="sl-SI" sz="2000" dirty="0">
                  <a:solidFill>
                    <a:srgbClr val="FFC000"/>
                  </a:solidFill>
                </a:rPr>
                <a:t>brezplačno šolsko prehrano, pomoč mladim družinam in starejšim ali podporo za brezposelne</a:t>
              </a:r>
              <a:r>
                <a:rPr lang="sl-SI" sz="2000" dirty="0"/>
                <a:t>.</a:t>
              </a:r>
            </a:p>
            <a:p>
              <a:pPr algn="ctr"/>
              <a:endParaRPr lang="sl-SI" sz="3041" dirty="0"/>
            </a:p>
          </p:txBody>
        </p:sp>
        <p:sp>
          <p:nvSpPr>
            <p:cNvPr id="6" name="PoljeZBesedilom 5"/>
            <p:cNvSpPr txBox="1"/>
            <p:nvPr/>
          </p:nvSpPr>
          <p:spPr>
            <a:xfrm>
              <a:off x="2051538" y="477743"/>
              <a:ext cx="5181600" cy="311189"/>
            </a:xfrm>
            <a:prstGeom prst="rect">
              <a:avLst/>
            </a:prstGeom>
            <a:noFill/>
          </p:spPr>
          <p:txBody>
            <a:bodyPr wrap="square" rtlCol="0">
              <a:spAutoFit/>
            </a:bodyPr>
            <a:lstStyle/>
            <a:p>
              <a:r>
                <a:rPr lang="sl-SI" sz="3119" dirty="0" smtClean="0">
                  <a:solidFill>
                    <a:srgbClr val="FF0000"/>
                  </a:solidFill>
                </a:rPr>
                <a:t>DRUŽBENA ORGANIZACIJA, USTANOVE Z RAZLIČNIMI VLOGAMI</a:t>
              </a:r>
              <a:endParaRPr lang="sl-SI" sz="3119" dirty="0">
                <a:solidFill>
                  <a:srgbClr val="FF0000"/>
                </a:solidFill>
              </a:endParaRPr>
            </a:p>
          </p:txBody>
        </p:sp>
      </p:grpSp>
      <p:pic>
        <p:nvPicPr>
          <p:cNvPr id="3" name="Slika 2"/>
          <p:cNvPicPr>
            <a:picLocks noChangeAspect="1"/>
          </p:cNvPicPr>
          <p:nvPr/>
        </p:nvPicPr>
        <p:blipFill>
          <a:blip r:embed="rId4"/>
          <a:stretch>
            <a:fillRect/>
          </a:stretch>
        </p:blipFill>
        <p:spPr>
          <a:xfrm>
            <a:off x="4642498" y="15176500"/>
            <a:ext cx="2619375" cy="1743075"/>
          </a:xfrm>
          <a:prstGeom prst="rect">
            <a:avLst/>
          </a:prstGeom>
        </p:spPr>
      </p:pic>
      <p:pic>
        <p:nvPicPr>
          <p:cNvPr id="8" name="7_korejscin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64822" y="826658"/>
            <a:ext cx="487363" cy="487362"/>
          </a:xfrm>
          <a:prstGeom prst="rect">
            <a:avLst/>
          </a:prstGeom>
        </p:spPr>
      </p:pic>
    </p:spTree>
    <p:extLst>
      <p:ext uri="{BB962C8B-B14F-4D97-AF65-F5344CB8AC3E}">
        <p14:creationId xmlns:p14="http://schemas.microsoft.com/office/powerpoint/2010/main" val="20489228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7"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a:t>JUŽNA KOREJA </a:t>
            </a:r>
            <a:br>
              <a:rPr lang="pl-PL" sz="3119" dirty="0"/>
            </a:br>
            <a:endParaRPr lang="sl-SI" sz="3041" dirty="0"/>
          </a:p>
        </p:txBody>
      </p:sp>
      <p:grpSp>
        <p:nvGrpSpPr>
          <p:cNvPr id="7" name="Skupina 6"/>
          <p:cNvGrpSpPr/>
          <p:nvPr/>
        </p:nvGrpSpPr>
        <p:grpSpPr>
          <a:xfrm>
            <a:off x="475311" y="1660048"/>
            <a:ext cx="11125199" cy="14761052"/>
            <a:chOff x="2051538" y="477743"/>
            <a:chExt cx="5262703" cy="7095365"/>
          </a:xfrm>
        </p:grpSpPr>
        <p:sp>
          <p:nvSpPr>
            <p:cNvPr id="5" name="Eksplozija 1 4"/>
            <p:cNvSpPr/>
            <p:nvPr/>
          </p:nvSpPr>
          <p:spPr>
            <a:xfrm>
              <a:off x="2132641"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a:p>
            <a:p>
              <a:endParaRPr lang="sl-SI" sz="1600" dirty="0" smtClean="0"/>
            </a:p>
            <a:p>
              <a:pPr algn="ctr"/>
              <a:r>
                <a:rPr lang="sl-SI" sz="3200" dirty="0"/>
                <a:t>Vendar težava ni v dostopnosti ali razširjenosti visoke tehnologije, ampak njeni družbeni sprejemljivosti in nadzoru. Južna Koreja namreč zelo močno </a:t>
              </a:r>
              <a:r>
                <a:rPr lang="sl-SI" sz="3200" dirty="0">
                  <a:solidFill>
                    <a:srgbClr val="FFC000"/>
                  </a:solidFill>
                </a:rPr>
                <a:t>nadzoruje</a:t>
              </a:r>
              <a:r>
                <a:rPr lang="sl-SI" sz="3200" dirty="0"/>
                <a:t> uporabnike medmrežja.</a:t>
              </a:r>
            </a:p>
          </p:txBody>
        </p:sp>
        <p:sp>
          <p:nvSpPr>
            <p:cNvPr id="6" name="PoljeZBesedilom 5"/>
            <p:cNvSpPr txBox="1"/>
            <p:nvPr/>
          </p:nvSpPr>
          <p:spPr>
            <a:xfrm>
              <a:off x="2051538" y="477743"/>
              <a:ext cx="5181600" cy="311189"/>
            </a:xfrm>
            <a:prstGeom prst="rect">
              <a:avLst/>
            </a:prstGeom>
            <a:noFill/>
          </p:spPr>
          <p:txBody>
            <a:bodyPr wrap="square" rtlCol="0">
              <a:spAutoFit/>
            </a:bodyPr>
            <a:lstStyle/>
            <a:p>
              <a:r>
                <a:rPr lang="sl-SI" sz="3119" dirty="0" smtClean="0">
                  <a:solidFill>
                    <a:srgbClr val="FF0000"/>
                  </a:solidFill>
                </a:rPr>
                <a:t>DRUŽBENA ORGANIZACIJA, USTANOVE Z RAZLIČNIMI VLOGAMI</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642498" y="15176500"/>
            <a:ext cx="2619375" cy="1743075"/>
          </a:xfrm>
          <a:prstGeom prst="rect">
            <a:avLst/>
          </a:prstGeom>
        </p:spPr>
      </p:pic>
    </p:spTree>
    <p:extLst>
      <p:ext uri="{BB962C8B-B14F-4D97-AF65-F5344CB8AC3E}">
        <p14:creationId xmlns:p14="http://schemas.microsoft.com/office/powerpoint/2010/main" val="21348122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520288"/>
          </a:xfrm>
          <a:prstGeom prst="rect">
            <a:avLst/>
          </a:prstGeom>
          <a:noFill/>
        </p:spPr>
        <p:txBody>
          <a:bodyPr wrap="square" rtlCol="0">
            <a:spAutoFit/>
          </a:bodyPr>
          <a:lstStyle/>
          <a:p>
            <a:pPr algn="ctr"/>
            <a:r>
              <a:rPr lang="pl-PL" sz="3119" dirty="0"/>
              <a:t>JUŽNA KOREJA </a:t>
            </a:r>
            <a:br>
              <a:rPr lang="pl-PL" sz="3119" dirty="0"/>
            </a:br>
            <a:endParaRPr lang="pl-PL" sz="3119" dirty="0"/>
          </a:p>
          <a:p>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a:p>
            <a:p>
              <a:endParaRPr lang="sl-SI" sz="1600" dirty="0" smtClean="0"/>
            </a:p>
            <a:p>
              <a:pPr algn="ctr"/>
              <a:r>
                <a:rPr lang="sl-SI" sz="2400" dirty="0"/>
                <a:t>Kot družba so tudi Južni Korejci </a:t>
              </a:r>
              <a:r>
                <a:rPr lang="sl-SI" sz="2400" dirty="0">
                  <a:solidFill>
                    <a:srgbClr val="FFC000"/>
                  </a:solidFill>
                </a:rPr>
                <a:t>konservativni</a:t>
              </a:r>
              <a:r>
                <a:rPr lang="sl-SI" sz="2400" dirty="0"/>
                <a:t> in sledijo ustaljenim potem, čeprav so razlogi morda drugačni kot pri Japoncih. So tudi zelo </a:t>
              </a:r>
              <a:r>
                <a:rPr lang="sl-SI" sz="2400" dirty="0">
                  <a:solidFill>
                    <a:srgbClr val="FFC000"/>
                  </a:solidFill>
                </a:rPr>
                <a:t>vztrajni</a:t>
              </a:r>
              <a:r>
                <a:rPr lang="sl-SI" sz="2400" dirty="0"/>
                <a:t>, težko pa bi rekel, da so izredno </a:t>
              </a:r>
              <a:r>
                <a:rPr lang="sl-SI" sz="2400" dirty="0" smtClean="0">
                  <a:solidFill>
                    <a:srgbClr val="FFC000"/>
                  </a:solidFill>
                </a:rPr>
                <a:t>natančni </a:t>
              </a:r>
              <a:r>
                <a:rPr lang="sl-SI" sz="2400" dirty="0">
                  <a:solidFill>
                    <a:srgbClr val="FFC000"/>
                  </a:solidFill>
                </a:rPr>
                <a:t>ali potrpežljivi</a:t>
              </a:r>
              <a:r>
                <a:rPr lang="sl-SI" sz="2400" dirty="0"/>
                <a:t>. Pogosto so namreč </a:t>
              </a:r>
              <a:r>
                <a:rPr lang="sl-SI" sz="2400" dirty="0" smtClean="0">
                  <a:solidFill>
                    <a:srgbClr val="FFC000"/>
                  </a:solidFill>
                </a:rPr>
                <a:t>zaletavi</a:t>
              </a:r>
              <a:r>
                <a:rPr lang="sl-SI" sz="2400" dirty="0" smtClean="0"/>
                <a:t> in </a:t>
              </a:r>
              <a:r>
                <a:rPr lang="sl-SI" sz="2400" dirty="0"/>
                <a:t>se jim vedno mudi. "Bali, bali", kar po slovensko pomeni hitreje, hitreje, slišite na vsakem koraku. So pa v nasprotju z Japonci </a:t>
              </a:r>
              <a:r>
                <a:rPr lang="sl-SI" sz="2400" dirty="0">
                  <a:solidFill>
                    <a:srgbClr val="FFC000"/>
                  </a:solidFill>
                </a:rPr>
                <a:t>neposrednejši in odkriti</a:t>
              </a:r>
              <a:r>
                <a:rPr lang="sl-SI" sz="2400" dirty="0"/>
                <a:t>.</a:t>
              </a:r>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642498" y="15176500"/>
            <a:ext cx="2619375" cy="1743075"/>
          </a:xfrm>
          <a:prstGeom prst="rect">
            <a:avLst/>
          </a:prstGeom>
        </p:spPr>
      </p:pic>
    </p:spTree>
    <p:extLst>
      <p:ext uri="{BB962C8B-B14F-4D97-AF65-F5344CB8AC3E}">
        <p14:creationId xmlns:p14="http://schemas.microsoft.com/office/powerpoint/2010/main" val="24563938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20520" y="238601"/>
            <a:ext cx="9065210" cy="1040285"/>
          </a:xfrm>
          <a:prstGeom prst="rect">
            <a:avLst/>
          </a:prstGeom>
          <a:noFill/>
        </p:spPr>
        <p:txBody>
          <a:bodyPr wrap="square" rtlCol="0">
            <a:spAutoFit/>
          </a:bodyPr>
          <a:lstStyle/>
          <a:p>
            <a:pPr algn="ctr"/>
            <a:r>
              <a:rPr lang="pl-PL" sz="3119" dirty="0"/>
              <a:t>JUŽNA KOREJA </a:t>
            </a:r>
            <a:br>
              <a:rPr lang="pl-PL" sz="3119" dirty="0"/>
            </a:br>
            <a:endParaRPr lang="sl-SI" sz="3041" dirty="0"/>
          </a:p>
        </p:txBody>
      </p:sp>
      <p:grpSp>
        <p:nvGrpSpPr>
          <p:cNvPr id="7" name="Skupina 6"/>
          <p:cNvGrpSpPr/>
          <p:nvPr/>
        </p:nvGrpSpPr>
        <p:grpSpPr>
          <a:xfrm>
            <a:off x="304800" y="2127499"/>
            <a:ext cx="11296650" cy="14792075"/>
            <a:chOff x="2051538" y="-767220"/>
            <a:chExt cx="5181600" cy="8061292"/>
          </a:xfrm>
        </p:grpSpPr>
        <p:sp>
          <p:nvSpPr>
            <p:cNvPr id="5" name="Eksplozija 1 4"/>
            <p:cNvSpPr/>
            <p:nvPr/>
          </p:nvSpPr>
          <p:spPr>
            <a:xfrm>
              <a:off x="2051538" y="-517017"/>
              <a:ext cx="5181600" cy="781108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400" dirty="0"/>
                <a:t>Običajen korejski </a:t>
              </a:r>
              <a:r>
                <a:rPr lang="sl-SI" sz="2400" dirty="0">
                  <a:solidFill>
                    <a:srgbClr val="FFC000"/>
                  </a:solidFill>
                </a:rPr>
                <a:t>delovnik</a:t>
              </a:r>
              <a:r>
                <a:rPr lang="sl-SI" sz="2400" dirty="0"/>
                <a:t> traja od devetih zjutraj do šestih popoldne. Devet ur, a se zelo hitro raztegne na deset ali enajst ur. Temu sledi skoraj obvezna večerja s sodelavci. Takšno druženje je pomemben del korejske kulture, poleg tega pa je tudi praktično.</a:t>
              </a:r>
            </a:p>
            <a:p>
              <a:pPr algn="ctr"/>
              <a:endParaRPr lang="sl-SI" sz="2400" dirty="0"/>
            </a:p>
            <a:p>
              <a:pPr algn="ctr"/>
              <a:r>
                <a:rPr lang="sl-SI" sz="2400" dirty="0"/>
                <a:t>Poleg tega ima Južna Koreja eno najvišjih stopenj </a:t>
              </a:r>
              <a:r>
                <a:rPr lang="sl-SI" sz="2400" dirty="0">
                  <a:solidFill>
                    <a:srgbClr val="FFC000"/>
                  </a:solidFill>
                </a:rPr>
                <a:t>zaposlenosti za določen čas</a:t>
              </a:r>
              <a:r>
                <a:rPr lang="sl-SI" sz="2400" dirty="0"/>
                <a:t>, kar je posledica skrajno liberaliziranega trga delovne sile.</a:t>
              </a:r>
            </a:p>
            <a:p>
              <a:pPr algn="ctr"/>
              <a:endParaRPr lang="sl-SI" sz="2400" dirty="0"/>
            </a:p>
            <a:p>
              <a:pPr algn="ctr"/>
              <a:r>
                <a:rPr lang="sl-SI" sz="2400" dirty="0">
                  <a:solidFill>
                    <a:srgbClr val="FFC000"/>
                  </a:solidFill>
                </a:rPr>
                <a:t>Delovna zakonodaja </a:t>
              </a:r>
              <a:r>
                <a:rPr lang="sl-SI" sz="2400" dirty="0"/>
                <a:t>zagotavlja temeljne pravice delavcev, a v praksi prevladujejo interesi korporacij</a:t>
              </a:r>
              <a:r>
                <a:rPr lang="sl-SI" sz="3041" dirty="0"/>
                <a:t>.</a:t>
              </a:r>
            </a:p>
          </p:txBody>
        </p:sp>
        <p:sp>
          <p:nvSpPr>
            <p:cNvPr id="6" name="PoljeZBesedilom 5"/>
            <p:cNvSpPr txBox="1"/>
            <p:nvPr/>
          </p:nvSpPr>
          <p:spPr>
            <a:xfrm>
              <a:off x="2633963" y="-767220"/>
              <a:ext cx="3768968" cy="330697"/>
            </a:xfrm>
            <a:prstGeom prst="rect">
              <a:avLst/>
            </a:prstGeom>
            <a:noFill/>
          </p:spPr>
          <p:txBody>
            <a:bodyPr wrap="square" rtlCol="0">
              <a:spAutoFit/>
            </a:bodyPr>
            <a:lstStyle/>
            <a:p>
              <a:pPr algn="ctr"/>
              <a:r>
                <a:rPr lang="sl-SI" sz="3119" dirty="0">
                  <a:solidFill>
                    <a:srgbClr val="FF0000"/>
                  </a:solidFill>
                </a:rPr>
                <a:t>NORME IN VREDNOTE</a:t>
              </a:r>
            </a:p>
          </p:txBody>
        </p:sp>
      </p:grpSp>
      <p:pic>
        <p:nvPicPr>
          <p:cNvPr id="8" name="Slika 7"/>
          <p:cNvPicPr>
            <a:picLocks noChangeAspect="1"/>
          </p:cNvPicPr>
          <p:nvPr/>
        </p:nvPicPr>
        <p:blipFill>
          <a:blip r:embed="rId2"/>
          <a:stretch>
            <a:fillRect/>
          </a:stretch>
        </p:blipFill>
        <p:spPr>
          <a:xfrm>
            <a:off x="4642498" y="15176500"/>
            <a:ext cx="2619375" cy="1743075"/>
          </a:xfrm>
          <a:prstGeom prst="rect">
            <a:avLst/>
          </a:prstGeom>
        </p:spPr>
      </p:pic>
    </p:spTree>
    <p:extLst>
      <p:ext uri="{BB962C8B-B14F-4D97-AF65-F5344CB8AC3E}">
        <p14:creationId xmlns:p14="http://schemas.microsoft.com/office/powerpoint/2010/main" val="39833957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a:t>JUŽNA KOREJA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a:p>
            <a:p>
              <a:endParaRPr lang="sl-SI" sz="1600" dirty="0" smtClean="0"/>
            </a:p>
            <a:p>
              <a:pPr algn="ctr"/>
              <a:r>
                <a:rPr lang="sl-SI" sz="2000" dirty="0"/>
                <a:t>Južni Korejci namenijo za </a:t>
              </a:r>
              <a:r>
                <a:rPr lang="sl-SI" sz="2000" dirty="0">
                  <a:solidFill>
                    <a:srgbClr val="FFC000"/>
                  </a:solidFill>
                </a:rPr>
                <a:t>izobraževanje svojih otrok </a:t>
              </a:r>
              <a:r>
                <a:rPr lang="sl-SI" sz="2000" dirty="0"/>
                <a:t>največji delež družinskega proračuna med razvitimi državami. To je na eni strani povezano z zgodovinskim pomenom izobrazbe v tradicionalni </a:t>
              </a:r>
              <a:r>
                <a:rPr lang="sl-SI" sz="2000" dirty="0" err="1"/>
                <a:t>konfucijanski</a:t>
              </a:r>
              <a:r>
                <a:rPr lang="sl-SI" sz="2000" dirty="0"/>
                <a:t> kulturi in priložnostmi, ki jih je nekdaj dobra izobrazba odpirala zlasti revnejšim, na drugi strani pa je razlog za velike izdatke za izobrazbo v zelo dragih zasebnih šolah in univerzah, dodatnem obšolskem izobraževanju in v izjemno </a:t>
              </a:r>
              <a:r>
                <a:rPr lang="sl-SI" sz="2000" dirty="0">
                  <a:solidFill>
                    <a:srgbClr val="FFC000"/>
                  </a:solidFill>
                </a:rPr>
                <a:t>hudi konkurenci na trgu delovne sile</a:t>
              </a:r>
              <a:r>
                <a:rPr lang="sl-SI" sz="2000" dirty="0"/>
                <a:t>. Izobrazba na zasebni univerzi v Seulu je za mlade precej boljše izhodišče pri iskanju zaposlitve, kot je denimo javna univerza na podeželju. In če morajo vaši starši za vsak semester študija na zasebni univerzi odšteti </a:t>
              </a:r>
              <a:r>
                <a:rPr lang="sl-SI" sz="2000" dirty="0">
                  <a:solidFill>
                    <a:srgbClr val="FFC000"/>
                  </a:solidFill>
                </a:rPr>
                <a:t>4.000 ali 5.000 evrov</a:t>
              </a:r>
              <a:r>
                <a:rPr lang="sl-SI" sz="2000" dirty="0"/>
                <a:t>, potem o fiktivnem vpisu ne razmišljate.</a:t>
              </a:r>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VZGOJNO-IZOBRAŽEVALNI SISTEMI</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642498" y="15176500"/>
            <a:ext cx="2619375" cy="1743075"/>
          </a:xfrm>
          <a:prstGeom prst="rect">
            <a:avLst/>
          </a:prstGeom>
        </p:spPr>
      </p:pic>
    </p:spTree>
    <p:extLst>
      <p:ext uri="{BB962C8B-B14F-4D97-AF65-F5344CB8AC3E}">
        <p14:creationId xmlns:p14="http://schemas.microsoft.com/office/powerpoint/2010/main" val="845803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1520288"/>
          </a:xfrm>
          <a:prstGeom prst="rect">
            <a:avLst/>
          </a:prstGeom>
          <a:noFill/>
        </p:spPr>
        <p:txBody>
          <a:bodyPr wrap="square" rtlCol="0">
            <a:spAutoFit/>
          </a:bodyPr>
          <a:lstStyle/>
          <a:p>
            <a:pPr algn="ctr"/>
            <a:r>
              <a:rPr lang="pl-PL" sz="3119" dirty="0"/>
              <a:t>JUŽNA KOREJA </a:t>
            </a:r>
            <a:br>
              <a:rPr lang="pl-PL" sz="3119" dirty="0"/>
            </a:br>
            <a:endParaRPr lang="pl-PL" sz="3119" dirty="0"/>
          </a:p>
          <a:p>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3041" dirty="0">
                  <a:solidFill>
                    <a:srgbClr val="FFC000"/>
                  </a:solidFill>
                </a:rPr>
                <a:t>Promet</a:t>
              </a:r>
              <a:r>
                <a:rPr lang="sl-SI" sz="3041" dirty="0"/>
                <a:t> je nočna mora, </a:t>
              </a:r>
              <a:r>
                <a:rPr lang="sl-SI" sz="3041" dirty="0">
                  <a:solidFill>
                    <a:srgbClr val="FFC000"/>
                  </a:solidFill>
                </a:rPr>
                <a:t>onesnaženost zraka </a:t>
              </a:r>
              <a:r>
                <a:rPr lang="sl-SI" sz="3041" dirty="0"/>
                <a:t>dnevno presega evropske dovoljene vrednosti, </a:t>
              </a:r>
              <a:r>
                <a:rPr lang="sl-SI" sz="3041" dirty="0">
                  <a:solidFill>
                    <a:srgbClr val="FFC000"/>
                  </a:solidFill>
                </a:rPr>
                <a:t>stanovanjske politike</a:t>
              </a:r>
              <a:r>
                <a:rPr lang="sl-SI" sz="3041" dirty="0">
                  <a:solidFill>
                    <a:srgbClr val="FF0000"/>
                  </a:solidFill>
                </a:rPr>
                <a:t> </a:t>
              </a:r>
              <a:r>
                <a:rPr lang="sl-SI" sz="3041" dirty="0"/>
                <a:t>ni oziroma je v celoti prepuščena trgu. Stanovanja so za naše razmere nizke kakovosti, cene pa astronomske.</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a:solidFill>
                    <a:srgbClr val="FF0000"/>
                  </a:solidFill>
                </a:rPr>
                <a:t>MATERIALNE IN ŽIVLJENJSKE RAZMERE</a:t>
              </a:r>
            </a:p>
          </p:txBody>
        </p:sp>
      </p:grpSp>
      <p:pic>
        <p:nvPicPr>
          <p:cNvPr id="8" name="Slika 7"/>
          <p:cNvPicPr>
            <a:picLocks noChangeAspect="1"/>
          </p:cNvPicPr>
          <p:nvPr/>
        </p:nvPicPr>
        <p:blipFill>
          <a:blip r:embed="rId2"/>
          <a:stretch>
            <a:fillRect/>
          </a:stretch>
        </p:blipFill>
        <p:spPr>
          <a:xfrm>
            <a:off x="4642498" y="15176500"/>
            <a:ext cx="2619375" cy="1743075"/>
          </a:xfrm>
          <a:prstGeom prst="rect">
            <a:avLst/>
          </a:prstGeom>
        </p:spPr>
      </p:pic>
    </p:spTree>
    <p:extLst>
      <p:ext uri="{BB962C8B-B14F-4D97-AF65-F5344CB8AC3E}">
        <p14:creationId xmlns:p14="http://schemas.microsoft.com/office/powerpoint/2010/main" val="1145097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a:t>JUŽNA KOREJA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a:p>
            <a:p>
              <a:endParaRPr lang="sl-SI" sz="1600" dirty="0" smtClean="0"/>
            </a:p>
            <a:p>
              <a:pPr algn="ctr"/>
              <a:r>
                <a:rPr lang="sl-SI" sz="2000" dirty="0"/>
                <a:t>Elektronski </a:t>
              </a:r>
              <a:r>
                <a:rPr lang="sl-SI" sz="2000" i="1" dirty="0" err="1"/>
                <a:t>gadgeti</a:t>
              </a:r>
              <a:r>
                <a:rPr lang="sl-SI" sz="2000" dirty="0"/>
                <a:t> so seveda še vedno popularni, vendar pa se že nekaj časa krepi zlasti razvoj in ponudba novih visokotehnoloških storitev. V bližini Seula, na primer, gradijo tako imenovano pametno mesto </a:t>
              </a:r>
              <a:r>
                <a:rPr lang="sl-SI" sz="2000" dirty="0" err="1"/>
                <a:t>Songdu</a:t>
              </a:r>
              <a:r>
                <a:rPr lang="sl-SI" sz="2000" dirty="0"/>
                <a:t>, ki temelji na tehnologiji medmrežja stvari. To na primer pomeni, da so v enotno medmrežje povezani ne le </a:t>
              </a:r>
              <a:r>
                <a:rPr lang="sl-SI" sz="2000" dirty="0">
                  <a:solidFill>
                    <a:srgbClr val="FFC000"/>
                  </a:solidFill>
                </a:rPr>
                <a:t>računalnik ali televizor, ampak tudi kuhinjske naprave, smeti, ogrevanje, avtomobili, parkirišča </a:t>
              </a:r>
              <a:r>
                <a:rPr lang="sl-SI" sz="2000" dirty="0"/>
                <a:t>- nekoč kar cele soseske. Tudi v Seulu že lahko kupite podobna pametna stanovanja. </a:t>
              </a:r>
              <a:r>
                <a:rPr lang="sl-SI" sz="2000" dirty="0" smtClean="0"/>
                <a:t>.</a:t>
              </a:r>
              <a:endParaRPr lang="sl-SI" sz="2000" dirty="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642498" y="15176500"/>
            <a:ext cx="2619375" cy="1743075"/>
          </a:xfrm>
          <a:prstGeom prst="rect">
            <a:avLst/>
          </a:prstGeom>
        </p:spPr>
      </p:pic>
    </p:spTree>
    <p:extLst>
      <p:ext uri="{BB962C8B-B14F-4D97-AF65-F5344CB8AC3E}">
        <p14:creationId xmlns:p14="http://schemas.microsoft.com/office/powerpoint/2010/main" val="37944081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520288"/>
          </a:xfrm>
          <a:prstGeom prst="rect">
            <a:avLst/>
          </a:prstGeom>
          <a:noFill/>
        </p:spPr>
        <p:txBody>
          <a:bodyPr wrap="square" rtlCol="0">
            <a:spAutoFit/>
          </a:bodyPr>
          <a:lstStyle/>
          <a:p>
            <a:pPr algn="ctr"/>
            <a:r>
              <a:rPr lang="pl-PL" sz="3119" dirty="0"/>
              <a:t>JUŽNA KOREJA </a:t>
            </a:r>
            <a:br>
              <a:rPr lang="pl-PL" sz="3119" dirty="0"/>
            </a:br>
            <a:r>
              <a:rPr lang="pl-PL" sz="3119" dirty="0"/>
              <a:t>gospodarski napredek je pred socialno državo</a:t>
            </a:r>
          </a:p>
          <a:p>
            <a:endParaRPr lang="sl-SI" sz="3041" dirty="0"/>
          </a:p>
        </p:txBody>
      </p:sp>
      <p:sp>
        <p:nvSpPr>
          <p:cNvPr id="6" name="PoljeZBesedilom 5"/>
          <p:cNvSpPr txBox="1"/>
          <p:nvPr/>
        </p:nvSpPr>
        <p:spPr>
          <a:xfrm>
            <a:off x="475311" y="1660047"/>
            <a:ext cx="10953750" cy="572335"/>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pic>
        <p:nvPicPr>
          <p:cNvPr id="2" name="Slika 1"/>
          <p:cNvPicPr>
            <a:picLocks noChangeAspect="1"/>
          </p:cNvPicPr>
          <p:nvPr/>
        </p:nvPicPr>
        <p:blipFill rotWithShape="1">
          <a:blip r:embed="rId2"/>
          <a:srcRect l="29396" t="14614" r="47374" b="57452"/>
          <a:stretch/>
        </p:blipFill>
        <p:spPr>
          <a:xfrm>
            <a:off x="953285" y="2514599"/>
            <a:ext cx="9997802" cy="6762751"/>
          </a:xfrm>
          <a:prstGeom prst="rect">
            <a:avLst/>
          </a:prstGeom>
        </p:spPr>
      </p:pic>
      <p:sp>
        <p:nvSpPr>
          <p:cNvPr id="3" name="Pravokotnik 2"/>
          <p:cNvSpPr/>
          <p:nvPr/>
        </p:nvSpPr>
        <p:spPr>
          <a:xfrm>
            <a:off x="1042226" y="9559567"/>
            <a:ext cx="9819919" cy="3589701"/>
          </a:xfrm>
          <a:prstGeom prst="rect">
            <a:avLst/>
          </a:prstGeom>
        </p:spPr>
        <p:txBody>
          <a:bodyPr wrap="square">
            <a:spAutoFit/>
          </a:bodyPr>
          <a:lstStyle/>
          <a:p>
            <a:pPr algn="ctr"/>
            <a:r>
              <a:rPr lang="sl-SI" b="0" i="0" dirty="0" smtClean="0">
                <a:solidFill>
                  <a:srgbClr val="4A4A4A"/>
                </a:solidFill>
                <a:effectLst/>
                <a:latin typeface="Arial" panose="020B0604020202020204" pitchFamily="34" charset="0"/>
              </a:rPr>
              <a:t>Najbolj znana korejska jed je </a:t>
            </a:r>
            <a:r>
              <a:rPr lang="sl-SI" b="0" i="0" dirty="0" err="1" smtClean="0">
                <a:solidFill>
                  <a:srgbClr val="FFC000"/>
                </a:solidFill>
                <a:effectLst/>
                <a:latin typeface="Arial" panose="020B0604020202020204" pitchFamily="34" charset="0"/>
              </a:rPr>
              <a:t>kimči</a:t>
            </a:r>
            <a:r>
              <a:rPr lang="sl-SI" b="0" i="0" dirty="0" smtClean="0">
                <a:solidFill>
                  <a:srgbClr val="FFC000"/>
                </a:solidFill>
                <a:effectLst/>
                <a:latin typeface="Arial" panose="020B0604020202020204" pitchFamily="34" charset="0"/>
              </a:rPr>
              <a:t> </a:t>
            </a:r>
            <a:r>
              <a:rPr lang="sl-SI" b="0" i="0" dirty="0" smtClean="0">
                <a:solidFill>
                  <a:srgbClr val="4A4A4A"/>
                </a:solidFill>
                <a:effectLst/>
                <a:latin typeface="Arial" panose="020B0604020202020204" pitchFamily="34" charset="0"/>
              </a:rPr>
              <a:t>in jo postrežejo pri praktično vsakem obroku. Gre za jed iz fermentirane zelenjave (največ je kitajskega zelja) in čilija, zato je njen okus pekoče-kisel. Tipične sestavine </a:t>
            </a:r>
            <a:r>
              <a:rPr lang="sl-SI" b="0" i="0" dirty="0" err="1" smtClean="0">
                <a:solidFill>
                  <a:srgbClr val="4A4A4A"/>
                </a:solidFill>
                <a:effectLst/>
                <a:latin typeface="Arial" panose="020B0604020202020204" pitchFamily="34" charset="0"/>
              </a:rPr>
              <a:t>kimčija</a:t>
            </a:r>
            <a:r>
              <a:rPr lang="sl-SI" b="0" i="0" dirty="0" smtClean="0">
                <a:solidFill>
                  <a:srgbClr val="4A4A4A"/>
                </a:solidFill>
                <a:effectLst/>
                <a:latin typeface="Arial" panose="020B0604020202020204" pitchFamily="34" charset="0"/>
              </a:rPr>
              <a:t> so kitajsko zelje, redkev, česen, rdeča paprika čili, mlada čebula, ingver, sol in sladkor, pogosto pa dodajajo sojino omako, sadje, škampe, sipo, ostrige in druge morske sadeže. Obstajalo naj bi kar 187 vrst </a:t>
            </a:r>
            <a:r>
              <a:rPr lang="sl-SI" b="0" i="0" dirty="0" err="1" smtClean="0">
                <a:solidFill>
                  <a:srgbClr val="4A4A4A"/>
                </a:solidFill>
                <a:effectLst/>
                <a:latin typeface="Arial" panose="020B0604020202020204" pitchFamily="34" charset="0"/>
              </a:rPr>
              <a:t>kimčija</a:t>
            </a:r>
            <a:r>
              <a:rPr lang="sl-SI" b="0" i="0" dirty="0" smtClean="0">
                <a:solidFill>
                  <a:srgbClr val="4A4A4A"/>
                </a:solidFill>
                <a:effectLst/>
                <a:latin typeface="Arial" panose="020B0604020202020204" pitchFamily="34" charset="0"/>
              </a:rPr>
              <a:t>. Foto: </a:t>
            </a:r>
            <a:r>
              <a:rPr lang="sl-SI" b="0" i="0" dirty="0" err="1" smtClean="0">
                <a:solidFill>
                  <a:srgbClr val="4A4A4A"/>
                </a:solidFill>
                <a:effectLst/>
                <a:latin typeface="Arial" panose="020B0604020202020204" pitchFamily="34" charset="0"/>
              </a:rPr>
              <a:t>Reuters</a:t>
            </a:r>
            <a:endParaRPr lang="sl-SI" dirty="0"/>
          </a:p>
        </p:txBody>
      </p:sp>
      <p:pic>
        <p:nvPicPr>
          <p:cNvPr id="8" name="Slika 7"/>
          <p:cNvPicPr>
            <a:picLocks noChangeAspect="1"/>
          </p:cNvPicPr>
          <p:nvPr/>
        </p:nvPicPr>
        <p:blipFill>
          <a:blip r:embed="rId3"/>
          <a:stretch>
            <a:fillRect/>
          </a:stretch>
        </p:blipFill>
        <p:spPr>
          <a:xfrm>
            <a:off x="4642498" y="15176500"/>
            <a:ext cx="2619375" cy="1743075"/>
          </a:xfrm>
          <a:prstGeom prst="rect">
            <a:avLst/>
          </a:prstGeom>
        </p:spPr>
      </p:pic>
    </p:spTree>
    <p:extLst>
      <p:ext uri="{BB962C8B-B14F-4D97-AF65-F5344CB8AC3E}">
        <p14:creationId xmlns:p14="http://schemas.microsoft.com/office/powerpoint/2010/main" val="33248624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a:t>JUŽNA KOREJA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a:p>
            <a:p>
              <a:endParaRPr lang="sl-SI" sz="1600" dirty="0" smtClean="0"/>
            </a:p>
            <a:p>
              <a:pPr algn="ctr"/>
              <a:r>
                <a:rPr lang="sl-SI" sz="2800" dirty="0"/>
                <a:t>V Južni Koreji uspešno deluje kar nekaj slovenskih podjetij, zlasti na nekaterih </a:t>
              </a:r>
              <a:r>
                <a:rPr lang="sl-SI" sz="2800" dirty="0" err="1">
                  <a:solidFill>
                    <a:srgbClr val="FFC000"/>
                  </a:solidFill>
                </a:rPr>
                <a:t>nišnih</a:t>
              </a:r>
              <a:r>
                <a:rPr lang="sl-SI" sz="2800" dirty="0">
                  <a:solidFill>
                    <a:srgbClr val="FFC000"/>
                  </a:solidFill>
                </a:rPr>
                <a:t> trgih</a:t>
              </a:r>
              <a:r>
                <a:rPr lang="sl-SI" sz="2800" dirty="0"/>
                <a:t>. Ampak to so podjetja, ki so tudi sicer na svojem področju v svetovnem vrhu. Je pa v zadnjih letih tukaj izjemno naraslo zanimanje za Slovenijo kot </a:t>
              </a:r>
              <a:r>
                <a:rPr lang="sl-SI" sz="2800" dirty="0">
                  <a:solidFill>
                    <a:srgbClr val="FFC000"/>
                  </a:solidFill>
                </a:rPr>
                <a:t>turistično destinacijo</a:t>
              </a:r>
              <a:r>
                <a:rPr lang="sl-SI" sz="2800" dirty="0"/>
                <a:t>. Menda v veliki meri zaradi zelo priljubljenega južnokorejskega resničnostnega šova, ki so ga snemali na Hrvaškem.</a:t>
              </a:r>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MEDNARODNA TRGOVINA</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642498" y="15176500"/>
            <a:ext cx="2619375" cy="1743075"/>
          </a:xfrm>
          <a:prstGeom prst="rect">
            <a:avLst/>
          </a:prstGeom>
        </p:spPr>
      </p:pic>
    </p:spTree>
    <p:extLst>
      <p:ext uri="{BB962C8B-B14F-4D97-AF65-F5344CB8AC3E}">
        <p14:creationId xmlns:p14="http://schemas.microsoft.com/office/powerpoint/2010/main" val="22241457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520288"/>
          </a:xfrm>
          <a:prstGeom prst="rect">
            <a:avLst/>
          </a:prstGeom>
          <a:noFill/>
        </p:spPr>
        <p:txBody>
          <a:bodyPr wrap="square" rtlCol="0">
            <a:spAutoFit/>
          </a:bodyPr>
          <a:lstStyle/>
          <a:p>
            <a:pPr algn="ctr"/>
            <a:r>
              <a:rPr lang="pl-PL" sz="3119" dirty="0"/>
              <a:t>JUŽNA KOREJA </a:t>
            </a:r>
            <a:br>
              <a:rPr lang="pl-PL" sz="3119" dirty="0"/>
            </a:br>
            <a:endParaRPr lang="pl-PL" sz="3119" dirty="0"/>
          </a:p>
          <a:p>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a:p>
            <a:p>
              <a:endParaRPr lang="sl-SI" sz="1600" dirty="0" smtClean="0"/>
            </a:p>
            <a:p>
              <a:r>
                <a:rPr lang="sl-SI" sz="2000" dirty="0" smtClean="0">
                  <a:solidFill>
                    <a:srgbClr val="FFC000"/>
                  </a:solidFill>
                </a:rPr>
                <a:t>Socialne </a:t>
              </a:r>
              <a:r>
                <a:rPr lang="sl-SI" sz="2000" dirty="0">
                  <a:solidFill>
                    <a:srgbClr val="FFC000"/>
                  </a:solidFill>
                </a:rPr>
                <a:t>države</a:t>
              </a:r>
              <a:r>
                <a:rPr lang="sl-SI" sz="2000" dirty="0"/>
                <a:t>, kot jo poznamo v Evropi, v Južni Koreji ni. V preteklosti se je država osredotočila izključno na hiter gospodarski razvoj, socialni izdatki pa so bili prepoznani kot nepotreben strošek. </a:t>
              </a:r>
              <a:r>
                <a:rPr lang="sl-SI" sz="2000" dirty="0" smtClean="0"/>
                <a:t>Zdajšnja </a:t>
              </a:r>
              <a:r>
                <a:rPr lang="sl-SI" sz="2000" dirty="0"/>
                <a:t>predsednica </a:t>
              </a:r>
              <a:r>
                <a:rPr lang="sl-SI" sz="2000" dirty="0" err="1"/>
                <a:t>Parkova</a:t>
              </a:r>
              <a:r>
                <a:rPr lang="sl-SI" sz="2000" dirty="0"/>
                <a:t> je tako sploh prvič uvedla neke vrste </a:t>
              </a:r>
              <a:r>
                <a:rPr lang="sl-SI" sz="2000" dirty="0">
                  <a:solidFill>
                    <a:srgbClr val="FFC000"/>
                  </a:solidFill>
                </a:rPr>
                <a:t>univerzalni otroški dodatek</a:t>
              </a:r>
              <a:r>
                <a:rPr lang="sl-SI" sz="2000" dirty="0"/>
                <a:t>, do katerega so upravičene vse družine z otroki, mlajšimi od pet let in je za vse enak, ne glede na gmotni položaj </a:t>
              </a:r>
              <a:r>
                <a:rPr lang="sl-SI" sz="2000" dirty="0" smtClean="0"/>
                <a:t>družine</a:t>
              </a:r>
            </a:p>
            <a:p>
              <a:endParaRPr lang="sl-SI" sz="2000" dirty="0"/>
            </a:p>
            <a:p>
              <a:r>
                <a:rPr lang="sl-SI" sz="2000" dirty="0" smtClean="0"/>
                <a:t>Se </a:t>
              </a:r>
              <a:r>
                <a:rPr lang="sl-SI" sz="2000" dirty="0"/>
                <a:t>pa v zadnjih letih </a:t>
              </a:r>
              <a:r>
                <a:rPr lang="sl-SI" sz="2000" dirty="0">
                  <a:solidFill>
                    <a:srgbClr val="FFC000"/>
                  </a:solidFill>
                </a:rPr>
                <a:t>socialna država </a:t>
              </a:r>
              <a:r>
                <a:rPr lang="sl-SI" sz="2000" dirty="0"/>
                <a:t>veliko bolje razvija na </a:t>
              </a:r>
              <a:r>
                <a:rPr lang="sl-SI" sz="2000" dirty="0">
                  <a:solidFill>
                    <a:srgbClr val="FFC000"/>
                  </a:solidFill>
                </a:rPr>
                <a:t>lokalni ravni</a:t>
              </a:r>
              <a:r>
                <a:rPr lang="sl-SI" sz="2000" dirty="0"/>
                <a:t>, kjer predvsem nekatera bogatejša mesta, kot so Seul, </a:t>
              </a:r>
              <a:r>
                <a:rPr lang="sl-SI" sz="2000" dirty="0" err="1"/>
                <a:t>Suvon</a:t>
              </a:r>
              <a:r>
                <a:rPr lang="sl-SI" sz="2000" dirty="0"/>
                <a:t> ali </a:t>
              </a:r>
              <a:r>
                <a:rPr lang="sl-SI" sz="2000" dirty="0" err="1"/>
                <a:t>Songnam</a:t>
              </a:r>
              <a:r>
                <a:rPr lang="sl-SI" sz="2000" dirty="0"/>
                <a:t>, uspešno uvajajo </a:t>
              </a:r>
              <a:r>
                <a:rPr lang="sl-SI" sz="2000" dirty="0">
                  <a:solidFill>
                    <a:srgbClr val="FFC000"/>
                  </a:solidFill>
                </a:rPr>
                <a:t>brezplačno šolsko prehrano, pomoč mladim družinam in starejšim ali podporo za brezposelne</a:t>
              </a:r>
              <a:r>
                <a:rPr lang="sl-SI" sz="2000" dirty="0"/>
                <a:t>.</a:t>
              </a:r>
            </a:p>
            <a:p>
              <a:pPr algn="ctr"/>
              <a:endParaRPr lang="sl-SI" sz="3041" dirty="0"/>
            </a:p>
          </p:txBody>
        </p:sp>
        <p:sp>
          <p:nvSpPr>
            <p:cNvPr id="6" name="PoljeZBesedilom 5"/>
            <p:cNvSpPr txBox="1"/>
            <p:nvPr/>
          </p:nvSpPr>
          <p:spPr>
            <a:xfrm>
              <a:off x="2051538" y="477743"/>
              <a:ext cx="5181600" cy="311189"/>
            </a:xfrm>
            <a:prstGeom prst="rect">
              <a:avLst/>
            </a:prstGeom>
            <a:noFill/>
          </p:spPr>
          <p:txBody>
            <a:bodyPr wrap="square" rtlCol="0">
              <a:spAutoFit/>
            </a:bodyPr>
            <a:lstStyle/>
            <a:p>
              <a:r>
                <a:rPr lang="sl-SI" sz="3119" dirty="0" smtClean="0">
                  <a:solidFill>
                    <a:srgbClr val="FF0000"/>
                  </a:solidFill>
                </a:rPr>
                <a:t>DRUŽBENA ORGANIZACIJA, USTANOVE Z RAZLIČNIMI VLOGAMI</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642498" y="15176500"/>
            <a:ext cx="2619375" cy="1743075"/>
          </a:xfrm>
          <a:prstGeom prst="rect">
            <a:avLst/>
          </a:prstGeom>
        </p:spPr>
      </p:pic>
    </p:spTree>
    <p:extLst>
      <p:ext uri="{BB962C8B-B14F-4D97-AF65-F5344CB8AC3E}">
        <p14:creationId xmlns:p14="http://schemas.microsoft.com/office/powerpoint/2010/main" val="38860722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572336"/>
          </a:xfrm>
          <a:prstGeom prst="rect">
            <a:avLst/>
          </a:prstGeom>
          <a:noFill/>
        </p:spPr>
        <p:txBody>
          <a:bodyPr wrap="square" rtlCol="0">
            <a:spAutoFit/>
          </a:bodyPr>
          <a:lstStyle/>
          <a:p>
            <a:pPr algn="ctr"/>
            <a:r>
              <a:rPr lang="pl-PL" sz="3119" dirty="0" smtClean="0"/>
              <a:t>KITAJSKA</a:t>
            </a:r>
            <a:endParaRPr lang="sl-SI" sz="3041" dirty="0"/>
          </a:p>
        </p:txBody>
      </p:sp>
      <p:grpSp>
        <p:nvGrpSpPr>
          <p:cNvPr id="7" name="Skupina 6"/>
          <p:cNvGrpSpPr/>
          <p:nvPr/>
        </p:nvGrpSpPr>
        <p:grpSpPr>
          <a:xfrm>
            <a:off x="0" y="2048151"/>
            <a:ext cx="11429062" cy="14372949"/>
            <a:chOff x="1826695" y="664297"/>
            <a:chExt cx="5406443" cy="6908811"/>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pPr algn="ctr"/>
              <a:r>
                <a:rPr lang="sl-SI" sz="2000" dirty="0"/>
                <a:t>V večjih mestih je zagotovo bolj </a:t>
              </a:r>
              <a:r>
                <a:rPr lang="sl-SI" sz="2000" dirty="0">
                  <a:solidFill>
                    <a:srgbClr val="FFC000"/>
                  </a:solidFill>
                </a:rPr>
                <a:t>božično</a:t>
              </a:r>
              <a:r>
                <a:rPr lang="sl-SI" sz="2000" dirty="0"/>
                <a:t>, pa tudi tukaj pri nas je mogoče videti božična drevesa in okraske. A za Kitajce je to samo še en dan, ko se družijo s prijatelji in gredo po nakupih - predbožični dan je eden izmed večjih nakupovalnih dni z veliko akcijami. Na ta dan pa drug drugemu tudi podarjajo </a:t>
              </a:r>
              <a:r>
                <a:rPr lang="sl-SI" sz="2000" dirty="0">
                  <a:solidFill>
                    <a:srgbClr val="FFC000"/>
                  </a:solidFill>
                </a:rPr>
                <a:t>jabolka</a:t>
              </a:r>
              <a:r>
                <a:rPr lang="sl-SI" sz="2000" dirty="0"/>
                <a:t>, saj predbožični dan oz. "tiha noč" v kitajščini zveni podobno kot "jabolko". In ko sem malo povprašal ljudi, večinoma vedo, da na ta dan praznujemo rojstvo Jezusa.</a:t>
              </a:r>
            </a:p>
            <a:p>
              <a:endParaRPr lang="sl-SI" sz="1600" dirty="0" smtClean="0"/>
            </a:p>
            <a:p>
              <a:pPr algn="ctr"/>
              <a:endParaRPr lang="sl-SI" sz="3041" dirty="0"/>
            </a:p>
          </p:txBody>
        </p:sp>
        <p:sp>
          <p:nvSpPr>
            <p:cNvPr id="6" name="PoljeZBesedilom 5"/>
            <p:cNvSpPr txBox="1"/>
            <p:nvPr/>
          </p:nvSpPr>
          <p:spPr>
            <a:xfrm>
              <a:off x="1826695" y="664297"/>
              <a:ext cx="5181600" cy="275111"/>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3" name="Slika 2"/>
          <p:cNvPicPr>
            <a:picLocks noChangeAspect="1"/>
          </p:cNvPicPr>
          <p:nvPr/>
        </p:nvPicPr>
        <p:blipFill>
          <a:blip r:embed="rId4"/>
          <a:stretch>
            <a:fillRect/>
          </a:stretch>
        </p:blipFill>
        <p:spPr>
          <a:xfrm>
            <a:off x="4877593" y="15176500"/>
            <a:ext cx="2619375" cy="1743075"/>
          </a:xfrm>
          <a:prstGeom prst="rect">
            <a:avLst/>
          </a:prstGeom>
        </p:spPr>
      </p:pic>
      <p:pic>
        <p:nvPicPr>
          <p:cNvPr id="9" name="1_kitajscin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08504" y="1174725"/>
            <a:ext cx="487363" cy="487362"/>
          </a:xfrm>
          <a:prstGeom prst="rect">
            <a:avLst/>
          </a:prstGeom>
        </p:spPr>
      </p:pic>
    </p:spTree>
    <p:extLst>
      <p:ext uri="{BB962C8B-B14F-4D97-AF65-F5344CB8AC3E}">
        <p14:creationId xmlns:p14="http://schemas.microsoft.com/office/powerpoint/2010/main" val="19111110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38"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572336"/>
          </a:xfrm>
          <a:prstGeom prst="rect">
            <a:avLst/>
          </a:prstGeom>
          <a:noFill/>
        </p:spPr>
        <p:txBody>
          <a:bodyPr wrap="square" rtlCol="0">
            <a:spAutoFit/>
          </a:bodyPr>
          <a:lstStyle/>
          <a:p>
            <a:pPr algn="ctr"/>
            <a:r>
              <a:rPr lang="pl-PL" sz="3119" dirty="0" smtClean="0"/>
              <a:t>KITAJSKA</a:t>
            </a:r>
            <a:endParaRPr lang="sl-SI" sz="3041" dirty="0"/>
          </a:p>
        </p:txBody>
      </p:sp>
      <p:grpSp>
        <p:nvGrpSpPr>
          <p:cNvPr id="7" name="Skupina 6"/>
          <p:cNvGrpSpPr/>
          <p:nvPr/>
        </p:nvGrpSpPr>
        <p:grpSpPr>
          <a:xfrm>
            <a:off x="0" y="2048151"/>
            <a:ext cx="11429062" cy="14372949"/>
            <a:chOff x="1826695" y="664297"/>
            <a:chExt cx="5406443" cy="6908811"/>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400" dirty="0"/>
                <a:t>Ker tukaj ni veliko tujcev (samo okoli 50), smo za Kitajce pravo čudo in velikokrat pritegnemo začudene poglede. Dostikrat te popolni tujci pozdravijo s "</a:t>
              </a:r>
              <a:r>
                <a:rPr lang="sl-SI" sz="2400" dirty="0" err="1"/>
                <a:t>hello</a:t>
              </a:r>
              <a:r>
                <a:rPr lang="sl-SI" sz="2400" dirty="0"/>
                <a:t>", a kaj več angleščine skoraj ne premorejo. Se pa zelo </a:t>
              </a:r>
              <a:r>
                <a:rPr lang="sl-SI" sz="2400" dirty="0">
                  <a:solidFill>
                    <a:srgbClr val="FFC000"/>
                  </a:solidFill>
                </a:rPr>
                <a:t>radi pogovarjajo</a:t>
              </a:r>
              <a:r>
                <a:rPr lang="sl-SI" sz="2400" dirty="0"/>
                <a:t>, če ugotovijo, da znaš govoriti kitajsko. Tukaj še nisem imel slabih izkušenj, vedno sem bil lepo sprejet. Glede rivalstva ne vem kaj veliko, a menim, da zagotovo obstaja. Je pa res, da je rodni kraj precej pomemben. Če se srečata dva tujca in ugotovita, da prihajata </a:t>
              </a:r>
              <a:r>
                <a:rPr lang="sl-SI" sz="2400" dirty="0">
                  <a:solidFill>
                    <a:srgbClr val="FFC000"/>
                  </a:solidFill>
                </a:rPr>
                <a:t>iz istega mesta </a:t>
              </a:r>
              <a:r>
                <a:rPr lang="sl-SI" sz="2400" dirty="0"/>
                <a:t>ali območja, bo med njima takoj vzpostavljeno nekakšno </a:t>
              </a:r>
              <a:r>
                <a:rPr lang="sl-SI" sz="2400" dirty="0">
                  <a:solidFill>
                    <a:srgbClr val="FFC000"/>
                  </a:solidFill>
                </a:rPr>
                <a:t>bratstvo</a:t>
              </a:r>
              <a:r>
                <a:rPr lang="sl-SI" sz="2400" dirty="0"/>
                <a:t>.</a:t>
              </a:r>
              <a:endParaRPr lang="sl-SI" sz="2400" dirty="0" smtClean="0"/>
            </a:p>
          </p:txBody>
        </p:sp>
        <p:sp>
          <p:nvSpPr>
            <p:cNvPr id="6" name="PoljeZBesedilom 5"/>
            <p:cNvSpPr txBox="1"/>
            <p:nvPr/>
          </p:nvSpPr>
          <p:spPr>
            <a:xfrm>
              <a:off x="1826695" y="664297"/>
              <a:ext cx="5181600" cy="275111"/>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9" name="Slika 8"/>
          <p:cNvPicPr>
            <a:picLocks noChangeAspect="1"/>
          </p:cNvPicPr>
          <p:nvPr/>
        </p:nvPicPr>
        <p:blipFill>
          <a:blip r:embed="rId2"/>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11547020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1040285"/>
          </a:xfrm>
          <a:prstGeom prst="rect">
            <a:avLst/>
          </a:prstGeom>
          <a:noFill/>
        </p:spPr>
        <p:txBody>
          <a:bodyPr wrap="square" rtlCol="0">
            <a:spAutoFit/>
          </a:bodyPr>
          <a:lstStyle/>
          <a:p>
            <a:pPr algn="ctr"/>
            <a:r>
              <a:rPr lang="pl-PL" sz="3119" dirty="0" smtClean="0"/>
              <a:t>KITAJSKA</a:t>
            </a:r>
            <a:r>
              <a:rPr lang="pl-PL" sz="3119" dirty="0"/>
              <a:t/>
            </a:r>
            <a:br>
              <a:rPr lang="pl-PL" sz="3119" dirty="0"/>
            </a:b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400" dirty="0"/>
                <a:t>Tudi pri nas je odmevala novica in očitno je dokaj odmevna težava, saj je bila celo ena izmed tematik pri pomembnem angleškem tekmovanju, ki ga je imela naša šola pred božičem. V to mesto sem v resnici prišel zato, ker sem verjel, da bo zrak tu odličen, a na koncu sem bil razočaran. Mislim, da so odprli neke nove tovarne, tako da je zdaj tudi pri nas </a:t>
              </a:r>
              <a:r>
                <a:rPr lang="sl-SI" sz="2400" dirty="0">
                  <a:solidFill>
                    <a:srgbClr val="FFC000"/>
                  </a:solidFill>
                </a:rPr>
                <a:t>zrak</a:t>
              </a:r>
              <a:r>
                <a:rPr lang="sl-SI" sz="2400" dirty="0"/>
                <a:t> dostikrat precej </a:t>
              </a:r>
              <a:r>
                <a:rPr lang="sl-SI" sz="2400" dirty="0">
                  <a:solidFill>
                    <a:srgbClr val="FFC000"/>
                  </a:solidFill>
                </a:rPr>
                <a:t>slab</a:t>
              </a:r>
              <a:r>
                <a:rPr lang="sl-SI" sz="2400" dirty="0"/>
                <a:t> in zelo redko odličen. Ampak vseeno imamo včasih sončne dneve z jasnim modrim nebom.</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a:solidFill>
                    <a:srgbClr val="FF0000"/>
                  </a:solidFill>
                </a:rPr>
                <a:t>MATERIALNE IN ŽIVLJENJSKE RAZMERE</a:t>
              </a:r>
            </a:p>
          </p:txBody>
        </p:sp>
      </p:grpSp>
      <p:pic>
        <p:nvPicPr>
          <p:cNvPr id="8" name="Slika 7"/>
          <p:cNvPicPr>
            <a:picLocks noChangeAspect="1"/>
          </p:cNvPicPr>
          <p:nvPr/>
        </p:nvPicPr>
        <p:blipFill>
          <a:blip r:embed="rId2"/>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29285689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1040285"/>
          </a:xfrm>
          <a:prstGeom prst="rect">
            <a:avLst/>
          </a:prstGeom>
          <a:noFill/>
        </p:spPr>
        <p:txBody>
          <a:bodyPr wrap="square" rtlCol="0">
            <a:spAutoFit/>
          </a:bodyPr>
          <a:lstStyle/>
          <a:p>
            <a:pPr algn="ctr"/>
            <a:r>
              <a:rPr lang="pl-PL" sz="3119" dirty="0" smtClean="0"/>
              <a:t>KITAJSKA</a:t>
            </a:r>
            <a:r>
              <a:rPr lang="pl-PL" sz="3119" dirty="0"/>
              <a:t/>
            </a:r>
            <a:br>
              <a:rPr lang="pl-PL" sz="3119" dirty="0"/>
            </a:b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2000" dirty="0" smtClean="0"/>
                <a:t>Ljudje </a:t>
              </a:r>
              <a:r>
                <a:rPr lang="sl-SI" sz="2000" dirty="0"/>
                <a:t>se tukaj kar pogosto odpravijo na potepe v mestne parke in hribe, ki obkrožajo mesto. A to so večinoma bolj ležerne dejavnosti. Tistega pravega </a:t>
              </a:r>
              <a:r>
                <a:rPr lang="sl-SI" sz="2000" dirty="0" err="1">
                  <a:solidFill>
                    <a:srgbClr val="FFC000"/>
                  </a:solidFill>
                </a:rPr>
                <a:t>športanja</a:t>
              </a:r>
              <a:r>
                <a:rPr lang="sl-SI" sz="2000" dirty="0">
                  <a:solidFill>
                    <a:srgbClr val="FFC000"/>
                  </a:solidFill>
                </a:rPr>
                <a:t> </a:t>
              </a:r>
              <a:r>
                <a:rPr lang="sl-SI" sz="2000" dirty="0"/>
                <a:t>ni tako veliko, sploh med mladimi. Na igriščih sicer vedno vidiš košarkarske tekme, a zdi se mi, da je delež dejavnih ljudi precej manjši kot pri nas. Tudi teka je bolj malo, ljudje tekaške steze uporabljajo bolj za sprehode. To se mi zdelo res zanimivo - zvečer so igrišča polna ljudi, ki hodijo okoli po stezi in se pogovarjajo s prijatelji. Tu in tam pa lahko vidiš tudi kakšnega tekača. Je pa starejša generacija precej dejavna - pogosto </a:t>
              </a:r>
              <a:r>
                <a:rPr lang="sl-SI" sz="2000" dirty="0">
                  <a:solidFill>
                    <a:srgbClr val="FFC000"/>
                  </a:solidFill>
                </a:rPr>
                <a:t>telovadijo</a:t>
              </a:r>
              <a:r>
                <a:rPr lang="sl-SI" sz="2000" dirty="0"/>
                <a:t> na za to postavljenih igralih, ki jih najdeš v vsakem parku, poleg tega pa se tudi zbirajo v velikih množicah in skupaj </a:t>
              </a:r>
              <a:r>
                <a:rPr lang="sl-SI" sz="2000" dirty="0">
                  <a:solidFill>
                    <a:srgbClr val="FFC000"/>
                  </a:solidFill>
                  <a:hlinkClick r:id="rId2"/>
                </a:rPr>
                <a:t>plešejo</a:t>
              </a:r>
              <a:r>
                <a:rPr lang="sl-SI" sz="2000" dirty="0"/>
                <a:t> (večinoma ženske).</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a:solidFill>
                    <a:srgbClr val="FF0000"/>
                  </a:solidFill>
                </a:rPr>
                <a:t>MATERIALNE IN ŽIVLJENJSKE RAZMERE</a:t>
              </a:r>
            </a:p>
          </p:txBody>
        </p:sp>
      </p:grpSp>
      <p:pic>
        <p:nvPicPr>
          <p:cNvPr id="8" name="Slika 7"/>
          <p:cNvPicPr>
            <a:picLocks noChangeAspect="1"/>
          </p:cNvPicPr>
          <p:nvPr/>
        </p:nvPicPr>
        <p:blipFill>
          <a:blip r:embed="rId3"/>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2230937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1040285"/>
          </a:xfrm>
          <a:prstGeom prst="rect">
            <a:avLst/>
          </a:prstGeom>
          <a:noFill/>
        </p:spPr>
        <p:txBody>
          <a:bodyPr wrap="square" rtlCol="0">
            <a:spAutoFit/>
          </a:bodyPr>
          <a:lstStyle/>
          <a:p>
            <a:pPr algn="ctr"/>
            <a:r>
              <a:rPr lang="pl-PL" sz="3119" dirty="0" smtClean="0"/>
              <a:t>KITAJSKA</a:t>
            </a:r>
            <a:r>
              <a:rPr lang="pl-PL" sz="3119" dirty="0"/>
              <a:t/>
            </a:r>
            <a:br>
              <a:rPr lang="pl-PL" sz="3119" dirty="0"/>
            </a:br>
            <a:endParaRPr lang="sl-SI" sz="3041" dirty="0"/>
          </a:p>
        </p:txBody>
      </p:sp>
      <p:grpSp>
        <p:nvGrpSpPr>
          <p:cNvPr id="7" name="Skupina 6"/>
          <p:cNvGrpSpPr/>
          <p:nvPr/>
        </p:nvGrpSpPr>
        <p:grpSpPr>
          <a:xfrm>
            <a:off x="1117600" y="18067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2000" dirty="0"/>
                <a:t>To je spet odvisno od mesta. Pri nas in v Pekingu je čisto drugače. Sam tukaj zapravim </a:t>
              </a:r>
              <a:r>
                <a:rPr lang="sl-SI" sz="2000" dirty="0" smtClean="0"/>
                <a:t>okoli </a:t>
              </a:r>
              <a:r>
                <a:rPr lang="sl-SI" sz="2000" dirty="0" smtClean="0">
                  <a:solidFill>
                    <a:srgbClr val="FFC000"/>
                  </a:solidFill>
                </a:rPr>
                <a:t>300 evrov </a:t>
              </a:r>
              <a:r>
                <a:rPr lang="sl-SI" sz="2000" dirty="0"/>
                <a:t>mesečno samo za vsakdanje življenje – </a:t>
              </a:r>
              <a:r>
                <a:rPr lang="sl-SI" sz="2000" dirty="0" smtClean="0"/>
                <a:t>stanovanja </a:t>
              </a:r>
              <a:r>
                <a:rPr lang="sl-SI" sz="2000" dirty="0"/>
                <a:t>in raznih stroškov nam ni treba plačevati. Če se držiš bolj kitajske hrane in tudi sam kuhaš, ne boš zapravil veliko, če pa želiš živeti razkošneje in uživati zahodnjaške dobrine (ki jih pri nas tako ali tako ni veliko), pa lahko zapraviš kar precej. Na primer, najbolj znana restavracija s picami tukaj je Pizza </a:t>
              </a:r>
              <a:r>
                <a:rPr lang="sl-SI" sz="2000" dirty="0" err="1"/>
                <a:t>Hut</a:t>
              </a:r>
              <a:r>
                <a:rPr lang="sl-SI" sz="2000" dirty="0"/>
                <a:t>, za srednje veliko pico moraš odšteti okoli 10 evrov, čeprav za moj okus ni ravno pretirano dobra.</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a:solidFill>
                    <a:srgbClr val="FF0000"/>
                  </a:solidFill>
                </a:rPr>
                <a:t>MATERIALNE IN ŽIVLJENJSKE RAZMERE</a:t>
              </a:r>
            </a:p>
          </p:txBody>
        </p:sp>
      </p:grpSp>
      <p:pic>
        <p:nvPicPr>
          <p:cNvPr id="8" name="Slika 7"/>
          <p:cNvPicPr>
            <a:picLocks noChangeAspect="1"/>
          </p:cNvPicPr>
          <p:nvPr/>
        </p:nvPicPr>
        <p:blipFill>
          <a:blip r:embed="rId2"/>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3509896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1040285"/>
          </a:xfrm>
          <a:prstGeom prst="rect">
            <a:avLst/>
          </a:prstGeom>
          <a:noFill/>
        </p:spPr>
        <p:txBody>
          <a:bodyPr wrap="square" rtlCol="0">
            <a:spAutoFit/>
          </a:bodyPr>
          <a:lstStyle/>
          <a:p>
            <a:pPr algn="ctr"/>
            <a:r>
              <a:rPr lang="pl-PL" sz="3119" dirty="0" smtClean="0"/>
              <a:t>KITAJSKA</a:t>
            </a:r>
            <a:r>
              <a:rPr lang="pl-PL" sz="3119" dirty="0"/>
              <a:t/>
            </a:r>
            <a:br>
              <a:rPr lang="pl-PL" sz="3119" dirty="0"/>
            </a:br>
            <a:endParaRPr lang="sl-SI" sz="3041" dirty="0"/>
          </a:p>
        </p:txBody>
      </p:sp>
      <p:sp>
        <p:nvSpPr>
          <p:cNvPr id="6" name="PoljeZBesedilom 5"/>
          <p:cNvSpPr txBox="1"/>
          <p:nvPr/>
        </p:nvSpPr>
        <p:spPr>
          <a:xfrm>
            <a:off x="1117600" y="1806724"/>
            <a:ext cx="9810750" cy="572335"/>
          </a:xfrm>
          <a:prstGeom prst="rect">
            <a:avLst/>
          </a:prstGeom>
          <a:noFill/>
        </p:spPr>
        <p:txBody>
          <a:bodyPr wrap="square" rtlCol="0">
            <a:spAutoFit/>
          </a:bodyPr>
          <a:lstStyle/>
          <a:p>
            <a:pPr algn="ctr"/>
            <a:r>
              <a:rPr lang="sl-SI" sz="3119" dirty="0">
                <a:solidFill>
                  <a:srgbClr val="FF0000"/>
                </a:solidFill>
              </a:rPr>
              <a:t>MATERIALNE IN ŽIVLJENJSKE RAZMERE</a:t>
            </a:r>
          </a:p>
        </p:txBody>
      </p:sp>
      <p:pic>
        <p:nvPicPr>
          <p:cNvPr id="1026" name="Picture 2" descr="fal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6815" y="3315334"/>
            <a:ext cx="7052446" cy="5188585"/>
          </a:xfrm>
          <a:prstGeom prst="rect">
            <a:avLst/>
          </a:prstGeom>
          <a:noFill/>
          <a:extLst>
            <a:ext uri="{909E8E84-426E-40DD-AFC4-6F175D3DCCD1}">
              <a14:hiddenFill xmlns:a14="http://schemas.microsoft.com/office/drawing/2010/main">
                <a:solidFill>
                  <a:srgbClr val="FFFFFF"/>
                </a:solidFill>
              </a14:hiddenFill>
            </a:ext>
          </a:extLst>
        </p:spPr>
      </p:pic>
      <p:sp>
        <p:nvSpPr>
          <p:cNvPr id="2" name="Pravokotnik 1"/>
          <p:cNvSpPr/>
          <p:nvPr/>
        </p:nvSpPr>
        <p:spPr>
          <a:xfrm>
            <a:off x="3054350" y="8738271"/>
            <a:ext cx="5937250" cy="1403846"/>
          </a:xfrm>
          <a:prstGeom prst="rect">
            <a:avLst/>
          </a:prstGeom>
        </p:spPr>
        <p:txBody>
          <a:bodyPr>
            <a:spAutoFit/>
          </a:bodyPr>
          <a:lstStyle/>
          <a:p>
            <a:pPr algn="ctr"/>
            <a:r>
              <a:rPr lang="sl-SI" b="0" i="0" dirty="0" smtClean="0">
                <a:solidFill>
                  <a:srgbClr val="FFC000"/>
                </a:solidFill>
                <a:effectLst/>
                <a:latin typeface="Arial" panose="020B0604020202020204" pitchFamily="34" charset="0"/>
              </a:rPr>
              <a:t>Žar</a:t>
            </a:r>
            <a:r>
              <a:rPr lang="sl-SI" b="0" i="0" dirty="0" smtClean="0">
                <a:solidFill>
                  <a:srgbClr val="4A4A4A"/>
                </a:solidFill>
                <a:effectLst/>
                <a:latin typeface="Arial" panose="020B0604020202020204" pitchFamily="34" charset="0"/>
              </a:rPr>
              <a:t> je priljubljena oblika hrane – z izjemo kurjih krempljev je ponudba večinoma normalna</a:t>
            </a:r>
            <a:endParaRPr lang="sl-SI" dirty="0"/>
          </a:p>
        </p:txBody>
      </p:sp>
      <p:pic>
        <p:nvPicPr>
          <p:cNvPr id="8" name="Slika 7"/>
          <p:cNvPicPr>
            <a:picLocks noChangeAspect="1"/>
          </p:cNvPicPr>
          <p:nvPr/>
        </p:nvPicPr>
        <p:blipFill>
          <a:blip r:embed="rId3"/>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31239729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572336"/>
          </a:xfrm>
          <a:prstGeom prst="rect">
            <a:avLst/>
          </a:prstGeom>
          <a:noFill/>
        </p:spPr>
        <p:txBody>
          <a:bodyPr wrap="square" rtlCol="0">
            <a:spAutoFit/>
          </a:bodyPr>
          <a:lstStyle/>
          <a:p>
            <a:pPr algn="ctr"/>
            <a:r>
              <a:rPr lang="pl-PL" sz="3119" dirty="0" smtClean="0"/>
              <a:t>KITAJSKA</a:t>
            </a:r>
            <a:endParaRPr lang="sl-SI" sz="3041" dirty="0"/>
          </a:p>
        </p:txBody>
      </p:sp>
      <p:grpSp>
        <p:nvGrpSpPr>
          <p:cNvPr id="7" name="Skupina 6"/>
          <p:cNvGrpSpPr/>
          <p:nvPr/>
        </p:nvGrpSpPr>
        <p:grpSpPr>
          <a:xfrm>
            <a:off x="0" y="2048151"/>
            <a:ext cx="11429062" cy="14372949"/>
            <a:chOff x="1826695" y="664297"/>
            <a:chExt cx="5406443" cy="6908811"/>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400" dirty="0" smtClean="0"/>
            </a:p>
          </p:txBody>
        </p:sp>
        <p:sp>
          <p:nvSpPr>
            <p:cNvPr id="6" name="PoljeZBesedilom 5"/>
            <p:cNvSpPr txBox="1"/>
            <p:nvPr/>
          </p:nvSpPr>
          <p:spPr>
            <a:xfrm>
              <a:off x="1826695" y="664297"/>
              <a:ext cx="5181600" cy="275111"/>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23270494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572336"/>
          </a:xfrm>
          <a:prstGeom prst="rect">
            <a:avLst/>
          </a:prstGeom>
          <a:noFill/>
        </p:spPr>
        <p:txBody>
          <a:bodyPr wrap="square" rtlCol="0">
            <a:spAutoFit/>
          </a:bodyPr>
          <a:lstStyle/>
          <a:p>
            <a:pPr algn="ctr"/>
            <a:r>
              <a:rPr lang="pl-PL" sz="3119" dirty="0" smtClean="0"/>
              <a:t>KITAJSKA</a:t>
            </a:r>
            <a:endParaRPr lang="sl-SI" sz="3041" dirty="0"/>
          </a:p>
        </p:txBody>
      </p:sp>
      <p:grpSp>
        <p:nvGrpSpPr>
          <p:cNvPr id="7" name="Skupina 6"/>
          <p:cNvGrpSpPr/>
          <p:nvPr/>
        </p:nvGrpSpPr>
        <p:grpSpPr>
          <a:xfrm>
            <a:off x="0" y="2048151"/>
            <a:ext cx="11429062" cy="14372949"/>
            <a:chOff x="1826695" y="664297"/>
            <a:chExt cx="5406443" cy="6908811"/>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solidFill>
                    <a:srgbClr val="FFC000"/>
                  </a:solidFill>
                </a:rPr>
                <a:t>Hrana</a:t>
              </a:r>
              <a:r>
                <a:rPr lang="sl-SI" sz="2000" dirty="0"/>
                <a:t> je pomembna za </a:t>
              </a:r>
              <a:r>
                <a:rPr lang="sl-SI" sz="2000" dirty="0">
                  <a:solidFill>
                    <a:srgbClr val="FFC000"/>
                  </a:solidFill>
                </a:rPr>
                <a:t>druženje</a:t>
              </a:r>
              <a:r>
                <a:rPr lang="sl-SI" sz="2000" dirty="0"/>
                <a:t> in vzpostavljanje </a:t>
              </a:r>
              <a:r>
                <a:rPr lang="sl-SI" sz="2000" dirty="0">
                  <a:solidFill>
                    <a:srgbClr val="FFC000"/>
                  </a:solidFill>
                </a:rPr>
                <a:t>vezi</a:t>
              </a:r>
              <a:r>
                <a:rPr lang="sl-SI" sz="2000" dirty="0"/>
                <a:t>. Slovenci, na primer, gremo s prijatelji na kavo ali pijačo, tukaj pa gredo na večerjo ali kosilo. Vsi gostje tukaj si tudi </a:t>
              </a:r>
              <a:r>
                <a:rPr lang="sl-SI" sz="2000" dirty="0">
                  <a:solidFill>
                    <a:srgbClr val="FFC000"/>
                  </a:solidFill>
                </a:rPr>
                <a:t>delijo posamezno jed</a:t>
              </a:r>
              <a:r>
                <a:rPr lang="sl-SI" sz="2000" dirty="0"/>
                <a:t>, kar tudi pomaga pri vzpostavljanju vezi. Po drugi strani Slovenci vedno jemo samo s svojega krožnika</a:t>
              </a:r>
              <a:r>
                <a:rPr lang="sl-SI" sz="2000" dirty="0" smtClean="0"/>
                <a:t>.</a:t>
              </a:r>
              <a:br>
                <a:rPr lang="sl-SI" sz="2000" dirty="0" smtClean="0"/>
              </a:br>
              <a:endParaRPr lang="sl-SI" sz="2000" dirty="0"/>
            </a:p>
            <a:p>
              <a:pPr algn="ctr"/>
              <a:r>
                <a:rPr lang="sl-SI" sz="2000" dirty="0"/>
                <a:t>Pri nas je hrana dostikrat pekoča, zato moram vedno opozoriti, da ne jem pekoče hrane. Veliko je tudi rib, saj je blizu mesta ogromen vodni rezervoar, kjer ljudje radi ribarijo. Ena izmed značilnih jedi je </a:t>
              </a:r>
              <a:r>
                <a:rPr lang="sl-SI" sz="2000" dirty="0">
                  <a:solidFill>
                    <a:srgbClr val="FFC000"/>
                  </a:solidFill>
                </a:rPr>
                <a:t>ribja torta</a:t>
              </a:r>
              <a:r>
                <a:rPr lang="sl-SI" sz="2000" dirty="0"/>
                <a:t>, ki jo dajo v "vroči lonec" (hot pot), nekakšna </a:t>
              </a:r>
              <a:r>
                <a:rPr lang="sl-SI" sz="2000" dirty="0">
                  <a:solidFill>
                    <a:srgbClr val="FFC000"/>
                  </a:solidFill>
                </a:rPr>
                <a:t>juha</a:t>
              </a:r>
              <a:r>
                <a:rPr lang="sl-SI" sz="2000" dirty="0"/>
                <a:t>, ki jo dobiš na mizo in potem sam dodajaš sestavine in jih skuhaš. Zelo priljubljena zadeva.</a:t>
              </a:r>
            </a:p>
            <a:p>
              <a:pPr algn="ctr"/>
              <a:endParaRPr lang="sl-SI" sz="2400" dirty="0" smtClean="0"/>
            </a:p>
          </p:txBody>
        </p:sp>
        <p:sp>
          <p:nvSpPr>
            <p:cNvPr id="6" name="PoljeZBesedilom 5"/>
            <p:cNvSpPr txBox="1"/>
            <p:nvPr/>
          </p:nvSpPr>
          <p:spPr>
            <a:xfrm>
              <a:off x="1826695" y="664297"/>
              <a:ext cx="5181600" cy="275111"/>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30009041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572336"/>
          </a:xfrm>
          <a:prstGeom prst="rect">
            <a:avLst/>
          </a:prstGeom>
          <a:noFill/>
        </p:spPr>
        <p:txBody>
          <a:bodyPr wrap="square" rtlCol="0">
            <a:spAutoFit/>
          </a:bodyPr>
          <a:lstStyle/>
          <a:p>
            <a:pPr algn="ctr"/>
            <a:r>
              <a:rPr lang="pl-PL" sz="3119" dirty="0" smtClean="0"/>
              <a:t>KITAJSKA</a:t>
            </a:r>
            <a:endParaRPr lang="sl-SI" sz="3041" dirty="0"/>
          </a:p>
        </p:txBody>
      </p:sp>
      <p:grpSp>
        <p:nvGrpSpPr>
          <p:cNvPr id="7" name="Skupina 6"/>
          <p:cNvGrpSpPr/>
          <p:nvPr/>
        </p:nvGrpSpPr>
        <p:grpSpPr>
          <a:xfrm>
            <a:off x="0" y="2048151"/>
            <a:ext cx="11429062" cy="14372949"/>
            <a:chOff x="1826695" y="664297"/>
            <a:chExt cx="5406443" cy="6908811"/>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400" dirty="0">
                  <a:solidFill>
                    <a:srgbClr val="FFC000"/>
                  </a:solidFill>
                </a:rPr>
                <a:t>Pokopališča</a:t>
              </a:r>
              <a:r>
                <a:rPr lang="sl-SI" sz="2400" dirty="0"/>
                <a:t> tukaj očitno niso tako tesno povezana z vsakdanjim življenjem, saj so daleč od oči in daleč od srca. Tudi obiskana so manj kot pri nas, večinoma samo na dva praznika vsako leto, ki sta povezana s pokojnimi. Pri nas grobove svojcev obiskujemo pogosteje. Če že ne zaradi spominov, pa vsaj zaradi vzdrževanja, rož, sveč. Tukaj to ni potrebno, saj imajo uslužbence, ki vzdržujejo videz celotnega pokopališča, vključno z grobovi. Me je pa presenetilo </a:t>
              </a:r>
              <a:r>
                <a:rPr lang="sl-SI" sz="2400" dirty="0">
                  <a:solidFill>
                    <a:srgbClr val="FFC000"/>
                  </a:solidFill>
                </a:rPr>
                <a:t>veliko število fotografij pokojnih</a:t>
              </a:r>
              <a:r>
                <a:rPr lang="sl-SI" sz="2400" dirty="0"/>
                <a:t> - v nasprotju z grobovi v Sloveniji so tukaj fotografije na skoraj vseh nagrobnikih.</a:t>
              </a:r>
              <a:endParaRPr lang="sl-SI" sz="2400" dirty="0" smtClean="0"/>
            </a:p>
          </p:txBody>
        </p:sp>
        <p:sp>
          <p:nvSpPr>
            <p:cNvPr id="6" name="PoljeZBesedilom 5"/>
            <p:cNvSpPr txBox="1"/>
            <p:nvPr/>
          </p:nvSpPr>
          <p:spPr>
            <a:xfrm>
              <a:off x="1826695" y="664297"/>
              <a:ext cx="5181600" cy="275111"/>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15232332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572336"/>
          </a:xfrm>
          <a:prstGeom prst="rect">
            <a:avLst/>
          </a:prstGeom>
          <a:noFill/>
        </p:spPr>
        <p:txBody>
          <a:bodyPr wrap="square" rtlCol="0">
            <a:spAutoFit/>
          </a:bodyPr>
          <a:lstStyle/>
          <a:p>
            <a:pPr algn="ctr"/>
            <a:r>
              <a:rPr lang="pl-PL" sz="3119" dirty="0" smtClean="0"/>
              <a:t>KITAJSKA</a:t>
            </a:r>
            <a:endParaRPr lang="sl-SI" sz="3041" dirty="0"/>
          </a:p>
        </p:txBody>
      </p:sp>
      <p:grpSp>
        <p:nvGrpSpPr>
          <p:cNvPr id="7" name="Skupina 6"/>
          <p:cNvGrpSpPr/>
          <p:nvPr/>
        </p:nvGrpSpPr>
        <p:grpSpPr>
          <a:xfrm>
            <a:off x="0" y="2048151"/>
            <a:ext cx="11429062" cy="14372949"/>
            <a:chOff x="1826695" y="664297"/>
            <a:chExt cx="5406443" cy="6908811"/>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400" dirty="0" smtClean="0"/>
            </a:p>
            <a:p>
              <a:pPr algn="ctr"/>
              <a:endParaRPr lang="sl-SI" sz="2200" dirty="0"/>
            </a:p>
            <a:p>
              <a:pPr algn="ctr"/>
              <a:r>
                <a:rPr lang="sl-SI" sz="2200" dirty="0" smtClean="0"/>
                <a:t>Tukaj </a:t>
              </a:r>
              <a:r>
                <a:rPr lang="sl-SI" sz="2200" dirty="0"/>
                <a:t>je mogoče videti tudi očem dokaj neprijetne stvari, na primer </a:t>
              </a:r>
              <a:r>
                <a:rPr lang="sl-SI" sz="2200" dirty="0">
                  <a:solidFill>
                    <a:srgbClr val="FFC000"/>
                  </a:solidFill>
                </a:rPr>
                <a:t>pljuvanje</a:t>
              </a:r>
              <a:r>
                <a:rPr lang="sl-SI" sz="2200" dirty="0"/>
                <a:t>, </a:t>
              </a:r>
              <a:r>
                <a:rPr lang="sl-SI" sz="2200" dirty="0" err="1"/>
                <a:t>hrkanje</a:t>
              </a:r>
              <a:r>
                <a:rPr lang="sl-SI" sz="2200" dirty="0"/>
                <a:t>, otroci včasih kar kakajo ali lulajo zunaj, v restavracijah smeti mečejo kar po tleh, na stranišču lahko v školjki včasih naletiš na kakšno neprijetno presenečenje itd. A na srečo nisem tako občutljiv glede teh stvari, tako da lahko normalno živim in ne izgubim teka. Po tolikem času sem se tudi že navadil na novo življenje, tako da me stvari ne presenečajo več. Se je pa vseeno težko navaditi na kakšne neprijetnosti, na primer </a:t>
              </a:r>
              <a:r>
                <a:rPr lang="sl-SI" sz="2200" dirty="0">
                  <a:solidFill>
                    <a:srgbClr val="FFC000"/>
                  </a:solidFill>
                </a:rPr>
                <a:t>kričanje</a:t>
              </a:r>
              <a:r>
                <a:rPr lang="sl-SI" sz="2200" dirty="0"/>
                <a:t>, ki se šteje za normalen pogovor, hrup na cesti in precej kaotičen promet. Res pogrešam našo tiho in umirjeno Slovenijo.</a:t>
              </a:r>
              <a:endParaRPr lang="sl-SI" sz="2200" dirty="0" smtClean="0"/>
            </a:p>
          </p:txBody>
        </p:sp>
        <p:sp>
          <p:nvSpPr>
            <p:cNvPr id="6" name="PoljeZBesedilom 5"/>
            <p:cNvSpPr txBox="1"/>
            <p:nvPr/>
          </p:nvSpPr>
          <p:spPr>
            <a:xfrm>
              <a:off x="1826695" y="664297"/>
              <a:ext cx="5181600" cy="275111"/>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16717302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572336"/>
          </a:xfrm>
          <a:prstGeom prst="rect">
            <a:avLst/>
          </a:prstGeom>
          <a:noFill/>
        </p:spPr>
        <p:txBody>
          <a:bodyPr wrap="square" rtlCol="0">
            <a:spAutoFit/>
          </a:bodyPr>
          <a:lstStyle/>
          <a:p>
            <a:pPr algn="ctr"/>
            <a:r>
              <a:rPr lang="pl-PL" sz="3119" dirty="0" smtClean="0"/>
              <a:t>KITAJSKA</a:t>
            </a:r>
            <a:endParaRPr lang="sl-SI" sz="3041" dirty="0"/>
          </a:p>
        </p:txBody>
      </p:sp>
      <p:grpSp>
        <p:nvGrpSpPr>
          <p:cNvPr id="7" name="Skupina 6"/>
          <p:cNvGrpSpPr/>
          <p:nvPr/>
        </p:nvGrpSpPr>
        <p:grpSpPr>
          <a:xfrm>
            <a:off x="237655" y="1933851"/>
            <a:ext cx="11429062" cy="14372949"/>
            <a:chOff x="1826695" y="664297"/>
            <a:chExt cx="5406443" cy="6908811"/>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400" dirty="0" err="1">
                  <a:solidFill>
                    <a:srgbClr val="FFC000"/>
                  </a:solidFill>
                </a:rPr>
                <a:t>Mandarinščino</a:t>
              </a:r>
              <a:r>
                <a:rPr lang="sl-SI" sz="2400" dirty="0"/>
                <a:t> sem študiral že v Sloveniji, tako da se lahko dokaj normalno pogovarjam z ljudmi tukaj, a kot sem že omenil, sem sem prišel tudi zato, da izboljšam svoje znanje. Vseeno pa moram ljudi prositi, da govorijo pravilno </a:t>
              </a:r>
              <a:r>
                <a:rPr lang="sl-SI" sz="2400" dirty="0" err="1"/>
                <a:t>mandarinščino</a:t>
              </a:r>
              <a:r>
                <a:rPr lang="sl-SI" sz="2400" dirty="0"/>
                <a:t>, saj tukajšnjega narečja ne razumem. Angleško govorečih ljudi res ni tako enostavno najti, a med našimi učenci in študenti bližnje univerze je kar precej ljudi, s katerimi se da normalno pogovarjati.</a:t>
              </a:r>
              <a:endParaRPr lang="sl-SI" sz="2400" dirty="0" smtClean="0"/>
            </a:p>
          </p:txBody>
        </p:sp>
        <p:sp>
          <p:nvSpPr>
            <p:cNvPr id="6" name="PoljeZBesedilom 5"/>
            <p:cNvSpPr txBox="1"/>
            <p:nvPr/>
          </p:nvSpPr>
          <p:spPr>
            <a:xfrm>
              <a:off x="1826695" y="664297"/>
              <a:ext cx="5181600" cy="275111"/>
            </a:xfrm>
            <a:prstGeom prst="rect">
              <a:avLst/>
            </a:prstGeom>
            <a:noFill/>
          </p:spPr>
          <p:txBody>
            <a:bodyPr wrap="square" rtlCol="0">
              <a:spAutoFit/>
            </a:bodyPr>
            <a:lstStyle/>
            <a:p>
              <a:pPr algn="ctr"/>
              <a:r>
                <a:rPr lang="sl-SI" sz="3119" dirty="0" smtClean="0">
                  <a:solidFill>
                    <a:srgbClr val="FF0000"/>
                  </a:solidFill>
                </a:rPr>
                <a:t>JEZIK</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21874346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572336"/>
          </a:xfrm>
          <a:prstGeom prst="rect">
            <a:avLst/>
          </a:prstGeom>
          <a:noFill/>
        </p:spPr>
        <p:txBody>
          <a:bodyPr wrap="square" rtlCol="0">
            <a:spAutoFit/>
          </a:bodyPr>
          <a:lstStyle/>
          <a:p>
            <a:pPr algn="ctr"/>
            <a:r>
              <a:rPr lang="pl-PL" sz="3119" dirty="0" smtClean="0"/>
              <a:t>KITAJSKA</a:t>
            </a:r>
            <a:endParaRPr lang="sl-SI" sz="3041" dirty="0"/>
          </a:p>
        </p:txBody>
      </p:sp>
      <p:grpSp>
        <p:nvGrpSpPr>
          <p:cNvPr id="7" name="Skupina 6"/>
          <p:cNvGrpSpPr/>
          <p:nvPr/>
        </p:nvGrpSpPr>
        <p:grpSpPr>
          <a:xfrm>
            <a:off x="237655" y="1933851"/>
            <a:ext cx="11429062" cy="14372949"/>
            <a:chOff x="1826695" y="664297"/>
            <a:chExt cx="5406443" cy="6908811"/>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1600" dirty="0">
                  <a:solidFill>
                    <a:srgbClr val="FFC000"/>
                  </a:solidFill>
                </a:rPr>
                <a:t>Šolanje </a:t>
              </a:r>
              <a:r>
                <a:rPr lang="sl-SI" sz="1600" dirty="0"/>
                <a:t>je tukaj precej </a:t>
              </a:r>
              <a:r>
                <a:rPr lang="sl-SI" sz="1600" dirty="0">
                  <a:solidFill>
                    <a:srgbClr val="FFC000"/>
                  </a:solidFill>
                </a:rPr>
                <a:t>napornejše</a:t>
              </a:r>
              <a:r>
                <a:rPr lang="sl-SI" sz="1600" dirty="0"/>
                <a:t> kot pri nas, saj je ljudi ogromno in tudi konkurenca je velika. Vsem je vedno pomembno, na katerem mestu so v primerjavi z drugimi, tudi pri učiteljih je plača dostikrat odvisna od uspeha njihovega razreda. Na naši šoli je v razredih okoli 60 učencev, pa tudi drugod so razredi večji kot pri nas - recimo vedno nekje od 40 do 80 učencev. Pouk večinoma traja od 7. zjutraj do 18. ure popoldne, če pa učenci živijo v šoli, imajo še nočni pouk. </a:t>
              </a:r>
              <a:r>
                <a:rPr lang="sl-SI" sz="1600" dirty="0">
                  <a:solidFill>
                    <a:srgbClr val="FFC000"/>
                  </a:solidFill>
                </a:rPr>
                <a:t>Ob 12. uri imamo vsi, učenci in učitelji, dve uri premora za kosilo in počitek.</a:t>
              </a:r>
            </a:p>
            <a:p>
              <a:pPr algn="ctr"/>
              <a:r>
                <a:rPr lang="sl-SI" sz="1600" dirty="0"/>
                <a:t>Učenci se mi vedno pritožujejo, da imajo preveč naloge in da se morajo ves čas učiti, še posebej na višji srednji šoli. Tam pouk končajo šele ob 22. uri. Ta mladina se mi res smili, saj imajo zelo malo oz. skoraj nič časa za </a:t>
              </a:r>
              <a:r>
                <a:rPr lang="sl-SI" sz="1600" dirty="0">
                  <a:solidFill>
                    <a:srgbClr val="FFC000"/>
                  </a:solidFill>
                </a:rPr>
                <a:t>družabno življenje</a:t>
              </a:r>
              <a:r>
                <a:rPr lang="sl-SI" sz="1600" dirty="0"/>
                <a:t>, ki ga imajo naši šolarji za samoumevnega. A po drugi strani so navajeni trdega dela, kar lahko vodi do večjega uspeha. Bolj se lahko sprostijo in uživajo življenje v času študija. Med letom imajo počitnice pozimi (slab mesec), poleti (dva meseca) in še dvakrat po okoli en teden (okoli dveh državnih praznikov). Ko sem jih vprašal, kaj bodo počeli, so večinoma odgovorili: domača naloga in učenje.</a:t>
              </a:r>
            </a:p>
            <a:p>
              <a:pPr algn="ctr"/>
              <a:endParaRPr lang="sl-SI" sz="2400" dirty="0" smtClean="0"/>
            </a:p>
          </p:txBody>
        </p:sp>
        <p:sp>
          <p:nvSpPr>
            <p:cNvPr id="6" name="PoljeZBesedilom 5"/>
            <p:cNvSpPr txBox="1"/>
            <p:nvPr/>
          </p:nvSpPr>
          <p:spPr>
            <a:xfrm>
              <a:off x="1826695" y="664297"/>
              <a:ext cx="5181600" cy="275111"/>
            </a:xfrm>
            <a:prstGeom prst="rect">
              <a:avLst/>
            </a:prstGeom>
            <a:noFill/>
          </p:spPr>
          <p:txBody>
            <a:bodyPr wrap="square" rtlCol="0">
              <a:spAutoFit/>
            </a:bodyPr>
            <a:lstStyle/>
            <a:p>
              <a:pPr algn="ctr"/>
              <a:r>
                <a:rPr lang="sl-SI" sz="3119" dirty="0" smtClean="0">
                  <a:solidFill>
                    <a:srgbClr val="FF0000"/>
                  </a:solidFill>
                </a:rPr>
                <a:t>VZGOJNO-IZOBRAŽEVALNI SISTEMI</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877593" y="15176500"/>
            <a:ext cx="2619375" cy="1743075"/>
          </a:xfrm>
          <a:prstGeom prst="rect">
            <a:avLst/>
          </a:prstGeom>
        </p:spPr>
      </p:pic>
    </p:spTree>
    <p:extLst>
      <p:ext uri="{BB962C8B-B14F-4D97-AF65-F5344CB8AC3E}">
        <p14:creationId xmlns:p14="http://schemas.microsoft.com/office/powerpoint/2010/main" val="22630071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smtClean="0"/>
              <a:t>NORVEŠKA</a:t>
            </a:r>
            <a:r>
              <a:rPr lang="pl-PL" sz="3119" dirty="0"/>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smtClean="0"/>
            </a:p>
            <a:p>
              <a:r>
                <a:rPr lang="sl-SI" sz="1600" dirty="0"/>
                <a:t>Norvežani plačujejo </a:t>
              </a:r>
              <a:r>
                <a:rPr lang="sl-SI" sz="1600" dirty="0">
                  <a:solidFill>
                    <a:srgbClr val="FFC000"/>
                  </a:solidFill>
                </a:rPr>
                <a:t>visoke davke in tudi socialne prispevke </a:t>
              </a:r>
              <a:r>
                <a:rPr lang="sl-SI" sz="1600" dirty="0"/>
                <a:t>za zdravstvo. Za otroke do 16. leta je zdravstvo brezplačno, preostali pa vedno plačajo t. i. participacijo pri vseh zdravstvenih storitvah na primarni ravni. To pomeni, da noben obisk pri zdravniku ni popolnoma zastonj. Vse to se uravnava tudi prek zavarovalnic, kjer so na voljo različni paketi, vendar popolnoma brezplačnega zdravstva za odrasle ni. Posameznik lahko v enem letu plača največ 2.000 kron na primarni ravni, nad tem zneskom so pregledi brezplačni, stroške pa plača država.</a:t>
              </a:r>
              <a:endParaRPr lang="sl-SI" sz="1600" dirty="0" smtClean="0"/>
            </a:p>
            <a:p>
              <a:pPr algn="ctr"/>
              <a:endParaRPr lang="sl-SI" sz="3041" dirty="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a:solidFill>
                  <a:srgbClr val="FF0000"/>
                </a:solidFill>
              </a:endParaRPr>
            </a:p>
          </p:txBody>
        </p:sp>
      </p:grpSp>
      <p:pic>
        <p:nvPicPr>
          <p:cNvPr id="9" name="Slika 8"/>
          <p:cNvPicPr>
            <a:picLocks noChangeAspect="1"/>
          </p:cNvPicPr>
          <p:nvPr/>
        </p:nvPicPr>
        <p:blipFill>
          <a:blip r:embed="rId4"/>
          <a:stretch>
            <a:fillRect/>
          </a:stretch>
        </p:blipFill>
        <p:spPr>
          <a:xfrm>
            <a:off x="4475811" y="15256628"/>
            <a:ext cx="2952750" cy="1552575"/>
          </a:xfrm>
          <a:prstGeom prst="rect">
            <a:avLst/>
          </a:prstGeom>
        </p:spPr>
      </p:pic>
      <p:pic>
        <p:nvPicPr>
          <p:cNvPr id="10" name="3_norvesk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08504" y="978635"/>
            <a:ext cx="487363" cy="487362"/>
          </a:xfrm>
          <a:prstGeom prst="rect">
            <a:avLst/>
          </a:prstGeom>
        </p:spPr>
      </p:pic>
    </p:spTree>
    <p:extLst>
      <p:ext uri="{BB962C8B-B14F-4D97-AF65-F5344CB8AC3E}">
        <p14:creationId xmlns:p14="http://schemas.microsoft.com/office/powerpoint/2010/main" val="9932442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2"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smtClean="0"/>
              <a:t>NORVEŠKA</a:t>
            </a:r>
            <a:r>
              <a:rPr lang="pl-PL" sz="3119" dirty="0"/>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smtClean="0"/>
            </a:p>
            <a:p>
              <a:pPr algn="ctr"/>
              <a:r>
                <a:rPr lang="sl-SI" sz="1600" dirty="0" smtClean="0">
                  <a:solidFill>
                    <a:srgbClr val="FFC000"/>
                  </a:solidFill>
                </a:rPr>
                <a:t>Plače</a:t>
              </a:r>
              <a:r>
                <a:rPr lang="sl-SI" sz="1600" dirty="0" smtClean="0"/>
                <a:t> </a:t>
              </a:r>
              <a:r>
                <a:rPr lang="sl-SI" sz="1600" dirty="0"/>
                <a:t>so razmeroma visoke in se na prvi pogled zdijo sanjske (povprečno nekaj čez 5.200 evrov bruto na mesec). Neto znesek je seveda nekoliko nižji, saj je treba odšteti vsaj 35,2 % davka in še dodatnih 9 % ali 12 %, glede na višino plače. Končni znesek se morda še vedno zdi precej visok, vendar je zaradi visokih stroškov najemnine, hrane, goriva in storitev včasih težko shajati. Družine si večinoma ne morejo privoščiti, da bi bil zaposlen samo eden od staršev. Naftna industrija je ustvarila pogoje za umetno vzdrževanje visokega standarda, ki zgodovinsko gledano v tej regij prej ni bil prisoten. Kar naenkrat je bilo na cestah ogromno dragih avtomobilov (na poti do bližnje trgovine srečam vsaj kakšnih pet električnih avtomobilov Tesla), najbolj pa so poskočile cene na nepremičninskem trgu. Mesečna najemnina dvosobnega stanovanja se giblje nekje od 8.000 do 13.000 norveških kron (900-1.300 evrov), kamor je treba prišteti še vsaj 2.000 kron stroškov. </a:t>
              </a:r>
              <a:r>
                <a:rPr lang="sl-SI" sz="1600" i="1" dirty="0"/>
                <a:t>(1 NOK = 0,11 EUR, op a.)</a:t>
              </a:r>
              <a:r>
                <a:rPr lang="sl-SI" sz="1600" dirty="0"/>
                <a:t> Se je pa v zadnjih nekaj mesecih marsikaj spremenilo, saj je tudi </a:t>
              </a:r>
              <a:r>
                <a:rPr lang="sl-SI" sz="1600" dirty="0" err="1"/>
                <a:t>Stavanger</a:t>
              </a:r>
              <a:r>
                <a:rPr lang="sl-SI" sz="1600" dirty="0"/>
                <a:t> zadela naftna kriza. Pred dobrim letom so kupci nepremičnin zaradi visokega povpraševanja ceno še zviševali. Nato je sledil močan val odpuščanj, tako da so posledično začele padati tudi cene nepremičnin. Samo v naši soseski so se najemnine znižale za več tisoč kron.</a:t>
              </a:r>
            </a:p>
            <a:p>
              <a:endParaRPr lang="sl-SI" sz="1600" dirty="0" smtClean="0"/>
            </a:p>
            <a:p>
              <a:pPr algn="ctr"/>
              <a:endParaRPr lang="sl-SI" sz="3041" dirty="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pic>
        <p:nvPicPr>
          <p:cNvPr id="9" name="Slika 8"/>
          <p:cNvPicPr>
            <a:picLocks noChangeAspect="1"/>
          </p:cNvPicPr>
          <p:nvPr/>
        </p:nvPicPr>
        <p:blipFill>
          <a:blip r:embed="rId2"/>
          <a:stretch>
            <a:fillRect/>
          </a:stretch>
        </p:blipFill>
        <p:spPr>
          <a:xfrm>
            <a:off x="4475811" y="15256628"/>
            <a:ext cx="2952750" cy="1552575"/>
          </a:xfrm>
          <a:prstGeom prst="rect">
            <a:avLst/>
          </a:prstGeom>
        </p:spPr>
      </p:pic>
    </p:spTree>
    <p:extLst>
      <p:ext uri="{BB962C8B-B14F-4D97-AF65-F5344CB8AC3E}">
        <p14:creationId xmlns:p14="http://schemas.microsoft.com/office/powerpoint/2010/main" val="28973834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smtClean="0"/>
              <a:t>NORVEŠKA</a:t>
            </a:r>
            <a:r>
              <a:rPr lang="pl-PL" sz="3119" dirty="0"/>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smtClean="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sp>
        <p:nvSpPr>
          <p:cNvPr id="3" name="Pravokotnik 2"/>
          <p:cNvSpPr/>
          <p:nvPr/>
        </p:nvSpPr>
        <p:spPr>
          <a:xfrm>
            <a:off x="2983561" y="7308061"/>
            <a:ext cx="5937250" cy="3046988"/>
          </a:xfrm>
          <a:prstGeom prst="rect">
            <a:avLst/>
          </a:prstGeom>
        </p:spPr>
        <p:txBody>
          <a:bodyPr>
            <a:spAutoFit/>
          </a:bodyPr>
          <a:lstStyle/>
          <a:p>
            <a:pPr algn="ctr"/>
            <a:r>
              <a:rPr lang="sl-SI" sz="1600" b="0" i="0" dirty="0" smtClean="0">
                <a:solidFill>
                  <a:srgbClr val="FFC000"/>
                </a:solidFill>
                <a:effectLst/>
                <a:latin typeface="Arial" panose="020B0604020202020204" pitchFamily="34" charset="0"/>
              </a:rPr>
              <a:t>Hrana</a:t>
            </a:r>
            <a:r>
              <a:rPr lang="sl-SI" sz="1600" b="0" i="0" dirty="0" smtClean="0">
                <a:solidFill>
                  <a:schemeClr val="bg1"/>
                </a:solidFill>
                <a:effectLst/>
                <a:latin typeface="Arial" panose="020B0604020202020204" pitchFamily="34" charset="0"/>
              </a:rPr>
              <a:t> ni tako raznolika in sveža, saj jo morajo veliko uvoziti. Na trgu prevladuje le pregledno število podjetij, ki imajo zlasti v mlečni industriji monopol. Cene so povprečno dvakrat višje. Najdražje je meso (kg piščančjih prsi cca. 100 kron), ribe in morski sadeži pa so cenejši kot v Sloveniji (kg lososa 80 kron). Štruca belega kruha stane približno 25 kron, kg banan 20 kron, kg paradižnika 25 kron, kg sira nekje 90 kron, liter mleka 16 kron, 12 jajc 40 kron, pol litra piva 32 kron ... Aktualna primerjava cen v trgovinah je na voljo na </a:t>
            </a:r>
            <a:r>
              <a:rPr lang="sl-SI" sz="1600" b="0" i="0" u="sng" dirty="0" smtClean="0">
                <a:solidFill>
                  <a:schemeClr val="bg1"/>
                </a:solidFill>
                <a:effectLst/>
                <a:latin typeface="Arial" panose="020B0604020202020204" pitchFamily="34" charset="0"/>
                <a:hlinkClick r:id="rId2"/>
              </a:rPr>
              <a:t>tej strani</a:t>
            </a:r>
            <a:r>
              <a:rPr lang="sl-SI" sz="1600" b="0" i="0" dirty="0" smtClean="0">
                <a:solidFill>
                  <a:schemeClr val="bg1"/>
                </a:solidFill>
                <a:effectLst/>
                <a:latin typeface="Arial" panose="020B0604020202020204" pitchFamily="34" charset="0"/>
              </a:rPr>
              <a:t>. Tudi cene goriva so rekordne, saj je za liter bencina treba odšteti od 13 do 15 kron. Mesečna avtobusna vozovnica stane 650 kron, vozovnica za vlak do bližnjega </a:t>
            </a:r>
            <a:r>
              <a:rPr lang="sl-SI" sz="1600" b="0" i="0" dirty="0" err="1" smtClean="0">
                <a:solidFill>
                  <a:schemeClr val="bg1"/>
                </a:solidFill>
                <a:effectLst/>
                <a:latin typeface="Arial" panose="020B0604020202020204" pitchFamily="34" charset="0"/>
              </a:rPr>
              <a:t>Sandnesa</a:t>
            </a:r>
            <a:r>
              <a:rPr lang="sl-SI" sz="1600" b="0" i="0" dirty="0" smtClean="0">
                <a:solidFill>
                  <a:schemeClr val="bg1"/>
                </a:solidFill>
                <a:effectLst/>
                <a:latin typeface="Arial" panose="020B0604020202020204" pitchFamily="34" charset="0"/>
              </a:rPr>
              <a:t> pa nekje 150 kron.</a:t>
            </a:r>
            <a:endParaRPr lang="sl-SI" sz="1600" dirty="0">
              <a:solidFill>
                <a:schemeClr val="bg1"/>
              </a:solidFill>
            </a:endParaRPr>
          </a:p>
        </p:txBody>
      </p:sp>
      <p:pic>
        <p:nvPicPr>
          <p:cNvPr id="8" name="Slika 7"/>
          <p:cNvPicPr>
            <a:picLocks noChangeAspect="1"/>
          </p:cNvPicPr>
          <p:nvPr/>
        </p:nvPicPr>
        <p:blipFill>
          <a:blip r:embed="rId3"/>
          <a:stretch>
            <a:fillRect/>
          </a:stretch>
        </p:blipFill>
        <p:spPr>
          <a:xfrm>
            <a:off x="4475811" y="15256628"/>
            <a:ext cx="2952750" cy="1552575"/>
          </a:xfrm>
          <a:prstGeom prst="rect">
            <a:avLst/>
          </a:prstGeom>
        </p:spPr>
      </p:pic>
    </p:spTree>
    <p:extLst>
      <p:ext uri="{BB962C8B-B14F-4D97-AF65-F5344CB8AC3E}">
        <p14:creationId xmlns:p14="http://schemas.microsoft.com/office/powerpoint/2010/main" val="35819961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smtClean="0"/>
              <a:t>NORVEŠKA</a:t>
            </a:r>
            <a:r>
              <a:rPr lang="pl-PL" sz="3119" dirty="0"/>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smtClean="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sp>
        <p:nvSpPr>
          <p:cNvPr id="3" name="Pravokotnik 2"/>
          <p:cNvSpPr/>
          <p:nvPr/>
        </p:nvSpPr>
        <p:spPr>
          <a:xfrm>
            <a:off x="2983561" y="6805141"/>
            <a:ext cx="5937250" cy="5016758"/>
          </a:xfrm>
          <a:prstGeom prst="rect">
            <a:avLst/>
          </a:prstGeom>
        </p:spPr>
        <p:txBody>
          <a:bodyPr>
            <a:spAutoFit/>
          </a:bodyPr>
          <a:lstStyle/>
          <a:p>
            <a:pPr algn="ctr"/>
            <a:r>
              <a:rPr lang="sl-SI" sz="1600" dirty="0">
                <a:solidFill>
                  <a:schemeClr val="bg1"/>
                </a:solidFill>
              </a:rPr>
              <a:t>Obiske </a:t>
            </a:r>
            <a:r>
              <a:rPr lang="sl-SI" sz="1600" dirty="0">
                <a:solidFill>
                  <a:srgbClr val="FFC000"/>
                </a:solidFill>
              </a:rPr>
              <a:t>restavracij</a:t>
            </a:r>
            <a:r>
              <a:rPr lang="sl-SI" sz="1600" dirty="0">
                <a:solidFill>
                  <a:schemeClr val="bg1"/>
                </a:solidFill>
              </a:rPr>
              <a:t> lahko preštejemo na prste ene roke. Kakovost in ponudba ne opravičujeta visokih cen, zato raje kuhamo kar doma. Povprečno kosilo stane nekje 450 kron (50 evrov), kapučino 36 kron, malo pivo pa kar 80 kron. Opažamo, da restavracije in bari tukaj niso del lokalne kulture. Večinoma si tople napitke nosijo s seboj v termovkah, običajne pa so tudi malice na prostem, zlasti pri družinah z majhnimi otroki. Vsak ima v torbici kak sendvič s sirom ali pa riževo solato. </a:t>
            </a:r>
            <a:r>
              <a:rPr lang="sl-SI" sz="1600" dirty="0">
                <a:solidFill>
                  <a:srgbClr val="FFC000"/>
                </a:solidFill>
              </a:rPr>
              <a:t>Alkohol</a:t>
            </a:r>
            <a:r>
              <a:rPr lang="sl-SI" sz="1600" dirty="0">
                <a:solidFill>
                  <a:schemeClr val="bg1"/>
                </a:solidFill>
              </a:rPr>
              <a:t> lahko kupite le v posebnih trgovinah, cene pa so seveda zelo visoke. To se pozna tudi pri njihovem odnosu do alkohola. Če si povabljen na zabavo, svojo pijačo prineseš s seboj, saj bi bil to za gostitelja prevelik strošek. Zanimiva je bila tudi pokušina domačega vina, ki sem ga prinesla na vaje pevskega zbora. Od litra in pol je 20 ljudi spilo dobra dva kozarca, saj med tednom niso vajeni piti. Ob koncih tedna pa se mesto popolnoma spremeni in razživi. Naša domača žganja so izredno priljubljena. Nikakor jim ni jasno, kako smo tako veliko hruško uspeli spraviti v majhno steklenico, haha. Frizerja tukaj ne obiskujemo, pa tudi kakšnega mojstra še ni bilo treba klicati, bi pa bili stroški seveda astronomski. Če so storitve prepoceni, obstaja sum, da ne plačujejo svojih zaposlenih in da goljufajo, tako da so oblasti precej stroge.</a:t>
            </a:r>
            <a:r>
              <a:rPr lang="sl-SI" sz="1600" b="0" i="0" dirty="0" smtClean="0">
                <a:solidFill>
                  <a:schemeClr val="bg1"/>
                </a:solidFill>
                <a:effectLst/>
                <a:latin typeface="Arial" panose="020B0604020202020204" pitchFamily="34" charset="0"/>
              </a:rPr>
              <a:t>.</a:t>
            </a:r>
            <a:endParaRPr lang="sl-SI" sz="1600" dirty="0">
              <a:solidFill>
                <a:schemeClr val="bg1"/>
              </a:solidFill>
            </a:endParaRPr>
          </a:p>
        </p:txBody>
      </p:sp>
      <p:pic>
        <p:nvPicPr>
          <p:cNvPr id="8" name="Slika 7"/>
          <p:cNvPicPr>
            <a:picLocks noChangeAspect="1"/>
          </p:cNvPicPr>
          <p:nvPr/>
        </p:nvPicPr>
        <p:blipFill>
          <a:blip r:embed="rId2"/>
          <a:stretch>
            <a:fillRect/>
          </a:stretch>
        </p:blipFill>
        <p:spPr>
          <a:xfrm>
            <a:off x="4475811" y="15256628"/>
            <a:ext cx="2952750" cy="1552575"/>
          </a:xfrm>
          <a:prstGeom prst="rect">
            <a:avLst/>
          </a:prstGeom>
        </p:spPr>
      </p:pic>
    </p:spTree>
    <p:extLst>
      <p:ext uri="{BB962C8B-B14F-4D97-AF65-F5344CB8AC3E}">
        <p14:creationId xmlns:p14="http://schemas.microsoft.com/office/powerpoint/2010/main" val="31619407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smtClean="0"/>
              <a:t>NORVEŠKA</a:t>
            </a:r>
            <a:r>
              <a:rPr lang="pl-PL" sz="3119" dirty="0"/>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smtClean="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475811" y="15256628"/>
            <a:ext cx="2952750" cy="1552575"/>
          </a:xfrm>
          <a:prstGeom prst="rect">
            <a:avLst/>
          </a:prstGeom>
        </p:spPr>
      </p:pic>
      <p:sp>
        <p:nvSpPr>
          <p:cNvPr id="2" name="Pravokotnik 1"/>
          <p:cNvSpPr/>
          <p:nvPr/>
        </p:nvSpPr>
        <p:spPr>
          <a:xfrm>
            <a:off x="2983561" y="7550273"/>
            <a:ext cx="5937250" cy="3152530"/>
          </a:xfrm>
          <a:prstGeom prst="rect">
            <a:avLst/>
          </a:prstGeom>
        </p:spPr>
        <p:txBody>
          <a:bodyPr>
            <a:spAutoFit/>
          </a:bodyPr>
          <a:lstStyle/>
          <a:p>
            <a:r>
              <a:rPr lang="sl-SI" b="0" i="0" dirty="0" smtClean="0">
                <a:solidFill>
                  <a:srgbClr val="000000"/>
                </a:solidFill>
                <a:effectLst/>
                <a:latin typeface="Arial" panose="020B0604020202020204" pitchFamily="34" charset="0"/>
              </a:rPr>
              <a:t>Tu bi lahko pritrdil, vsak Norvežan, ki zasluži dovolj, kupi </a:t>
            </a:r>
            <a:r>
              <a:rPr lang="sl-SI" b="0" i="0" dirty="0" smtClean="0">
                <a:solidFill>
                  <a:schemeClr val="accent4"/>
                </a:solidFill>
                <a:effectLst/>
                <a:latin typeface="Arial" panose="020B0604020202020204" pitchFamily="34" charset="0"/>
              </a:rPr>
              <a:t>počitniško hiško v gorah </a:t>
            </a:r>
            <a:r>
              <a:rPr lang="sl-SI" b="0" i="0" dirty="0" smtClean="0">
                <a:solidFill>
                  <a:srgbClr val="000000"/>
                </a:solidFill>
                <a:effectLst/>
                <a:latin typeface="Arial" panose="020B0604020202020204" pitchFamily="34" charset="0"/>
              </a:rPr>
              <a:t>ob smučišču ali progi za tek na smučeh. Ob koncu tedna se večkrat odpravijo v te hiške, kjer preživljajo čas v naravi; brez televizije in medijev.</a:t>
            </a:r>
            <a:endParaRPr lang="sl-SI" dirty="0"/>
          </a:p>
        </p:txBody>
      </p:sp>
    </p:spTree>
    <p:extLst>
      <p:ext uri="{BB962C8B-B14F-4D97-AF65-F5344CB8AC3E}">
        <p14:creationId xmlns:p14="http://schemas.microsoft.com/office/powerpoint/2010/main" val="28803555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smtClean="0"/>
              <a:t>NORVEŠKA</a:t>
            </a:r>
            <a:r>
              <a:rPr lang="pl-PL" sz="3119" dirty="0"/>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smtClean="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a:solidFill>
                  <a:srgbClr val="FF0000"/>
                </a:solidFill>
              </a:endParaRPr>
            </a:p>
          </p:txBody>
        </p:sp>
      </p:grpSp>
      <p:sp>
        <p:nvSpPr>
          <p:cNvPr id="3" name="Pravokotnik 2"/>
          <p:cNvSpPr/>
          <p:nvPr/>
        </p:nvSpPr>
        <p:spPr>
          <a:xfrm>
            <a:off x="2983561" y="6805141"/>
            <a:ext cx="5937250" cy="3785652"/>
          </a:xfrm>
          <a:prstGeom prst="rect">
            <a:avLst/>
          </a:prstGeom>
        </p:spPr>
        <p:txBody>
          <a:bodyPr>
            <a:spAutoFit/>
          </a:bodyPr>
          <a:lstStyle/>
          <a:p>
            <a:pPr algn="ctr"/>
            <a:endParaRPr lang="sl-SI" sz="1600" dirty="0" smtClean="0"/>
          </a:p>
          <a:p>
            <a:pPr algn="ctr"/>
            <a:r>
              <a:rPr lang="sl-SI" sz="1600" dirty="0" smtClean="0">
                <a:solidFill>
                  <a:schemeClr val="bg1"/>
                </a:solidFill>
              </a:rPr>
              <a:t>Prijave </a:t>
            </a:r>
            <a:r>
              <a:rPr lang="sl-SI" sz="1600" dirty="0">
                <a:solidFill>
                  <a:schemeClr val="bg1"/>
                </a:solidFill>
              </a:rPr>
              <a:t>za </a:t>
            </a:r>
            <a:r>
              <a:rPr lang="sl-SI" sz="1600" dirty="0">
                <a:solidFill>
                  <a:srgbClr val="FFC000"/>
                </a:solidFill>
              </a:rPr>
              <a:t>vrtec</a:t>
            </a:r>
            <a:r>
              <a:rPr lang="sl-SI" sz="1600" dirty="0">
                <a:solidFill>
                  <a:schemeClr val="bg1"/>
                </a:solidFill>
              </a:rPr>
              <a:t> se končajo januarja, šolsko leto pa se začne avgusta. Vsak starš, ki za svojega otroka želi mesto v vrtcu, ga mora po </a:t>
            </a:r>
            <a:r>
              <a:rPr lang="sl-SI" sz="1600" dirty="0">
                <a:solidFill>
                  <a:srgbClr val="FFC000"/>
                </a:solidFill>
              </a:rPr>
              <a:t>zakonu </a:t>
            </a:r>
            <a:r>
              <a:rPr lang="sl-SI" sz="1600" dirty="0">
                <a:solidFill>
                  <a:schemeClr val="bg1"/>
                </a:solidFill>
              </a:rPr>
              <a:t>tudi </a:t>
            </a:r>
            <a:r>
              <a:rPr lang="sl-SI" sz="1600" dirty="0">
                <a:solidFill>
                  <a:srgbClr val="FFC000"/>
                </a:solidFill>
              </a:rPr>
              <a:t>dobiti</a:t>
            </a:r>
            <a:r>
              <a:rPr lang="sl-SI" sz="1600" dirty="0">
                <a:solidFill>
                  <a:schemeClr val="bg1"/>
                </a:solidFill>
              </a:rPr>
              <a:t>. Izbrati smo morali štiri vrtce in jih razvrstiti po prioritetnem vrstnem redu. Lahko se sicer zgodi, da dobiš drugi vrtec, ki ga nisi zapisal na seznam, vendar nekje mesto bo. Mi smo dobili mesto v britanskem mednarodnem vrtcu, ki smo ga tudi želeli, vendar ne po tej poti. Ker gre za zasebni vrtec, so naše mesto odobrili naknadno. Najverjetneje je pomagalo tudi dejstvo, da je Tomaž zaposlen pri Natu, saj v poznejšem obdobju krijejo del šolnine. Izvedeli smo namreč, da imajo prednost predvsem tisti otroci, katerih starši so zaposleni v podjetjih, ki plačujejo stroške šolanja oz. vrtcev (v tem primeru plačujejo precej višjo vsoto). Od januarja do avgusta pa si starši lahko pomagajo z varuškami, dnevnim varstvom (</a:t>
            </a:r>
            <a:r>
              <a:rPr lang="sl-SI" sz="1600" dirty="0" err="1">
                <a:solidFill>
                  <a:schemeClr val="bg1"/>
                </a:solidFill>
              </a:rPr>
              <a:t>dagmamma</a:t>
            </a:r>
            <a:r>
              <a:rPr lang="sl-SI" sz="1600" dirty="0">
                <a:solidFill>
                  <a:schemeClr val="bg1"/>
                </a:solidFill>
              </a:rPr>
              <a:t>), odprtimi vrtci ali pa imajo otroke doma. </a:t>
            </a:r>
          </a:p>
        </p:txBody>
      </p:sp>
      <p:pic>
        <p:nvPicPr>
          <p:cNvPr id="8" name="Slika 7"/>
          <p:cNvPicPr>
            <a:picLocks noChangeAspect="1"/>
          </p:cNvPicPr>
          <p:nvPr/>
        </p:nvPicPr>
        <p:blipFill>
          <a:blip r:embed="rId2"/>
          <a:stretch>
            <a:fillRect/>
          </a:stretch>
        </p:blipFill>
        <p:spPr>
          <a:xfrm>
            <a:off x="4475811" y="15256628"/>
            <a:ext cx="2952750" cy="1552575"/>
          </a:xfrm>
          <a:prstGeom prst="rect">
            <a:avLst/>
          </a:prstGeom>
        </p:spPr>
      </p:pic>
    </p:spTree>
    <p:extLst>
      <p:ext uri="{BB962C8B-B14F-4D97-AF65-F5344CB8AC3E}">
        <p14:creationId xmlns:p14="http://schemas.microsoft.com/office/powerpoint/2010/main" val="7573108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smtClean="0"/>
              <a:t>NORVEŠKA</a:t>
            </a:r>
            <a:r>
              <a:rPr lang="pl-PL" sz="3119" dirty="0"/>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smtClean="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a:solidFill>
                  <a:srgbClr val="FF0000"/>
                </a:solidFill>
              </a:endParaRPr>
            </a:p>
          </p:txBody>
        </p:sp>
      </p:grpSp>
      <p:sp>
        <p:nvSpPr>
          <p:cNvPr id="3" name="Pravokotnik 2"/>
          <p:cNvSpPr/>
          <p:nvPr/>
        </p:nvSpPr>
        <p:spPr>
          <a:xfrm>
            <a:off x="2754961" y="7320190"/>
            <a:ext cx="5937250" cy="4401205"/>
          </a:xfrm>
          <a:prstGeom prst="rect">
            <a:avLst/>
          </a:prstGeom>
        </p:spPr>
        <p:txBody>
          <a:bodyPr>
            <a:spAutoFit/>
          </a:bodyPr>
          <a:lstStyle/>
          <a:p>
            <a:pPr algn="ctr"/>
            <a:r>
              <a:rPr lang="sl-SI" sz="2000" dirty="0">
                <a:solidFill>
                  <a:schemeClr val="bg1"/>
                </a:solidFill>
              </a:rPr>
              <a:t>Ob prijavi </a:t>
            </a:r>
            <a:r>
              <a:rPr lang="sl-SI" sz="2000" dirty="0">
                <a:solidFill>
                  <a:srgbClr val="FFC000"/>
                </a:solidFill>
              </a:rPr>
              <a:t>v zdravstveni sistem</a:t>
            </a:r>
            <a:r>
              <a:rPr lang="sl-SI" sz="2000" dirty="0">
                <a:solidFill>
                  <a:schemeClr val="bg1"/>
                </a:solidFill>
              </a:rPr>
              <a:t> je vsaki družini dodeljen družinski zdravnik, ki je hkrati tudi pediater za otroke. To je bilo za nas nenavadno, saj smo bili vajeni, da majhnega otroka pregleduje pediater, ki ima ustrezno specializacijo. Tudi na splošno je zdravstvo na Norveškem, vsaj na primarni ravni (resnejših zdravstvenih težav nismo imeli) bolj sproščeno. Medicinske sestre pogosto dajejo napotke kar po telefonu, zdravil je precej manj kot v Sloveniji, pri prehladih in rahlo povišani temperaturi pa neradi dajejo zdravila na recept. Lahko bi rekel, da so precej vikinški, haha. Ali je to dobro ali slabo težko sodim, vendar do zdaj še nisem zasledil informacij, da bi zdravstveni sistem imel finančne težave.</a:t>
            </a:r>
          </a:p>
        </p:txBody>
      </p:sp>
      <p:pic>
        <p:nvPicPr>
          <p:cNvPr id="8" name="Slika 7"/>
          <p:cNvPicPr>
            <a:picLocks noChangeAspect="1"/>
          </p:cNvPicPr>
          <p:nvPr/>
        </p:nvPicPr>
        <p:blipFill>
          <a:blip r:embed="rId2"/>
          <a:stretch>
            <a:fillRect/>
          </a:stretch>
        </p:blipFill>
        <p:spPr>
          <a:xfrm>
            <a:off x="4475811" y="15256628"/>
            <a:ext cx="2952750" cy="1552575"/>
          </a:xfrm>
          <a:prstGeom prst="rect">
            <a:avLst/>
          </a:prstGeom>
        </p:spPr>
      </p:pic>
    </p:spTree>
    <p:extLst>
      <p:ext uri="{BB962C8B-B14F-4D97-AF65-F5344CB8AC3E}">
        <p14:creationId xmlns:p14="http://schemas.microsoft.com/office/powerpoint/2010/main" val="36895031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smtClean="0"/>
              <a:t>NORVEŠKA</a:t>
            </a:r>
            <a:r>
              <a:rPr lang="pl-PL" sz="3119" dirty="0"/>
              <a:t/>
            </a:r>
            <a:br>
              <a:rPr lang="pl-PL" sz="3119" dirty="0"/>
            </a:br>
            <a:endParaRPr lang="sl-SI" sz="3041" dirty="0"/>
          </a:p>
        </p:txBody>
      </p:sp>
      <p:grpSp>
        <p:nvGrpSpPr>
          <p:cNvPr id="7" name="Skupina 6"/>
          <p:cNvGrpSpPr/>
          <p:nvPr/>
        </p:nvGrpSpPr>
        <p:grpSpPr>
          <a:xfrm>
            <a:off x="475311" y="1660048"/>
            <a:ext cx="10953750" cy="14761052"/>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smtClean="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475811" y="15256628"/>
            <a:ext cx="2952750" cy="1552575"/>
          </a:xfrm>
          <a:prstGeom prst="rect">
            <a:avLst/>
          </a:prstGeom>
        </p:spPr>
      </p:pic>
      <p:sp>
        <p:nvSpPr>
          <p:cNvPr id="2" name="Pravokotnik 1"/>
          <p:cNvSpPr/>
          <p:nvPr/>
        </p:nvSpPr>
        <p:spPr>
          <a:xfrm>
            <a:off x="2983561" y="6875467"/>
            <a:ext cx="5937250" cy="4464043"/>
          </a:xfrm>
          <a:prstGeom prst="rect">
            <a:avLst/>
          </a:prstGeom>
        </p:spPr>
        <p:txBody>
          <a:bodyPr>
            <a:spAutoFit/>
          </a:bodyPr>
          <a:lstStyle/>
          <a:p>
            <a:pPr algn="ctr"/>
            <a:r>
              <a:rPr lang="sl-SI" b="0" i="0" dirty="0" smtClean="0">
                <a:solidFill>
                  <a:schemeClr val="bg1"/>
                </a:solidFill>
                <a:effectLst/>
                <a:latin typeface="Arial" panose="020B0604020202020204" pitchFamily="34" charset="0"/>
              </a:rPr>
              <a:t>Na splošno opažam, da imajo </a:t>
            </a:r>
            <a:r>
              <a:rPr lang="sl-SI" b="0" i="0" dirty="0" smtClean="0">
                <a:solidFill>
                  <a:srgbClr val="FFC000"/>
                </a:solidFill>
                <a:effectLst/>
                <a:latin typeface="Arial" panose="020B0604020202020204" pitchFamily="34" charset="0"/>
              </a:rPr>
              <a:t>otroci </a:t>
            </a:r>
            <a:r>
              <a:rPr lang="sl-SI" b="0" i="0" dirty="0" smtClean="0">
                <a:solidFill>
                  <a:schemeClr val="bg1"/>
                </a:solidFill>
                <a:effectLst/>
                <a:latin typeface="Arial" panose="020B0604020202020204" pitchFamily="34" charset="0"/>
              </a:rPr>
              <a:t>tu manj omejitev, njihovi starši pa so bolj sproščeni. Zjutraj jih opazujem, kako gredo sami peš v šolo oz. na avtobusno postajo, zvečer pa se igrajo zunaj in se sploh ne bojijo teme. Nepremočljivi </a:t>
            </a:r>
            <a:r>
              <a:rPr lang="sl-SI" b="0" i="0" dirty="0" smtClean="0">
                <a:solidFill>
                  <a:srgbClr val="FFC000"/>
                </a:solidFill>
                <a:effectLst/>
                <a:latin typeface="Arial" panose="020B0604020202020204" pitchFamily="34" charset="0"/>
              </a:rPr>
              <a:t>enodelni pajaci </a:t>
            </a:r>
            <a:r>
              <a:rPr lang="sl-SI" b="0" i="0" dirty="0" smtClean="0">
                <a:solidFill>
                  <a:schemeClr val="bg1"/>
                </a:solidFill>
                <a:effectLst/>
                <a:latin typeface="Arial" panose="020B0604020202020204" pitchFamily="34" charset="0"/>
              </a:rPr>
              <a:t>in </a:t>
            </a:r>
            <a:r>
              <a:rPr lang="sl-SI" b="0" i="0" dirty="0" smtClean="0">
                <a:solidFill>
                  <a:srgbClr val="FFC000"/>
                </a:solidFill>
                <a:effectLst/>
                <a:latin typeface="Arial" panose="020B0604020202020204" pitchFamily="34" charset="0"/>
              </a:rPr>
              <a:t>gumijasti škornji </a:t>
            </a:r>
            <a:r>
              <a:rPr lang="sl-SI" b="0" i="0" dirty="0" smtClean="0">
                <a:solidFill>
                  <a:schemeClr val="bg1"/>
                </a:solidFill>
                <a:effectLst/>
                <a:latin typeface="Arial" panose="020B0604020202020204" pitchFamily="34" charset="0"/>
              </a:rPr>
              <a:t>spadajo k obvezni opremi, </a:t>
            </a:r>
            <a:r>
              <a:rPr lang="sl-SI" b="0" i="0" dirty="0" smtClean="0">
                <a:solidFill>
                  <a:srgbClr val="FFC000"/>
                </a:solidFill>
                <a:effectLst/>
                <a:latin typeface="Arial" panose="020B0604020202020204" pitchFamily="34" charset="0"/>
              </a:rPr>
              <a:t>dežnikov</a:t>
            </a:r>
            <a:r>
              <a:rPr lang="sl-SI" b="0" i="0" dirty="0" smtClean="0">
                <a:solidFill>
                  <a:schemeClr val="bg1"/>
                </a:solidFill>
                <a:effectLst/>
                <a:latin typeface="Arial" panose="020B0604020202020204" pitchFamily="34" charset="0"/>
              </a:rPr>
              <a:t> sploh </a:t>
            </a:r>
            <a:r>
              <a:rPr lang="sl-SI" b="0" i="0" dirty="0" smtClean="0">
                <a:solidFill>
                  <a:srgbClr val="FFC000"/>
                </a:solidFill>
                <a:effectLst/>
                <a:latin typeface="Arial" panose="020B0604020202020204" pitchFamily="34" charset="0"/>
              </a:rPr>
              <a:t>ne uporabljajo</a:t>
            </a:r>
            <a:r>
              <a:rPr lang="sl-SI" b="0" i="0" dirty="0" smtClean="0">
                <a:solidFill>
                  <a:schemeClr val="bg1"/>
                </a:solidFill>
                <a:effectLst/>
                <a:latin typeface="Arial" panose="020B0604020202020204" pitchFamily="34" charset="0"/>
              </a:rPr>
              <a:t>.</a:t>
            </a:r>
            <a:endParaRPr lang="sl-SI" dirty="0">
              <a:solidFill>
                <a:schemeClr val="bg1"/>
              </a:solidFill>
            </a:endParaRPr>
          </a:p>
        </p:txBody>
      </p:sp>
    </p:spTree>
    <p:extLst>
      <p:ext uri="{BB962C8B-B14F-4D97-AF65-F5344CB8AC3E}">
        <p14:creationId xmlns:p14="http://schemas.microsoft.com/office/powerpoint/2010/main" val="20967521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smtClean="0"/>
              <a:t>NORVEŠKA</a:t>
            </a:r>
            <a:r>
              <a:rPr lang="pl-PL" sz="3119" dirty="0"/>
              <a:t/>
            </a:r>
            <a:br>
              <a:rPr lang="pl-PL" sz="3119" dirty="0"/>
            </a:br>
            <a:endParaRPr lang="sl-SI" sz="3041" dirty="0"/>
          </a:p>
        </p:txBody>
      </p:sp>
      <p:grpSp>
        <p:nvGrpSpPr>
          <p:cNvPr id="7" name="Skupina 6"/>
          <p:cNvGrpSpPr/>
          <p:nvPr/>
        </p:nvGrpSpPr>
        <p:grpSpPr>
          <a:xfrm>
            <a:off x="418630" y="1046520"/>
            <a:ext cx="11067111" cy="15873055"/>
            <a:chOff x="2051538" y="477743"/>
            <a:chExt cx="5181600" cy="7095365"/>
          </a:xfrm>
        </p:grpSpPr>
        <p:sp>
          <p:nvSpPr>
            <p:cNvPr id="5" name="Eksplozija 1 4"/>
            <p:cNvSpPr/>
            <p:nvPr/>
          </p:nvSpPr>
          <p:spPr>
            <a:xfrm>
              <a:off x="2051538" y="752854"/>
              <a:ext cx="5181600" cy="6820254"/>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smtClean="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475811" y="15256628"/>
            <a:ext cx="2952750" cy="1552575"/>
          </a:xfrm>
          <a:prstGeom prst="rect">
            <a:avLst/>
          </a:prstGeom>
        </p:spPr>
      </p:pic>
      <p:sp>
        <p:nvSpPr>
          <p:cNvPr id="2" name="Pravokotnik 1"/>
          <p:cNvSpPr/>
          <p:nvPr/>
        </p:nvSpPr>
        <p:spPr>
          <a:xfrm>
            <a:off x="2589860" y="5978430"/>
            <a:ext cx="6439840" cy="6069482"/>
          </a:xfrm>
          <a:prstGeom prst="rect">
            <a:avLst/>
          </a:prstGeom>
        </p:spPr>
        <p:txBody>
          <a:bodyPr wrap="square">
            <a:spAutoFit/>
          </a:bodyPr>
          <a:lstStyle/>
          <a:p>
            <a:pPr algn="ctr"/>
            <a:r>
              <a:rPr lang="sl-SI" sz="2000" dirty="0">
                <a:solidFill>
                  <a:schemeClr val="bg1"/>
                </a:solidFill>
              </a:rPr>
              <a:t>To se resnično čuti pri delu in tudi pri vsakodnevnem komuniciranju. Medtem ko se v nekaterih drugih državah večkrat </a:t>
            </a:r>
            <a:r>
              <a:rPr lang="sl-SI" sz="2000" dirty="0">
                <a:solidFill>
                  <a:schemeClr val="accent4"/>
                </a:solidFill>
              </a:rPr>
              <a:t>poudarja izobrazba in osebni dosežki </a:t>
            </a:r>
            <a:r>
              <a:rPr lang="sl-SI" sz="2000" dirty="0">
                <a:solidFill>
                  <a:schemeClr val="bg1"/>
                </a:solidFill>
              </a:rPr>
              <a:t>(tudi v Sloveniji), je to na Norveškem precej nezaželeno. Tudi sam sem to izkusil na delovnem mestu. Ko sem med kosilom začel predstavljati svoje dosežke in izobrazbo, so bili Norvežani vidno nezainteresirani. Ko sem jim v enem od pogovorov dejal, da nameravam našemu direktorju direktorata omogočiti urejanje procesov zunaj za to namenjenih ur, ker ima verjetno precej zapolnjen urnik, so me kar debelo pogledali. Takoj so me podučili, da bo tudi on (ne glede na to, kako visoko v hierarhiji je) stopil v vrsto in urejal zadeve tako kot vsi drugi. Podobne primere sem slišal tudi od kolegov v drugih podjetjih. </a:t>
            </a:r>
            <a:r>
              <a:rPr lang="sl-SI" sz="2000" dirty="0">
                <a:solidFill>
                  <a:schemeClr val="accent4"/>
                </a:solidFill>
              </a:rPr>
              <a:t>Sodelavci</a:t>
            </a:r>
            <a:r>
              <a:rPr lang="sl-SI" sz="2000" dirty="0">
                <a:solidFill>
                  <a:schemeClr val="bg1"/>
                </a:solidFill>
              </a:rPr>
              <a:t> so kot skupina zaslužni za uspehe, pa tudi za napake posameznika odgovarjajo vsi enako. Ni izstopanja v nobeno smer. Osebno mi tak način ni najbolj všeč, ker vse zaposlene postavlja v neko sredino. Posledično se za napredovanje izbirajo druga merila, ki ne temeljijo nujno na meritornosti</a:t>
            </a:r>
            <a:r>
              <a:rPr lang="sl-SI" dirty="0">
                <a:solidFill>
                  <a:schemeClr val="bg1"/>
                </a:solidFill>
              </a:rPr>
              <a:t>.</a:t>
            </a:r>
          </a:p>
        </p:txBody>
      </p:sp>
    </p:spTree>
    <p:extLst>
      <p:ext uri="{BB962C8B-B14F-4D97-AF65-F5344CB8AC3E}">
        <p14:creationId xmlns:p14="http://schemas.microsoft.com/office/powerpoint/2010/main" val="14672372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419581" y="273735"/>
            <a:ext cx="9065210" cy="1040285"/>
          </a:xfrm>
          <a:prstGeom prst="rect">
            <a:avLst/>
          </a:prstGeom>
          <a:noFill/>
        </p:spPr>
        <p:txBody>
          <a:bodyPr wrap="square" rtlCol="0">
            <a:spAutoFit/>
          </a:bodyPr>
          <a:lstStyle/>
          <a:p>
            <a:pPr algn="ctr"/>
            <a:r>
              <a:rPr lang="pl-PL" sz="3119" dirty="0" smtClean="0"/>
              <a:t>NORVEŠKA</a:t>
            </a:r>
            <a:r>
              <a:rPr lang="pl-PL" sz="3119" dirty="0"/>
              <a:t/>
            </a:r>
            <a:br>
              <a:rPr lang="pl-PL" sz="3119" dirty="0"/>
            </a:br>
            <a:endParaRPr lang="sl-SI" sz="3041" dirty="0"/>
          </a:p>
        </p:txBody>
      </p:sp>
      <p:grpSp>
        <p:nvGrpSpPr>
          <p:cNvPr id="7" name="Skupina 6"/>
          <p:cNvGrpSpPr/>
          <p:nvPr/>
        </p:nvGrpSpPr>
        <p:grpSpPr>
          <a:xfrm>
            <a:off x="171451" y="1046520"/>
            <a:ext cx="11525249" cy="15873055"/>
            <a:chOff x="1935809" y="477743"/>
            <a:chExt cx="5396099" cy="7095365"/>
          </a:xfrm>
        </p:grpSpPr>
        <p:sp>
          <p:nvSpPr>
            <p:cNvPr id="5" name="Eksplozija 1 4"/>
            <p:cNvSpPr/>
            <p:nvPr/>
          </p:nvSpPr>
          <p:spPr>
            <a:xfrm>
              <a:off x="1935809" y="752854"/>
              <a:ext cx="5396099" cy="6820254"/>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endParaRPr lang="sl-SI" sz="1600" dirty="0" smtClean="0"/>
            </a:p>
            <a:p>
              <a:endParaRPr lang="sl-SI" sz="1600" dirty="0" smtClean="0"/>
            </a:p>
          </p:txBody>
        </p:sp>
        <p:sp>
          <p:nvSpPr>
            <p:cNvPr id="6" name="PoljeZBesedilom 5"/>
            <p:cNvSpPr txBox="1"/>
            <p:nvPr/>
          </p:nvSpPr>
          <p:spPr>
            <a:xfrm>
              <a:off x="2051538" y="477743"/>
              <a:ext cx="5181600" cy="275111"/>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8" name="Slika 7"/>
          <p:cNvPicPr>
            <a:picLocks noChangeAspect="1"/>
          </p:cNvPicPr>
          <p:nvPr/>
        </p:nvPicPr>
        <p:blipFill>
          <a:blip r:embed="rId2"/>
          <a:stretch>
            <a:fillRect/>
          </a:stretch>
        </p:blipFill>
        <p:spPr>
          <a:xfrm>
            <a:off x="4475811" y="15332828"/>
            <a:ext cx="2952750" cy="1552575"/>
          </a:xfrm>
          <a:prstGeom prst="rect">
            <a:avLst/>
          </a:prstGeom>
        </p:spPr>
      </p:pic>
      <p:sp>
        <p:nvSpPr>
          <p:cNvPr id="3" name="Pravokotnik 2"/>
          <p:cNvSpPr/>
          <p:nvPr/>
        </p:nvSpPr>
        <p:spPr>
          <a:xfrm>
            <a:off x="2694636" y="5919082"/>
            <a:ext cx="6515100" cy="6186309"/>
          </a:xfrm>
          <a:prstGeom prst="rect">
            <a:avLst/>
          </a:prstGeom>
        </p:spPr>
        <p:txBody>
          <a:bodyPr wrap="square">
            <a:spAutoFit/>
          </a:bodyPr>
          <a:lstStyle/>
          <a:p>
            <a:pPr algn="ctr"/>
            <a:r>
              <a:rPr lang="sl-SI" sz="1800" b="0" i="0" dirty="0" smtClean="0">
                <a:solidFill>
                  <a:schemeClr val="bg1"/>
                </a:solidFill>
                <a:effectLst/>
                <a:latin typeface="Arial" panose="020B0604020202020204" pitchFamily="34" charset="0"/>
              </a:rPr>
              <a:t>Res je nekoliko težje navezati stike z domačini, ki so na prvi pogled karakterno bolj </a:t>
            </a:r>
            <a:r>
              <a:rPr lang="sl-SI" sz="1800" b="0" i="0" dirty="0" smtClean="0">
                <a:solidFill>
                  <a:schemeClr val="accent4"/>
                </a:solidFill>
                <a:effectLst/>
                <a:latin typeface="Arial" panose="020B0604020202020204" pitchFamily="34" charset="0"/>
              </a:rPr>
              <a:t>zaprti</a:t>
            </a:r>
            <a:r>
              <a:rPr lang="sl-SI" sz="1800" b="0" i="0" dirty="0" smtClean="0">
                <a:solidFill>
                  <a:schemeClr val="bg1"/>
                </a:solidFill>
                <a:effectLst/>
                <a:latin typeface="Arial" panose="020B0604020202020204" pitchFamily="34" charset="0"/>
              </a:rPr>
              <a:t>. Obstaja kar veliko stereotipov o hladnih in zadržanih Norvežanih, sama pa sem imela pogosto prav nasprotne izkušnje. Pridružila sem se pevskemu zboru, ki ga sestavljajo večinoma domačini. Tam sem spoznala, kako odprti, dobrosrčni in zabavni so lahko. Morda na začetku res niso tako temperamenti in gostobesedni, se pa lahko sčasoma spremeni tudi to. In ravno potrpežljivost je tu na severu pomembna vrlina. Norveška ni dežela, ki bi svojo identiteto servirala na srebrnem pladnju (kot smo tega vajeni od lastne promocije številnih drugih držav), tako da je v odkrivanje te navidezno hladne "</a:t>
            </a:r>
            <a:r>
              <a:rPr lang="sl-SI" sz="1800" b="0" i="0" dirty="0" err="1" smtClean="0">
                <a:solidFill>
                  <a:schemeClr val="bg1"/>
                </a:solidFill>
                <a:effectLst/>
                <a:latin typeface="Arial" panose="020B0604020202020204" pitchFamily="34" charset="0"/>
              </a:rPr>
              <a:t>selbujske</a:t>
            </a:r>
            <a:r>
              <a:rPr lang="sl-SI" sz="1800" b="0" i="0" dirty="0" smtClean="0">
                <a:solidFill>
                  <a:schemeClr val="bg1"/>
                </a:solidFill>
                <a:effectLst/>
                <a:latin typeface="Arial" panose="020B0604020202020204" pitchFamily="34" charset="0"/>
              </a:rPr>
              <a:t> rože" treba vložiti malo več truda. Prav tako posedanje ob kavi ni nekaj tipično norveškega, to pa ni nujno kazalnik tega, da niso tako družabni. Imajo svoje navade, bolje se počutijo v manjšem krogu znanih ljudi, pomembna je domačnost in sproščenost. Ni pretiranega govoričenja, hvaljenja, gestike in emocionalnih izlivov (razen ob koncu tedna, haha). Pogovori so večinoma preprosti in se tičejo praktičnih tem, vendar je to le površna ocena. Vseh sosedov še ne poznamo dobro, se pa pozdravljamo. Pogosto se kdo odseli oz. priseli, imamo pa tudi drugačen ritem, tako da se srečamo samo ob koncih tedna.</a:t>
            </a:r>
            <a:endParaRPr lang="sl-SI" sz="1800" dirty="0">
              <a:solidFill>
                <a:schemeClr val="bg1"/>
              </a:solidFill>
            </a:endParaRPr>
          </a:p>
        </p:txBody>
      </p:sp>
    </p:spTree>
    <p:extLst>
      <p:ext uri="{BB962C8B-B14F-4D97-AF65-F5344CB8AC3E}">
        <p14:creationId xmlns:p14="http://schemas.microsoft.com/office/powerpoint/2010/main" val="42683819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Stavan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256" y="5426074"/>
            <a:ext cx="9515593" cy="6423025"/>
          </a:xfrm>
          <a:prstGeom prst="rect">
            <a:avLst/>
          </a:prstGeom>
          <a:noFill/>
          <a:extLst>
            <a:ext uri="{909E8E84-426E-40DD-AFC4-6F175D3DCCD1}">
              <a14:hiddenFill xmlns:a14="http://schemas.microsoft.com/office/drawing/2010/main">
                <a:solidFill>
                  <a:srgbClr val="FFFFFF"/>
                </a:solidFill>
              </a14:hiddenFill>
            </a:ext>
          </a:extLst>
        </p:spPr>
      </p:pic>
      <p:sp>
        <p:nvSpPr>
          <p:cNvPr id="3" name="PoljeZBesedilom 2"/>
          <p:cNvSpPr txBox="1"/>
          <p:nvPr/>
        </p:nvSpPr>
        <p:spPr>
          <a:xfrm>
            <a:off x="1545639" y="12122835"/>
            <a:ext cx="9065210" cy="1077218"/>
          </a:xfrm>
          <a:prstGeom prst="rect">
            <a:avLst/>
          </a:prstGeom>
          <a:noFill/>
        </p:spPr>
        <p:txBody>
          <a:bodyPr wrap="square" rtlCol="0">
            <a:spAutoFit/>
          </a:bodyPr>
          <a:lstStyle/>
          <a:p>
            <a:pPr algn="ctr"/>
            <a:r>
              <a:rPr lang="sl-SI" sz="3200"/>
              <a:t>Norvežani vso nafto črpajo na morju, kar je zelo drago. </a:t>
            </a:r>
            <a:endParaRPr lang="sl-SI" sz="3041" dirty="0"/>
          </a:p>
        </p:txBody>
      </p:sp>
      <p:pic>
        <p:nvPicPr>
          <p:cNvPr id="4" name="Slika 3"/>
          <p:cNvPicPr>
            <a:picLocks noChangeAspect="1"/>
          </p:cNvPicPr>
          <p:nvPr/>
        </p:nvPicPr>
        <p:blipFill>
          <a:blip r:embed="rId3"/>
          <a:stretch>
            <a:fillRect/>
          </a:stretch>
        </p:blipFill>
        <p:spPr>
          <a:xfrm>
            <a:off x="4475811" y="15332828"/>
            <a:ext cx="2952750" cy="1552575"/>
          </a:xfrm>
          <a:prstGeom prst="rect">
            <a:avLst/>
          </a:prstGeom>
        </p:spPr>
      </p:pic>
    </p:spTree>
    <p:extLst>
      <p:ext uri="{BB962C8B-B14F-4D97-AF65-F5344CB8AC3E}">
        <p14:creationId xmlns:p14="http://schemas.microsoft.com/office/powerpoint/2010/main" val="3118405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3600" dirty="0"/>
                <a:t>Kambodža ju je osvojila s svojimi dobrovoljnimi, nasmejanimi prebivalci, ki se radi družijo, jedo in tudi počivajo. </a:t>
              </a:r>
              <a:r>
                <a:rPr lang="sl-SI" sz="3600" i="1" dirty="0"/>
                <a:t>"Ko je čas za siesto, bi lahko padale vile z neba, pa se ne bo nihče premaknil niti za ped."</a:t>
              </a:r>
              <a:endParaRPr lang="sl-SI" sz="36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Tree>
    <p:extLst>
      <p:ext uri="{BB962C8B-B14F-4D97-AF65-F5344CB8AC3E}">
        <p14:creationId xmlns:p14="http://schemas.microsoft.com/office/powerpoint/2010/main" val="30455783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800" dirty="0"/>
                <a:t>Prvi teden sva samo čistili, ker je bilo vse umazano. Kmeri niso ravno najbolj </a:t>
              </a:r>
              <a:r>
                <a:rPr lang="sl-SI" sz="2800" dirty="0">
                  <a:solidFill>
                    <a:schemeClr val="accent4"/>
                  </a:solidFill>
                </a:rPr>
                <a:t>znani po čistoči</a:t>
              </a:r>
              <a:r>
                <a:rPr lang="sl-SI" sz="2800" dirty="0"/>
                <a:t>, organizaciji ali menedžmentu, vse funkcionira bolj po sistemu "saj bo". </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Tree>
    <p:extLst>
      <p:ext uri="{BB962C8B-B14F-4D97-AF65-F5344CB8AC3E}">
        <p14:creationId xmlns:p14="http://schemas.microsoft.com/office/powerpoint/2010/main" val="21893110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1800" dirty="0"/>
                <a:t>Kambodža je dežela, kjer velikokrat ostaneš odprtih ust: ko se 320 kilometrov voziš 14 ur, pri čemer vmes dve uri stojiš, ne da bi ti povedali pravi razlog, preostali čas pa se sicer premikaš, a res po polžje, ker je 100 metrov asfalta, potem naslednjih 500 metrov pač ne, vmes pa so tako velike luknje, da čutiš, četudi voznik vozi res počasi, vsak del svojega pretresenega telesa, ki je nehote dolge ure deležen temeljite masaže. Presenetijo te tudi nenehni nasmeški domačinov, pa naj bo ob šestih zjutraj ali polnoči, predvsem pa neka lenobnost, ki ji v največji meri botruje </a:t>
              </a:r>
              <a:r>
                <a:rPr lang="sl-SI" sz="1800" dirty="0" smtClean="0"/>
                <a:t>vročina in vlaga.</a:t>
              </a:r>
              <a:endParaRPr lang="sl-SI" sz="36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Tree>
    <p:extLst>
      <p:ext uri="{BB962C8B-B14F-4D97-AF65-F5344CB8AC3E}">
        <p14:creationId xmlns:p14="http://schemas.microsoft.com/office/powerpoint/2010/main" val="39809765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1800" dirty="0" smtClean="0"/>
                <a:t>Tukaj </a:t>
              </a:r>
              <a:r>
                <a:rPr lang="sl-SI" sz="1800" dirty="0"/>
                <a:t>namreč ni veliko hladilnikov, tako da je ta povezava s kopnim res ključna. Obstajajo take oranžne skrinje, v katerih so odrezani veliki kosi ledu, to je edini hladilnik, ki obstaja. Vse se naroča v majhnih količinah in se vsak dan sveže pripelje. Kar se zdravega načina življenja tiče - sadje je izvrstno, prepričana sem, da je veliko bolj zdravo kot doma v Sloveniji. Paradižnik moraš tukaj porabiti v dveh dneh, sicer ga lahko vržeš proč. Tako da moramo biti pri naročanju pazljivi, kar pomeni, da moraš imeti kuharico, ki ve, kaj počne. In to ni tako samoumevno.</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Tree>
    <p:extLst>
      <p:ext uri="{BB962C8B-B14F-4D97-AF65-F5344CB8AC3E}">
        <p14:creationId xmlns:p14="http://schemas.microsoft.com/office/powerpoint/2010/main" val="3587783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1800" dirty="0" smtClean="0"/>
                <a:t>Tukaj </a:t>
              </a:r>
              <a:r>
                <a:rPr lang="sl-SI" sz="1800" dirty="0"/>
                <a:t>namreč ni veliko hladilnikov, tako da je ta povezava s kopnim res ključna. Obstajajo take oranžne skrinje, v katerih so odrezani veliki kosi ledu, to je edini hladilnik, ki obstaja. Vse se naroča v majhnih količinah in se vsak dan sveže pripelje. Kar se zdravega načina življenja tiče - sadje je izvrstno, prepričana sem, da je veliko bolj zdravo kot doma v Sloveniji. Paradižnik moraš tukaj porabiti v dveh dneh, sicer ga lahko vržeš proč. Tako da moramo biti pri naročanju pazljivi, kar pomeni, da moraš imeti kuharico, ki ve, kaj počne. In to ni tako samoumevno.</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Tree>
    <p:extLst>
      <p:ext uri="{BB962C8B-B14F-4D97-AF65-F5344CB8AC3E}">
        <p14:creationId xmlns:p14="http://schemas.microsoft.com/office/powerpoint/2010/main" val="38529608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1800" dirty="0"/>
                <a:t>Brez pahljače :). Pogrešam tudi kislo smetano. Tu je en lonček pet dolarjev. Enkrat sem skuhala krompirjevo juho in ko so jo poskusili, so bili čisto navdušeni. Daj to na meni, so mi rekli. Kako naj dam? Je predrago. Sire tudi pogrešam. Pogrešam tudi zimo, hlad, da bi me zeblo in da bi se zabubila pod odejo in spila vročo kavo ali čaj. Ker tu je samo vroče in še bolj vroče.</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Tree>
    <p:extLst>
      <p:ext uri="{BB962C8B-B14F-4D97-AF65-F5344CB8AC3E}">
        <p14:creationId xmlns:p14="http://schemas.microsoft.com/office/powerpoint/2010/main" val="34546467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1800" dirty="0"/>
                <a:t>Najprej, ko sva prišli sem, se nama je vse gabilo, če povem po pravici. Nič nisem želela poskusiti. Sčasoma pa se navadiš. Kamboška kuhinja ni nekaj posebnega: imaš riž, preprosta hrana. </a:t>
              </a:r>
              <a:r>
                <a:rPr lang="sl-SI" sz="1800" dirty="0" err="1"/>
                <a:t>Amok</a:t>
              </a:r>
              <a:r>
                <a:rPr lang="sl-SI" sz="1800" dirty="0"/>
                <a:t> je njihova tipična jed, gre za </a:t>
              </a:r>
              <a:r>
                <a:rPr lang="sl-SI" sz="1800" dirty="0" err="1"/>
                <a:t>curry</a:t>
              </a:r>
              <a:r>
                <a:rPr lang="sl-SI" sz="1800" dirty="0"/>
                <a:t>, kjer je poleg kokosove moke tudi riba in mali zeleni jajčevci. Res je dober. Odlična sta predvsem sadje in zelenjava, ki sta res zdrava in polnega okusa.</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Tree>
    <p:extLst>
      <p:ext uri="{BB962C8B-B14F-4D97-AF65-F5344CB8AC3E}">
        <p14:creationId xmlns:p14="http://schemas.microsoft.com/office/powerpoint/2010/main" val="17623515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1800" dirty="0"/>
                <a:t>V času genocida in po njem so ozemlje dobesedno razgrabili: nekdo je prišel s puško in si enostavno prisvojil zemljo in nepremičnine. Danes so tako nekateri v Phnom Penhu (v času vladavine so Rdeči Kmeri celotno mesto za tri leta in osem mesecev v celoti izpraznili) izjemno bogati, na drugi strani pa so izjemno revni. V prestolnici so res zelo velike socialne razlike. Že samo med šolami so velike razlike: med javnimi in zasebnimi, kaj šele mednarodnimi. Tam otroke pripeljejo v šole v klimatiziranih avtomobilih, medtem ko na javnih šolah starši pripeljejo otroke na motorjih, pri čemer je pogosto prizor, ko je na motorju več otrok, ne le eden. Razlike so res očitne.</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Tree>
    <p:extLst>
      <p:ext uri="{BB962C8B-B14F-4D97-AF65-F5344CB8AC3E}">
        <p14:creationId xmlns:p14="http://schemas.microsoft.com/office/powerpoint/2010/main" val="5391401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400" dirty="0" smtClean="0"/>
                <a:t>V </a:t>
              </a:r>
              <a:r>
                <a:rPr lang="sl-SI" sz="2400" dirty="0"/>
                <a:t>Sloveniji ni možnosti, da bi se lotili posla, tako kot tukaj: potrebovali bi nešteto dovoljenj, kar ti vzame motivacijo, še preden sploh začneš. Rekli sva, da bova poskusili, kar se nama zdi super izkušnja, da se naučiva posla. Tukaj bova tri leta in v tem času se bova naučili poslovati, kot v starih časih: tukaj pišemo račune še na roko, samo gotovina, ni elektronskega poslovanja.</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a:t>
            </a:r>
            <a:r>
              <a:rPr lang="sl-SI" sz="3119" dirty="0" smtClean="0">
                <a:solidFill>
                  <a:srgbClr val="FF0000"/>
                </a:solidFill>
              </a:rPr>
              <a:t>ŽBENA ORGANIZACIJA, USTANOVE</a:t>
            </a:r>
            <a:endParaRPr lang="sl-SI" sz="3119" dirty="0" smtClean="0">
              <a:solidFill>
                <a:srgbClr val="FF0000"/>
              </a:solidFill>
            </a:endParaRPr>
          </a:p>
        </p:txBody>
      </p:sp>
    </p:spTree>
    <p:extLst>
      <p:ext uri="{BB962C8B-B14F-4D97-AF65-F5344CB8AC3E}">
        <p14:creationId xmlns:p14="http://schemas.microsoft.com/office/powerpoint/2010/main" val="14197659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400" dirty="0"/>
                <a:t>Ne moreš biti lastnik nepremičnin v pritličju, si pa lahko lastnik vsega od prvega nadstropja navzgor. Lahko kupiš recimo stanovanje. V Phnom Penhu se recimo zelo izplača kupiti stanovanje v 5. nadstropju, v pritličju pa ne moreš. Otok </a:t>
              </a:r>
              <a:r>
                <a:rPr lang="sl-SI" sz="2400" dirty="0" err="1"/>
                <a:t>Koh</a:t>
              </a:r>
              <a:r>
                <a:rPr lang="sl-SI" sz="2400" dirty="0"/>
                <a:t> </a:t>
              </a:r>
              <a:r>
                <a:rPr lang="sl-SI" sz="2400" dirty="0" err="1"/>
                <a:t>Rong</a:t>
              </a:r>
              <a:r>
                <a:rPr lang="sl-SI" sz="2400" dirty="0"/>
                <a:t> pa je nedavno kot celoto kupilo eno podjetje, tako se zdaj postavlja veliko vprašanj, kaj se bo z njim zgodilo v prihodnjih nekaj letih.</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p>
        </p:txBody>
      </p:sp>
    </p:spTree>
    <p:extLst>
      <p:ext uri="{BB962C8B-B14F-4D97-AF65-F5344CB8AC3E}">
        <p14:creationId xmlns:p14="http://schemas.microsoft.com/office/powerpoint/2010/main" val="31268485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12576"/>
            <a:chOff x="2051538" y="477743"/>
            <a:chExt cx="5181600" cy="7095365"/>
          </a:xfrm>
        </p:grpSpPr>
        <p:sp>
          <p:nvSpPr>
            <p:cNvPr id="5" name="Eksplozija 1 4"/>
            <p:cNvSpPr/>
            <p:nvPr/>
          </p:nvSpPr>
          <p:spPr>
            <a:xfrm>
              <a:off x="2051538" y="939408"/>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400" dirty="0"/>
                <a:t>Hja, to je pa trd oreh. Jezik je zelo težek, imajo tudi drugačno pisavo. Oni producirajo glasove iz grla, ki jih mi sploh ne znamo delati, pri njih pa vsaka najmanjša sprememba pomeni že drugo črko. Desetkrat mi nekaj lahko povedo in desetkrat ponovim, pa nisva povedala iste besede.</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JEZIK</a:t>
            </a:r>
          </a:p>
        </p:txBody>
      </p:sp>
    </p:spTree>
    <p:extLst>
      <p:ext uri="{BB962C8B-B14F-4D97-AF65-F5344CB8AC3E}">
        <p14:creationId xmlns:p14="http://schemas.microsoft.com/office/powerpoint/2010/main" val="30891772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smtClean="0"/>
                <a:t>Sama </a:t>
              </a:r>
              <a:r>
                <a:rPr lang="sl-SI" sz="2000" dirty="0"/>
                <a:t>sem študirala pedagogiko, Alja ima diplomo, tako da sva imeli reference. Če ne bi imeli šole, potem naju ne bi sprejeli. Bilo je tako, da sva po nasvetu znancev poslali najin življenjepis, ki sva mu priložili fotografiji. Lahko rečem, da so naju vzeli zaradi videza, ne zaradi znanja. Tu namreč velja, da starši pričakujejo in za svoje otroke želijo belo učiteljico angleščine. In ta je za svoje delo plačana veliko bolje kot domačinka ali učiteljica s Filipinov. Belci učijo angleščino recimo dve uri, filipinske učiteljice učijo znanost, matematiko in one delajo za bistveno manj denarja, kot delamo mi. Midve sva dobili 11 dolarjev na uro, Filipinke dobijo pet dolarjev na uro, domačinke pa 2,5 dolarja na uro, pomočnica učiteljice, ki je v vsakem razredu, pa dobi 100 dolarjev na mesec.</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IZOBRAŽEVALNI SISTEM</a:t>
            </a:r>
          </a:p>
        </p:txBody>
      </p:sp>
    </p:spTree>
    <p:extLst>
      <p:ext uri="{BB962C8B-B14F-4D97-AF65-F5344CB8AC3E}">
        <p14:creationId xmlns:p14="http://schemas.microsoft.com/office/powerpoint/2010/main" val="13450816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Zdaj se začenjajo zavedati pomena šole, sploh s prihodom Kitajcev in Vietnamcev. Kitajske šole so zelo "vojaške", vietnamske šole so pa ravno nasprotne: tam je v ospredju bolj mehek pristop, velik poudarek je na ustvarjalnosti. V Kambodži pa je v bistvu preplet obeh pristopov. Kmerski starši so nori na izobrazbo: vsi želijo najboljšo mogočo izobrazbo za svoje otroke, zato je tukaj tudi učitelj zelo spoštovan. Učitelju dajejo brezpogojno avtoriteto, čeprav so na teh mednarodnih šolah tudi otroci s svojimi </a:t>
              </a:r>
              <a:r>
                <a:rPr lang="sl-SI" sz="2000" dirty="0" err="1"/>
                <a:t>iphoni</a:t>
              </a:r>
              <a:r>
                <a:rPr lang="sl-SI" sz="2000" dirty="0"/>
                <a:t> in </a:t>
              </a:r>
              <a:r>
                <a:rPr lang="sl-SI" sz="2000" dirty="0" err="1"/>
                <a:t>ipadi</a:t>
              </a:r>
              <a:r>
                <a:rPr lang="sl-SI" sz="2000" dirty="0"/>
                <a:t> že malo razvajeni, ampak še vedno starši pustijo učitelju avtoriteto. So še vedno iz starega sistema. Čeprav so bogati in pomembni, se zavedajo, da boš ti otroka nekaj naučil, zato so zelo spoštljivi.</a:t>
              </a:r>
              <a:r>
                <a:rPr lang="sl-SI" sz="2000" dirty="0" smtClean="0"/>
                <a:t>.</a:t>
              </a:r>
              <a:endParaRPr lang="sl-SI" sz="20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IZOBRAŽEVALNI SISTEM</a:t>
            </a:r>
          </a:p>
        </p:txBody>
      </p:sp>
    </p:spTree>
    <p:extLst>
      <p:ext uri="{BB962C8B-B14F-4D97-AF65-F5344CB8AC3E}">
        <p14:creationId xmlns:p14="http://schemas.microsoft.com/office/powerpoint/2010/main" val="26682079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Na začetku sva bili v šoku že, ko sva opazovali. In sva se najprej nekaj časa samo s </a:t>
              </a:r>
              <a:r>
                <a:rPr lang="sl-SI" sz="2000" dirty="0" err="1"/>
                <a:t>tuk</a:t>
              </a:r>
              <a:r>
                <a:rPr lang="sl-SI" sz="2000" dirty="0"/>
                <a:t> </a:t>
              </a:r>
              <a:r>
                <a:rPr lang="sl-SI" sz="2000" dirty="0" err="1"/>
                <a:t>tuki</a:t>
              </a:r>
              <a:r>
                <a:rPr lang="sl-SI" sz="2000" dirty="0"/>
                <a:t> vozili, potem sva se vozili na zadnjem sedežu motorja, potem pa sva počasi začeli tudi sami voziti. Ugotovili sva, da je glavna značilnost prometa, da gre kot voda, vse, kar moraš narediti, je, da moraš iti naprej, ne smeš se ustavljati. Promet je v bistvu zelo počasen, vozijo 30, 40 kilometrov na uro.</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spTree>
    <p:extLst>
      <p:ext uri="{BB962C8B-B14F-4D97-AF65-F5344CB8AC3E}">
        <p14:creationId xmlns:p14="http://schemas.microsoft.com/office/powerpoint/2010/main" val="5513998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Nevladne organizacije si prizadevajo ozaveščati in spreminjati zadeve. Tudi policija pomaga in poročali so o kar nekaj primerih, ko so zahodnjake obtožili spolnosti z mladoletnimi in so jih izgnali iz države.</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spTree>
    <p:extLst>
      <p:ext uri="{BB962C8B-B14F-4D97-AF65-F5344CB8AC3E}">
        <p14:creationId xmlns:p14="http://schemas.microsoft.com/office/powerpoint/2010/main" val="26852978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Nevladne organizacije si prizadevajo ozaveščati in spreminjati zadeve. Tudi policija pomaga in poročali so o kar nekaj primerih, ko so zahodnjake obtožili spolnosti z mladoletnimi in so jih izgnali iz države.</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spTree>
    <p:extLst>
      <p:ext uri="{BB962C8B-B14F-4D97-AF65-F5344CB8AC3E}">
        <p14:creationId xmlns:p14="http://schemas.microsoft.com/office/powerpoint/2010/main" val="39388863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Dejstvo pa je tudi, da si še vedno marsikdo zatiska oči glede tega. Za številne Kambodžane to pač ni najbolj pereč problem. Država je v razsulu: dejansko ni ustreznega socialnega sistema in državnih organov, ki bi se s tem ukvarjali. Hvala bogu za številne nevladne organizacije, ki pa se med seboj zelo razlikujejo, žal med njimi niso vse, ki bi se res ukvarjale. Tako recimo je ena izmed njih v </a:t>
              </a:r>
              <a:r>
                <a:rPr lang="sl-SI" sz="2000" dirty="0" err="1"/>
                <a:t>Sinoukxvillu</a:t>
              </a:r>
              <a:r>
                <a:rPr lang="sl-SI" sz="2000" dirty="0"/>
                <a:t>, ki se ukvarja s predelom, ki se imenuje </a:t>
              </a:r>
              <a:r>
                <a:rPr lang="sl-SI" sz="2000" dirty="0" err="1"/>
                <a:t>Chicken</a:t>
              </a:r>
              <a:r>
                <a:rPr lang="sl-SI" sz="2000" dirty="0"/>
                <a:t> farm: gre za celo vas prostitutk, ki se prodajajo za pičlih nekaj dolarjev. Res grozno, veliko je virusa HIV.</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spTree>
    <p:extLst>
      <p:ext uri="{BB962C8B-B14F-4D97-AF65-F5344CB8AC3E}">
        <p14:creationId xmlns:p14="http://schemas.microsoft.com/office/powerpoint/2010/main" val="25850081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Res je, da so zelo prijazni in se veliko smejijo, nimajo pa delovne etike, ki bi bila podobna naši. Njim je recimo čas irelevanten, ker živijo in delajo doma. In njim ena ura ali pa pol ure ali danes ali jutri ne pomeni velike razlike. Zelo pomemben del njihovega življenja so obedi: jedo sedemkrat, osemkrat na dan in ko se je, takrat se nikogar ne moti. Po kosilu je siesta, ko je siesta, se uležejo za eno uro, malo zadremajo in ni možnosti, da bi jih kaj motilo. Ko je konec sieste, bodo pa spet začeli delati</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spTree>
    <p:extLst>
      <p:ext uri="{BB962C8B-B14F-4D97-AF65-F5344CB8AC3E}">
        <p14:creationId xmlns:p14="http://schemas.microsoft.com/office/powerpoint/2010/main" val="24000078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Zelo je vroče, gibajo se zato zelo počasi, vse, kar delajo, delajo počasi. Mi tečemo, mi smo se navajeni hitro premikati, oni pa ni šans: počasi. Poslovati tu je pa še posebej velik izziv. Recimo ko sva se ukvarjali s tiskanjem majic, sva za šiviljo naredili </a:t>
              </a:r>
              <a:r>
                <a:rPr lang="sl-SI" sz="2000" dirty="0" err="1"/>
                <a:t>excellovo</a:t>
              </a:r>
              <a:r>
                <a:rPr lang="sl-SI" sz="2000" dirty="0"/>
                <a:t> tabelo, ki pa njej ni popolnoma nič pomenila: nihče namreč ne zna brati </a:t>
              </a:r>
              <a:r>
                <a:rPr lang="sl-SI" sz="2000" dirty="0" err="1"/>
                <a:t>excella</a:t>
              </a:r>
              <a:r>
                <a:rPr lang="sl-SI" sz="2000" dirty="0"/>
                <a:t>. Računalnik je imel v rokah le redkokdo, čeprav imajo vsi super pametne telefone. Potem sva na list papirja napisali, narisali in gor nalepili košček blaga, to so pa potem razumeli.</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spTree>
    <p:extLst>
      <p:ext uri="{BB962C8B-B14F-4D97-AF65-F5344CB8AC3E}">
        <p14:creationId xmlns:p14="http://schemas.microsoft.com/office/powerpoint/2010/main" val="1771282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Zelo je vroče, gibajo se zato zelo počasi, vse, kar delajo, delajo počasi. Mi tečemo, mi smo se navajeni hitro premikati, oni pa ni šans: počasi. Poslovati tu je pa še posebej velik izziv. Recimo ko sva se ukvarjali s tiskanjem majic, sva za šiviljo naredili </a:t>
              </a:r>
              <a:r>
                <a:rPr lang="sl-SI" sz="2000" dirty="0" err="1"/>
                <a:t>excellovo</a:t>
              </a:r>
              <a:r>
                <a:rPr lang="sl-SI" sz="2000" dirty="0"/>
                <a:t> tabelo, ki pa njej ni popolnoma nič pomenila: nihče namreč ne zna brati </a:t>
              </a:r>
              <a:r>
                <a:rPr lang="sl-SI" sz="2000" dirty="0" err="1"/>
                <a:t>excella</a:t>
              </a:r>
              <a:r>
                <a:rPr lang="sl-SI" sz="2000" dirty="0"/>
                <a:t>. Računalnik je imel v rokah le redkokdo, čeprav imajo vsi super pametne telefone. Potem sva na list papirja napisali, narisali in gor nalepili košček blaga, to so pa potem razumeli.</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spTree>
    <p:extLst>
      <p:ext uri="{BB962C8B-B14F-4D97-AF65-F5344CB8AC3E}">
        <p14:creationId xmlns:p14="http://schemas.microsoft.com/office/powerpoint/2010/main" val="313864367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Ko smo se pogajali za cene, smo dve uri in pol sedeli na tleh in barantali za cent tu in cent tam. Oni so se pogovarjali pol ure, potem nama je pa prevajalec prevedel en kratek stavek. In sva se čudili, ampak ničesar nisva mogli storiti. In sva midve rekli en stavek, on jim je pa pol ure govoril. Spogledovali sva se, kaj hudiča jima tako dolgo govori!? Na koncu smo podpisali neke vrste pogodbo, lahko bi podpisali kar koli. Dejansko je bilo vse na zaupanje, na besedo.</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spTree>
    <p:extLst>
      <p:ext uri="{BB962C8B-B14F-4D97-AF65-F5344CB8AC3E}">
        <p14:creationId xmlns:p14="http://schemas.microsoft.com/office/powerpoint/2010/main" val="362316495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Ko smo se pogajali za cene, smo dve uri in pol sedeli na tleh in barantali za cent tu in cent tam. Oni so se pogovarjali pol ure, potem nama je pa prevajalec prevedel en kratek stavek. In sva se čudili, ampak ničesar nisva mogli storiti. In sva midve rekli en stavek, on jim je pa pol ure govoril. Spogledovali sva se, kaj hudiča jima tako dolgo govori!? Na koncu smo podpisali neke vrste pogodbo, lahko bi podpisali kar koli. Dejansko je bilo vse na zaupanje, na besedo.</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spTree>
    <p:extLst>
      <p:ext uri="{BB962C8B-B14F-4D97-AF65-F5344CB8AC3E}">
        <p14:creationId xmlns:p14="http://schemas.microsoft.com/office/powerpoint/2010/main" val="5299502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Drugi primer: vidiš </a:t>
              </a:r>
              <a:r>
                <a:rPr lang="sl-SI" sz="2000" dirty="0" err="1"/>
                <a:t>tuk</a:t>
              </a:r>
              <a:r>
                <a:rPr lang="sl-SI" sz="2000" dirty="0"/>
                <a:t> </a:t>
              </a:r>
              <a:r>
                <a:rPr lang="sl-SI" sz="2000" dirty="0" err="1"/>
                <a:t>tuk</a:t>
              </a:r>
              <a:r>
                <a:rPr lang="sl-SI" sz="2000" dirty="0"/>
                <a:t> in na njem spi voznik. Prideš do njega in ga zbudiš, ker potrebuješ prevoz. On te ignorira in spi dalje. Najprej sem si mislila, glej jo lenobo, kako lahko ne dela, če se mu delo samo ponuja. Toda tu gre za razmišljanje: dovolj imam za danes. Kar pomeni, da bo potem še drug voznik zaslužil in tako bo vsak nekaj zaslužil.</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spTree>
    <p:extLst>
      <p:ext uri="{BB962C8B-B14F-4D97-AF65-F5344CB8AC3E}">
        <p14:creationId xmlns:p14="http://schemas.microsoft.com/office/powerpoint/2010/main" val="38158664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Tretji primer: hrano se deli vsepovsod. Eva je delala v baru v Phnom Penhu, kjer je delalo 12 domačink. Ena je naročila hamburger in ga narezala na miniaturne koščke in so si ga vse razdelile. Vsak kos hrane si razdelijo, da vsi jedo. Vedno. Ko nas vidijo, kako se vsak posebej "bašemo" s tremi jajci, je to zanje nepredstavljivo: oni bi si to vse razdelili. Res je drugačna kultura.</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spTree>
    <p:extLst>
      <p:ext uri="{BB962C8B-B14F-4D97-AF65-F5344CB8AC3E}">
        <p14:creationId xmlns:p14="http://schemas.microsoft.com/office/powerpoint/2010/main" val="35880400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980096"/>
              <a:ext cx="5181600" cy="66337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Kambodžani so pozitivni, igrivi po naravi, veseli. Če prideš z nasmehom, boš dobil nasmeh nazaj in vse se bo uredilo. Zelo slabo pa odreagirajo na agresijo, jezo ali stres. Takrat kar "zmrznejo". Vedno moraš biti miren in prijazen, saj ne prenesejo povzdignjenega glasu.</a:t>
              </a:r>
              <a:r>
                <a:rPr lang="sl-SI" sz="2000" dirty="0" smtClean="0"/>
                <a:t>.</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spTree>
    <p:extLst>
      <p:ext uri="{BB962C8B-B14F-4D97-AF65-F5344CB8AC3E}">
        <p14:creationId xmlns:p14="http://schemas.microsoft.com/office/powerpoint/2010/main" val="208946056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1800" dirty="0" smtClean="0"/>
                <a:t>Hja </a:t>
              </a:r>
              <a:r>
                <a:rPr lang="sl-SI" sz="1800" dirty="0"/>
                <a:t>... Dejstvo je, da tu večina nima zavarovanja, tudi midve ga nimava, vse zdravniške storitve moraš pač plačati. Kamboške bolnišnice se zdaj počasi začenjajo razvijati, zdaj sta dve ali tri bolnišnice v Phnom Penhu, za katere veš, da so v redu. Če je potrebna kakšna operacija, gredo potem vsi v Bangkok, kjer je veliko tujih zdravnikov. Kambodžani poznajo dve ključni zdravili: tigrovo mast in otroški puder, ki pozdravita vse. S tem preživiš vse. Tigrova mast za vročino, prehlad, če omedliš, če ti je slabo, ni da ni.</a:t>
              </a:r>
            </a:p>
            <a:p>
              <a:pPr algn="ctr"/>
              <a:r>
                <a:rPr lang="sl-SI" sz="1800" dirty="0"/>
                <a:t>Tu odlašaš z odhodom k zdravniku, dokler se le da: veliko brskaš po spletu, bolj kot ne si sam svoj zdravnik. Če je pa kaj resnega, pa večina zahodnjakov odide v domovino ali pa v Bangkok.</a:t>
              </a:r>
            </a:p>
            <a:p>
              <a:pPr algn="ct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spTree>
    <p:extLst>
      <p:ext uri="{BB962C8B-B14F-4D97-AF65-F5344CB8AC3E}">
        <p14:creationId xmlns:p14="http://schemas.microsoft.com/office/powerpoint/2010/main" val="117766086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1800" dirty="0"/>
                <a:t>Ja, to je del običajnega delovanja. Vsak mesec pride policija in vzame nekaj denarja za to in ono. To je samoumevno, kot davek, v bistvu je neke vrste davek.</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spTree>
    <p:extLst>
      <p:ext uri="{BB962C8B-B14F-4D97-AF65-F5344CB8AC3E}">
        <p14:creationId xmlns:p14="http://schemas.microsoft.com/office/powerpoint/2010/main" val="36788698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1800" dirty="0"/>
                <a:t>Ja, to je del običajnega delovanja. Vsak mesec pride policija in vzame nekaj denarja za to in ono. To je samoumevno, kot davek, v bistvu je neke vrste davek.</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spTree>
    <p:extLst>
      <p:ext uri="{BB962C8B-B14F-4D97-AF65-F5344CB8AC3E}">
        <p14:creationId xmlns:p14="http://schemas.microsoft.com/office/powerpoint/2010/main" val="363985551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1800" dirty="0"/>
                <a:t>V Phnom Penhu in večjih mestih kot podjetnik plačuješ davke, a to ni striktno. Recimo na najino plačo nama je bil odvzet davek, vendar pa šola državi ni v celoti plačala davka, ampak je en del zadržala zase. Na obrobju in otokih pa bo še trajalo, da se dejansko vpelje plačevanje davkov.</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spTree>
    <p:extLst>
      <p:ext uri="{BB962C8B-B14F-4D97-AF65-F5344CB8AC3E}">
        <p14:creationId xmlns:p14="http://schemas.microsoft.com/office/powerpoint/2010/main" val="34118236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1800" dirty="0"/>
                <a:t>Zelo, veliko se pogovarjajo. Smo pa iz teh pogovorov belci izključeni, saj se o tem ne želijo pogovarjati z nami. O svojih problemih govorijo brez težav, pri politiki se pa neha. Politika je vedno problem. (Smeh.) Tukaj imaš ljudi, ki so privrženci premierja, in njegove nasprotnike. Malo se bojimo naslednjih volitev, ker če bo obstal na oblasti, je vprašanje, kaj se bo zgodilo, in enako velja tudi, če ne bo izvoljen. Kolikor sem do zdaj razumela, bi on rad privabil tuje investitorje z veliko denarja in razmišlja samo o gradnji, medtem ko ga ne skrbi za socialni sistem: dve tretjini prebivalstva stradata. Bomo videli, kaj se bo zgodilo.</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spTree>
    <p:extLst>
      <p:ext uri="{BB962C8B-B14F-4D97-AF65-F5344CB8AC3E}">
        <p14:creationId xmlns:p14="http://schemas.microsoft.com/office/powerpoint/2010/main" val="194687831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KAMBODŽA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2400" dirty="0"/>
                <a:t>Imajo medije, seveda, ampak niso ravno kakovostni. Je tudi nekaj revij in časopisov, ki izhajajo v angleškem jeziku in skušajo prikazati realnejšo sliko. A postavlja se vprašanje, v kolikšni meri to dejansko počnejo: tu je še vedno veliko groženj in izjemno veliko korupcije, na vseh ravneh. </a:t>
              </a:r>
              <a:endParaRPr lang="sl-SI" sz="24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pic>
        <p:nvPicPr>
          <p:cNvPr id="3" name="Slika 2"/>
          <p:cNvPicPr>
            <a:picLocks noChangeAspect="1"/>
          </p:cNvPicPr>
          <p:nvPr/>
        </p:nvPicPr>
        <p:blipFill>
          <a:blip r:embed="rId2"/>
          <a:stretch>
            <a:fillRect/>
          </a:stretch>
        </p:blipFill>
        <p:spPr>
          <a:xfrm>
            <a:off x="4853781" y="15236824"/>
            <a:ext cx="2286000" cy="1457325"/>
          </a:xfrm>
          <a:prstGeom prst="rect">
            <a:avLst/>
          </a:prstGeom>
        </p:spPr>
      </p:pic>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spTree>
    <p:extLst>
      <p:ext uri="{BB962C8B-B14F-4D97-AF65-F5344CB8AC3E}">
        <p14:creationId xmlns:p14="http://schemas.microsoft.com/office/powerpoint/2010/main" val="4398149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2400" dirty="0"/>
                <a:t>V Calgaryju bi rekla, da so bolj priljubljeni hokej na ledu, </a:t>
              </a:r>
              <a:r>
                <a:rPr lang="sl-SI" sz="2400" dirty="0" err="1"/>
                <a:t>kantri</a:t>
              </a:r>
              <a:r>
                <a:rPr lang="sl-SI" sz="2400" dirty="0"/>
                <a:t> in pivo.</a:t>
              </a:r>
              <a:endParaRPr lang="sl-SI" sz="24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smtClean="0">
              <a:solidFill>
                <a:srgbClr val="FF0000"/>
              </a:solidFill>
            </a:endParaRPr>
          </a:p>
        </p:txBody>
      </p:sp>
      <p:pic>
        <p:nvPicPr>
          <p:cNvPr id="9" name="Slika 8"/>
          <p:cNvPicPr>
            <a:picLocks noChangeAspect="1"/>
          </p:cNvPicPr>
          <p:nvPr/>
        </p:nvPicPr>
        <p:blipFill>
          <a:blip r:embed="rId4"/>
          <a:stretch>
            <a:fillRect/>
          </a:stretch>
        </p:blipFill>
        <p:spPr>
          <a:xfrm>
            <a:off x="4539456" y="15405100"/>
            <a:ext cx="3028950" cy="1514475"/>
          </a:xfrm>
          <a:prstGeom prst="rect">
            <a:avLst/>
          </a:prstGeom>
        </p:spPr>
      </p:pic>
      <p:pic>
        <p:nvPicPr>
          <p:cNvPr id="10" name="5_kanad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99893" y="1058595"/>
            <a:ext cx="487363" cy="487362"/>
          </a:xfrm>
          <a:prstGeom prst="rect">
            <a:avLst/>
          </a:prstGeom>
        </p:spPr>
      </p:pic>
    </p:spTree>
    <p:extLst>
      <p:ext uri="{BB962C8B-B14F-4D97-AF65-F5344CB8AC3E}">
        <p14:creationId xmlns:p14="http://schemas.microsoft.com/office/powerpoint/2010/main" val="36596792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3"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1800" dirty="0"/>
                <a:t>Seveda jih. To mislim, da ni vezano na državo, ampak predvsem na zrelost študenta. Pri sebi vidim, da starejša, kot sem, več pozornosti posvečam predavanjem, ker vem, da se lahko veliko naučim s poslušanjem in s tem prihranim čas pri učenju. Je pa res, da so predavanja, ko je človek star 18 let in prvič na faksu, nekaj popolnoma nezanimivega. Mogoče je največja razlika med Slovenijo ter Škotsko in Kanado ta, da je profesor prek elektronske pošte ves čas na voljo študentu. Na koncu vsakega predmeta študentje ocenijo tudi delo profesorja, kakovost predavanj, njihovo zagnanost, tako da ni le ocenjevanja študentov, ampak tudi študenti ocenijo delo profesorja.</a:t>
              </a:r>
              <a:endParaRPr lang="sl-SI" sz="18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VZGOJNO-IZOBRAŽEVALNI SISTEM</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25422031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2400" dirty="0"/>
                <a:t>Calgary je veliko mesto z veliko priseljenci, tako da se nestrpnosti ne občuti. Glede dela pa, delodajalec bo najel človeka, ki je najbolj kvalificiran, ne glede na to, od kod je. Je pa pomembno, da ima vizum.</a:t>
              </a:r>
              <a:endParaRPr lang="sl-SI" sz="24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381054387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2400" dirty="0" smtClean="0"/>
            </a:p>
            <a:p>
              <a:pPr algn="ctr"/>
              <a:endParaRPr lang="sl-SI" sz="2400" dirty="0"/>
            </a:p>
            <a:p>
              <a:pPr algn="ctr"/>
              <a:endParaRPr lang="sl-SI" sz="2400" dirty="0" smtClean="0"/>
            </a:p>
            <a:p>
              <a:pPr algn="ctr"/>
              <a:r>
                <a:rPr lang="sl-SI" sz="2000" dirty="0" smtClean="0"/>
                <a:t>Calgary </a:t>
              </a:r>
              <a:r>
                <a:rPr lang="sl-SI" sz="2000" dirty="0"/>
                <a:t>je zelo čist - voda, ozračje, ločevanje odpadkov. Glede čistoče ulic pa ima kot vsako veliko mesto tudi Calgary predele, ki niso tako urejeni. Ker z Jernejem živiva v družinskem študentskem naselju in ker je ogromno otrok, si lahko predstavljate, da je kdaj pa kdaj tudi najino dvorišče polno igrač in smeti. Najzanimivejši se mi zdijo zakoni za kadilce. Kadilci so zelo omejeni, kje lahko kadijo - ni dovolj samo to, da si zunaj -, tako da ogorkov po cestah sploh ni. Res so stroga pravila za kadilce … Na primer pred najino hišo in na dvoriščih ni dovoljeno kaditi, samo na parkirišču.</a:t>
              </a:r>
              <a:endParaRPr lang="sl-SI" sz="20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422690705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2400" dirty="0" smtClean="0"/>
            </a:p>
            <a:p>
              <a:pPr algn="ctr"/>
              <a:endParaRPr lang="sl-SI" sz="2400" dirty="0"/>
            </a:p>
            <a:p>
              <a:pPr algn="ctr"/>
              <a:r>
                <a:rPr lang="sl-SI" sz="3200" dirty="0" smtClean="0"/>
                <a:t>Potepuških mačk uradno </a:t>
              </a:r>
              <a:r>
                <a:rPr lang="sl-SI" sz="3200" dirty="0"/>
                <a:t>naj ne bi bilo, vendar se najde kaka, čeprav zelo redko. </a:t>
              </a:r>
              <a:endParaRPr lang="sl-SI" sz="32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ZAKONODAJA</a:t>
            </a: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376127972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2400" dirty="0" smtClean="0"/>
            </a:p>
            <a:p>
              <a:pPr algn="ctr"/>
              <a:r>
                <a:rPr lang="sl-SI" sz="2400" dirty="0"/>
                <a:t>Cene bencina so zagotovo nižje kot v Evropi, vendar je tudi pridelava bencina tu cenejša (ter tudi nižja kakovost). Je pa res, da je zaradi krize, ker je Calgary tako odvisen od naftne industrije, veliko ljudi izgubilo službo ravno v času, ko sva se z Jernejem selila v Kanado. Zelo očitno je, da naftna industrija ne vpliva le na ceno bencina, ampak tudi na moč kanadskega dolarja, in kot veste, je trenutno kriza, saj je kanadski dolar zelo šibek v primerjavi z evrom in ameriškim dolarjem.</a:t>
              </a:r>
              <a:endParaRPr lang="sl-SI" sz="32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GOSPODARSTVO</a:t>
            </a: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138130587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2400" dirty="0" smtClean="0"/>
            </a:p>
            <a:p>
              <a:pPr algn="ctr"/>
              <a:r>
                <a:rPr lang="sl-SI" sz="2400" dirty="0"/>
                <a:t>Kanada je glede dela še vedno zelo drugačna od Amerike, ker ni pritiska, da mora človek delati 12 ur na dan, je pa res, da te lahko odpustijo čez noč - kar je zelo ameriški način. Kakovost življenja v Kanadi je visoka, najine plače omogočajo dobro življenje. Je pa res, da sva oba visoko izobražen kader. Kar naju z Jernejem moti, je dejstvo, da dobi, ko človek začne novo službo, po navadi na leto deset dni dopusta, mogoče 15, če ima srečo.</a:t>
              </a:r>
              <a:endParaRPr lang="sl-SI" sz="32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134606321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2400" dirty="0" smtClean="0"/>
            </a:p>
            <a:p>
              <a:pPr algn="ctr"/>
              <a:r>
                <a:rPr lang="sl-SI" sz="2400" dirty="0"/>
                <a:t>Glede ameriškega sloga prehranjevanja je pa Kanada zelo podobna Ameriki, kar se kaže tudi v telesni teži prebivalcev. 60 odstotkov odraslih ljudi ima težave s čezmerno telesno težo in 30 odstotkov otrok je pretežkih. Kot v Ameriki je veliko </a:t>
              </a:r>
              <a:r>
                <a:rPr lang="sl-SI" sz="2400" dirty="0" err="1"/>
                <a:t>visokoprocesirane</a:t>
              </a:r>
              <a:r>
                <a:rPr lang="sl-SI" sz="2400" dirty="0"/>
                <a:t> hrane. In hitra hrana je precej cenejša in dostopnejša kot sadje in zelenjava.</a:t>
              </a:r>
              <a:endParaRPr lang="sl-SI" sz="32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13899932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9810750" cy="12986622"/>
            <a:chOff x="2051538" y="477743"/>
            <a:chExt cx="5181600" cy="7136053"/>
          </a:xfrm>
        </p:grpSpPr>
        <p:sp>
          <p:nvSpPr>
            <p:cNvPr id="5" name="Eksplozija 1 4"/>
            <p:cNvSpPr/>
            <p:nvPr/>
          </p:nvSpPr>
          <p:spPr>
            <a:xfrm>
              <a:off x="2051538" y="792237"/>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2400" dirty="0" smtClean="0"/>
            </a:p>
            <a:p>
              <a:pPr algn="ctr"/>
              <a:r>
                <a:rPr lang="sl-SI" sz="2400" dirty="0"/>
                <a:t>Oba z Jernejem imava zelo fleksibilen urnik. Jaz delam na faksu in lahko delam, kadar hočem - vse dokler opravim vse delo, ki ga moram. Jernej pa dostikrat dela od doma, ker je programer. Odvisno od zahtev: oba včasih delava konce tedna, vendar se poskušava izogniti temu, če se le da. Če gledamo povprečje, trenutno zagotovo delava nekje osem ur dnevno. Moram pa poudariti, da je urnik zelo odvisen od stroke. Vem tudi, da bom naslednje leto, ko začnem delati z živalmi, v laboratoriju vsak dan, tudi konce tedna - brez izjeme in takrat bom delala zagotovo več kot osem ur dnevno.</a:t>
              </a:r>
              <a:endParaRPr lang="sl-SI" sz="32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425775685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2400" dirty="0" smtClean="0"/>
            </a:p>
            <a:p>
              <a:pPr algn="ctr"/>
              <a:r>
                <a:rPr lang="sl-SI" sz="2400" dirty="0"/>
                <a:t>Za </a:t>
              </a:r>
              <a:r>
                <a:rPr lang="sl-SI" sz="1800" dirty="0"/>
                <a:t>ureditev zdravstvenega zavarovanja sva potrebovala kak teden, čeprav je zdravstveno zavarovanje v Kanadi dokaj kompleksno. Kot prebivalca Kanade sva upravičena do brezplačnega osnovnega zavarovanja (Alberta </a:t>
              </a:r>
              <a:r>
                <a:rPr lang="sl-SI" sz="1800" dirty="0" err="1"/>
                <a:t>Health</a:t>
              </a:r>
              <a:r>
                <a:rPr lang="sl-SI" sz="1800" dirty="0"/>
                <a:t> </a:t>
              </a:r>
              <a:r>
                <a:rPr lang="sl-SI" sz="1800" dirty="0" err="1"/>
                <a:t>Care</a:t>
              </a:r>
              <a:r>
                <a:rPr lang="sl-SI" sz="1800" dirty="0"/>
                <a:t>), ki ga potrebujeva, zato da lahko uporabiva še dodatno zavarovanje. Na primer, Jernejev delodajalec je dodatno zavaroval Jerneja in mene - ker sva poročena. Jaz pa imam prek faksa tudi zavarovanje za študente, ki ga dodatno plačujem. Na ta način mi, ko zbolim, pregled krije osnovno zavarovanje, zdravila pa so 80-odstotno pokrita s študentskim zavarovanjem, dodatnih 20 odstotkov pa z Jernejevim, tako da ne plačam nič. </a:t>
              </a:r>
              <a:r>
                <a:rPr lang="sl-SI" sz="1800" dirty="0" smtClean="0"/>
                <a:t/>
              </a:r>
              <a:br>
                <a:rPr lang="sl-SI" sz="1800" dirty="0" smtClean="0"/>
              </a:br>
              <a:r>
                <a:rPr lang="sl-SI" sz="1800" dirty="0"/>
                <a:t>Zanimivo je to, da čeprav imava osebnega zdravnika, nisva vezana na njegovo ordinacijo. Če nima uradnih ur, ko ga potrebujeva, greva lahko v katero koli "</a:t>
              </a:r>
              <a:r>
                <a:rPr lang="sl-SI" sz="1800" dirty="0" err="1"/>
                <a:t>walk</a:t>
              </a:r>
              <a:r>
                <a:rPr lang="sl-SI" sz="1800" dirty="0"/>
                <a:t> in" kliniko in naju pregleda drug zdravnik.</a:t>
              </a:r>
              <a:endParaRPr lang="sl-SI" sz="18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214971662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2400" dirty="0" smtClean="0"/>
            </a:p>
            <a:p>
              <a:pPr algn="ctr"/>
              <a:r>
                <a:rPr lang="sl-SI" sz="2400" dirty="0"/>
                <a:t>Kampanj Kickstarter in </a:t>
              </a:r>
              <a:r>
                <a:rPr lang="sl-SI" sz="2400" dirty="0" err="1"/>
                <a:t>Indigogo</a:t>
              </a:r>
              <a:r>
                <a:rPr lang="sl-SI" sz="2400" dirty="0"/>
                <a:t> tu ne opazim toliko. Še vedno pa mislim, da je Kanada do mladih podjetnikov prijazna. Na primer, pred kratkim sem dobila elektronsko sporočilo iz lokalne trgovine, da vabijo mlade podjetnike, da predstavijo svoj </a:t>
              </a:r>
              <a:r>
                <a:rPr lang="sl-SI" sz="2400" dirty="0" err="1"/>
                <a:t>produk,t</a:t>
              </a:r>
              <a:r>
                <a:rPr lang="sl-SI" sz="2400" dirty="0"/>
                <a:t> in če zmagajo, dobijo pravico do prodaje produkta v trgovini. Meni se zdi taka ideja odlična in vem, da bi moj brat - če bi bil tu - z veseljem predstavil svoj </a:t>
              </a:r>
              <a:r>
                <a:rPr lang="sl-SI" sz="2400" dirty="0" err="1"/>
                <a:t>WristPick</a:t>
              </a:r>
              <a:r>
                <a:rPr lang="sl-SI" sz="2400" dirty="0"/>
                <a:t>.</a:t>
              </a:r>
              <a:endParaRPr lang="sl-SI" sz="18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369928314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2400" dirty="0" smtClean="0"/>
            </a:p>
            <a:p>
              <a:pPr algn="ctr"/>
              <a:r>
                <a:rPr lang="sl-SI" sz="2400" dirty="0"/>
                <a:t>Ker sem še vedno študentka, ne plačujem nobenih davkov. To je bilo zame eno lepših presenečenj ob prihodu sem. Namreč, preden sem se selila, nisem vedela, koliko davkov bom plačevala. Kanadski zakoni pa so taki, da ne glede na to, koliko študent zasluži, nikoli ne plača davkov. </a:t>
              </a:r>
              <a:r>
                <a:rPr lang="sl-SI" sz="2400" dirty="0" smtClean="0"/>
                <a:t/>
              </a:r>
              <a:br>
                <a:rPr lang="sl-SI" sz="2400" dirty="0" smtClean="0"/>
              </a:br>
              <a:r>
                <a:rPr lang="sl-SI" sz="2400" dirty="0"/>
                <a:t>Da odgovorim na vprašanje davkov, bom dala primer svojega moža, ki je redno zaposlen - in davki za tujce in domačine so enaki. Zelo podobno kot v Sloveniji, so davčni razredi tu razdeljeni glede na prihodek. Trenutno Jernej plačuje 32-odstotni davek na plačo.</a:t>
              </a:r>
              <a:endParaRPr lang="sl-SI" sz="18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539456" y="15405100"/>
            <a:ext cx="3028950" cy="1514475"/>
          </a:xfrm>
          <a:prstGeom prst="rect">
            <a:avLst/>
          </a:prstGeom>
        </p:spPr>
      </p:pic>
    </p:spTree>
    <p:extLst>
      <p:ext uri="{BB962C8B-B14F-4D97-AF65-F5344CB8AC3E}">
        <p14:creationId xmlns:p14="http://schemas.microsoft.com/office/powerpoint/2010/main" val="135909076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endParaRPr lang="sl-SI" sz="1600" dirty="0" smtClean="0"/>
            </a:p>
            <a:p>
              <a:pPr algn="ctr"/>
              <a:r>
                <a:rPr lang="sl-SI" sz="1600" dirty="0"/>
                <a:t>Zatem nastopijo ljudje, saj ti poleg okolice najbolj opredeljujejo ozračje mesta. Tu lahko rečem, da so Čehi precej podobni Avstrijcem in oboji delno podobni nam. So rahlo introvertirani in zaprti vase. Največja razlika, ki sem jo opazil, je gostoljubnost v javnih uradih, restavracijah, hotelih in na javnih mestih. Na Češkem so precej slabi v gostoljubnosti in mnogokrat se zdi, kot da jim je odveč, da imajo opravka s teboj. Redki so nasmehi, pozdravi, dobrodošlice, ko prideš nekam, četudi na isto mesto zahajaš že dlje časa. Kot zanimivost naj povem, da mi na začetku ni bilo jasno, kako takoj ugotovijo, da sem tujec in začnejo pogovor v angleščini, še preden spregovorim besedo, kaj kmalu sem ugotovil, da me izda vljuden pozdrav, ki jim ga vedno namenim, ko vstopim v prostor. Tu pač prideš v restavracijo, se usedeš in naročiš, pozdravi ob vstopu ali kakršna koli interakcija so odveč. V tem smo Slovenci veliko boljši in človek ima večji občutek gostoljubnosti.</a:t>
              </a:r>
              <a:endParaRPr lang="sl-SI" sz="16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p>
        </p:txBody>
      </p:sp>
      <p:pic>
        <p:nvPicPr>
          <p:cNvPr id="3" name="Slika 2"/>
          <p:cNvPicPr>
            <a:picLocks noChangeAspect="1"/>
          </p:cNvPicPr>
          <p:nvPr/>
        </p:nvPicPr>
        <p:blipFill>
          <a:blip r:embed="rId4"/>
          <a:stretch>
            <a:fillRect/>
          </a:stretch>
        </p:blipFill>
        <p:spPr>
          <a:xfrm>
            <a:off x="4739481" y="15153251"/>
            <a:ext cx="2286000" cy="1524000"/>
          </a:xfrm>
          <a:prstGeom prst="rect">
            <a:avLst/>
          </a:prstGeom>
        </p:spPr>
      </p:pic>
      <p:pic>
        <p:nvPicPr>
          <p:cNvPr id="10" name="2_cescin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56212" y="1051586"/>
            <a:ext cx="487363" cy="487362"/>
          </a:xfrm>
          <a:prstGeom prst="rect">
            <a:avLst/>
          </a:prstGeom>
        </p:spPr>
      </p:pic>
    </p:spTree>
    <p:extLst>
      <p:ext uri="{BB962C8B-B14F-4D97-AF65-F5344CB8AC3E}">
        <p14:creationId xmlns:p14="http://schemas.microsoft.com/office/powerpoint/2010/main" val="22175040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40"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KANADA</a:t>
            </a:r>
            <a:endParaRPr lang="sl-SI" sz="3041" dirty="0"/>
          </a:p>
        </p:txBody>
      </p:sp>
      <p:sp>
        <p:nvSpPr>
          <p:cNvPr id="6" name="PoljeZBesedilom 5"/>
          <p:cNvSpPr txBox="1"/>
          <p:nvPr/>
        </p:nvSpPr>
        <p:spPr>
          <a:xfrm>
            <a:off x="685800" y="1755924"/>
            <a:ext cx="9810750" cy="572335"/>
          </a:xfrm>
          <a:prstGeom prst="rect">
            <a:avLst/>
          </a:prstGeom>
          <a:noFill/>
        </p:spPr>
        <p:txBody>
          <a:bodyPr wrap="square" rtlCol="0">
            <a:spAutoFit/>
          </a:bodyPr>
          <a:lstStyle/>
          <a:p>
            <a:pPr algn="ctr"/>
            <a:endParaRPr lang="sl-SI" sz="3119" dirty="0">
              <a:solidFill>
                <a:srgbClr val="FF0000"/>
              </a:solidFill>
            </a:endParaRPr>
          </a:p>
        </p:txBody>
      </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539456" y="15176500"/>
            <a:ext cx="3028950" cy="1514475"/>
          </a:xfrm>
          <a:prstGeom prst="rect">
            <a:avLst/>
          </a:prstGeom>
        </p:spPr>
      </p:pic>
      <p:pic>
        <p:nvPicPr>
          <p:cNvPr id="67586" name="Picture 2" descr="Tudi Kanada živi v duhu praznika noč čarov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540" y="2869639"/>
            <a:ext cx="9864410" cy="7398311"/>
          </a:xfrm>
          <a:prstGeom prst="rect">
            <a:avLst/>
          </a:prstGeom>
          <a:noFill/>
          <a:extLst>
            <a:ext uri="{909E8E84-426E-40DD-AFC4-6F175D3DCCD1}">
              <a14:hiddenFill xmlns:a14="http://schemas.microsoft.com/office/drawing/2010/main">
                <a:solidFill>
                  <a:srgbClr val="FFFFFF"/>
                </a:solidFill>
              </a14:hiddenFill>
            </a:ext>
          </a:extLst>
        </p:spPr>
      </p:pic>
      <p:sp>
        <p:nvSpPr>
          <p:cNvPr id="2" name="Pravokotnik 1"/>
          <p:cNvSpPr/>
          <p:nvPr/>
        </p:nvSpPr>
        <p:spPr>
          <a:xfrm>
            <a:off x="3085306" y="10656929"/>
            <a:ext cx="5937250" cy="966675"/>
          </a:xfrm>
          <a:prstGeom prst="rect">
            <a:avLst/>
          </a:prstGeom>
        </p:spPr>
        <p:txBody>
          <a:bodyPr>
            <a:spAutoFit/>
          </a:bodyPr>
          <a:lstStyle/>
          <a:p>
            <a:pPr algn="ctr"/>
            <a:r>
              <a:rPr lang="sl-SI" b="0" i="0" dirty="0" smtClean="0">
                <a:solidFill>
                  <a:srgbClr val="4A4A4A"/>
                </a:solidFill>
                <a:effectLst/>
                <a:latin typeface="Arial" panose="020B0604020202020204" pitchFamily="34" charset="0"/>
              </a:rPr>
              <a:t>Tudi Kanada živi v duhu praznika noč čarovnic.</a:t>
            </a:r>
            <a:endParaRPr lang="sl-SI" dirty="0"/>
          </a:p>
        </p:txBody>
      </p:sp>
    </p:spTree>
    <p:extLst>
      <p:ext uri="{BB962C8B-B14F-4D97-AF65-F5344CB8AC3E}">
        <p14:creationId xmlns:p14="http://schemas.microsoft.com/office/powerpoint/2010/main" val="246597452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endParaRPr lang="sl-SI" sz="1600" dirty="0" smtClean="0"/>
            </a:p>
            <a:p>
              <a:pPr algn="ctr"/>
              <a:r>
                <a:rPr lang="sl-SI" sz="1600" dirty="0"/>
                <a:t>Najbolj me je presenetilo, da je v Pragi in na Češkem tako številčna vietnamska populacija. Uradno predstavljajo že skoraj 1 odstotek češkega prebivalstva in večina jih živi v Pragi, kjer imajo status manjšine na lokalni ravni. Število se je precej povečalo šele v zadnjih letih, saj jih je bilo leta 2001 okoli 18.000, leta 2011 pa že 83.000. So dobro organizirani in povečini imajo v lasti trgovinice, imenovane "</a:t>
              </a:r>
              <a:r>
                <a:rPr lang="sl-SI" sz="1600" dirty="0" err="1"/>
                <a:t>Potraviny</a:t>
              </a:r>
              <a:r>
                <a:rPr lang="sl-SI" sz="1600" dirty="0"/>
                <a:t>", kjer dobiš vse od šampona do paradižnika. Stojijo na vsakem vogalu, v radiju 100 metrov od mojega doma jih je vsaj 20. Poleg tega na obrobju mesta v halah propadlih tovarn vodijo svoj nakupovalni center, jaz mu rečem vietnamski BTC, kjer dobiš vse - od suhe robe, ognjemetov, keramičnih ploščic, pohištva, kozmetike, igrač, oblek, eksotične hrane do bančnih storitev, zavarovanj in marsikaj.</a:t>
              </a:r>
              <a:endParaRPr lang="sl-SI" sz="1600" dirty="0" smtClean="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VIETNAMCI</a:t>
            </a: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302334180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endParaRPr lang="sl-SI" sz="1600" dirty="0" smtClean="0"/>
            </a:p>
            <a:p>
              <a:pPr algn="ctr"/>
              <a:r>
                <a:rPr lang="sl-SI" sz="1600" dirty="0"/>
                <a:t>Češko govorim slabše, kot bi pričakoval. V primerjavi z drugimi slovanskimi jeziki sem predvideval, da je češčina bolj sorodna slovenščini, saj imamo veliko istih besed, vendar pa imam še vedno rahle težave z izgovarjavo nekaterih izrazov. To je zato, ker sem se prej naučil poljščine, zato jezika včasih kar malo mešam. Zanimivo je bilo prvič, ko sem poskusil govoriti češko in mi je bilo težko obdržati resen izraz na obrazu, ko sem </a:t>
              </a:r>
              <a:r>
                <a:rPr lang="sl-SI" sz="1600" dirty="0" err="1"/>
                <a:t>izogvarjal</a:t>
              </a:r>
              <a:r>
                <a:rPr lang="sl-SI" sz="1600" dirty="0"/>
                <a:t> njihove besede, saj se sliši, kot bi se pogovarjal z majhnimi otroki. Vse deluje, kot da govorijo le v pomanjševalnicah, skratka prisrčno smešno. Občutek imam, da je lažje brati kot pa slišati češčino, saj je mnogo besed podobnih slovenskim, le izgovarjava je drugačna.</a:t>
              </a:r>
            </a:p>
            <a:p>
              <a:pPr algn="ctr"/>
              <a:r>
                <a:rPr lang="sl-SI" sz="1600" dirty="0"/>
                <a:t>Najtežje se mi je bilo naučiti izgovarjavo črke 'ř', ki je zelo pogosta. Recimo v številki tri (</a:t>
              </a:r>
              <a:r>
                <a:rPr lang="sl-SI" sz="1600" dirty="0" err="1"/>
                <a:t>tři</a:t>
              </a:r>
              <a:r>
                <a:rPr lang="sl-SI" sz="1600" dirty="0"/>
                <a:t>), ta črka vključuje tihi r, ki mu sledita 'š' oziroma 'ž' in še danes ne vem, če ga pravilno izgovarjam. Prve mesece sem se zato izogibal tej črki v pogovorih z domačini, in če me je kdo vprašal, kdaj se dobimo, sem raje rekel čez dve ali štiri ure namesto tri.</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JEZIKI</a:t>
            </a: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136130892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endParaRPr lang="sl-SI" sz="1600" dirty="0" smtClean="0"/>
            </a:p>
            <a:p>
              <a:pPr algn="ctr"/>
              <a:r>
                <a:rPr lang="sl-SI" sz="1600" dirty="0"/>
                <a:t>Mislim, da jih je kar nekaj. Verjetno mnogim poznan "</a:t>
              </a:r>
              <a:r>
                <a:rPr lang="sl-SI" sz="1600" dirty="0" err="1"/>
                <a:t>false</a:t>
              </a:r>
              <a:r>
                <a:rPr lang="sl-SI" sz="1600" dirty="0"/>
                <a:t> </a:t>
              </a:r>
              <a:r>
                <a:rPr lang="sl-SI" sz="1600" dirty="0" err="1"/>
                <a:t>friends</a:t>
              </a:r>
              <a:r>
                <a:rPr lang="sl-SI" sz="1600" dirty="0"/>
                <a:t>" izraz je "</a:t>
              </a:r>
              <a:r>
                <a:rPr lang="sl-SI" sz="1600" dirty="0" err="1"/>
                <a:t>foukat</a:t>
              </a:r>
              <a:r>
                <a:rPr lang="sl-SI" sz="1600" dirty="0"/>
                <a:t>", ki se sliši identično kot spolno občevanje v slovenščini, pri njih pa to pomeni pihati in ga uporabljajo vsakodnevno, recimo "Jak </a:t>
              </a:r>
              <a:r>
                <a:rPr lang="sl-SI" sz="1600" dirty="0" err="1"/>
                <a:t>nafoukat</a:t>
              </a:r>
              <a:r>
                <a:rPr lang="sl-SI" sz="1600" dirty="0"/>
                <a:t> kolo" (Kako napihniti kolo). Zanimiva je tudi "otrok" (v slovenščini otrok), v češčini pa to pomeni suženj. Nedavno pa sem v svojem izrazoslovju zasledil še eno cvetko, redno sem namreč za izraz "prijatelj" uporabljal češki "</a:t>
              </a:r>
              <a:r>
                <a:rPr lang="sl-SI" sz="1600" dirty="0" err="1"/>
                <a:t>přítel</a:t>
              </a:r>
              <a:r>
                <a:rPr lang="sl-SI" sz="1600" dirty="0"/>
                <a:t>", ki sicer pomeni podobno, vendar pa ima močno konotacijo za bližnje razmerje, torej le najboljši prijatelj, življenjski sopotnik oziroma ko sta fant in dekle v razmerju. Čehi za prijatelj/-ica namreč uporabljajo izraz "</a:t>
              </a:r>
              <a:r>
                <a:rPr lang="sl-SI" sz="1600" dirty="0" err="1"/>
                <a:t>kamarad</a:t>
              </a:r>
              <a:r>
                <a:rPr lang="sl-SI" sz="1600" dirty="0"/>
                <a:t>/-</a:t>
              </a:r>
              <a:r>
                <a:rPr lang="sl-SI" sz="1600" dirty="0" err="1"/>
                <a:t>ka</a:t>
              </a:r>
              <a:r>
                <a:rPr lang="sl-SI" sz="1600" dirty="0"/>
                <a:t>", ki je brez konotacije. Le mislim si lahko, kako čudno se je zdelo domačinom, da je prav vsakdo moj "</a:t>
              </a:r>
              <a:r>
                <a:rPr lang="sl-SI" sz="1600" dirty="0" err="1"/>
                <a:t>přítel</a:t>
              </a:r>
              <a:r>
                <a:rPr lang="sl-SI" sz="1600" dirty="0"/>
                <a:t>", a so verjetno razumeli, da preprosto napačno uporabljam jezik.</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JEZIKI</a:t>
            </a: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215772376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endParaRPr lang="sl-SI" sz="1600" dirty="0" smtClean="0"/>
            </a:p>
            <a:p>
              <a:pPr algn="ctr"/>
              <a:r>
                <a:rPr lang="sl-SI" sz="1600" dirty="0"/>
                <a:t>Da, imeli smo podoben razvoj, Slovenija je celo prva dobila evro in veljala za uspešnejšo od Češke, ob nastopu krize pa se je naša hišica iz kart sesula, češka pa le malo razpadla in se hitreje pobrala. Zato so nas nedavno prehiteli v BDP-ju, gospodarska klima je bolj pozitivna in v zadnjem času opažam, da Čehi kar pogosto z rahlo ironijo načenjajo pogovor o trenutnem slabem gospodarskem stanju v Sloveniji. Pred leti se to ne bi zgodilo nikoli in le čakam na trenutek, ko bom tudi sam zamenjal izraz "To je češko" v "To je slovensko".</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370001163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endParaRPr lang="sl-SI" sz="1600" dirty="0" smtClean="0"/>
            </a:p>
            <a:p>
              <a:pPr algn="ctr"/>
              <a:r>
                <a:rPr lang="sl-SI" sz="1600" dirty="0"/>
                <a:t>Da, imeli smo podoben razvoj, Slovenija je celo prva dobila evro in veljala za uspešnejšo od Češke, ob nastopu krize pa se je naša hišica iz kart sesula, češka pa le malo razpadla in se hitreje pobrala. Zato so nas nedavno prehiteli v BDP-ju, gospodarska klima je bolj pozitivna in v zadnjem času opažam, da Čehi kar pogosto z rahlo ironijo načenjajo pogovor o trenutnem slabem gospodarskem stanju v Sloveniji. Pred leti se to ne bi zgodilo nikoli in le čakam na trenutek, ko bom tudi sam zamenjal izraz "To je češko" v "To je slovensko".</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167225965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endParaRPr lang="sl-SI" sz="1600" dirty="0" smtClean="0"/>
            </a:p>
            <a:p>
              <a:pPr algn="ctr"/>
              <a:r>
                <a:rPr lang="sl-SI" sz="1600" dirty="0"/>
                <a:t>Njihovemu uspehu je verjetno botrovala vpetost Češke v mednarodno poslovno okolje in odprtost, morda zaradi srednjeevropske lokacije nase gledajo kot na del večje svetovne entitete. Zato nimajo takšnega problema s tujimi naložbami in tudi bolj razmišljajo o poslovanju v tujini. Zdi se, da imajo več kolektivne in poslovne samozavesti v nasprotju z nami, kjer so posamezniki (jih raje ne navedem, saj je bilo o njih napisanega že več, kot si zaslužijo) v svojem egoističnem zagonu želeli postati glavni na vasi in s tveganimi posojili kupovali podjetja in na koncu vse peljali v prepad. Menim, da na Češkem ni tako pomembno, da si glavni na vasi, ampak bolj, da si dober v tem, kar delaš. No, pri nas je to večina ugotovila šele v zadnjih letih.</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27179521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r>
                <a:rPr lang="sl-SI" sz="1600" dirty="0"/>
                <a:t>Domačini in turisti se pogosto zbirajo na pivu in dobrem kosilu, oboje je cenovno zelo ugodno, zato ne preseneča, da je na vsaki ulici, ne le v centru, več restavracij in barov. Samo v četrti Žižkov Praga, v bližini mojega doma, jih je več kot tristo in po neuradnih informacijah naj bi bila to četrt z največjo gostoto gostinskih objektov na svetu.</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MATERIALNI, ŽIVLJENJSKI STANDARD</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98033938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r>
                <a:rPr lang="sl-SI" sz="1600" dirty="0"/>
                <a:t>Ne smemo pozabiti, da je Češka obdana z gospodarsko močnimi državami, ima mednarodno naravnano poslovno okolje in je zato tu mnogo svetovnih korporacij, v katerih je zaposlenih nemalo Slovencev. Mnogo možnosti za zaposlitev je tudi v akademski in sferi in na področju umetnosti. Mesto kar poka po šivih zaradi domačih in tujih študentov in kar nekaj Slovencev je našlo službo v akademskih vodah. Kar se tiče umetnosti, je znano, da je Praga boemsko mesto in da ima skoraj vsaka ulica galerijo ali dve, vsaka četrt svoj teater, </a:t>
              </a:r>
              <a:r>
                <a:rPr lang="sl-SI" sz="1600" dirty="0" err="1"/>
                <a:t>muzejov</a:t>
              </a:r>
              <a:r>
                <a:rPr lang="sl-SI" sz="1600" dirty="0"/>
                <a:t> je veliko, neprestano se odpirajo razstave, bodisi na ulici, v parkih, galerijah, v veliko restavracijah nastopajo glasbeniki, možnosti so praktično neomejene.</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MATERIALNI, ŽIVLJENJSKI STANDARD</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292205563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r>
                <a:rPr lang="sl-SI" sz="1600" dirty="0"/>
                <a:t>Skromnost, sodelovanje in vpetost v mednarodno poslovno okolje. Tu je veliko mednarodnih korporacij in občutek imam, da Češka že dolgo časa gleda navzven, zunaj svojih meja, se uči in preudarno posluje. Tu so podjetja tujcem prodajali že davno pred krizo, ustanovili nova, poslovali dobro in okrepili gospodarstvo. V nasprotju s Slovenijo, kjer se držimo svojih ostarelih podjetij kot pijanec plota ali pa smo jih razprodali v času krize, ko so bila vredna najmanj. Močan dejavnik je lokacija Češke, saj je dejansko v srednji Evropi in meji na zelo uspešna gospodarstva Nemčije, Avstrije in Poljske. Delno k uspešnosti pripomore tudi lastna valuta češka krona, saj jo aktivno devalvirajo in tako </a:t>
              </a:r>
              <a:r>
                <a:rPr lang="sl-SI" sz="1600" dirty="0" err="1"/>
                <a:t>povečjujejo</a:t>
              </a:r>
              <a:r>
                <a:rPr lang="sl-SI" sz="1600" dirty="0"/>
                <a:t> izvoz. Danes je krona vredna manj kot pred petimi leti, kar pomeni, da so njihovi proizvodi cenejši, in se tako veča izvoz.</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ORGANIZIRANOST, USTANOVE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408375394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r>
                <a:rPr lang="sl-SI" sz="1600" dirty="0"/>
                <a:t>To je bilo eno izmed mojih prvih vprašanj domačinom in že pred leti so me gledali po strani, zakaj jih to sprašujem in zakaj bi sploh potrebovali evro. Menim, da je z nastopom gospodarske krize želja po evru popolnoma splahnela, o tem ni govora, ni razprav in vsekakor ni želja, da bi ga prevzeli v bližnji prihodnosti. Sentiment je, da so s krono ublažili učinek svetovne gospodarske krize.</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smtClean="0">
                <a:solidFill>
                  <a:srgbClr val="FF0000"/>
                </a:solidFill>
              </a:rPr>
              <a:t>DRUŽBENA ORGANIZIRANOST, USTANOVE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250514780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r>
                <a:rPr lang="sl-SI" sz="1600" dirty="0"/>
                <a:t>Vsekakor so zvesti, vendar Škoda ni toliko na ulicah, kot je bil recimo </a:t>
              </a:r>
              <a:r>
                <a:rPr lang="sl-SI" sz="1600" dirty="0" err="1"/>
                <a:t>yugo</a:t>
              </a:r>
              <a:r>
                <a:rPr lang="sl-SI" sz="1600" dirty="0"/>
                <a:t> pri nas pred 20 leti. Opažam veliko starejših škod (favorit, </a:t>
              </a:r>
              <a:r>
                <a:rPr lang="sl-SI" sz="1600" dirty="0" err="1"/>
                <a:t>estate</a:t>
              </a:r>
              <a:r>
                <a:rPr lang="sl-SI" sz="1600" dirty="0"/>
                <a:t> ...), kar še posebej velja za četrti, ki so bolj odmaknjene od centra in v katerih je </a:t>
              </a:r>
              <a:r>
                <a:rPr lang="sl-SI" sz="1600" dirty="0" err="1"/>
                <a:t>strandard</a:t>
              </a:r>
              <a:r>
                <a:rPr lang="sl-SI" sz="1600" dirty="0"/>
                <a:t> rahlo nižji. Glede cene bi težko rekel, saj je javni prevoz tako dober, da ne poznam razmer na avtomobilskem trgu, vendar mislim, da ni cenejša, saj je v lasti Volkswagna.</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ŽIVLJENSKE RAZMERE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201375612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r>
                <a:rPr lang="sl-SI" sz="1600" dirty="0"/>
                <a:t>Prav vsa, ki ste jih našteli (smeh). Na voljo je toliko vrst piva, da je težko določiti, katero je najbolj priljubljeno. Na mizah opažam vse, dodal bi morda še </a:t>
              </a:r>
              <a:r>
                <a:rPr lang="sl-SI" sz="1600" dirty="0" err="1"/>
                <a:t>Gambrinus</a:t>
              </a:r>
              <a:r>
                <a:rPr lang="sl-SI" sz="1600" dirty="0"/>
                <a:t>, ki je na voljo v večini restavracij, zato je verjetno zelo priljubljeno. V vsaki mali trgovinici najdeš tudi Branik, to je cenovno najugodnejše pivo (0,4 evra), ki je kar priljubljeno pri pogostih pivcih. Še nekaj vrst piva, ki ga pijejo domačini, so Cerna Hora, Bernard, </a:t>
              </a:r>
              <a:r>
                <a:rPr lang="sl-SI" sz="1600" dirty="0" err="1"/>
                <a:t>Krušovice</a:t>
              </a:r>
              <a:r>
                <a:rPr lang="sl-SI" sz="1600" dirty="0"/>
                <a:t>, </a:t>
              </a:r>
              <a:r>
                <a:rPr lang="sl-SI" sz="1600" dirty="0" err="1"/>
                <a:t>Lobkovitz</a:t>
              </a:r>
              <a:r>
                <a:rPr lang="sl-SI" sz="1600" dirty="0"/>
                <a:t>, </a:t>
              </a:r>
              <a:r>
                <a:rPr lang="sl-SI" sz="1600" dirty="0" err="1"/>
                <a:t>Únětický</a:t>
              </a:r>
              <a:r>
                <a:rPr lang="sl-SI" sz="1600" dirty="0"/>
                <a:t> in nešteto piv </a:t>
              </a:r>
              <a:r>
                <a:rPr lang="sl-SI" sz="1600" dirty="0" err="1"/>
                <a:t>mikropivovarn</a:t>
              </a:r>
              <a:r>
                <a:rPr lang="sl-SI" sz="1600" dirty="0"/>
                <a:t>. Vredno je omeniti, da je pivo res priljubljena češka pijača in tako kot pri nas pijemo kavo, oni pijejo pivo. Nemalokrat ob jutranjem zajtrku, ko jaz spijem kavo, domačini spijejo pivo ali dve pred službo.</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ŽIVLJENSKE RAZMERE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60885369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r>
                <a:rPr lang="sl-SI" sz="1600" dirty="0"/>
                <a:t>Praga ima 14 nogometnih klubov in več stadionov, zato je obiskovanje tekem in rivalstvo med praškimi četrtmi pogosto. Hokej pa ima na Češkem dolgo zgodovino skozi celotno 20. stoletje in je dosegel vrhunec leta 1998, ko so zmagali na olimpijskih igrah. Kot zanimivost naj povem, da so Čehi tretji najštevilčnejši narod v NHL-ju, takoj za Kanadčani in Američani. Mnogo najslavnejših čeških športnikov izhaja prav iz teh športov. Med hokejisti sta najbolj priljubljena napadalec Jaromír Jágr in vratar Dominik Hašek, med nogometaši pa Pavel </a:t>
              </a:r>
              <a:r>
                <a:rPr lang="sl-SI" sz="1600" dirty="0" err="1"/>
                <a:t>Nedvěd</a:t>
              </a:r>
              <a:r>
                <a:rPr lang="sl-SI" sz="1600" dirty="0"/>
                <a:t>.</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ŽIVLJENSKE RAZMERE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232882418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600" dirty="0" smtClean="0"/>
            </a:p>
            <a:p>
              <a:pPr algn="ctr"/>
              <a:r>
                <a:rPr lang="sl-SI" sz="3200" dirty="0"/>
                <a:t>Podobno kot Slovenci - veliko izletov, potovanj, druženja. Malo manj športnih dejavnosti in namesto kramljanja ob kavi to počno ob pivu.</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ŽIVLJENSKE RAZMERE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115273074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ČEŠKA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Stereotip nogavic pod sandali se mi je zdel, preden sem prišel v Prago, </a:t>
              </a:r>
              <a:r>
                <a:rPr lang="sl-SI" sz="2000" dirty="0" err="1"/>
                <a:t>prenapihnjen</a:t>
              </a:r>
              <a:r>
                <a:rPr lang="sl-SI" sz="2000" dirty="0"/>
                <a:t>, vendar sem kaj kmalu ugotovil, da to velja še danes in se ni nič spremenilo. Včasih gredo tudi v ekstreme, nekoč sem na nekem koncertu videl domačina z urejenimi hlačami, lepo srajco, kravato ter sandali in belimi nogavicami, takrat sem si z lahkim srcem rekel: "Glej ga, Čeha</a:t>
              </a:r>
              <a:r>
                <a:rPr lang="sl-SI" sz="2000" dirty="0" smtClean="0"/>
                <a:t>".</a:t>
              </a:r>
            </a:p>
            <a:p>
              <a:pPr algn="ctr"/>
              <a:endParaRPr lang="sl-SI" sz="2000" dirty="0"/>
            </a:p>
            <a:p>
              <a:pPr algn="ctr"/>
              <a:r>
                <a:rPr lang="sl-SI" sz="2000" dirty="0"/>
                <a:t>Sezuvanje čevljev ob vstopu v stanovanje je navada tudi v Sloveniji, zato tega nisem opazil kot posebnost, je pa res, da to počnejo tudi tu.</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739481" y="15153251"/>
            <a:ext cx="2286000" cy="1524000"/>
          </a:xfrm>
          <a:prstGeom prst="rect">
            <a:avLst/>
          </a:prstGeom>
        </p:spPr>
      </p:pic>
    </p:spTree>
    <p:extLst>
      <p:ext uri="{BB962C8B-B14F-4D97-AF65-F5344CB8AC3E}">
        <p14:creationId xmlns:p14="http://schemas.microsoft.com/office/powerpoint/2010/main" val="402116395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V</a:t>
              </a:r>
              <a:r>
                <a:rPr lang="sl-SI" sz="2000" dirty="0" smtClean="0"/>
                <a:t> </a:t>
              </a:r>
              <a:r>
                <a:rPr lang="sl-SI" sz="2000" dirty="0"/>
                <a:t>Argentini za delovno vizo izpolnjevati kar zahtevne pogoje (velja za evropske državljane, za prebivalce držav članic MERCOSUR je veliko lažje). Sam sem imel veliko srečo, saj je moje podjetje uredilo vse, jaz sem samo dostavil papirje in oddal prstne odtise. Sicer morajo podjetja, ki želijo zaposliti tujce, dokazati, da v državi ni kadra s podobnimi referencami, hkrati pa so podvrženi veliko bolj strogemu nadzoru. Večina podjetij se s tem ne bo ukvarjala, če ni res nujno, tako da veliko mladih tujcev dela na črno po barih in hotelih, učijo tuje jezike, dokler ne obupajo in se vrnejo domov.</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ZAKONI</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55826445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Moj postopek za pridobitev delovne vize je trajal približno štiri mesece, a bi veliko dlje, če mi ne bi pomagalo podjetje in podkupljivi uradniki. Podjetje je tudi plačalo celoten postopek, ki znaša okoli 100 evrov. Postopek je nato potrebno obnoviti vsako leto, po tretji obnovitvi delovne vize pa bi lahko zaprosil za argentinsko državljanstvo (in seveda v primeru poroke - nič od tega se še ni zgodilo).</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ZAKONODAJA</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407039626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Trenutno je Argentina ekonomsko izjemno zaprta država, kar preprosto pomeni, da je zelo težko kar koli prihraniti, saj ni mogoče kupovati deviz na prostem trgu. Nakup je močno reguliran, vezan je na dohodke in hkrati obdavčen z 20-odstotno ali 35-odstotno stopnjo. Črni trg, ki je skorajda uraden, saj njegov tečaj objavljajo vsi mediji, ponuja devize tudi 70 % dražje od uradne menjave. Ta t. i. </a:t>
              </a:r>
              <a:r>
                <a:rPr lang="sl-SI" sz="2000" i="1" dirty="0"/>
                <a:t>Dolar </a:t>
              </a:r>
              <a:r>
                <a:rPr lang="sl-SI" sz="2000" i="1" dirty="0" err="1"/>
                <a:t>Blue</a:t>
              </a:r>
              <a:r>
                <a:rPr lang="sl-SI" sz="2000" dirty="0"/>
                <a:t> uravnava tudi nepremičninski, tehnološki in na dolgi rok ves trg. Za turiste in tujce, ki menjavajo svoje devize na tem trgu, je življenje seveda ugodno, medtem ko za nas, ki prejemamo plačo v argentinskih pesih, zelo drago, stanje pa seveda poslabšuje tudi visoka inflacija.</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ZAKONODAJA</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51224928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Pri tem velja omeniti, da zaradi uvozno-izvoznih omejitev pospešeno propada industrija in majhna podjetja, kar še dodatno zaostruje razmere na trgu dela, kar vlada rešuje z nenadzorovanim zaposlovanjem v javnem sektorju, ki se bliža 10 % vsega prebivalstva. Argentina je znana po turbulentnih spremembah, zato vsi pričakujejo izboljšanje, a v tem trenutku ne bi mogel nikomur svetovati, naj se priseli sem brez zagotovljene službe.</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ZAKONODAJA</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22680510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Revščine je ogromno, </a:t>
              </a:r>
              <a:r>
                <a:rPr lang="sl-SI" sz="2000" i="1" dirty="0" err="1"/>
                <a:t>villas</a:t>
              </a:r>
              <a:r>
                <a:rPr lang="sl-SI" sz="2000" dirty="0"/>
                <a:t>, ki so nekakšne argentinske favele, so zrasle po vseh predelih Buenos Airesa, tudi v strogem centru je ena izmed večjih. Pred desetletji je bila revščina nekoliko bolj omejena, sedaj je vidna povsod, veliko ljudi živi na ulici, še več je takih, ki delajo, pa komaj preživijo. Vlada problem zanika in vztrajno objavlja zavajajoče podatke. Pred časom je odmevala izjava vidnega člana vlade, ki je zatrdil, da je v Argentini manj revnih kot v Nemčiji. Seveda je bil deležen posmeha, a le na spletnih forumih, novinarji so se le medlo odzvali, politik pa bo zagotovo ponovno izvoljen.</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202364417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Težava je tudi v tem, da je Argentina izjemno bogata država. Ima veliko naravnih virov in pridela ogromno hrane, vse skupaj z minimalnimi stroški. Verjetno bi lahko enako funkcionirala s samo četrtino prebivalstva in vidi se, da je več kot pol prebivalcev preprosto odveč. Zato politiki ni v interesu potegniti ljudi iz revščine in jim daje točno toliko, da z njimi ni težav. Pri tem sodelujejo vsi višji sloji, saj manj konkurence vsem ustreza. Napetosti v državi povzroča tudi dejstvo, da Buenos Aires, ki pravzaprav ničesar ne proizvaja, določa politiko države preko ogromnega volilnega telesa in hkrati porablja nesorazmeren del proračuna na račun ostalih provinc.</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25630973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O življenjskem standardu je zelo težko govoriti, vse skupaj je veliko bolj kompleksno kot v Sloveniji. Samskemu človeku ali paru brez otrok povsem zadošča relativno majhna plača. S prihodom naraščaja pa se stroški izjemno povečajo, veliko bolj, kot na primer v Sloveniji. Z dekletom imava srečo, da živiva v lastniškem stanovanju in imava kar dobri službi. Od okoli 3000 dolarjev tako zlahka prihraniva 1500 dolarjev (pri preračunavanju v dolarje vedno uporabljam uraden tečaj). A izračunala sva, da bi v primeru otroka, kar bi naju med drugim prisililo v menjavo stanovanja in nakup avtomobila, izgubila velik del odvečnega denarja. Pri tem velja poudariti, da s tem denarjem ne dobiš tudi evropskega standarda. </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125980164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Vrtci so izjemno dragi, zasebne šole pa še dražje, tam gredo stroški resnično v nebo. Seveda obstajajo javne šole, a je v dobre izjemno težko priti, težava je tudi v nenehnih stavkah učiteljev. Nemalokrat se zgodi, da na leto odpade tudi mesec dni pouka. Po moji oceni so celo zasebne in drage šole pod ravnjo slovenskih javnih šol. Dodatne stroške za družino predstavljajo tudi interesne dejavnosti, ki so kar drage, ne moreš pa se jim izogniti. Otroci večino prostega časa preživijo v klubih, saj se na ulici ne morejo družiti.</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80999644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1800" dirty="0"/>
                <a:t>Življenjski stroški, razen energentov in javnega prevoza, ki jih država močno subvencionira, so primerljivi ali višji od slovenskih. Seveda se da živeti tudi poceni, a dejstvo je, da za več denarja vedno dobiš manj, kot v Sloveniji. Povprečne neto plače v resnici ne poznam, saj vlada že dolgo prireja podatke, so pa plače zelo različne. Veliko poklicev, posebej z univerzitetnim kadrom, ima plače, primerljive zahodni Evropi, tudi poklici z močnimi sindikati imajo zelo visoke plače (šofer javnega prevoza npr. zasluži okoli 1500 dolarjev), medtem ko večina zaposlenih v realnem sektorju prejema okoli 700 dolarjev ali manj. Tudi to je razlog, da veliko otrok iz revnih družin nikoli ne gre na univerze, ki so načeloma brezplačne, saj jih družina pri tem ne more podpirati. Potem pa je tukaj še črni trg dela, kjer je po nekaterih ocenah dela okoli 25 % ljudi. Ti seveda zaslužijo zelo malo in nimajo nobenih ugodnosti.</a:t>
              </a:r>
              <a:r>
                <a:rPr lang="sl-SI" sz="1800" dirty="0" smtClean="0"/>
                <a:t>.</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414526653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1800" dirty="0"/>
                <a:t>Življenjski stroški, razen energentov in javnega prevoza, ki jih država močno subvencionira, so primerljivi ali višji od slovenskih. Seveda se da živeti tudi poceni, a dejstvo je, da za več denarja vedno dobiš manj, kot v Sloveniji. Povprečne neto plače v resnici ne poznam, saj vlada že dolgo prireja podatke, so pa plače zelo različne. Veliko poklicev, posebej z univerzitetnim kadrom, ima plače, primerljive zahodni Evropi, tudi poklici z močnimi sindikati imajo zelo visoke plače (šofer javnega prevoza npr. zasluži okoli 1500 dolarjev), medtem ko večina zaposlenih v realnem sektorju prejema okoli 700 dolarjev ali manj. Tudi to je razlog, da veliko otrok iz revnih družin nikoli ne gre na univerze, ki so načeloma brezplačne, saj jih družina pri tem ne more podpirati. Potem pa je tukaj še črni trg dela, kjer je po nekaterih ocenah dela okoli 25 % ljudi. Ti seveda zaslužijo zelo malo in nimajo nobenih ugodnosti.</a:t>
              </a:r>
              <a:r>
                <a:rPr lang="sl-SI" sz="1800" dirty="0" smtClean="0"/>
                <a:t>.</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129203324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1800" dirty="0"/>
                <a:t>Življenjski stroški, razen energentov in javnega prevoza, ki jih država močno subvencionira, so primerljivi ali višji od slovenskih. Seveda se da živeti tudi poceni, a dejstvo je, da za več denarja vedno dobiš manj, kot v Sloveniji. Povprečne neto plače v resnici ne poznam, saj vlada že dolgo prireja podatke, so pa plače zelo različne. Veliko poklicev, posebej z univerzitetnim kadrom, ima plače, primerljive zahodni Evropi, tudi poklici z močnimi sindikati imajo zelo visoke plače (šofer javnega prevoza npr. zasluži okoli 1500 dolarjev), medtem ko večina zaposlenih v realnem sektorju prejema okoli 700 dolarjev ali manj. Tudi to je razlog, da veliko otrok iz revnih družin nikoli ne gre na univerze, ki so načeloma brezplačne, saj jih družina pri tem ne more podpirati. Potem pa je tukaj še črni trg dela, kjer je po nekaterih ocenah dela okoli 25 % ljudi. Ti seveda zaslužijo zelo malo in nimajo nobenih ugodnosti.</a:t>
              </a:r>
              <a:r>
                <a:rPr lang="sl-SI" sz="1800" dirty="0" smtClean="0"/>
                <a:t>.</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74710308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1800" dirty="0"/>
                <a:t>J</a:t>
              </a:r>
              <a:r>
                <a:rPr lang="sl-SI" sz="1800" dirty="0" smtClean="0"/>
                <a:t>avno </a:t>
              </a:r>
              <a:r>
                <a:rPr lang="sl-SI" sz="1800" dirty="0"/>
                <a:t>zdravstvo pesti tudi slaba infrastruktura, a nujni primeri so obravnavani dokaj hitro in na visokem nivoju. Osebje je primerljivo tistemu v zasebnih klinikah in nemalokrat celo boljše, veliko javnih ustanov uživa velik ugled tudi med višjimi sloji in v tujini. Plače zdravnikov so lahko tudi višje kot pri zasebnikih. A javno zdravstvo je namenjeno predvsem revnim, in udobja ne gre pričakovati.</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145099188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1800" dirty="0"/>
                <a:t>Kdor si lahko privošči, dobi pri zasebni zavarovalnici že od okoli 60 dolarjev naprej solidno zdravstveno zavarovanje, s katerim lahko obiskuješ večino zasebnih klinik (odvisno od zavarovalnice in razreda, sam imam nekoliko dražji paket, podjetje plačuje okoli 120 dolarjev). Veliko zaposlenim te stroške krijejo podjetja in do sedaj še nisem doplačal ničesar, niti osnovnih zobozdravstvenih posegov ne. Zanimivo je, da si lahko naročiš neomejeno število pregledov, velikokrat za isto težavo obiščeš več zdravnikov. To verjetno slabi sistem, a očitno ne dovolj, da bi ga spremenili. Na specialistične preglede se čaka do enega meseca, če pokličeš na več klinik ali če je nujno (kar nekako določiš sam), pa lahko dobiš termin celo naslednji dan.</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93627097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Delovni teden ima 45 ur, od tega jih pet odpade na obvezno uro za kosilo. Veliko ljudi dela tudi ob koncih tedna, večina trgovin je odprtih tudi ob nedeljah. To je moteče, človek nima občutka, da gre za kak poseben dan. Sicer je res, da je življenje udobneje, a ljudje so kronično nezadovoljni, nimajo življenja. Po drugi strani vladne službe, banke, mobilni operaterji, celo pošte, niso odprti niti ob sobotah, tako da se večina stvari ureja med odmorom za kosilo </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ZAKONODAJA</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16217119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Večina začne delo med 8. in 10. dopoldne, kar vsako jutro in popoldne povzroči prometni kolaps. Sam imam srečo, da lahko po lastni izbiri pridem na delo med 6. in 10. uro (zame je to vedno ob 6.00) in s tem prihranim ure, ki bi jih sicer izgubil pri prevozu, hkrati pa mi ostane prosto popoldne. Zelo slovensko. Moje dekle žal nima te sreče, večkrat na teden ne pride domov pred deseto zvečer.</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ZAKONODAJA</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401964115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Posebna zgodba je letni dopust. Tega je razmeroma malo in je omejen z zanimivimi pravili. Moraš ga vzeti v enem kosu in samo med oktobrom in aprilom. Prvih pet let ga imaš dva tedna (10 dni), nato vsakih 5 let dodajajo en teden, a le, če ves čas delaš za istega delodajalca. Če službo zamenjaš, lahko izgubiš vse bonitete (je odvisno od novega delodajalca, koliko jih bo priznal). Tudi porodniškega dopusta je le 3 mesece. Pri tem je precej odvisno tudi od podjetja, moje mi na primer vsako leto odobri 5 dodatnih dni dopusta, mladim mamicam pa omogoča delo od doma tudi po preteku porodniškega dopusta.</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ZAKONODAJA</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259957423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Ljudje, ki v mestu živimo, pa gojimo do Buenos Airesa mešane občutke. Ko je vse v redu, seveda uživamo, a velikokrat se zgodijo nevšečnosti, ki jih Slovenci že dolgo nismo vajeni. Prometni kolaps in električni mrk sta pogosta, velikokrat celotne četrti dneve in celo mesece ostajajo brez elektrike, kar v višjih stavbah pomeni popolno odsotnost vsega civilizacijskega udobja, kar je še posebej težavno poleti. Eden od razlogov za tovrstne težave je bila privatizacija sektorja, drugi pa, da je električna energija veliko prepoceni in posledično je poraba previsoka (sam npr. plačujem do 3 € mesečno, cene v državi sicer zelo variirajo – bizarno je, da je praviloma zunaj Buenos Airesa vse dražje).</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55724822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Osebno me bolj privlačita narava in aktivno življenje in me je kar sram, da skoraj ne izkoriščam možnosti, ki jih mesto ponuja. A velika mesta vzamejo veliko časa in energije že samo za nujne opravke in službo, tako da čez teden praktično ni časa, ob koncih tedna pa raje počivam in se družim s prijatelji ter družino. Mi je kar nerodno priznati, da je moj najljubši košček mesta terasa v službi, kjer ni hrupa, je pa veliko prijetnih sodelavcev in zelenja.</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10875124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Živim namreč med </a:t>
              </a:r>
              <a:r>
                <a:rPr lang="sl-SI" sz="2000" dirty="0" err="1"/>
                <a:t>Microcentrom</a:t>
              </a:r>
              <a:r>
                <a:rPr lang="sl-SI" sz="2000" dirty="0"/>
                <a:t>, kjer delam, in četrtjo Palermo, kjer se odvija največ nočnega življenja, in zanimivo je, da neredko na avtobusu vidim tudi skupine starejših ljudi, ki se veseli vračajo na domove po prekrokani noči. Na voljo je res veliko možnosti, za vsakogar se kaj najde, vsak dan v tednu. Starejši večinoma plešejo tango v </a:t>
              </a:r>
              <a:r>
                <a:rPr lang="sl-SI" sz="2000" dirty="0" err="1"/>
                <a:t>milongah</a:t>
              </a:r>
              <a:r>
                <a:rPr lang="sl-SI" sz="2000" dirty="0"/>
                <a:t>, mlajši pa obiskujejo klube z bolj popularno glasbo.</a:t>
              </a:r>
            </a:p>
            <a:p>
              <a:pPr algn="ctr"/>
              <a:r>
                <a:rPr lang="sl-SI" sz="2000" dirty="0"/>
                <a:t>Prava zabava se začne zelo pozno, še kasneje kot v Španiji in ko se v Sloveniji večina diskotek že zapre, po tretji uri zjutraj. Tega se nikakor ne morem privaditi in ne vidim pravega razloga za tako pozno uro.</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255136090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r>
                <a:rPr lang="sl-SI" sz="2000" dirty="0"/>
                <a:t>Verjetno ni naroda, ki ne bi bil ponosen na lastnega papeža. Za razliko od nogometašev je ta le eden in Argentinci, tudi neverujoči, so zelo ponosni, k čemur seveda prispeva tudi papeževa drugačnost. Tudi mediji nenehno zelo obširno poročajo o dogajanju v Vatikanu (prej seveda niso) in televizije prenašajo njegove obiske po svetu v živo. Argentinci si zelo želijo, da bi tudi njih kmalu obiskal, kar pa se v bližnji prihodnosti še ne bo zgodilo</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RELIGIJE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23509153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1800" dirty="0" smtClean="0"/>
                <a:t>Da</a:t>
              </a:r>
              <a:r>
                <a:rPr lang="sl-SI" sz="1800" dirty="0"/>
                <a:t>, mate, čaj, ki to ni (smeh). Argentinci ga pijejo vedno in povsod, najsibo v družbi ali službi. Nič nenavadnega ni, da si na banki ali uradu podajajo mate, prisoten je resnično povsod. Včasih je moteče, posebej ko šofer avtobusa z </a:t>
              </a:r>
              <a:r>
                <a:rPr lang="sl-SI" sz="1800" dirty="0" err="1"/>
                <a:t>matejem</a:t>
              </a:r>
              <a:r>
                <a:rPr lang="sl-SI" sz="1800" dirty="0"/>
                <a:t> v roki prehiteva kolono avtomobilov ali ko vse traja dlje, ker je treba doliti vročo vodo, a se hitro navadiš in ti daje občutek domačnosti. Gre za neke vrste obred, ki je resnično lasten le Argentini, Urugvaju in nekaterim bližnjim državam.</a:t>
              </a:r>
            </a:p>
            <a:p>
              <a:pPr algn="ctr"/>
              <a:r>
                <a:rPr lang="sl-SI" sz="1800" dirty="0"/>
                <a:t>Sam okusa ne maram preveč, a res je, da tudi privrženec čaja nisem. Poznam tujce, ki so ga popolnoma posvojili in ga pijejo še več kot Argentinci, a meni se ne zdi nič posebnega, posebej v vročini mi ne ustreza. So pa skodelice za mate mnogokrat resnično lepo oblikovane in lahko predstavljajo unikaten spominek.</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186698483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1800" dirty="0" err="1"/>
                <a:t>Asado</a:t>
              </a:r>
              <a:r>
                <a:rPr lang="sl-SI" sz="1800" dirty="0"/>
                <a:t> se največkrat pripravlja kot družinski dogodek in za prijatelje, vedno pa je prisoten tudi na prireditvah gavčev, ki so podobne slovenskim veselicam, a bolj tradicionalne. Zahteva nekaj znanja, še več pa se po nepotrebnem komplicira, a doda dogodku čar. </a:t>
              </a:r>
              <a:r>
                <a:rPr lang="sl-SI" sz="1800" i="1" dirty="0" err="1"/>
                <a:t>Asador</a:t>
              </a:r>
              <a:r>
                <a:rPr lang="sl-SI" sz="1800" dirty="0" err="1"/>
                <a:t>je</a:t>
              </a:r>
              <a:r>
                <a:rPr lang="sl-SI" sz="1800" dirty="0"/>
                <a:t> praviloma moški, čeprav se počasi tega lotevajo tudi dekleta. Sama priprava traja najmanj 2 uri, običajno dlje, pravi </a:t>
              </a:r>
              <a:r>
                <a:rPr lang="sl-SI" sz="1800" dirty="0" err="1"/>
                <a:t>asado</a:t>
              </a:r>
              <a:r>
                <a:rPr lang="sl-SI" sz="1800" dirty="0"/>
                <a:t> se pripravlja na žerjavici, ki se jo dobi iz drv in enakomerno razporeja pod mesom. Meso se dodaja glede na dolžino priprave, dober </a:t>
              </a:r>
              <a:r>
                <a:rPr lang="sl-SI" sz="1800" dirty="0" err="1"/>
                <a:t>asador</a:t>
              </a:r>
              <a:r>
                <a:rPr lang="sl-SI" sz="1800" dirty="0"/>
                <a:t> točno ve, kdaj kaj dodati. Sicer pa je zadeva preprosta in meso se jé nato tudi več dni (petčlanska družina zlahka pripravi 4 kilograme in več mesa).</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33312759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2400" dirty="0"/>
                <a:t>Kot </a:t>
              </a:r>
              <a:r>
                <a:rPr lang="sl-SI" sz="2400" dirty="0" err="1"/>
                <a:t>Štajerc</a:t>
              </a:r>
              <a:r>
                <a:rPr lang="sl-SI" sz="2400" dirty="0"/>
                <a:t> sem bolj privrženec belih vin, a </a:t>
              </a:r>
              <a:r>
                <a:rPr lang="sl-SI" sz="2400" dirty="0" err="1"/>
                <a:t>malbec</a:t>
              </a:r>
              <a:r>
                <a:rPr lang="sl-SI" sz="2400" dirty="0"/>
                <a:t> mi je všeč, tudi zato, ker so mi bela vina tukaj presladka. Vina so na splošno kvalitetna, in čeprav načeloma niso poceni, si povprečen Argentinec lahko privošči zelo dobra vina. Pri </a:t>
              </a:r>
              <a:r>
                <a:rPr lang="sl-SI" sz="2400" dirty="0" err="1"/>
                <a:t>asadu</a:t>
              </a:r>
              <a:r>
                <a:rPr lang="sl-SI" sz="2400" dirty="0"/>
                <a:t> je vino seveda obvezno, pivo se pije na zabavah in v barih.</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206307618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2400" dirty="0"/>
                <a:t>Da, Argentinci so z žarom sprejeli veliko slabih navad svojih evropskih prednikov in jih še dodatno obogatili. Zamuja se povsod in vedno, kjer se le lahko. Seveda v poslovnem svetu to ni tako očitno, v družabnem življenju pa zelo. Sam zamudo vračunam in zame je nato večinoma vse točno. Seveda me kakšen avtobus ali odpiralni čas vseeno preseneti, a se navadiš. Zanimivo pa je, da obstaja veliko ljudi, ki so zelo zanesljivi, kot da bi se upirali ustaljenemu redu. Jaz jim rečem kar argentinski Nemci in jih toliko bolj cenim.</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421555201"/>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2000" dirty="0"/>
                <a:t>V resnici nisem opazil kakšnih ogromnih razlik med življenjem tukaj in v Sloveniji, pravzaprav me bolj presenečajo podobnosti v razmišljanju ljudi in navadah. Argentinci so podobno obremenjeni z zgodovino, kot mi, težko menjajo določene navade (npr. dopustujejo skoraj vsako leto na istem kraju, čeprav si lahko privoščijo lepše in cenejše oddihe), so tudi precej nostalgični in zanimivo, gojijo podobno ljubezen do "</a:t>
              </a:r>
              <a:r>
                <a:rPr lang="sl-SI" sz="2000" dirty="0" err="1"/>
                <a:t>vikendic</a:t>
              </a:r>
              <a:r>
                <a:rPr lang="sl-SI" sz="2000" dirty="0"/>
                <a:t>", ki jim tu pravijo </a:t>
              </a:r>
              <a:r>
                <a:rPr lang="sl-SI" sz="2000" i="1" dirty="0" err="1"/>
                <a:t>quinta</a:t>
              </a:r>
              <a:r>
                <a:rPr lang="sl-SI" sz="2000" dirty="0" err="1"/>
                <a:t>in</a:t>
              </a:r>
              <a:r>
                <a:rPr lang="sl-SI" sz="2000" dirty="0"/>
                <a:t> jih običajno najamejo čez poletje za celotno razširjeno družino. Razlika je, da je namesto vrta ali vinograda ob njih bazen </a:t>
              </a:r>
              <a:r>
                <a:rPr lang="sl-SI" sz="2400" dirty="0"/>
                <a:t>...</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78229668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2000" dirty="0"/>
                <a:t>Seveda pa obstaja tudi ogromno razlik, ki se jih bolj opazi po daljšem času, mnogo je motečih. Argentinci na primer ne marajo tišine, kar se odraža v nenehnem hrupu povsod. Televizije brnijo cele dneve, tudi ko nihče ne gleda, vpitje ni nič nenavadnega, ljudje so začudeni, ko sredi noči prosiš, naj utišajo glasbo, verjetno najbolj moteče pa je nenehno hupanje ne glede na uro in predelani mopedi, ki proizvajajo izjemen hrup. Imajo celo zakone, podobne slovenskim, o omejevanju hrupa, a se jih nihče ne drži. Na splošno se ves čas zdi, da so zaradi lepšega kopirali ogromno zakonov razvitejših držav, ki pa v praksi ne obstajajo. Da, tudi prekrški so del argentinskih navad, na kar se ni preprosto navaditi.</a:t>
              </a:r>
              <a:endParaRPr lang="sl-SI" sz="24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883375042"/>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2000" dirty="0"/>
                <a:t>Od navad pogrešam slovenske kavice in pivo na gostilniških vrtovih. Tega tu skoraj ni, kljub res lepemu vremenu so ljudje radi zaprti v klimatiziranih prostorih, velikokrat zatopljeni v časopis ali telefone. Čez dan se ljudje skoraj ne družijo na tak način in so začudeni, če jih povabiš na pijačo. Te reči so pri Argentincih rezervirane za tiste ure, ko Slovenci že trdno spimo. A ta manko povsem odtehta druženje ob koncih tedna</a:t>
              </a:r>
              <a:endParaRPr lang="sl-SI" sz="24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62487021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2000" dirty="0"/>
                <a:t>Ena izmed njih je gotovo multikulturnost, takšna prava, ne narejena. V isti ulici lahko živijo ortodoksni Židje, muslimani, Italijani, Armenci in Bolivijci, ne da bi to sploh opazili. Argentina ni stalila vseh kultur v eno, ampak te vsaka zase bogatijo družbo in se z njo spreminjajo. To sem še bolj začutil pred kratkim na prireditvi, na katero naju je s Carolino opozorilo veleposlaništvo Slovenije, šlo je za dan imigrantov. Na enem mestu si lahko pokusil hrano več kot petdesetih držav, ki so postavile svoje stojnice (slovenska je bila zelo dobro obiskana), hkrati pa so se na velikem odru predstavile različne plesne skupine. Program je trajal osem ur in niti za trenutek mi ni bilo dolgčas, preprosta in vesela prireditev, o kateri lahko večina sveta le sanja.</a:t>
              </a:r>
              <a:endParaRPr lang="sl-SI" sz="24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382691015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ARGENTINA</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1800" dirty="0"/>
                <a:t>Zelo mi je v Argentini všeč njihovo veselje do življenja, tudi ko jim ne gre najbolje. So zelo trdoživ narod, kar sem na začetku zamenjeval z vdanostjo v usodo. A Argentinci veliko potrpijo tudi zato, ker imajo jasne prioritete. Zanje sta prva družina in prijatelji, s to povezanostjo pa je vse lažje. Zahodnjaki prevečkrat dopustimo, da nas malenkosti skoraj uničijo, medtem ko jih Argentinci sicer opazijo, a se ne bodo pustili pretirano obremenjevati. To je seveda dvorezno, saj veliko problemov ostaja, a najpomembnejše urejajo, druge pa pustijo ob strani. Šele ko sprejmeš njihov način razmišljanja, te to več ne jezi (sam še nisem povsem tam). Treba je razumeti, da so si ljudje tukaj uredili svoj svet, utečen na njihov način in jim res ustreza, čeprav morda ne sledi smernicam človeštva. To cenim in bi si želel, da bi tudi Slovenci ubrali svojo pot, ne le sledili drugim.</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972843" y="15290800"/>
            <a:ext cx="2809875" cy="1628775"/>
          </a:xfrm>
          <a:prstGeom prst="rect">
            <a:avLst/>
          </a:prstGeom>
        </p:spPr>
      </p:pic>
    </p:spTree>
    <p:extLst>
      <p:ext uri="{BB962C8B-B14F-4D97-AF65-F5344CB8AC3E}">
        <p14:creationId xmlns:p14="http://schemas.microsoft.com/office/powerpoint/2010/main" val="101914991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PERU</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1800" dirty="0"/>
                <a:t>Res je, da imamo Slovenci zahtevno birokracijo, ampak mislim, da so Perujci prvaki v tem, kako zakomplicirati še tako preprosto stvar in vleči celoten postopek v nedogled. Že za pridobitev dokumenta za prebivanje sem porabil skoraj tri mesece, ta dokument pa je osnova, da lahko začneš iskati službo, saj je kot turist ne moreš. Vsepovsod moraš oddati prstne odtise, plačaš takso za vsak najmanjši premik, obiščeš nešteto pisarn in čakaš dolge ure. Treba je tudi vedeti, da v Limi vlada prometni kaos in da je vsak obisk najrazličnejših institucij velik logistični zalogaj. Še kot zanimivost - celotna Lima ima samo en urad, kjer izdajajo potne liste in osebne listine, zato si lahko predstavljate, da so vrste čakajočih neznansko dolge, poleg tega je tukaj še počasnost uradnikov.</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IN USTANOVE</a:t>
            </a:r>
          </a:p>
        </p:txBody>
      </p:sp>
      <p:pic>
        <p:nvPicPr>
          <p:cNvPr id="3" name="Slika 2"/>
          <p:cNvPicPr>
            <a:picLocks noChangeAspect="1"/>
          </p:cNvPicPr>
          <p:nvPr/>
        </p:nvPicPr>
        <p:blipFill>
          <a:blip r:embed="rId2"/>
          <a:stretch>
            <a:fillRect/>
          </a:stretch>
        </p:blipFill>
        <p:spPr>
          <a:xfrm>
            <a:off x="4844256" y="15005613"/>
            <a:ext cx="2419350" cy="1819275"/>
          </a:xfrm>
          <a:prstGeom prst="rect">
            <a:avLst/>
          </a:prstGeom>
        </p:spPr>
      </p:pic>
    </p:spTree>
    <p:extLst>
      <p:ext uri="{BB962C8B-B14F-4D97-AF65-F5344CB8AC3E}">
        <p14:creationId xmlns:p14="http://schemas.microsoft.com/office/powerpoint/2010/main" val="390987321"/>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PERU</a:t>
            </a:r>
            <a:endParaRPr lang="sl-SI" sz="3041" dirty="0"/>
          </a:p>
        </p:txBody>
      </p:sp>
      <p:grpSp>
        <p:nvGrpSpPr>
          <p:cNvPr id="7" name="Skupina 6"/>
          <p:cNvGrpSpPr/>
          <p:nvPr/>
        </p:nvGrpSpPr>
        <p:grpSpPr>
          <a:xfrm>
            <a:off x="685800" y="1755924"/>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1800" dirty="0"/>
                <a:t>Gre za edinstven projekt, s katerim želimo zagotavljati boljše zdravstvene storitve za otroke, katerih starši si ne morejo privoščiti operacij, po drugi strani pa se bomo šli tudi t. i. bolnišnični turizem, ki bo zagotavljal zdravstvene storitve na najvišji ravni z največjimi strokovnjaki s področja otroške kirurgije. Med drugim bomo imeli prvo ginekologijo za najstniške matere v Peruju, laboratorij za tropske bolezni ... Znotraj fundacije bomo ustanovili kliniko, ki bo profitna organizacija. Višji sloj, ki ima denar, bo plačeval posege, s tem bo plačeval tudi operacije za revne. Videl sem primere, ko se otroci rodijo s 24 prstmi, zraščeni prsti, zajčje ustnice. Veliko rojevajo doma, veliko je prizadetih otrok.</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IN USTANOVE</a:t>
            </a:r>
          </a:p>
        </p:txBody>
      </p:sp>
      <p:pic>
        <p:nvPicPr>
          <p:cNvPr id="3" name="Slika 2"/>
          <p:cNvPicPr>
            <a:picLocks noChangeAspect="1"/>
          </p:cNvPicPr>
          <p:nvPr/>
        </p:nvPicPr>
        <p:blipFill>
          <a:blip r:embed="rId2"/>
          <a:stretch>
            <a:fillRect/>
          </a:stretch>
        </p:blipFill>
        <p:spPr>
          <a:xfrm>
            <a:off x="4844256" y="15005613"/>
            <a:ext cx="2419350" cy="1819275"/>
          </a:xfrm>
          <a:prstGeom prst="rect">
            <a:avLst/>
          </a:prstGeom>
        </p:spPr>
      </p:pic>
    </p:spTree>
    <p:extLst>
      <p:ext uri="{BB962C8B-B14F-4D97-AF65-F5344CB8AC3E}">
        <p14:creationId xmlns:p14="http://schemas.microsoft.com/office/powerpoint/2010/main" val="88103231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PERU</a:t>
            </a:r>
            <a:endParaRPr lang="sl-SI" sz="3041" dirty="0"/>
          </a:p>
        </p:txBody>
      </p:sp>
      <p:grpSp>
        <p:nvGrpSpPr>
          <p:cNvPr id="7" name="Skupina 6"/>
          <p:cNvGrpSpPr/>
          <p:nvPr/>
        </p:nvGrpSpPr>
        <p:grpSpPr>
          <a:xfrm>
            <a:off x="606822" y="1356438"/>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1800" dirty="0"/>
                <a:t>Res je, obstaja velik razkorak med mestnimi ljudmi ter ljudmi iz višavja in džungle. V bistvu je vse centralizirano v Limi. To se kaže v življenjskih navadah, govorici (pri nas obstajajo kraji, kjer ljudje - </a:t>
              </a:r>
              <a:r>
                <a:rPr lang="sl-SI" sz="1800" dirty="0" err="1"/>
                <a:t>nativos</a:t>
              </a:r>
              <a:r>
                <a:rPr lang="sl-SI" sz="1800" dirty="0"/>
                <a:t> - govorijo posebna narečja, prav tako se govori inkovski jezik </a:t>
              </a:r>
              <a:r>
                <a:rPr lang="sl-SI" sz="1800" dirty="0" err="1"/>
                <a:t>quechua</a:t>
              </a:r>
              <a:r>
                <a:rPr lang="sl-SI" sz="1800" dirty="0"/>
                <a:t>). Ko srečaš nekoga iz džungle in se z njim pogovarjaš, takoj ugotoviš, od kod je, saj govori tako, kot bi pel, velik poudarek dajejo ti ljudje tudi na ohranjanje ljudskih izročil in starodavnih plesov. Takšni festivali trajajo tudi po teden dni. Slog oblačenja je preprostejši, veliko je golote, kar je glede na temperaturo tudi razumljivo. Nekaj čisto običajnega je videti družino na motorju, na katerem mati doji dojenčka. Je pa tudi veliko revščine. Večina jih obdeluje svoja polja, na katerih pridelajo vse potrebno za preživetje, bivalne razmere so slabe - skupaj zbita lesena hiška s streho, kuhinjo in z enim prostorom, kjer se prehranjuje in spi cela družina. Družine so zelo številčne (od 5-10 otrok).</a:t>
              </a:r>
              <a:r>
                <a:rPr lang="sl-SI" sz="1800" dirty="0" smtClean="0"/>
                <a:t>.</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p>
        </p:txBody>
      </p:sp>
      <p:pic>
        <p:nvPicPr>
          <p:cNvPr id="3" name="Slika 2"/>
          <p:cNvPicPr>
            <a:picLocks noChangeAspect="1"/>
          </p:cNvPicPr>
          <p:nvPr/>
        </p:nvPicPr>
        <p:blipFill>
          <a:blip r:embed="rId2"/>
          <a:stretch>
            <a:fillRect/>
          </a:stretch>
        </p:blipFill>
        <p:spPr>
          <a:xfrm>
            <a:off x="4844256" y="15005613"/>
            <a:ext cx="2419350" cy="1819275"/>
          </a:xfrm>
          <a:prstGeom prst="rect">
            <a:avLst/>
          </a:prstGeom>
        </p:spPr>
      </p:pic>
    </p:spTree>
    <p:extLst>
      <p:ext uri="{BB962C8B-B14F-4D97-AF65-F5344CB8AC3E}">
        <p14:creationId xmlns:p14="http://schemas.microsoft.com/office/powerpoint/2010/main" val="296796399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PERU</a:t>
            </a:r>
            <a:endParaRPr lang="sl-SI" sz="3041" dirty="0"/>
          </a:p>
        </p:txBody>
      </p:sp>
      <p:grpSp>
        <p:nvGrpSpPr>
          <p:cNvPr id="7" name="Skupina 6"/>
          <p:cNvGrpSpPr/>
          <p:nvPr/>
        </p:nvGrpSpPr>
        <p:grpSpPr>
          <a:xfrm>
            <a:off x="606822" y="1356438"/>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1800" dirty="0"/>
                <a:t>Perujci so zelo odprti, topli, gostoljubni, temperamentni. Mene so zelo lepo sprejeli, veliko se šalijo, vsi me sprašujejo, od kod prihajam in le peščica jih je slišala za Slovenijo. Po navadi mi pomaga, da jim omenim nekdanjo Jugoslavijo. Prav tako mi pomagajo slovenski nogometaši, npr. Samir Handanovič in Jan Oblak. Njiju vsi poznajo, haha. Sem eden izmed redkih tujcev v </a:t>
              </a:r>
              <a:r>
                <a:rPr lang="sl-SI" sz="1800" dirty="0" err="1"/>
                <a:t>Moyobambi</a:t>
              </a:r>
              <a:r>
                <a:rPr lang="sl-SI" sz="1800" dirty="0"/>
                <a:t>, zato me veliko ljudi pozna. Po navadi me kličejo kar "</a:t>
              </a:r>
              <a:r>
                <a:rPr lang="sl-SI" sz="1800" dirty="0" err="1"/>
                <a:t>gringo</a:t>
              </a:r>
              <a:r>
                <a:rPr lang="sl-SI" sz="1800" dirty="0"/>
                <a:t> grande" (veliki belček), saj sem precej višji od domačinov.</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p>
        </p:txBody>
      </p:sp>
      <p:pic>
        <p:nvPicPr>
          <p:cNvPr id="3" name="Slika 2"/>
          <p:cNvPicPr>
            <a:picLocks noChangeAspect="1"/>
          </p:cNvPicPr>
          <p:nvPr/>
        </p:nvPicPr>
        <p:blipFill>
          <a:blip r:embed="rId2"/>
          <a:stretch>
            <a:fillRect/>
          </a:stretch>
        </p:blipFill>
        <p:spPr>
          <a:xfrm>
            <a:off x="4844256" y="15005613"/>
            <a:ext cx="2419350" cy="1819275"/>
          </a:xfrm>
          <a:prstGeom prst="rect">
            <a:avLst/>
          </a:prstGeom>
        </p:spPr>
      </p:pic>
    </p:spTree>
    <p:extLst>
      <p:ext uri="{BB962C8B-B14F-4D97-AF65-F5344CB8AC3E}">
        <p14:creationId xmlns:p14="http://schemas.microsoft.com/office/powerpoint/2010/main" val="111970024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PERU</a:t>
            </a:r>
            <a:endParaRPr lang="sl-SI" sz="3041" dirty="0"/>
          </a:p>
        </p:txBody>
      </p:sp>
      <p:grpSp>
        <p:nvGrpSpPr>
          <p:cNvPr id="7" name="Skupina 6"/>
          <p:cNvGrpSpPr/>
          <p:nvPr/>
        </p:nvGrpSpPr>
        <p:grpSpPr>
          <a:xfrm>
            <a:off x="606822" y="1356438"/>
            <a:ext cx="10273506" cy="13649175"/>
            <a:chOff x="2051538" y="477743"/>
            <a:chExt cx="5426007" cy="7500121"/>
          </a:xfrm>
        </p:grpSpPr>
        <p:sp>
          <p:nvSpPr>
            <p:cNvPr id="5" name="Eksplozija 1 4"/>
            <p:cNvSpPr/>
            <p:nvPr/>
          </p:nvSpPr>
          <p:spPr>
            <a:xfrm>
              <a:off x="2295945" y="1156305"/>
              <a:ext cx="5181600" cy="68215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2000" dirty="0"/>
            </a:p>
            <a:p>
              <a:pPr algn="ctr"/>
              <a:r>
                <a:rPr lang="sl-SI" sz="1800" dirty="0"/>
                <a:t>Ne skrbi, bomo že, če ne danes, pa jutri. Jaz imam rad red, vedno si naredim terminski načrt, a zdaj sem se počasi sprijaznil, da če si kaj zamislim, da ne bo takoj uspelo. Sovražim besedo, ki jo tukaj vsi uporabljajo: "</a:t>
              </a:r>
              <a:r>
                <a:rPr lang="sl-SI" sz="1800" dirty="0" err="1"/>
                <a:t>Ahorita</a:t>
              </a:r>
              <a:r>
                <a:rPr lang="sl-SI" sz="1800" dirty="0"/>
                <a:t>!" (Takoj). In še nekaj. Ni pomembno, kaj se dogaja, ko bo ura ena, bodo šli Perujci jest. Takrat so vse ulice prazne. Kosilo vedno jedo dve uri, jaz pa ga pojem v 10 minutah. Meljejo in se pogovarjajo. Pri nas na kliniki imajo za kosilo eno uro časa, saj skuša </a:t>
              </a:r>
              <a:r>
                <a:rPr lang="sl-SI" sz="1800" dirty="0" err="1"/>
                <a:t>Vasquez</a:t>
              </a:r>
              <a:r>
                <a:rPr lang="sl-SI" sz="1800" dirty="0"/>
                <a:t> vpeljati ameriški način razmišljanja. V bankah in uradih pa je običajno, da je odmor za kosilo dolg dve uri. V lekarni, kjer bi bila v Sloveniji zaposlena dva človeka, jih je tukaj osem. Prva gospa vpraša, kaj želiš, te pošlje k drugi, ki te vpraša, če boš še kaj. Če boš, greš k tretji. Pri četrti dobiš listek, pri peti plačaš, šesta ti izstavi blago.</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p>
        </p:txBody>
      </p:sp>
      <p:pic>
        <p:nvPicPr>
          <p:cNvPr id="3" name="Slika 2"/>
          <p:cNvPicPr>
            <a:picLocks noChangeAspect="1"/>
          </p:cNvPicPr>
          <p:nvPr/>
        </p:nvPicPr>
        <p:blipFill>
          <a:blip r:embed="rId2"/>
          <a:stretch>
            <a:fillRect/>
          </a:stretch>
        </p:blipFill>
        <p:spPr>
          <a:xfrm>
            <a:off x="4844256" y="15005613"/>
            <a:ext cx="2419350" cy="1819275"/>
          </a:xfrm>
          <a:prstGeom prst="rect">
            <a:avLst/>
          </a:prstGeom>
        </p:spPr>
      </p:pic>
    </p:spTree>
    <p:extLst>
      <p:ext uri="{BB962C8B-B14F-4D97-AF65-F5344CB8AC3E}">
        <p14:creationId xmlns:p14="http://schemas.microsoft.com/office/powerpoint/2010/main" val="9561956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PERU</a:t>
            </a:r>
            <a:endParaRPr lang="sl-SI" sz="3041" dirty="0"/>
          </a:p>
        </p:txBody>
      </p:sp>
      <p:grpSp>
        <p:nvGrpSpPr>
          <p:cNvPr id="7" name="Skupina 6"/>
          <p:cNvGrpSpPr/>
          <p:nvPr/>
        </p:nvGrpSpPr>
        <p:grpSpPr>
          <a:xfrm>
            <a:off x="606822" y="1356438"/>
            <a:ext cx="10273506" cy="14264563"/>
            <a:chOff x="2051538" y="477743"/>
            <a:chExt cx="5426007" cy="7838272"/>
          </a:xfrm>
        </p:grpSpPr>
        <p:sp>
          <p:nvSpPr>
            <p:cNvPr id="5" name="Eksplozija 1 4"/>
            <p:cNvSpPr/>
            <p:nvPr/>
          </p:nvSpPr>
          <p:spPr>
            <a:xfrm>
              <a:off x="2051538" y="1156305"/>
              <a:ext cx="5426007" cy="715971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1600" dirty="0"/>
            </a:p>
            <a:p>
              <a:pPr algn="ctr"/>
              <a:r>
                <a:rPr lang="sl-SI" sz="1600" dirty="0"/>
                <a:t>Gospodarstvo Peruja je zadnja leta med najhitreje rastočimi na svetu. Glavne izvozne dobrine so baker, zlato, cink, nafta, ribe, kava, kakav ... Državna ekonomija sloni na izvozu, predvsem v Kitajsko in ZDA. Zadnja leta se opažajo spremembe predvsem na območjih, kjer so bili včasih nasadi </a:t>
              </a:r>
              <a:r>
                <a:rPr lang="sl-SI" sz="1600" dirty="0" err="1"/>
                <a:t>coce</a:t>
              </a:r>
              <a:r>
                <a:rPr lang="sl-SI" sz="1600" dirty="0"/>
                <a:t> (Peru je druga največja pridelovalka kokaina), saj država spodbuja kmete s subvencijami, če sadijo kakav in kavo. Lega omogoča državi, da je most med Južno Ameriko, Azijo in ameriškim ter kanadskim trgom. Peru je vodilna izvoznica paprike, belušev, srebra in ribjega olja. Država ogromno vlaga v posodobitve in gradnjo cest, železnic in letalskih povezav. Veliko je tujih naložb. Veliko priložnosti se skriva v kmetijstvu, ki je eno najbolj donosnih na svetu. IMF napoveduje za letošnje leto nižjo, le 2,4-odstotno rast in za prihodnje leto 3,3-odstotno rast. Bojazni so predvsem zaradi prihoda El </a:t>
              </a:r>
              <a:r>
                <a:rPr lang="sl-SI" sz="1600" dirty="0" err="1"/>
                <a:t>niña</a:t>
              </a:r>
              <a:r>
                <a:rPr lang="sl-SI" sz="1600" dirty="0"/>
                <a:t> in seveda korupcije, ki je vsepovsod. Trenutno mediji raziskujejo visoke prilive na različne račune po svetu predsednikovi ženi.</a:t>
              </a:r>
            </a:p>
            <a:p>
              <a:pPr algn="ctr"/>
              <a:r>
                <a:rPr lang="sl-SI" sz="1600" dirty="0"/>
                <a:t>Veliko je tujih investicij. Tukaj vidim veliko priložnosti za slovenska podjetja. Sam sem z veseljem pripravljen pomagati. Veliko </a:t>
              </a:r>
              <a:r>
                <a:rPr lang="sl-SI" sz="1600" dirty="0" err="1"/>
                <a:t>priloznosti</a:t>
              </a:r>
              <a:r>
                <a:rPr lang="sl-SI" sz="1600" dirty="0"/>
                <a:t> se skriva v kmetijstvu.</a:t>
              </a:r>
            </a:p>
            <a:p>
              <a:pPr algn="ctr"/>
              <a:r>
                <a:rPr lang="sl-SI" sz="1800" dirty="0" smtClean="0"/>
                <a:t>.</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GOSPODARSTVO</a:t>
            </a:r>
          </a:p>
        </p:txBody>
      </p:sp>
      <p:pic>
        <p:nvPicPr>
          <p:cNvPr id="3" name="Slika 2"/>
          <p:cNvPicPr>
            <a:picLocks noChangeAspect="1"/>
          </p:cNvPicPr>
          <p:nvPr/>
        </p:nvPicPr>
        <p:blipFill>
          <a:blip r:embed="rId2"/>
          <a:stretch>
            <a:fillRect/>
          </a:stretch>
        </p:blipFill>
        <p:spPr>
          <a:xfrm>
            <a:off x="4844256" y="15005613"/>
            <a:ext cx="2419350" cy="1819275"/>
          </a:xfrm>
          <a:prstGeom prst="rect">
            <a:avLst/>
          </a:prstGeom>
        </p:spPr>
      </p:pic>
    </p:spTree>
    <p:extLst>
      <p:ext uri="{BB962C8B-B14F-4D97-AF65-F5344CB8AC3E}">
        <p14:creationId xmlns:p14="http://schemas.microsoft.com/office/powerpoint/2010/main" val="40469385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PERU</a:t>
            </a:r>
            <a:endParaRPr lang="sl-SI" sz="3041" dirty="0"/>
          </a:p>
        </p:txBody>
      </p:sp>
      <p:grpSp>
        <p:nvGrpSpPr>
          <p:cNvPr id="7" name="Skupina 6"/>
          <p:cNvGrpSpPr/>
          <p:nvPr/>
        </p:nvGrpSpPr>
        <p:grpSpPr>
          <a:xfrm>
            <a:off x="606822" y="1356438"/>
            <a:ext cx="10273506" cy="14264563"/>
            <a:chOff x="2051538" y="477743"/>
            <a:chExt cx="5426007" cy="7838272"/>
          </a:xfrm>
        </p:grpSpPr>
        <p:sp>
          <p:nvSpPr>
            <p:cNvPr id="5" name="Eksplozija 1 4"/>
            <p:cNvSpPr/>
            <p:nvPr/>
          </p:nvSpPr>
          <p:spPr>
            <a:xfrm>
              <a:off x="2051538" y="1156305"/>
              <a:ext cx="5426007" cy="715971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1600" dirty="0"/>
            </a:p>
            <a:p>
              <a:pPr algn="ctr"/>
              <a:r>
                <a:rPr lang="sl-SI" sz="1600" dirty="0"/>
                <a:t>V Peruju je še vedno močna tradicionalna vloga družine in tudi razporeditev vlog - moški preživljajo družine, ženske pa so doma in skrbijo za otroke. To je veliko bolj očitno v pokrajinah zunaj Lime, predvsem v višavju in džungli. Tam vlada trda očetovska roka, veliko je alkohola, ki je zelo poceni, življenjske razmere so slabe, otroci so prepuščeni sami sebi, velikokrat ne obiskujejo šole in morajo pomagati pri delu na poljih. Oče ima glavno besedo, ko pride domov, mora biti hrana takoj na mizi, vsi drugi čakajo, da on konča, šele nato lahko začnejo jesti. Zgodi se, da poberejo ves letni pridelek kave, oče gre nato na sejem, proda kavo in dobi denar za preživetje za vse leto. A s sejma se vrne šele po tednu dni, saj je več kot polovico izkupička zapil. Alkohol se uživa v ogromnih količinah. Povprečna plača je 200 dolarjev, steklenica piva stane en dolar, a piva popijejo nenormalno veliko. Pivo imajo sicer zelo dobro, veliko boljše kot slovensko. Ko je zabava, ne kupijo steklenice, ampak kar cel zaboj piva. Nato pet ljudi sedi v krogu in si podajajo kozarec, ki ga izpijejo "na eks".</a:t>
              </a:r>
              <a:r>
                <a:rPr lang="sl-SI" sz="1800" dirty="0" smtClean="0"/>
                <a:t>.</a:t>
              </a:r>
              <a:endParaRPr lang="sl-SI" sz="18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844256" y="15005613"/>
            <a:ext cx="2419350" cy="1819275"/>
          </a:xfrm>
          <a:prstGeom prst="rect">
            <a:avLst/>
          </a:prstGeom>
        </p:spPr>
      </p:pic>
    </p:spTree>
    <p:extLst>
      <p:ext uri="{BB962C8B-B14F-4D97-AF65-F5344CB8AC3E}">
        <p14:creationId xmlns:p14="http://schemas.microsoft.com/office/powerpoint/2010/main" val="346976617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PERU</a:t>
            </a:r>
            <a:endParaRPr lang="sl-SI" sz="3041" dirty="0"/>
          </a:p>
        </p:txBody>
      </p:sp>
      <p:grpSp>
        <p:nvGrpSpPr>
          <p:cNvPr id="7" name="Skupina 6"/>
          <p:cNvGrpSpPr/>
          <p:nvPr/>
        </p:nvGrpSpPr>
        <p:grpSpPr>
          <a:xfrm>
            <a:off x="606822" y="1356438"/>
            <a:ext cx="10273506" cy="14264563"/>
            <a:chOff x="2051538" y="477743"/>
            <a:chExt cx="5426007" cy="7838272"/>
          </a:xfrm>
        </p:grpSpPr>
        <p:sp>
          <p:nvSpPr>
            <p:cNvPr id="5" name="Eksplozija 1 4"/>
            <p:cNvSpPr/>
            <p:nvPr/>
          </p:nvSpPr>
          <p:spPr>
            <a:xfrm>
              <a:off x="2051538" y="1156305"/>
              <a:ext cx="5426007" cy="715971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endParaRPr lang="sl-SI" sz="1600" dirty="0"/>
            </a:p>
            <a:p>
              <a:pPr algn="ctr"/>
              <a:r>
                <a:rPr lang="sl-SI" sz="2400" dirty="0"/>
                <a:t>Drži, Peru in njegova prestolnica Lima veljata za kulinarično prestolnico Južne Amerike z mnogo restavracijami, ki po navadi predstavljajo vsako regijo posebej. Hrana je za Perujce izjemnega pomena, za obrok si vzamejo veliko časa, po navadi uro ali dve za kosilo. Tipična perujska hrana: </a:t>
              </a:r>
              <a:r>
                <a:rPr lang="sl-SI" sz="2400" dirty="0" err="1"/>
                <a:t>ceviche</a:t>
              </a:r>
              <a:r>
                <a:rPr lang="sl-SI" sz="2400" dirty="0"/>
                <a:t> (sveža surova riba z limoninim sokom, čebulo, koruzo, </a:t>
              </a:r>
              <a:r>
                <a:rPr lang="sl-SI" sz="2400" dirty="0" err="1"/>
                <a:t>camote</a:t>
              </a:r>
              <a:r>
                <a:rPr lang="sl-SI" sz="2400" dirty="0"/>
                <a:t>, </a:t>
              </a:r>
              <a:r>
                <a:rPr lang="sl-SI" sz="2400" dirty="0" err="1"/>
                <a:t>aji</a:t>
              </a:r>
              <a:r>
                <a:rPr lang="sl-SI" sz="2400" dirty="0"/>
                <a:t> - kot feferoni), tipična perujska pijača: </a:t>
              </a:r>
              <a:r>
                <a:rPr lang="sl-SI" sz="2400" dirty="0" err="1"/>
                <a:t>pisco</a:t>
              </a:r>
              <a:r>
                <a:rPr lang="sl-SI" sz="2400" dirty="0"/>
                <a:t> </a:t>
              </a:r>
              <a:r>
                <a:rPr lang="sl-SI" sz="2400" dirty="0" err="1"/>
                <a:t>sour</a:t>
              </a:r>
              <a:r>
                <a:rPr lang="sl-SI" sz="2400" dirty="0"/>
                <a:t>. Pri nas je tipična hrana </a:t>
              </a:r>
              <a:r>
                <a:rPr lang="sl-SI" sz="2400" dirty="0" err="1"/>
                <a:t>tacacho</a:t>
              </a:r>
              <a:r>
                <a:rPr lang="sl-SI" sz="2400" dirty="0"/>
                <a:t> con </a:t>
              </a:r>
              <a:r>
                <a:rPr lang="sl-SI" sz="2400" dirty="0" err="1"/>
                <a:t>cecina</a:t>
              </a:r>
              <a:r>
                <a:rPr lang="sl-SI" sz="2400" dirty="0"/>
                <a:t> in pijača </a:t>
              </a:r>
              <a:r>
                <a:rPr lang="sl-SI" sz="2400" dirty="0" err="1"/>
                <a:t>camu-camu</a:t>
              </a:r>
              <a:r>
                <a:rPr lang="sl-SI" sz="2400" dirty="0"/>
                <a:t>.</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844256" y="15005613"/>
            <a:ext cx="2419350" cy="1819275"/>
          </a:xfrm>
          <a:prstGeom prst="rect">
            <a:avLst/>
          </a:prstGeom>
        </p:spPr>
      </p:pic>
    </p:spTree>
    <p:extLst>
      <p:ext uri="{BB962C8B-B14F-4D97-AF65-F5344CB8AC3E}">
        <p14:creationId xmlns:p14="http://schemas.microsoft.com/office/powerpoint/2010/main" val="2494454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PERU</a:t>
            </a:r>
            <a:endParaRPr lang="sl-SI" sz="3041" dirty="0"/>
          </a:p>
        </p:txBody>
      </p:sp>
      <p:grpSp>
        <p:nvGrpSpPr>
          <p:cNvPr id="7" name="Skupina 6"/>
          <p:cNvGrpSpPr/>
          <p:nvPr/>
        </p:nvGrpSpPr>
        <p:grpSpPr>
          <a:xfrm>
            <a:off x="606822" y="1356438"/>
            <a:ext cx="10273506" cy="14264563"/>
            <a:chOff x="2051538" y="477743"/>
            <a:chExt cx="5426007" cy="7838272"/>
          </a:xfrm>
        </p:grpSpPr>
        <p:sp>
          <p:nvSpPr>
            <p:cNvPr id="5" name="Eksplozija 1 4"/>
            <p:cNvSpPr/>
            <p:nvPr/>
          </p:nvSpPr>
          <p:spPr>
            <a:xfrm>
              <a:off x="2051538" y="1156305"/>
              <a:ext cx="5426007" cy="715971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800" dirty="0" smtClean="0"/>
            </a:p>
            <a:p>
              <a:pPr algn="ctr"/>
              <a:endParaRPr lang="sl-SI" sz="2800" dirty="0"/>
            </a:p>
            <a:p>
              <a:pPr algn="ctr"/>
              <a:r>
                <a:rPr lang="sl-SI" sz="2800" dirty="0"/>
                <a:t>Da, to je nekaj čisto samoumevnega, za zamudo se sploh ne bo opravičil, morebiti se bo prikazal šele čez kakšen dan. So polni takšnih in drugačnih izgovorov. Se pa natančno držijo ure, ko je čas za kosilo, tega jim nihče ne more odvzeti.</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3" name="Slika 2"/>
          <p:cNvPicPr>
            <a:picLocks noChangeAspect="1"/>
          </p:cNvPicPr>
          <p:nvPr/>
        </p:nvPicPr>
        <p:blipFill>
          <a:blip r:embed="rId2"/>
          <a:stretch>
            <a:fillRect/>
          </a:stretch>
        </p:blipFill>
        <p:spPr>
          <a:xfrm>
            <a:off x="4844256" y="15005613"/>
            <a:ext cx="2419350" cy="1819275"/>
          </a:xfrm>
          <a:prstGeom prst="rect">
            <a:avLst/>
          </a:prstGeom>
        </p:spPr>
      </p:pic>
    </p:spTree>
    <p:extLst>
      <p:ext uri="{BB962C8B-B14F-4D97-AF65-F5344CB8AC3E}">
        <p14:creationId xmlns:p14="http://schemas.microsoft.com/office/powerpoint/2010/main" val="554138830"/>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606822" y="1356438"/>
            <a:ext cx="10273506" cy="14264563"/>
            <a:chOff x="2051538" y="477743"/>
            <a:chExt cx="5426007" cy="7838272"/>
          </a:xfrm>
        </p:grpSpPr>
        <p:sp>
          <p:nvSpPr>
            <p:cNvPr id="5" name="Eksplozija 1 4"/>
            <p:cNvSpPr/>
            <p:nvPr/>
          </p:nvSpPr>
          <p:spPr>
            <a:xfrm>
              <a:off x="2051538" y="1156305"/>
              <a:ext cx="5426007" cy="715971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800" dirty="0" smtClean="0"/>
            </a:p>
            <a:p>
              <a:pPr algn="ctr"/>
              <a:endParaRPr lang="sl-SI" sz="2800" dirty="0"/>
            </a:p>
            <a:p>
              <a:pPr algn="ctr"/>
              <a:r>
                <a:rPr lang="sl-SI" sz="2800" dirty="0"/>
                <a:t>Na Japonskem je, tako kot v vseh drugih deželah, precej različnih družbenih slojev, ki se držijo svojih nenapisanih pravil. Odpor do mešanih zakonov je odvisen od teh slojev in seveda od posameznikov. Precej zapostavljeni so Korejci, pa Afričani, na drugi strani tehtnice pa so Američani in Evropejci.</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612048458"/>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606822" y="1356438"/>
            <a:ext cx="10273506" cy="14264563"/>
            <a:chOff x="2051538" y="477743"/>
            <a:chExt cx="5426007" cy="7838272"/>
          </a:xfrm>
        </p:grpSpPr>
        <p:sp>
          <p:nvSpPr>
            <p:cNvPr id="5" name="Eksplozija 1 4"/>
            <p:cNvSpPr/>
            <p:nvPr/>
          </p:nvSpPr>
          <p:spPr>
            <a:xfrm>
              <a:off x="2051538" y="1156305"/>
              <a:ext cx="5426007" cy="715971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400" dirty="0" smtClean="0"/>
            </a:p>
            <a:p>
              <a:pPr algn="ctr"/>
              <a:endParaRPr lang="sl-SI" sz="2400" dirty="0"/>
            </a:p>
            <a:p>
              <a:pPr algn="ctr"/>
              <a:r>
                <a:rPr lang="sl-SI" sz="2400" dirty="0"/>
                <a:t>V Tokiu je veliko dobrih univerz, med katerimi je najprestižnejša Tokio </a:t>
              </a:r>
              <a:r>
                <a:rPr lang="sl-SI" sz="2400" dirty="0" err="1"/>
                <a:t>Daigaku</a:t>
              </a:r>
              <a:r>
                <a:rPr lang="sl-SI" sz="2400" dirty="0"/>
                <a:t>. Po svojih univerzah je znan tudi Kjoto, pri čemer je najprestižnejša Kjoto </a:t>
              </a:r>
              <a:r>
                <a:rPr lang="sl-SI" sz="2400" dirty="0" err="1"/>
                <a:t>Daigaku</a:t>
              </a:r>
              <a:r>
                <a:rPr lang="sl-SI" sz="2400" dirty="0"/>
                <a:t>. Razlika med Tokio </a:t>
              </a:r>
              <a:r>
                <a:rPr lang="sl-SI" sz="2400" dirty="0" err="1"/>
                <a:t>Daigaku</a:t>
              </a:r>
              <a:r>
                <a:rPr lang="sl-SI" sz="2400" dirty="0"/>
                <a:t> in Kjoto </a:t>
              </a:r>
              <a:r>
                <a:rPr lang="sl-SI" sz="2400" dirty="0" err="1"/>
                <a:t>Daigaku</a:t>
              </a:r>
              <a:r>
                <a:rPr lang="sl-SI" sz="2400" dirty="0"/>
                <a:t> je, da se diplomanti tokijske zaposlijo v vladi in velikih podjetjih ter pristanejo na vodilnih položajih v družbi, medtem ko kjotski diplomanti izumljajo, raziskujejo, odkrivajo, pišejo knjige, dobivajo Nobelove nagrade in postanejo nosilci japonske kulture. To je tudi razlika med </a:t>
              </a:r>
              <a:r>
                <a:rPr lang="sl-SI" sz="2400" dirty="0" err="1"/>
                <a:t>Tokiem</a:t>
              </a:r>
              <a:r>
                <a:rPr lang="sl-SI" sz="2400" dirty="0"/>
                <a:t> in Kjotom</a:t>
              </a:r>
              <a:r>
                <a:rPr lang="sl-SI" sz="2400" dirty="0" smtClean="0"/>
                <a:t>.</a:t>
              </a:r>
              <a:endParaRPr lang="sl-SI" sz="2400" dirty="0"/>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IZOBRAŽIVALNI SISTEM</a:t>
            </a:r>
            <a:endParaRPr lang="sl-SI" sz="3119" dirty="0" smtClean="0">
              <a:solidFill>
                <a:srgbClr val="FF0000"/>
              </a:solidFill>
            </a:endParaRPr>
          </a:p>
        </p:txBody>
      </p:sp>
      <p:pic>
        <p:nvPicPr>
          <p:cNvPr id="9" name="Slika 8"/>
          <p:cNvPicPr>
            <a:picLocks noChangeAspect="1"/>
          </p:cNvPicPr>
          <p:nvPr/>
        </p:nvPicPr>
        <p:blipFill>
          <a:blip r:embed="rId4"/>
          <a:stretch>
            <a:fillRect/>
          </a:stretch>
        </p:blipFill>
        <p:spPr>
          <a:xfrm>
            <a:off x="4625181" y="15176500"/>
            <a:ext cx="2628900" cy="1743075"/>
          </a:xfrm>
          <a:prstGeom prst="rect">
            <a:avLst/>
          </a:prstGeom>
        </p:spPr>
      </p:pic>
      <p:pic>
        <p:nvPicPr>
          <p:cNvPr id="2" name="11_japonscin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84654" y="1057424"/>
            <a:ext cx="487363" cy="487362"/>
          </a:xfrm>
          <a:prstGeom prst="rect">
            <a:avLst/>
          </a:prstGeom>
        </p:spPr>
      </p:pic>
    </p:spTree>
    <p:extLst>
      <p:ext uri="{BB962C8B-B14F-4D97-AF65-F5344CB8AC3E}">
        <p14:creationId xmlns:p14="http://schemas.microsoft.com/office/powerpoint/2010/main" val="15114575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1800" dirty="0"/>
            </a:p>
            <a:p>
              <a:pPr algn="ctr"/>
              <a:r>
                <a:rPr lang="sl-SI" sz="1800" dirty="0"/>
                <a:t>Japonska ni dežela tveganj. Konservativna je, boji se novih stvari in redki so pripravljeni financirati nove ideje. Ustaljene poti so pravilo, a na vsak način so pri tem zelo inventivni; njihova moč je v izpopolnjevanju že preizkušenih stvari. Pri tem so neverjetno ustvarjalni in izredno natančni, perfekcionisti. Zanimivo je, da so Japonci neverjetno potrpežljivi. Ogromno mladih si želi postati TV-osebnosti, zelo priljubljen je “poklic” komikov. Mnogi so zaposleni v podjetju </a:t>
              </a:r>
              <a:r>
                <a:rPr lang="sl-SI" sz="1800" dirty="0" err="1"/>
                <a:t>Yoshimoto</a:t>
              </a:r>
              <a:r>
                <a:rPr lang="sl-SI" sz="1800" dirty="0"/>
                <a:t>, a njihove začetne plače so nekaj 10 jenov. Seveda se s tem denarjem ne da živeti, zato mnogi delajo v takšnih in drugačnih poslih s polovičnim delovnim časom. Sreča se nasmehne nekaterim, kar seveda njihove prispevke pomnoži do nerazumljivo velikih dohodkov. To se lahko zgodi v prvem letu, a mnogi se trudijo deset let in več. Mnogim tudi ne uspe, a ne odnehajo. Manga (japonski stripi) je še eno področje, ki ga želijo osvojiti mnogi mladi. A tudi tu se sreča nasmehne le redkim.</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3209433535"/>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1800" dirty="0"/>
            </a:p>
            <a:p>
              <a:pPr algn="ctr"/>
              <a:r>
                <a:rPr lang="sl-SI" sz="2400" dirty="0"/>
                <a:t>Slovenska in japonska kuhinja sta si na videz zelo različni, kar tudi sta, a nekaj imata skupnega - tradicionalno ne Slovenci ne Japonci ne maramo preveč začinjene hrane. Uporabljene začimbe so drugačne, uporaba pa zelo podobna. Zelo malo je jedi, katerih bistvena sestavina bi bila začimba. Poudarek je na osnovnih surovinah, ki se jih da tu dobiti prav vse - od ajde do žabic.</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1744312824"/>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1800" dirty="0"/>
            </a:p>
            <a:p>
              <a:pPr algn="ctr"/>
              <a:r>
                <a:rPr lang="sl-SI" sz="2400" dirty="0"/>
                <a:t>No, o straniščih pa menim, da so zares čudovita; spominjam se mladih let, ko sem pozimi potreboval kar nekaj časa, preden sem zbral dovolj poguma za obisk stranišča, kjer me je čakala ledeno mrzla straniščna deska. Tukaj so straniščne deske ogrevane, združene z bidejem, kar je za ženski spol verjetno zelo dobro, človek si lahko tudi umije in posuši zadnjo plat. Mislim, da je Zahod v tem smislu zelo starokopiten, nesposoben sprejeti to (tu že kar staro) novotarijo, ki precej olajša obisk stranišča.</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118554583"/>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endParaRPr lang="sl-SI" sz="1800" dirty="0"/>
            </a:p>
            <a:p>
              <a:pPr algn="ctr"/>
              <a:r>
                <a:rPr lang="sl-SI" sz="3200" dirty="0"/>
                <a:t>Hitri vlaki so tukaj ekonomska nujnost, vsak dan se s temi vlaki prevaža ogromno ljudi, ki gredo na poslovne obiske, čas pa je na Japonskem neverjetno dragocena dobrina.</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668720087"/>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2000" dirty="0"/>
                <a:t>Če omenim nekaj najvidnejših: 1. mesta nimajo nobenega urbanističnega planiranja, človek lahko poruši kar koli in zgradi kar koli, pa naj je stvar okolju primerna ali ne. Kjoto, trenutno najbolj popularna turistična točka na naši ljubi Zemlji, je urbanistično skrpucalo. Sprehod po mestu kar hitro pokaže neestetske stavbe; vse je storjeno samo v dobičkonosnem smislu. Zgodovina ignorirana, kultura nepomembna. 2. Veliko govorjenja o ekologiji, a to je samo del politično korektne govorice. Akcij v tem smislu skorajda ni. 3. Zelo malo javnih stranišč. 4. Odnos kupcev do trgovin in izdelkov je izredno egoističen, kar je še posebej očitno v trgovinah s hrano. Ljudje (zlasti starejše dame) prebrskajo celo polico, razmečejo vse, samo, da najdejo izdelek, ki ima najdaljši rok trajanja.</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2139246996"/>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2800" dirty="0"/>
                <a:t>Angleščina je tu zares neznanka, ljudje, ki jo znajo, so nekako drugačni in se je celo sramujejo. Učni program ni namenjen zmožnosti komunikacije v angleščini. Otroci se učijo angleščino in bodo poznali vso slovnico do konca srednje šole, tudi branje bo na visoki ravni, a to znanje je namenjeno sprejemnim izpitom na univerzah.</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JEZIKI</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3924986117"/>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1800" dirty="0" smtClean="0"/>
            </a:p>
            <a:p>
              <a:pPr algn="ctr"/>
              <a:r>
                <a:rPr lang="sl-SI" sz="2800" dirty="0"/>
                <a:t>Konservativnost, strahopetnost, da, vendar bi se o tem dalo napisati romane ... Japoncem je zelo neprijetno, če izstopajo, prebroditi to pregrado pa ni dano vsakomur. </a:t>
              </a:r>
              <a:r>
                <a:rPr lang="sl-SI" sz="2800" dirty="0" err="1"/>
                <a:t>Neizstopanje</a:t>
              </a:r>
              <a:r>
                <a:rPr lang="sl-SI" sz="2800" dirty="0"/>
                <a:t> pa se lahko interpretira kot konservativnost ali strahopetnost. </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2522533819"/>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Konservativnost igra veliko vlogo, a mnoge stvari, za katere vsi menimo, da so bile izumljene v Ameriki ali Evropi, so bile izumljene tukaj. Morda bi lahko rekli, da njihovi izumi niso revolucionarni, ne postavijo sveta na glavo, dejstvo pa je, da so izredno dobri pri izpopolnjevanju stvari. Zanimiv primer so špageti. Japonci so pri spreminjanju in izumljanju japonske hrane zelo konservativni, ko pa pridejo na vrsto špageti, so neverjetno kreativni. Njihova kreativnost očara tudi same Italijane. Skuhali so celo vrsto omak za špagete, ki jih Italija ne pozna, a so zelo popularne. Še en primer, (goveji) karpačo, ki je kot tradicionalna italijanska jed dobila novo obliko na Japonskem - japonski kuhar je v svoji italijanski restavraciji naredil ribji karpačo, ki zdaj vlada svetu.</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endParaRPr lang="sl-SI" sz="3119" dirty="0" smtClean="0">
              <a:solidFill>
                <a:srgbClr val="FF0000"/>
              </a:solidFill>
            </a:endParaRP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66835904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400" dirty="0"/>
                <a:t>Zdravstveno zavarovanje trenutno še deluje - vsi ga mesečno plačujemo, stvar je pod državnim vodstvom. Višina računa je odvisna od višine dohodka. Pri zdravniku in v lekarni pa plačujemo 30 % računa, 70 % je pokrito z zavarovanjem. Za nekatere ljudi je račun 20 %, za malo manjšino 10 %, za zelo redke 0 %. Zdravniki pa se prevažajo v luksuznih avtomobilih. Kar se tiče dopustov, so zakoni sicer napisani, a jih podjetja interpretirajo, kot se jim to poželi. Po zakonu ima lahko vsak dva tedna dopusta, a če se kdo "izgubi" za en teden, ga bodo vsi sodelavci gledali postrani.</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3983082162"/>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Glede pokojnin je stvar iz leta v leto bolj pereča - cel sistem, na katerem sloni plačevanje pokojnin, je bolan. Mladi se izogibajo plačevanju pokojninskega zavarovanja, saj ne verjamejo, da bodo deležni pokojnin. Pri plačah so razlike vse bolj očitne in večje, kar samo po sebi ne bi bil problem, na žalost pa je vedno več takih, ki imajo plačo nižjo od minimalne. Vedno več je tudi začasno zaposlenih, podjetja se izogibajo stalnemu zaposlovanju (s tem se ognejo obveznostim, kot so plačevanje zdravstvenega in pokojninskega zavarovanja). Japonska se mora še veliko naučiti (recimo od Francije) tudi na področju družinske politike. Vrtci, ki jih ni dovolj, službe, ki postrani gledajo mame, nikakršne finančne pomoči, vse to nespodbudno vpliva na mlade. Mnogi se zato odločajo za skupno življenje brez bremena otrok.</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DRUŽBENA ORGANIZACIJA, USTANOVE</a:t>
            </a: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2712233953"/>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3200" dirty="0"/>
                <a:t>Cena življenja na Japonskem je zelo odvisna od predela, v katerem ste. Moram pa reči, da so restavracije v Ljubljani dražje, kot bi bile podobne restavracije tukaj. Vsekakor pa so cene hrane v trgovinah tukaj mnogo višje kot v Sloveniji. To velja za večino stvari, je pa zelo veliko tudi cenejših stvari.</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MATERIALNE IN ŽIVLJENJSKE RAZMERE</a:t>
            </a: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1662460312"/>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1095731" y="235635"/>
            <a:ext cx="9065210" cy="572336"/>
          </a:xfrm>
          <a:prstGeom prst="rect">
            <a:avLst/>
          </a:prstGeom>
          <a:noFill/>
        </p:spPr>
        <p:txBody>
          <a:bodyPr wrap="square" rtlCol="0">
            <a:spAutoFit/>
          </a:bodyPr>
          <a:lstStyle/>
          <a:p>
            <a:pPr algn="ctr"/>
            <a:r>
              <a:rPr lang="pl-PL" sz="3119" dirty="0" smtClean="0"/>
              <a:t>JAPONSKA</a:t>
            </a:r>
            <a:endParaRPr lang="sl-SI" sz="3041" dirty="0"/>
          </a:p>
        </p:txBody>
      </p:sp>
      <p:grpSp>
        <p:nvGrpSpPr>
          <p:cNvPr id="7" name="Skupina 6"/>
          <p:cNvGrpSpPr/>
          <p:nvPr/>
        </p:nvGrpSpPr>
        <p:grpSpPr>
          <a:xfrm>
            <a:off x="304799" y="1356438"/>
            <a:ext cx="10575529" cy="14817013"/>
            <a:chOff x="1892023" y="477743"/>
            <a:chExt cx="5585522" cy="8141839"/>
          </a:xfrm>
        </p:grpSpPr>
        <p:sp>
          <p:nvSpPr>
            <p:cNvPr id="5" name="Eksplozija 1 4"/>
            <p:cNvSpPr/>
            <p:nvPr/>
          </p:nvSpPr>
          <p:spPr>
            <a:xfrm>
              <a:off x="1892023" y="1156305"/>
              <a:ext cx="5585522" cy="746327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8838" tIns="59419" rIns="118838" bIns="59419" numCol="1" spcCol="0" rtlCol="0" fromWordArt="0" anchor="ctr" anchorCtr="0" forceAA="0" compatLnSpc="1">
              <a:prstTxWarp prst="textNoShape">
                <a:avLst/>
              </a:prstTxWarp>
              <a:noAutofit/>
            </a:bodyPr>
            <a:lstStyle/>
            <a:p>
              <a:pPr algn="ctr"/>
              <a:endParaRPr lang="sl-SI" sz="2000" dirty="0" smtClean="0"/>
            </a:p>
            <a:p>
              <a:pPr algn="ctr"/>
              <a:r>
                <a:rPr lang="sl-SI" sz="2000" dirty="0"/>
                <a:t>Japonska je še vedno moška družba. To se kaže pri višini plač (za iste storitve), pri porodniških dopustih (zakonsko obstoječi, v praksi pa neuporabni - mame so skorajda prisiljene prenehati delati), številu žensk v politiki in žensk na pomembnih položajih, v odnosih v družini (oče služi, mama kuha, tudi če delata oba, po poroki pa postane dekle del moževe družine). Stvari se spreminjajo, vedno več je mladih fantov, ki jih ni sram pokazati svoje nežne strani in se izkažejo kot zelo prizadevni očetje, ki skrbijo za svoje otroke, ne samo s prihodkom, ampak v vsakodnevnem življenju. Žal pa je še vedno dejstvo, da gre oče na delo ob 7., 8. uri, domov pa se vrne v precej poznih urah. Cel sistem se spreminja, a počasi. Družbene spremembe, ki sem jih doživljal v mladih letih v Ljubljani, postajajo tukaj del vsakdanjosti šele zdaj.</a:t>
              </a:r>
            </a:p>
          </p:txBody>
        </p:sp>
        <p:sp>
          <p:nvSpPr>
            <p:cNvPr id="6" name="PoljeZBesedilom 5"/>
            <p:cNvSpPr txBox="1"/>
            <p:nvPr/>
          </p:nvSpPr>
          <p:spPr>
            <a:xfrm>
              <a:off x="2051538" y="477743"/>
              <a:ext cx="5181600" cy="314494"/>
            </a:xfrm>
            <a:prstGeom prst="rect">
              <a:avLst/>
            </a:prstGeom>
            <a:noFill/>
          </p:spPr>
          <p:txBody>
            <a:bodyPr wrap="square" rtlCol="0">
              <a:spAutoFit/>
            </a:bodyPr>
            <a:lstStyle/>
            <a:p>
              <a:pPr algn="ctr"/>
              <a:endParaRPr lang="sl-SI" sz="3119" dirty="0">
                <a:solidFill>
                  <a:srgbClr val="FF0000"/>
                </a:solidFill>
              </a:endParaRPr>
            </a:p>
          </p:txBody>
        </p:sp>
      </p:grpSp>
      <p:sp>
        <p:nvSpPr>
          <p:cNvPr id="8" name="PoljeZBesedilom 7"/>
          <p:cNvSpPr txBox="1"/>
          <p:nvPr/>
        </p:nvSpPr>
        <p:spPr>
          <a:xfrm>
            <a:off x="838200" y="1908324"/>
            <a:ext cx="9810750" cy="572336"/>
          </a:xfrm>
          <a:prstGeom prst="rect">
            <a:avLst/>
          </a:prstGeom>
          <a:noFill/>
        </p:spPr>
        <p:txBody>
          <a:bodyPr wrap="square" rtlCol="0">
            <a:spAutoFit/>
          </a:bodyPr>
          <a:lstStyle/>
          <a:p>
            <a:pPr algn="ctr"/>
            <a:r>
              <a:rPr lang="sl-SI" sz="3119" dirty="0" smtClean="0">
                <a:solidFill>
                  <a:srgbClr val="FF0000"/>
                </a:solidFill>
              </a:rPr>
              <a:t>NORME, VREDNOTE</a:t>
            </a:r>
          </a:p>
        </p:txBody>
      </p:sp>
      <p:pic>
        <p:nvPicPr>
          <p:cNvPr id="9" name="Slika 8"/>
          <p:cNvPicPr>
            <a:picLocks noChangeAspect="1"/>
          </p:cNvPicPr>
          <p:nvPr/>
        </p:nvPicPr>
        <p:blipFill>
          <a:blip r:embed="rId2"/>
          <a:stretch>
            <a:fillRect/>
          </a:stretch>
        </p:blipFill>
        <p:spPr>
          <a:xfrm>
            <a:off x="4625181" y="15176500"/>
            <a:ext cx="2628900" cy="1743075"/>
          </a:xfrm>
          <a:prstGeom prst="rect">
            <a:avLst/>
          </a:prstGeom>
        </p:spPr>
      </p:pic>
    </p:spTree>
    <p:extLst>
      <p:ext uri="{BB962C8B-B14F-4D97-AF65-F5344CB8AC3E}">
        <p14:creationId xmlns:p14="http://schemas.microsoft.com/office/powerpoint/2010/main" val="512650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ova tema">
  <a:themeElements>
    <a:clrScheme name="Officeova 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ova 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ova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420</TotalTime>
  <Words>15631</Words>
  <Application>Microsoft Office PowerPoint</Application>
  <PresentationFormat>Po meri</PresentationFormat>
  <Paragraphs>610</Paragraphs>
  <Slides>145</Slides>
  <Notes>0</Notes>
  <HiddenSlides>0</HiddenSlides>
  <MMClips>6</MMClips>
  <ScaleCrop>false</ScaleCrop>
  <HeadingPairs>
    <vt:vector size="6" baseType="variant">
      <vt:variant>
        <vt:lpstr>Uporabljene pisave</vt:lpstr>
      </vt:variant>
      <vt:variant>
        <vt:i4>3</vt:i4>
      </vt:variant>
      <vt:variant>
        <vt:lpstr>Tema</vt:lpstr>
      </vt:variant>
      <vt:variant>
        <vt:i4>1</vt:i4>
      </vt:variant>
      <vt:variant>
        <vt:lpstr>Naslovi diapozitivov</vt:lpstr>
      </vt:variant>
      <vt:variant>
        <vt:i4>145</vt:i4>
      </vt:variant>
    </vt:vector>
  </HeadingPairs>
  <TitlesOfParts>
    <vt:vector size="149" baseType="lpstr">
      <vt:lpstr>Arial</vt:lpstr>
      <vt:lpstr>Calibri</vt:lpstr>
      <vt:lpstr>Calibri Light</vt:lpstr>
      <vt:lpstr>Officeova tema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Janez Cernilec</dc:creator>
  <cp:lastModifiedBy>Janez Cernilec</cp:lastModifiedBy>
  <cp:revision>79</cp:revision>
  <dcterms:created xsi:type="dcterms:W3CDTF">2016-02-27T06:08:10Z</dcterms:created>
  <dcterms:modified xsi:type="dcterms:W3CDTF">2016-02-27T13:08:54Z</dcterms:modified>
</cp:coreProperties>
</file>