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71" r:id="rId10"/>
    <p:sldId id="270" r:id="rId11"/>
    <p:sldId id="272" r:id="rId12"/>
    <p:sldId id="273" r:id="rId13"/>
  </p:sldIdLst>
  <p:sldSz cx="15119350" cy="10691813"/>
  <p:notesSz cx="6858000" cy="9144000"/>
  <p:defaultTextStyle>
    <a:defPPr>
      <a:defRPr lang="sl-SI"/>
    </a:defPPr>
    <a:lvl1pPr marL="0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1pPr>
    <a:lvl2pPr marL="619460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2pPr>
    <a:lvl3pPr marL="1238921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3pPr>
    <a:lvl4pPr marL="1858381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4pPr>
    <a:lvl5pPr marL="2477841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5pPr>
    <a:lvl6pPr marL="3097301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6pPr>
    <a:lvl7pPr marL="3716762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7pPr>
    <a:lvl8pPr marL="4336222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8pPr>
    <a:lvl9pPr marL="4955682" algn="l" defTabSz="1238921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1203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50812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5151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75245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10225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4395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85946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12008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51415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8254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8764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526E-0C6E-4931-AA8D-819C8B555343}" type="datetimeFigureOut">
              <a:rPr lang="sl-SI" smtClean="0"/>
              <a:t>15.2.2016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31D2B-27B6-4774-86DF-D99887B0FB1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535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2.png"/><Relationship Id="rId5" Type="http://schemas.openxmlformats.org/officeDocument/2006/relationships/image" Target="../media/image8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12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8.png"/><Relationship Id="rId10" Type="http://schemas.openxmlformats.org/officeDocument/2006/relationships/image" Target="../media/image19.png"/><Relationship Id="rId4" Type="http://schemas.openxmlformats.org/officeDocument/2006/relationships/image" Target="../media/image7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12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2.png"/><Relationship Id="rId5" Type="http://schemas.openxmlformats.org/officeDocument/2006/relationships/image" Target="../media/image8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243840" y="304800"/>
            <a:ext cx="13853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 smtClean="0"/>
              <a:t>INCOTERMS 2010 -&gt; </a:t>
            </a:r>
            <a:r>
              <a:rPr lang="sl-SI" sz="3600" dirty="0" smtClean="0">
                <a:solidFill>
                  <a:srgbClr val="FF0000"/>
                </a:solidFill>
              </a:rPr>
              <a:t>SKUPINA E</a:t>
            </a:r>
            <a:r>
              <a:rPr lang="sl-SI" sz="3600" dirty="0" smtClean="0"/>
              <a:t> -&gt; </a:t>
            </a:r>
            <a:r>
              <a:rPr lang="sl-SI" sz="3600" dirty="0" smtClean="0"/>
              <a:t>EXW (franko tovarna, ang. EX WORK), </a:t>
            </a:r>
            <a:r>
              <a:rPr lang="sl-SI" sz="3600" dirty="0" smtClean="0"/>
              <a:t>določen kraj, NPR. </a:t>
            </a:r>
            <a:r>
              <a:rPr lang="sl-SI" sz="3600" dirty="0" smtClean="0">
                <a:solidFill>
                  <a:srgbClr val="FFC000"/>
                </a:solidFill>
              </a:rPr>
              <a:t>EXW, </a:t>
            </a:r>
            <a:r>
              <a:rPr lang="sl-SI" sz="3600" dirty="0" smtClean="0">
                <a:solidFill>
                  <a:srgbClr val="FFC000"/>
                </a:solidFill>
              </a:rPr>
              <a:t>Cesta Staneta Žagarja 33, Kranj</a:t>
            </a:r>
            <a:endParaRPr lang="sl-SI" sz="3600" dirty="0">
              <a:solidFill>
                <a:srgbClr val="FFC000"/>
              </a:solidFill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55" y="1505129"/>
            <a:ext cx="2286000" cy="1740991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55" y="3518077"/>
            <a:ext cx="2247900" cy="6981827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4"/>
          <a:srcRect b="8609"/>
          <a:stretch/>
        </p:blipFill>
        <p:spPr>
          <a:xfrm>
            <a:off x="2798127" y="1505129"/>
            <a:ext cx="11837353" cy="1740991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724" y="3518078"/>
            <a:ext cx="1730375" cy="698182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646" y="3518078"/>
            <a:ext cx="2035175" cy="695007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9369" y="3518077"/>
            <a:ext cx="1885952" cy="695007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127" y="3518078"/>
            <a:ext cx="1773873" cy="698182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20740" y="3518077"/>
            <a:ext cx="1674336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34313" y="3518077"/>
            <a:ext cx="1721488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8" name="Slika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56863" y="1661249"/>
            <a:ext cx="18764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243840" y="304800"/>
            <a:ext cx="13853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 smtClean="0"/>
              <a:t>INCOTERMS 2010 -&gt; </a:t>
            </a:r>
            <a:r>
              <a:rPr lang="sl-SI" sz="3600" dirty="0" smtClean="0">
                <a:solidFill>
                  <a:srgbClr val="FF0000"/>
                </a:solidFill>
              </a:rPr>
              <a:t>SKUPINA F</a:t>
            </a:r>
            <a:r>
              <a:rPr lang="sl-SI" sz="3600" dirty="0" smtClean="0"/>
              <a:t> -&gt; FCA </a:t>
            </a:r>
            <a:r>
              <a:rPr lang="sl-SI" sz="3600" dirty="0" smtClean="0"/>
              <a:t>(franko prevoznik, </a:t>
            </a:r>
            <a:r>
              <a:rPr lang="sl-SI" sz="3600" dirty="0" smtClean="0"/>
              <a:t>ang. </a:t>
            </a:r>
            <a:r>
              <a:rPr lang="sl-SI" sz="3600" dirty="0" err="1" smtClean="0"/>
              <a:t>free</a:t>
            </a:r>
            <a:r>
              <a:rPr lang="sl-SI" sz="3600" dirty="0" smtClean="0"/>
              <a:t> </a:t>
            </a:r>
            <a:r>
              <a:rPr lang="sl-SI" sz="3600" dirty="0" err="1" smtClean="0"/>
              <a:t>carrier</a:t>
            </a:r>
            <a:r>
              <a:rPr lang="sl-SI" sz="3600" dirty="0" smtClean="0"/>
              <a:t>), imenovano mesto </a:t>
            </a:r>
            <a:r>
              <a:rPr lang="sl-SI" sz="3600" dirty="0" smtClean="0"/>
              <a:t>NPR. </a:t>
            </a:r>
            <a:r>
              <a:rPr lang="sl-SI" sz="3600" dirty="0" smtClean="0">
                <a:solidFill>
                  <a:srgbClr val="FFC000"/>
                </a:solidFill>
              </a:rPr>
              <a:t>FCA VODNIKOVA CESTA 10, LJUBLJANA</a:t>
            </a:r>
            <a:endParaRPr lang="sl-SI" sz="3600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55" y="1505129"/>
            <a:ext cx="6163944" cy="1740991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55" y="3518077"/>
            <a:ext cx="2247900" cy="6981827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4"/>
          <a:srcRect b="8609"/>
          <a:stretch/>
        </p:blipFill>
        <p:spPr>
          <a:xfrm>
            <a:off x="6704646" y="1505129"/>
            <a:ext cx="7930834" cy="1740991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724" y="3518078"/>
            <a:ext cx="1730375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646" y="3518078"/>
            <a:ext cx="2035175" cy="695007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9369" y="3518077"/>
            <a:ext cx="1885952" cy="695007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127" y="3518078"/>
            <a:ext cx="1773873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20740" y="3518077"/>
            <a:ext cx="1674336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34313" y="3518077"/>
            <a:ext cx="1721488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50775" y="1608862"/>
            <a:ext cx="190500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243840" y="304800"/>
            <a:ext cx="13853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 smtClean="0"/>
              <a:t>INCOTERMS 2010 -&gt; </a:t>
            </a:r>
            <a:r>
              <a:rPr lang="sl-SI" sz="3600" dirty="0" smtClean="0">
                <a:solidFill>
                  <a:srgbClr val="FF0000"/>
                </a:solidFill>
              </a:rPr>
              <a:t>SKUPINA F</a:t>
            </a:r>
            <a:r>
              <a:rPr lang="sl-SI" sz="3600" dirty="0" smtClean="0"/>
              <a:t> -&gt; FAS (franko ob bok ladje, ang. </a:t>
            </a:r>
            <a:r>
              <a:rPr lang="sl-SI" sz="3600" dirty="0" err="1" smtClean="0"/>
              <a:t>Free</a:t>
            </a:r>
            <a:r>
              <a:rPr lang="sl-SI" sz="3600" dirty="0" smtClean="0"/>
              <a:t> </a:t>
            </a:r>
            <a:r>
              <a:rPr lang="sl-SI" sz="3600" dirty="0" err="1" smtClean="0"/>
              <a:t>alongside</a:t>
            </a:r>
            <a:r>
              <a:rPr lang="sl-SI" sz="3600" dirty="0" smtClean="0"/>
              <a:t> </a:t>
            </a:r>
            <a:r>
              <a:rPr lang="sl-SI" sz="3600" dirty="0" err="1" smtClean="0"/>
              <a:t>ship</a:t>
            </a:r>
            <a:r>
              <a:rPr lang="sl-SI" sz="3600" dirty="0" smtClean="0"/>
              <a:t>), imenovani kraj NPR. </a:t>
            </a:r>
            <a:r>
              <a:rPr lang="sl-SI" sz="3600" dirty="0" smtClean="0">
                <a:solidFill>
                  <a:srgbClr val="FFC000"/>
                </a:solidFill>
              </a:rPr>
              <a:t>FAS LUKA KOPER</a:t>
            </a:r>
            <a:endParaRPr lang="sl-SI" sz="3600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55" y="1505129"/>
            <a:ext cx="6163944" cy="1740991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55" y="3518077"/>
            <a:ext cx="2247900" cy="6981827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4"/>
          <a:srcRect b="8609"/>
          <a:stretch/>
        </p:blipFill>
        <p:spPr>
          <a:xfrm>
            <a:off x="6704646" y="1505129"/>
            <a:ext cx="7930834" cy="1740991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724" y="3518078"/>
            <a:ext cx="1730375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9369" y="3518077"/>
            <a:ext cx="1885952" cy="695007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8127" y="3518078"/>
            <a:ext cx="1773873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0740" y="3518077"/>
            <a:ext cx="1674336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4313" y="3518077"/>
            <a:ext cx="1721488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20740" y="904964"/>
            <a:ext cx="3648075" cy="135255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7335" y="3484740"/>
            <a:ext cx="2196623" cy="704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6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243840" y="304800"/>
            <a:ext cx="13853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 smtClean="0"/>
              <a:t>INCOTERMS 2010 -&gt; </a:t>
            </a:r>
            <a:r>
              <a:rPr lang="sl-SI" sz="3600" dirty="0" smtClean="0">
                <a:solidFill>
                  <a:srgbClr val="FF0000"/>
                </a:solidFill>
              </a:rPr>
              <a:t>SKUPINA F</a:t>
            </a:r>
            <a:r>
              <a:rPr lang="sl-SI" sz="3600" dirty="0" smtClean="0"/>
              <a:t> -&gt; FOB (franko ladja, ang. </a:t>
            </a:r>
            <a:r>
              <a:rPr lang="sl-SI" sz="3600" dirty="0" err="1" smtClean="0"/>
              <a:t>Free</a:t>
            </a:r>
            <a:r>
              <a:rPr lang="sl-SI" sz="3600" dirty="0" smtClean="0"/>
              <a:t> on </a:t>
            </a:r>
            <a:r>
              <a:rPr lang="sl-SI" sz="3600" dirty="0" err="1" smtClean="0"/>
              <a:t>board</a:t>
            </a:r>
            <a:r>
              <a:rPr lang="sl-SI" sz="3600" dirty="0" smtClean="0"/>
              <a:t>), imenovana luka odpreme kraj NPR. </a:t>
            </a:r>
            <a:r>
              <a:rPr lang="sl-SI" sz="3600" dirty="0" smtClean="0">
                <a:solidFill>
                  <a:srgbClr val="FFC000"/>
                </a:solidFill>
              </a:rPr>
              <a:t>FOB LUKA KOPER</a:t>
            </a:r>
            <a:endParaRPr lang="sl-SI" sz="3600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5" y="3518077"/>
            <a:ext cx="2247900" cy="6981827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/>
          <a:srcRect b="8609"/>
          <a:stretch/>
        </p:blipFill>
        <p:spPr>
          <a:xfrm>
            <a:off x="8929368" y="1505129"/>
            <a:ext cx="5706111" cy="1740991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724" y="3518078"/>
            <a:ext cx="1730375" cy="6950074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9369" y="3518077"/>
            <a:ext cx="1885952" cy="695007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8127" y="3518078"/>
            <a:ext cx="1773873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0740" y="3518077"/>
            <a:ext cx="1674336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4313" y="3518077"/>
            <a:ext cx="1721488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7101" y="3439885"/>
            <a:ext cx="2152650" cy="7173685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876" y="1480911"/>
            <a:ext cx="8524875" cy="190500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26776" y="833616"/>
            <a:ext cx="362902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5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243840" y="304800"/>
            <a:ext cx="13853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 smtClean="0"/>
              <a:t>INCOTERMS 2010 -&gt; </a:t>
            </a:r>
            <a:r>
              <a:rPr lang="sl-SI" sz="3600" dirty="0" smtClean="0">
                <a:solidFill>
                  <a:srgbClr val="FF0000"/>
                </a:solidFill>
              </a:rPr>
              <a:t>SKUPINA C</a:t>
            </a:r>
            <a:r>
              <a:rPr lang="sl-SI" sz="3600" dirty="0" smtClean="0"/>
              <a:t> -&gt; CFR (stroški in prevoznina, ang. Cost </a:t>
            </a:r>
            <a:r>
              <a:rPr lang="sl-SI" sz="3600" dirty="0" err="1" smtClean="0"/>
              <a:t>and</a:t>
            </a:r>
            <a:r>
              <a:rPr lang="sl-SI" sz="3600" dirty="0" smtClean="0"/>
              <a:t> </a:t>
            </a:r>
            <a:r>
              <a:rPr lang="sl-SI" sz="3600" dirty="0" err="1" smtClean="0"/>
              <a:t>freight</a:t>
            </a:r>
            <a:r>
              <a:rPr lang="sl-SI" sz="3600" dirty="0" smtClean="0"/>
              <a:t>), imenovana namembna luka NPR. </a:t>
            </a:r>
            <a:r>
              <a:rPr lang="sl-SI" sz="3600" dirty="0" smtClean="0">
                <a:solidFill>
                  <a:srgbClr val="FFC000"/>
                </a:solidFill>
              </a:rPr>
              <a:t>CFR HAMBURG</a:t>
            </a:r>
            <a:endParaRPr lang="sl-SI" sz="3600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5" y="3518077"/>
            <a:ext cx="2247900" cy="6981827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724" y="3518078"/>
            <a:ext cx="1730375" cy="6950074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157" y="3535814"/>
            <a:ext cx="1773873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0740" y="3518077"/>
            <a:ext cx="1674336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13991" y="3518076"/>
            <a:ext cx="1721488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7101" y="3439885"/>
            <a:ext cx="2152650" cy="7173685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55" y="1423125"/>
            <a:ext cx="10530283" cy="1905000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19538" y="1404075"/>
            <a:ext cx="3819525" cy="1924050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10"/>
          <a:srcRect r="6950"/>
          <a:stretch/>
        </p:blipFill>
        <p:spPr>
          <a:xfrm>
            <a:off x="8786534" y="3408814"/>
            <a:ext cx="2127288" cy="4392886"/>
          </a:xfrm>
          <a:prstGeom prst="rect">
            <a:avLst/>
          </a:prstGeom>
        </p:spPr>
      </p:pic>
      <p:pic>
        <p:nvPicPr>
          <p:cNvPr id="17" name="Slika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46897" y="7829727"/>
            <a:ext cx="2066925" cy="2638425"/>
          </a:xfrm>
          <a:prstGeom prst="rect">
            <a:avLst/>
          </a:prstGeom>
        </p:spPr>
      </p:pic>
      <p:pic>
        <p:nvPicPr>
          <p:cNvPr id="18" name="Slika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47610" y="818768"/>
            <a:ext cx="2771740" cy="100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1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243840" y="304800"/>
            <a:ext cx="13853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 smtClean="0"/>
              <a:t>INCOTERMS 2010 -&gt; </a:t>
            </a:r>
            <a:r>
              <a:rPr lang="sl-SI" sz="3600" dirty="0" smtClean="0">
                <a:solidFill>
                  <a:srgbClr val="FF0000"/>
                </a:solidFill>
              </a:rPr>
              <a:t>SKUPINA C</a:t>
            </a:r>
            <a:r>
              <a:rPr lang="sl-SI" sz="3600" dirty="0" smtClean="0"/>
              <a:t> -&gt; CIF (stroški, voznina ang. </a:t>
            </a:r>
            <a:r>
              <a:rPr lang="sl-SI" sz="3600" dirty="0" err="1" smtClean="0"/>
              <a:t>cost</a:t>
            </a:r>
            <a:r>
              <a:rPr lang="sl-SI" sz="3600" dirty="0" smtClean="0"/>
              <a:t>, </a:t>
            </a:r>
            <a:r>
              <a:rPr lang="sl-SI" sz="3600" dirty="0" err="1" smtClean="0"/>
              <a:t>insurance</a:t>
            </a:r>
            <a:r>
              <a:rPr lang="sl-SI" sz="3600" dirty="0" smtClean="0"/>
              <a:t> </a:t>
            </a:r>
            <a:r>
              <a:rPr lang="sl-SI" sz="3600" dirty="0" err="1" smtClean="0"/>
              <a:t>and</a:t>
            </a:r>
            <a:r>
              <a:rPr lang="sl-SI" sz="3600" dirty="0" smtClean="0"/>
              <a:t> </a:t>
            </a:r>
            <a:r>
              <a:rPr lang="sl-SI" sz="3600" dirty="0" err="1" smtClean="0"/>
              <a:t>freight</a:t>
            </a:r>
            <a:r>
              <a:rPr lang="sl-SI" sz="3600" dirty="0" smtClean="0"/>
              <a:t>), imenovana odpremna luka NPR. </a:t>
            </a:r>
            <a:r>
              <a:rPr lang="sl-SI" sz="3600" dirty="0" smtClean="0">
                <a:solidFill>
                  <a:srgbClr val="FFC000"/>
                </a:solidFill>
              </a:rPr>
              <a:t>CIF LUKA KOPER</a:t>
            </a:r>
            <a:endParaRPr lang="sl-SI" sz="3600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5" y="3518077"/>
            <a:ext cx="2247900" cy="6981827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724" y="3518078"/>
            <a:ext cx="1730375" cy="6950074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157" y="3535814"/>
            <a:ext cx="1773873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0740" y="3518077"/>
            <a:ext cx="1674336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13991" y="3518076"/>
            <a:ext cx="1721488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7101" y="3439885"/>
            <a:ext cx="2152650" cy="7173685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55" y="1423125"/>
            <a:ext cx="10530283" cy="1905000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19538" y="1404075"/>
            <a:ext cx="3819525" cy="192405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42134" y="3439885"/>
            <a:ext cx="2076450" cy="4389842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6421" y="7861479"/>
            <a:ext cx="2047875" cy="2638425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502728" y="0"/>
            <a:ext cx="2702799" cy="102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7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243840" y="304800"/>
            <a:ext cx="13853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 smtClean="0"/>
              <a:t>INCOTERMS 2010 -&gt; </a:t>
            </a:r>
            <a:r>
              <a:rPr lang="sl-SI" sz="2800" dirty="0" smtClean="0">
                <a:solidFill>
                  <a:srgbClr val="FF0000"/>
                </a:solidFill>
              </a:rPr>
              <a:t>SKUPINA C</a:t>
            </a:r>
            <a:r>
              <a:rPr lang="sl-SI" sz="2800" dirty="0" smtClean="0"/>
              <a:t> -&gt; CPT (prevoznina plačana do, ang. </a:t>
            </a:r>
            <a:r>
              <a:rPr lang="sl-SI" sz="2800" dirty="0" err="1" smtClean="0"/>
              <a:t>carriage</a:t>
            </a:r>
            <a:r>
              <a:rPr lang="sl-SI" sz="2800" dirty="0" smtClean="0"/>
              <a:t> </a:t>
            </a:r>
            <a:r>
              <a:rPr lang="sl-SI" sz="2800" dirty="0" err="1" smtClean="0"/>
              <a:t>paid</a:t>
            </a:r>
            <a:r>
              <a:rPr lang="sl-SI" sz="2800" dirty="0" smtClean="0"/>
              <a:t> to), označen namembni kraj NPR. </a:t>
            </a:r>
            <a:r>
              <a:rPr lang="sl-SI" sz="2800" dirty="0" smtClean="0">
                <a:solidFill>
                  <a:srgbClr val="FFC000"/>
                </a:solidFill>
              </a:rPr>
              <a:t>CPT Samoborska ul. 10, Zagreb </a:t>
            </a:r>
            <a:endParaRPr lang="sl-SI" sz="2800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5" y="3518077"/>
            <a:ext cx="2247900" cy="6981827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724" y="3518078"/>
            <a:ext cx="1730375" cy="6950074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157" y="3535814"/>
            <a:ext cx="1773873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0740" y="3518077"/>
            <a:ext cx="1674336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13991" y="3518076"/>
            <a:ext cx="1721488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255" y="1423125"/>
            <a:ext cx="10530283" cy="1905000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19538" y="1404075"/>
            <a:ext cx="3819525" cy="1924050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 rotWithShape="1">
          <a:blip r:embed="rId9"/>
          <a:srcRect r="6950"/>
          <a:stretch/>
        </p:blipFill>
        <p:spPr>
          <a:xfrm>
            <a:off x="8786534" y="3408814"/>
            <a:ext cx="2127288" cy="4392886"/>
          </a:xfrm>
          <a:prstGeom prst="rect">
            <a:avLst/>
          </a:prstGeom>
        </p:spPr>
      </p:pic>
      <p:pic>
        <p:nvPicPr>
          <p:cNvPr id="17" name="Slika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46897" y="7829727"/>
            <a:ext cx="2066925" cy="2687913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2017" y="3406951"/>
            <a:ext cx="2276475" cy="7172325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69230" y="2494705"/>
            <a:ext cx="2791051" cy="80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3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243840" y="304800"/>
            <a:ext cx="13853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 smtClean="0"/>
              <a:t>INCOTERMS 2010 -&gt; </a:t>
            </a:r>
            <a:r>
              <a:rPr lang="sl-SI" sz="2800" dirty="0" smtClean="0">
                <a:solidFill>
                  <a:srgbClr val="FF0000"/>
                </a:solidFill>
              </a:rPr>
              <a:t>SKUPINA C</a:t>
            </a:r>
            <a:r>
              <a:rPr lang="sl-SI" sz="2800" dirty="0" smtClean="0"/>
              <a:t> -&gt; CIP (prevoznina in zavarovanje plačana do, ang. </a:t>
            </a:r>
            <a:r>
              <a:rPr lang="sl-SI" sz="2800" dirty="0" err="1" smtClean="0"/>
              <a:t>carriage</a:t>
            </a:r>
            <a:r>
              <a:rPr lang="sl-SI" sz="2800" dirty="0" smtClean="0"/>
              <a:t> </a:t>
            </a:r>
            <a:r>
              <a:rPr lang="sl-SI" sz="2800" dirty="0" err="1" smtClean="0"/>
              <a:t>and</a:t>
            </a:r>
            <a:r>
              <a:rPr lang="sl-SI" sz="2800" dirty="0" smtClean="0"/>
              <a:t> </a:t>
            </a:r>
            <a:r>
              <a:rPr lang="sl-SI" sz="2800" dirty="0" err="1" smtClean="0"/>
              <a:t>insurance</a:t>
            </a:r>
            <a:r>
              <a:rPr lang="sl-SI" sz="2800" dirty="0" smtClean="0"/>
              <a:t> </a:t>
            </a:r>
            <a:r>
              <a:rPr lang="sl-SI" sz="2800" dirty="0" err="1" smtClean="0"/>
              <a:t>paid</a:t>
            </a:r>
            <a:r>
              <a:rPr lang="sl-SI" sz="2800" dirty="0" smtClean="0"/>
              <a:t> to), imenovano mesto NPR. </a:t>
            </a:r>
            <a:r>
              <a:rPr lang="sl-SI" sz="2800" dirty="0" smtClean="0">
                <a:solidFill>
                  <a:srgbClr val="FFC000"/>
                </a:solidFill>
              </a:rPr>
              <a:t>CIP Cesta Žagarja 33, Kranj</a:t>
            </a:r>
            <a:endParaRPr lang="sl-SI" sz="2800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5" y="3518077"/>
            <a:ext cx="2247900" cy="6981827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724" y="3518078"/>
            <a:ext cx="1730375" cy="6950074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157" y="3535814"/>
            <a:ext cx="1773873" cy="69818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0740" y="3518077"/>
            <a:ext cx="1674336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13991" y="3518076"/>
            <a:ext cx="1721488" cy="695007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255" y="1423125"/>
            <a:ext cx="10530283" cy="1905000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19538" y="1404075"/>
            <a:ext cx="3819525" cy="192405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2017" y="3406951"/>
            <a:ext cx="2276475" cy="7172325"/>
          </a:xfrm>
          <a:prstGeom prst="rect">
            <a:avLst/>
          </a:prstGeom>
        </p:spPr>
      </p:pic>
      <p:pic>
        <p:nvPicPr>
          <p:cNvPr id="18" name="Slika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42134" y="3439885"/>
            <a:ext cx="2076450" cy="4389842"/>
          </a:xfrm>
          <a:prstGeom prst="rect">
            <a:avLst/>
          </a:prstGeom>
        </p:spPr>
      </p:pic>
      <p:pic>
        <p:nvPicPr>
          <p:cNvPr id="19" name="Slika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6421" y="7861479"/>
            <a:ext cx="2047875" cy="2638425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49769" y="2427060"/>
            <a:ext cx="3282951" cy="10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4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59" y="1719699"/>
            <a:ext cx="10210800" cy="8315325"/>
          </a:xfrm>
          <a:prstGeom prst="rect">
            <a:avLst/>
          </a:prstGeom>
        </p:spPr>
      </p:pic>
      <p:sp>
        <p:nvSpPr>
          <p:cNvPr id="18" name="PoljeZBesedilom 17"/>
          <p:cNvSpPr txBox="1"/>
          <p:nvPr/>
        </p:nvSpPr>
        <p:spPr>
          <a:xfrm>
            <a:off x="243840" y="304800"/>
            <a:ext cx="13853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 smtClean="0"/>
              <a:t>INCOTERMS 2010 -&gt; </a:t>
            </a:r>
            <a:r>
              <a:rPr lang="sl-SI" sz="2800" dirty="0" smtClean="0">
                <a:solidFill>
                  <a:srgbClr val="FF0000"/>
                </a:solidFill>
              </a:rPr>
              <a:t>SKUPINA D</a:t>
            </a:r>
            <a:r>
              <a:rPr lang="sl-SI" sz="2800" dirty="0" smtClean="0"/>
              <a:t> -&gt; DAP (dobavljeno na kraju, ang. </a:t>
            </a:r>
            <a:r>
              <a:rPr lang="sl-SI" sz="2800" dirty="0" err="1" smtClean="0"/>
              <a:t>delivered</a:t>
            </a:r>
            <a:r>
              <a:rPr lang="sl-SI" sz="2800" dirty="0" smtClean="0"/>
              <a:t> at place</a:t>
            </a:r>
            <a:r>
              <a:rPr lang="sl-SI" sz="2800" dirty="0" smtClean="0"/>
              <a:t>), </a:t>
            </a:r>
            <a:r>
              <a:rPr lang="sl-SI" sz="2800" dirty="0" smtClean="0">
                <a:solidFill>
                  <a:srgbClr val="FFC000"/>
                </a:solidFill>
              </a:rPr>
              <a:t>DAP ŽELEZNIŠKA POSTAJA KRANJ </a:t>
            </a:r>
            <a:endParaRPr lang="sl-SI" sz="2800" dirty="0">
              <a:solidFill>
                <a:srgbClr val="FFC000"/>
              </a:solidFill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3"/>
          <a:srcRect l="64125" t="81498" r="24673" b="2643"/>
          <a:stretch/>
        </p:blipFill>
        <p:spPr>
          <a:xfrm>
            <a:off x="8958503" y="8171055"/>
            <a:ext cx="1488831" cy="1336431"/>
          </a:xfrm>
          <a:prstGeom prst="rect">
            <a:avLst/>
          </a:prstGeom>
        </p:spPr>
      </p:pic>
      <p:pic>
        <p:nvPicPr>
          <p:cNvPr id="19" name="Slika 18"/>
          <p:cNvPicPr>
            <a:picLocks noChangeAspect="1"/>
          </p:cNvPicPr>
          <p:nvPr/>
        </p:nvPicPr>
        <p:blipFill rotWithShape="1">
          <a:blip r:embed="rId3"/>
          <a:srcRect l="75768" t="12081" r="1651" b="2643"/>
          <a:stretch/>
        </p:blipFill>
        <p:spPr>
          <a:xfrm>
            <a:off x="10503876" y="2297722"/>
            <a:ext cx="3001109" cy="718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0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oljeZBesedilom 17"/>
          <p:cNvSpPr txBox="1"/>
          <p:nvPr/>
        </p:nvSpPr>
        <p:spPr>
          <a:xfrm>
            <a:off x="243840" y="304800"/>
            <a:ext cx="13853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 smtClean="0"/>
              <a:t>INCOTERMS 2010 -&gt; </a:t>
            </a:r>
            <a:r>
              <a:rPr lang="sl-SI" sz="2800" dirty="0" smtClean="0">
                <a:solidFill>
                  <a:srgbClr val="FF0000"/>
                </a:solidFill>
              </a:rPr>
              <a:t>SKUPINA D</a:t>
            </a:r>
            <a:r>
              <a:rPr lang="sl-SI" sz="2800" dirty="0" smtClean="0"/>
              <a:t> -&gt; DAT (dobavljeno na terminalu, ang. </a:t>
            </a:r>
            <a:r>
              <a:rPr lang="sl-SI" sz="2800" dirty="0" err="1" smtClean="0"/>
              <a:t>delivered</a:t>
            </a:r>
            <a:r>
              <a:rPr lang="sl-SI" sz="2800" dirty="0" smtClean="0"/>
              <a:t> at terminal</a:t>
            </a:r>
            <a:r>
              <a:rPr lang="sl-SI" sz="2800" dirty="0" smtClean="0"/>
              <a:t>), </a:t>
            </a:r>
            <a:r>
              <a:rPr lang="sl-SI" sz="2800" dirty="0" smtClean="0">
                <a:solidFill>
                  <a:srgbClr val="FFC000"/>
                </a:solidFill>
              </a:rPr>
              <a:t>DAT </a:t>
            </a:r>
            <a:r>
              <a:rPr lang="sl-SI" sz="2800" dirty="0">
                <a:solidFill>
                  <a:srgbClr val="FFC000"/>
                </a:solidFill>
              </a:rPr>
              <a:t>ŽELEZNIŠKA POSTAJA KRANJ </a:t>
            </a:r>
          </a:p>
          <a:p>
            <a:r>
              <a:rPr lang="sl-SI" sz="2800" dirty="0" smtClean="0"/>
              <a:t> </a:t>
            </a:r>
            <a:endParaRPr lang="sl-SI" sz="2800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/>
          <a:srcRect t="5093" r="23900"/>
          <a:stretch/>
        </p:blipFill>
        <p:spPr>
          <a:xfrm>
            <a:off x="243840" y="1434072"/>
            <a:ext cx="9849729" cy="7815436"/>
          </a:xfrm>
          <a:prstGeom prst="rect">
            <a:avLst/>
          </a:prstGeom>
        </p:spPr>
      </p:pic>
      <p:pic>
        <p:nvPicPr>
          <p:cNvPr id="19" name="Slika 18"/>
          <p:cNvPicPr>
            <a:picLocks noChangeAspect="1"/>
          </p:cNvPicPr>
          <p:nvPr/>
        </p:nvPicPr>
        <p:blipFill rotWithShape="1">
          <a:blip r:embed="rId2"/>
          <a:srcRect l="76463" t="12307" b="1993"/>
          <a:stretch/>
        </p:blipFill>
        <p:spPr>
          <a:xfrm>
            <a:off x="10210800" y="1964451"/>
            <a:ext cx="3046490" cy="705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0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oljeZBesedilom 17"/>
          <p:cNvSpPr txBox="1"/>
          <p:nvPr/>
        </p:nvSpPr>
        <p:spPr>
          <a:xfrm>
            <a:off x="243840" y="304800"/>
            <a:ext cx="13853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 smtClean="0"/>
              <a:t>INCOTERMS 2010 -&gt; </a:t>
            </a:r>
            <a:r>
              <a:rPr lang="sl-SI" sz="2800" dirty="0" smtClean="0">
                <a:solidFill>
                  <a:srgbClr val="FF0000"/>
                </a:solidFill>
              </a:rPr>
              <a:t>SKUPINA D</a:t>
            </a:r>
            <a:r>
              <a:rPr lang="sl-SI" sz="2800" dirty="0" smtClean="0"/>
              <a:t> -&gt; </a:t>
            </a:r>
            <a:r>
              <a:rPr lang="sl-SI" sz="2800" dirty="0" smtClean="0"/>
              <a:t>DDP </a:t>
            </a:r>
            <a:r>
              <a:rPr lang="sl-SI" sz="2800" dirty="0" smtClean="0"/>
              <a:t>(dobavljeno ocarinjeno, ang. </a:t>
            </a:r>
            <a:r>
              <a:rPr lang="sl-SI" sz="2800" dirty="0" err="1" smtClean="0"/>
              <a:t>delivered</a:t>
            </a:r>
            <a:r>
              <a:rPr lang="sl-SI" sz="2800" dirty="0" smtClean="0"/>
              <a:t> </a:t>
            </a:r>
            <a:r>
              <a:rPr lang="sl-SI" sz="2800" dirty="0" err="1" smtClean="0"/>
              <a:t>duty</a:t>
            </a:r>
            <a:r>
              <a:rPr lang="sl-SI" sz="2800" dirty="0" smtClean="0"/>
              <a:t> </a:t>
            </a:r>
            <a:r>
              <a:rPr lang="sl-SI" sz="2800" dirty="0" err="1" smtClean="0"/>
              <a:t>paid</a:t>
            </a:r>
            <a:r>
              <a:rPr lang="sl-SI" sz="2800" dirty="0" smtClean="0"/>
              <a:t>), </a:t>
            </a:r>
            <a:r>
              <a:rPr lang="sl-SI" sz="2800" dirty="0" smtClean="0">
                <a:solidFill>
                  <a:srgbClr val="FFC000"/>
                </a:solidFill>
              </a:rPr>
              <a:t>DDP </a:t>
            </a:r>
            <a:r>
              <a:rPr lang="sl-SI" sz="2800" dirty="0">
                <a:solidFill>
                  <a:srgbClr val="FFC000"/>
                </a:solidFill>
              </a:rPr>
              <a:t>ŽELEZNIŠKA POSTAJA KRANJ </a:t>
            </a:r>
          </a:p>
          <a:p>
            <a:r>
              <a:rPr lang="sl-SI" sz="2800" dirty="0" smtClean="0"/>
              <a:t> </a:t>
            </a:r>
            <a:endParaRPr lang="sl-SI" sz="2800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/>
          <a:srcRect t="4891" r="17964"/>
          <a:stretch/>
        </p:blipFill>
        <p:spPr>
          <a:xfrm>
            <a:off x="383786" y="1148861"/>
            <a:ext cx="12042676" cy="8241324"/>
          </a:xfrm>
          <a:prstGeom prst="rect">
            <a:avLst/>
          </a:prstGeom>
        </p:spPr>
      </p:pic>
      <p:pic>
        <p:nvPicPr>
          <p:cNvPr id="17" name="Slika 16"/>
          <p:cNvPicPr>
            <a:picLocks noChangeAspect="1"/>
          </p:cNvPicPr>
          <p:nvPr/>
        </p:nvPicPr>
        <p:blipFill rotWithShape="1">
          <a:blip r:embed="rId2"/>
          <a:srcRect l="82754" t="10438" r="476" b="1488"/>
          <a:stretch/>
        </p:blipFill>
        <p:spPr>
          <a:xfrm>
            <a:off x="12531968" y="1629508"/>
            <a:ext cx="2461847" cy="763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1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/>
          <a:srcRect l="21913" t="43810" r="42004" b="31597"/>
          <a:stretch/>
        </p:blipFill>
        <p:spPr>
          <a:xfrm>
            <a:off x="167639" y="868680"/>
            <a:ext cx="14628933" cy="56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2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796</TotalTime>
  <Words>288</Words>
  <Application>Microsoft Office PowerPoint</Application>
  <PresentationFormat>Po meri</PresentationFormat>
  <Paragraphs>13</Paragraphs>
  <Slides>12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43</cp:revision>
  <dcterms:created xsi:type="dcterms:W3CDTF">2016-02-08T18:09:58Z</dcterms:created>
  <dcterms:modified xsi:type="dcterms:W3CDTF">2016-02-15T17:29:55Z</dcterms:modified>
</cp:coreProperties>
</file>