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2" r:id="rId2"/>
    <p:sldId id="271" r:id="rId3"/>
    <p:sldId id="268" r:id="rId4"/>
    <p:sldId id="265" r:id="rId5"/>
    <p:sldId id="273" r:id="rId6"/>
  </p:sldIdLst>
  <p:sldSz cx="7561263" cy="10693400"/>
  <p:notesSz cx="6669088" cy="9928225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5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40" autoAdjust="0"/>
    <p:restoredTop sz="94660"/>
  </p:normalViewPr>
  <p:slideViewPr>
    <p:cSldViewPr>
      <p:cViewPr varScale="1">
        <p:scale>
          <a:sx n="54" d="100"/>
          <a:sy n="54" d="100"/>
        </p:scale>
        <p:origin x="1531" y="86"/>
      </p:cViewPr>
      <p:guideLst>
        <p:guide orient="horz" pos="3368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0E20F0-366D-47DA-BA04-798C868BFDC0}" type="datetimeFigureOut">
              <a:rPr lang="sl-SI" smtClean="0"/>
              <a:t>28.8.2015</a:t>
            </a:fld>
            <a:endParaRPr lang="sl-SI"/>
          </a:p>
        </p:txBody>
      </p:sp>
      <p:sp>
        <p:nvSpPr>
          <p:cNvPr id="4" name="Ograd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2019300" y="744538"/>
            <a:ext cx="263048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grada opomb 4"/>
          <p:cNvSpPr>
            <a:spLocks noGrp="1"/>
          </p:cNvSpPr>
          <p:nvPr>
            <p:ph type="body" sz="quarter" idx="3"/>
          </p:nvPr>
        </p:nvSpPr>
        <p:spPr>
          <a:xfrm>
            <a:off x="666909" y="4715907"/>
            <a:ext cx="533527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2C6991-769A-48AC-9C9C-00067F04831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45887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567095" y="3321886"/>
            <a:ext cx="6427074" cy="2292150"/>
          </a:xfrm>
        </p:spPr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134190" y="6059593"/>
            <a:ext cx="5292884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smtClean="0"/>
              <a:t>Uredite slog podnaslova matrice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28.8.2015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94370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28.8.2015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3521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97287" y="6871500"/>
            <a:ext cx="6427074" cy="212382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597287" y="4532320"/>
            <a:ext cx="6427074" cy="233918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28.8.2015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3086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378063" y="2495127"/>
            <a:ext cx="3339558" cy="705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3843642" y="2495127"/>
            <a:ext cx="3339558" cy="705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28.8.2015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96734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378063" y="2393639"/>
            <a:ext cx="3340871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378063" y="3391194"/>
            <a:ext cx="3340871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3841017" y="2393639"/>
            <a:ext cx="3342183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3841017" y="3391194"/>
            <a:ext cx="3342183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28.8.2015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8387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28.8.2015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33543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28.8.2015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34690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78064" y="425756"/>
            <a:ext cx="2487603" cy="18119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2956244" y="425756"/>
            <a:ext cx="4226956" cy="912652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378064" y="2237694"/>
            <a:ext cx="2487603" cy="73145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28.8.2015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28588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482060" y="7485380"/>
            <a:ext cx="4536758" cy="88369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482060" y="955475"/>
            <a:ext cx="4536758" cy="64160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482060" y="8369071"/>
            <a:ext cx="4536758" cy="125498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28.8.2015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054793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28.8.2015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546161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5481916" y="428232"/>
            <a:ext cx="1701284" cy="9124045"/>
          </a:xfrm>
        </p:spPr>
        <p:txBody>
          <a:bodyPr vert="eaVert"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378063" y="428232"/>
            <a:ext cx="4977831" cy="9124045"/>
          </a:xfrm>
        </p:spPr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28.8.2015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3317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naslova 1"/>
          <p:cNvSpPr>
            <a:spLocks noGrp="1"/>
          </p:cNvSpPr>
          <p:nvPr>
            <p:ph type="title"/>
          </p:nvPr>
        </p:nvSpPr>
        <p:spPr>
          <a:xfrm>
            <a:off x="378063" y="428232"/>
            <a:ext cx="6805137" cy="17822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378063" y="2495127"/>
            <a:ext cx="6805137" cy="7057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2"/>
          </p:nvPr>
        </p:nvSpPr>
        <p:spPr>
          <a:xfrm>
            <a:off x="378063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E13ACB-DEC5-4264-B998-DBACDC9FF53C}" type="datetimeFigureOut">
              <a:rPr lang="sl-SI" smtClean="0"/>
              <a:t>28.8.2015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3"/>
          </p:nvPr>
        </p:nvSpPr>
        <p:spPr>
          <a:xfrm>
            <a:off x="2583432" y="9911198"/>
            <a:ext cx="2394400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5418905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01968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615151" y="738188"/>
            <a:ext cx="6405840" cy="369332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1. V katerih 3 stopnjah poteka ciljno usmerjeno trženje?</a:t>
            </a:r>
            <a:endParaRPr lang="sl-SI" dirty="0"/>
          </a:p>
        </p:txBody>
      </p:sp>
      <p:cxnSp>
        <p:nvCxnSpPr>
          <p:cNvPr id="34" name="Raven povezovalnik 33"/>
          <p:cNvCxnSpPr/>
          <p:nvPr/>
        </p:nvCxnSpPr>
        <p:spPr>
          <a:xfrm>
            <a:off x="3996655" y="1602284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PoljeZBesedilom 35"/>
          <p:cNvSpPr txBox="1"/>
          <p:nvPr/>
        </p:nvSpPr>
        <p:spPr>
          <a:xfrm>
            <a:off x="612279" y="234132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6.3 SEGMENTIRANJE TRGA</a:t>
            </a:r>
            <a:endParaRPr lang="sl-SI" sz="2400" dirty="0"/>
          </a:p>
        </p:txBody>
      </p:sp>
      <p:cxnSp>
        <p:nvCxnSpPr>
          <p:cNvPr id="51" name="Raven povezovalnik 50"/>
          <p:cNvCxnSpPr/>
          <p:nvPr/>
        </p:nvCxnSpPr>
        <p:spPr>
          <a:xfrm>
            <a:off x="3852639" y="2529096"/>
            <a:ext cx="0" cy="92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PoljeZBesedilom 37"/>
          <p:cNvSpPr txBox="1"/>
          <p:nvPr/>
        </p:nvSpPr>
        <p:spPr>
          <a:xfrm>
            <a:off x="615151" y="1314252"/>
            <a:ext cx="6405840" cy="646331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2. Zakaj ni smiselno, da podjetja razvijajo </a:t>
            </a:r>
            <a:r>
              <a:rPr lang="sl-SI" dirty="0" smtClean="0">
                <a:solidFill>
                  <a:srgbClr val="FF0000"/>
                </a:solidFill>
                <a:hlinkClick r:id="rId2" action="ppaction://hlinksldjump"/>
              </a:rPr>
              <a:t>izdelke</a:t>
            </a:r>
            <a:r>
              <a:rPr lang="sl-SI" dirty="0" smtClean="0"/>
              <a:t> za celotni trg in poskušajo vsak izdelek tržiti na vseh trgih?</a:t>
            </a:r>
            <a:endParaRPr lang="sl-SI" dirty="0"/>
          </a:p>
        </p:txBody>
      </p:sp>
      <p:sp>
        <p:nvSpPr>
          <p:cNvPr id="17" name="PoljeZBesedilom 16"/>
          <p:cNvSpPr txBox="1"/>
          <p:nvPr/>
        </p:nvSpPr>
        <p:spPr>
          <a:xfrm>
            <a:off x="540271" y="2180089"/>
            <a:ext cx="6405840" cy="646331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3. Na kaj podjetja razdelijo trg in zakaj podjetja razdelijo trg na tržne segmente?</a:t>
            </a:r>
            <a:endParaRPr lang="sl-SI" dirty="0"/>
          </a:p>
        </p:txBody>
      </p:sp>
      <p:sp>
        <p:nvSpPr>
          <p:cNvPr id="18" name="PoljeZBesedilom 17"/>
          <p:cNvSpPr txBox="1"/>
          <p:nvPr/>
        </p:nvSpPr>
        <p:spPr>
          <a:xfrm>
            <a:off x="540271" y="3042444"/>
            <a:ext cx="6405840" cy="369332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4. </a:t>
            </a:r>
            <a:r>
              <a:rPr lang="sl-SI" dirty="0" smtClean="0"/>
              <a:t>Katera so najpomembnejša merila za segmentiranje trga?</a:t>
            </a:r>
            <a:endParaRPr lang="sl-SI" dirty="0"/>
          </a:p>
        </p:txBody>
      </p:sp>
      <p:sp>
        <p:nvSpPr>
          <p:cNvPr id="19" name="PoljeZBesedilom 18"/>
          <p:cNvSpPr txBox="1"/>
          <p:nvPr/>
        </p:nvSpPr>
        <p:spPr>
          <a:xfrm>
            <a:off x="540271" y="3616767"/>
            <a:ext cx="6405840" cy="369332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5. </a:t>
            </a:r>
            <a:r>
              <a:rPr lang="sl-SI" dirty="0" smtClean="0"/>
              <a:t>Kako lahko kombiniramo merila za segmentiranje?</a:t>
            </a:r>
            <a:endParaRPr lang="sl-SI" dirty="0"/>
          </a:p>
        </p:txBody>
      </p:sp>
      <p:sp>
        <p:nvSpPr>
          <p:cNvPr id="20" name="PoljeZBesedilom 19"/>
          <p:cNvSpPr txBox="1"/>
          <p:nvPr/>
        </p:nvSpPr>
        <p:spPr>
          <a:xfrm>
            <a:off x="543143" y="4194572"/>
            <a:ext cx="6405840" cy="369332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6. </a:t>
            </a:r>
            <a:r>
              <a:rPr lang="sl-SI" dirty="0" smtClean="0"/>
              <a:t>V katerih 3 korakih poteka segmentiranje trga?</a:t>
            </a:r>
            <a:endParaRPr lang="sl-SI" dirty="0"/>
          </a:p>
        </p:txBody>
      </p:sp>
      <p:sp>
        <p:nvSpPr>
          <p:cNvPr id="21" name="PoljeZBesedilom 20"/>
          <p:cNvSpPr txBox="1"/>
          <p:nvPr/>
        </p:nvSpPr>
        <p:spPr>
          <a:xfrm>
            <a:off x="511318" y="4770636"/>
            <a:ext cx="6405840" cy="369332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7. </a:t>
            </a:r>
            <a:r>
              <a:rPr lang="sl-SI" dirty="0" smtClean="0"/>
              <a:t>O čem se mora odločiti tržnik, ko opredeli tržne segmente?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28913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615151" y="738188"/>
            <a:ext cx="6405840" cy="646331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1. Kaj je položaj (pozicija) izdelka oziroma blagovna znamka v porabnikovi zavesti?</a:t>
            </a:r>
            <a:endParaRPr lang="sl-SI" dirty="0"/>
          </a:p>
        </p:txBody>
      </p:sp>
      <p:sp>
        <p:nvSpPr>
          <p:cNvPr id="36" name="PoljeZBesedilom 35"/>
          <p:cNvSpPr txBox="1"/>
          <p:nvPr/>
        </p:nvSpPr>
        <p:spPr>
          <a:xfrm>
            <a:off x="612279" y="234132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6.4 TRŽNO POZICIONIRANJE</a:t>
            </a:r>
            <a:endParaRPr lang="sl-SI" sz="2400" dirty="0"/>
          </a:p>
        </p:txBody>
      </p:sp>
      <p:sp>
        <p:nvSpPr>
          <p:cNvPr id="35" name="PoljeZBesedilom 34"/>
          <p:cNvSpPr txBox="1"/>
          <p:nvPr/>
        </p:nvSpPr>
        <p:spPr>
          <a:xfrm>
            <a:off x="508149" y="1725368"/>
            <a:ext cx="6405840" cy="646331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2. Kateri dejavniki vplivajo na </a:t>
            </a:r>
            <a:r>
              <a:rPr lang="sl-SI" dirty="0" smtClean="0"/>
              <a:t>oblikovanje </a:t>
            </a:r>
            <a:r>
              <a:rPr lang="sl-SI" dirty="0" smtClean="0"/>
              <a:t>položaja (pozicija) izdelka oziroma blagovna znamka v porabnikovi zavesti?</a:t>
            </a:r>
            <a:endParaRPr lang="sl-SI" dirty="0"/>
          </a:p>
        </p:txBody>
      </p:sp>
      <p:sp>
        <p:nvSpPr>
          <p:cNvPr id="37" name="PoljeZBesedilom 36"/>
          <p:cNvSpPr txBox="1"/>
          <p:nvPr/>
        </p:nvSpPr>
        <p:spPr>
          <a:xfrm>
            <a:off x="540271" y="2743379"/>
            <a:ext cx="6405840" cy="646331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3. Iz katerega dela trženjske komunikacije lahko razberemo želeno pozicijo izdelka oziroma blagovne znamke?</a:t>
            </a:r>
            <a:endParaRPr lang="sl-SI" dirty="0"/>
          </a:p>
        </p:txBody>
      </p:sp>
      <p:sp>
        <p:nvSpPr>
          <p:cNvPr id="38" name="PoljeZBesedilom 37"/>
          <p:cNvSpPr txBox="1"/>
          <p:nvPr/>
        </p:nvSpPr>
        <p:spPr>
          <a:xfrm>
            <a:off x="540271" y="3681224"/>
            <a:ext cx="6405840" cy="369332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4. Na čem lahko temelji </a:t>
            </a:r>
            <a:r>
              <a:rPr lang="sl-SI" dirty="0" err="1" smtClean="0"/>
              <a:t>pozicioniranje</a:t>
            </a:r>
            <a:r>
              <a:rPr lang="sl-SI" dirty="0" smtClean="0"/>
              <a:t> izdelka ?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881181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ord t mod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239" y="2898428"/>
            <a:ext cx="6955619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39260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hlinkClick r:id="rId2" action="ppaction://hlinksldjump"/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93"/>
          <a:stretch/>
        </p:blipFill>
        <p:spPr>
          <a:xfrm>
            <a:off x="234132" y="76064"/>
            <a:ext cx="7092999" cy="5670947"/>
          </a:xfrm>
          <a:prstGeom prst="rect">
            <a:avLst/>
          </a:prstGeom>
        </p:spPr>
      </p:pic>
      <p:pic>
        <p:nvPicPr>
          <p:cNvPr id="3" name="Slika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279" y="5864808"/>
            <a:ext cx="6336704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246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hlinkClick r:id="rId2" action="ppaction://hlinksldjump"/>
          </p:cNvPr>
          <p:cNvPicPr>
            <a:picLocks noChangeAspect="1"/>
          </p:cNvPicPr>
          <p:nvPr/>
        </p:nvPicPr>
        <p:blipFill rotWithShape="1">
          <a:blip r:embed="rId3"/>
          <a:srcRect l="27163" t="50000" r="45905" b="12201"/>
          <a:stretch/>
        </p:blipFill>
        <p:spPr>
          <a:xfrm>
            <a:off x="324247" y="90116"/>
            <a:ext cx="6840760" cy="5400600"/>
          </a:xfrm>
          <a:prstGeom prst="rect">
            <a:avLst/>
          </a:prstGeom>
        </p:spPr>
      </p:pic>
      <p:pic>
        <p:nvPicPr>
          <p:cNvPr id="1026" name="Picture 2" descr="https://tokyobling.files.wordpress.com/2010/03/fanta_white_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0" t="10421" r="37630" b="10950"/>
          <a:stretch/>
        </p:blipFill>
        <p:spPr bwMode="auto">
          <a:xfrm>
            <a:off x="1332359" y="5207827"/>
            <a:ext cx="4496596" cy="5331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20759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3905</TotalTime>
  <Words>158</Words>
  <Application>Microsoft Office PowerPoint</Application>
  <PresentationFormat>Po meri</PresentationFormat>
  <Paragraphs>13</Paragraphs>
  <Slides>5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2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Officeova tema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Janez</dc:creator>
  <cp:lastModifiedBy>Janez Cernilec</cp:lastModifiedBy>
  <cp:revision>419</cp:revision>
  <cp:lastPrinted>2015-04-05T08:16:31Z</cp:lastPrinted>
  <dcterms:created xsi:type="dcterms:W3CDTF">2014-09-07T06:32:34Z</dcterms:created>
  <dcterms:modified xsi:type="dcterms:W3CDTF">2015-08-28T14:21:02Z</dcterms:modified>
</cp:coreProperties>
</file>