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7561263" cy="106934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2" autoAdjust="0"/>
    <p:restoredTop sz="94660"/>
  </p:normalViewPr>
  <p:slideViewPr>
    <p:cSldViewPr>
      <p:cViewPr>
        <p:scale>
          <a:sx n="40" d="100"/>
          <a:sy n="40" d="100"/>
        </p:scale>
        <p:origin x="-1470" y="-24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73705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87266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11.1.2015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AaU3fupFAIdZeBmJE_XoCSrIBLcuNfbrawHC7dJoZ8A/edit" TargetMode="Externa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ocs.google.com/document/d/1AaU3fupFAIdZeBmJE_XoCSrIBLcuNfbrawHC7dJoZ8A/edit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3.1 OSNOVNI POJMI PISARNIŠKEGA POSLOVANJA</a:t>
            </a:r>
            <a:endParaRPr lang="sl-SI" sz="2400"/>
          </a:p>
        </p:txBody>
      </p:sp>
      <p:sp>
        <p:nvSpPr>
          <p:cNvPr id="55" name="PoljeZBesedilom 54"/>
          <p:cNvSpPr txBox="1"/>
          <p:nvPr/>
        </p:nvSpPr>
        <p:spPr>
          <a:xfrm>
            <a:off x="612278" y="1386260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</a:t>
            </a:r>
            <a:r>
              <a:rPr lang="sl-SI" smtClean="0"/>
              <a:t>Kako bi opredelili pisarniško poslovanje kot eno izmed pomožnih dejavnosti podjetja?</a:t>
            </a:r>
            <a:endParaRPr lang="sl-SI"/>
          </a:p>
        </p:txBody>
      </p:sp>
      <p:cxnSp>
        <p:nvCxnSpPr>
          <p:cNvPr id="9" name="Raven puščični povezovalnik 8"/>
          <p:cNvCxnSpPr/>
          <p:nvPr/>
        </p:nvCxnSpPr>
        <p:spPr>
          <a:xfrm>
            <a:off x="1908423" y="409294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ovezovalnik 60"/>
          <p:cNvCxnSpPr/>
          <p:nvPr/>
        </p:nvCxnSpPr>
        <p:spPr>
          <a:xfrm>
            <a:off x="4415900" y="10759489"/>
            <a:ext cx="525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jeZBesedilom 1"/>
          <p:cNvSpPr txBox="1"/>
          <p:nvPr/>
        </p:nvSpPr>
        <p:spPr>
          <a:xfrm>
            <a:off x="623143" y="2032591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Pisarniško poslovanje je upravljanje  z zapisi (dokumenti, listine).</a:t>
            </a:r>
            <a:endParaRPr lang="sl-SI"/>
          </a:p>
        </p:txBody>
      </p:sp>
      <p:sp>
        <p:nvSpPr>
          <p:cNvPr id="31" name="PoljeZBesedilom 30"/>
          <p:cNvSpPr txBox="1"/>
          <p:nvPr/>
        </p:nvSpPr>
        <p:spPr>
          <a:xfrm>
            <a:off x="687159" y="261039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Kaj štejemo med pisarniško poslovanje?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687159" y="3330476"/>
            <a:ext cx="63309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sprejemanje pošte,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odpiranje in pregledovanje prispelih dokumentov,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datiranje, signiranje in klasificiranje listin,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evidentiranje in dodeljevanje zadev v nadaljne delo,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/>
              <a:t>o</a:t>
            </a:r>
            <a:r>
              <a:rPr lang="sl-SI" smtClean="0"/>
              <a:t>dpošiljanje rešitev,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shranjevanje  oziroma arhiviranje zadev.</a:t>
            </a:r>
            <a:endParaRPr lang="sl-SI"/>
          </a:p>
        </p:txBody>
      </p:sp>
      <p:sp>
        <p:nvSpPr>
          <p:cNvPr id="35" name="PoljeZBesedilom 34"/>
          <p:cNvSpPr txBox="1"/>
          <p:nvPr/>
        </p:nvSpPr>
        <p:spPr>
          <a:xfrm>
            <a:off x="756295" y="526540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Kateri so temeljni pojmi pisarniškega poslovanja?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2843090" y="5797351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smtClean="0"/>
              <a:t>Dokument</a:t>
            </a:r>
            <a:r>
              <a:rPr lang="sl-SI" smtClean="0"/>
              <a:t> je vsak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396255" y="6417528"/>
            <a:ext cx="100811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napisan</a:t>
            </a:r>
            <a:endParaRPr lang="sl-SI"/>
          </a:p>
        </p:txBody>
      </p:sp>
      <p:sp>
        <p:nvSpPr>
          <p:cNvPr id="40" name="PoljeZBesedilom 39"/>
          <p:cNvSpPr txBox="1"/>
          <p:nvPr/>
        </p:nvSpPr>
        <p:spPr>
          <a:xfrm>
            <a:off x="1764407" y="6426820"/>
            <a:ext cx="100811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narisan</a:t>
            </a:r>
            <a:endParaRPr lang="sl-SI"/>
          </a:p>
        </p:txBody>
      </p:sp>
      <p:sp>
        <p:nvSpPr>
          <p:cNvPr id="41" name="PoljeZBesedilom 40"/>
          <p:cNvSpPr txBox="1"/>
          <p:nvPr/>
        </p:nvSpPr>
        <p:spPr>
          <a:xfrm>
            <a:off x="3132560" y="6426820"/>
            <a:ext cx="11521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natisnjen</a:t>
            </a:r>
            <a:endParaRPr lang="sl-SI"/>
          </a:p>
        </p:txBody>
      </p:sp>
      <p:sp>
        <p:nvSpPr>
          <p:cNvPr id="42" name="PoljeZBesedilom 41"/>
          <p:cNvSpPr txBox="1"/>
          <p:nvPr/>
        </p:nvSpPr>
        <p:spPr>
          <a:xfrm>
            <a:off x="4716735" y="6426820"/>
            <a:ext cx="151216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razmnožen</a:t>
            </a:r>
            <a:endParaRPr lang="sl-SI"/>
          </a:p>
        </p:txBody>
      </p:sp>
      <p:sp>
        <p:nvSpPr>
          <p:cNvPr id="43" name="PoljeZBesedilom 42"/>
          <p:cNvSpPr txBox="1"/>
          <p:nvPr/>
        </p:nvSpPr>
        <p:spPr>
          <a:xfrm>
            <a:off x="756295" y="7209616"/>
            <a:ext cx="13681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fotografiran</a:t>
            </a:r>
            <a:endParaRPr lang="sl-SI"/>
          </a:p>
        </p:txBody>
      </p:sp>
      <p:sp>
        <p:nvSpPr>
          <p:cNvPr id="44" name="PoljeZBesedilom 43"/>
          <p:cNvSpPr txBox="1"/>
          <p:nvPr/>
        </p:nvSpPr>
        <p:spPr>
          <a:xfrm>
            <a:off x="2412479" y="7218908"/>
            <a:ext cx="13681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fotokopiran</a:t>
            </a:r>
            <a:endParaRPr lang="sl-SI"/>
          </a:p>
        </p:txBody>
      </p:sp>
      <p:sp>
        <p:nvSpPr>
          <p:cNvPr id="46" name="PoljeZBesedilom 45"/>
          <p:cNvSpPr txBox="1"/>
          <p:nvPr/>
        </p:nvSpPr>
        <p:spPr>
          <a:xfrm>
            <a:off x="4320691" y="7218908"/>
            <a:ext cx="6840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zapis</a:t>
            </a:r>
            <a:endParaRPr lang="sl-SI"/>
          </a:p>
        </p:txBody>
      </p:sp>
      <p:sp>
        <p:nvSpPr>
          <p:cNvPr id="54" name="PoljeZBesedilom 53"/>
          <p:cNvSpPr txBox="1"/>
          <p:nvPr/>
        </p:nvSpPr>
        <p:spPr>
          <a:xfrm>
            <a:off x="3204567" y="8217728"/>
            <a:ext cx="121133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magneten</a:t>
            </a:r>
            <a:endParaRPr lang="sl-SI"/>
          </a:p>
        </p:txBody>
      </p:sp>
      <p:sp>
        <p:nvSpPr>
          <p:cNvPr id="56" name="PoljeZBesedilom 55"/>
          <p:cNvSpPr txBox="1"/>
          <p:nvPr/>
        </p:nvSpPr>
        <p:spPr>
          <a:xfrm>
            <a:off x="4945562" y="8227020"/>
            <a:ext cx="92330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optičen</a:t>
            </a:r>
            <a:endParaRPr lang="sl-SI"/>
          </a:p>
        </p:txBody>
      </p:sp>
      <p:cxnSp>
        <p:nvCxnSpPr>
          <p:cNvPr id="15" name="Raven povezovalnik 14"/>
          <p:cNvCxnSpPr/>
          <p:nvPr/>
        </p:nvCxnSpPr>
        <p:spPr>
          <a:xfrm>
            <a:off x="1116335" y="6166683"/>
            <a:ext cx="43564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1116335" y="6166683"/>
            <a:ext cx="0" cy="250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ven povezovalnik 56"/>
          <p:cNvCxnSpPr/>
          <p:nvPr/>
        </p:nvCxnSpPr>
        <p:spPr>
          <a:xfrm>
            <a:off x="2268463" y="6175975"/>
            <a:ext cx="0" cy="250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3708623" y="6175975"/>
            <a:ext cx="0" cy="250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ven povezovalnik 58"/>
          <p:cNvCxnSpPr/>
          <p:nvPr/>
        </p:nvCxnSpPr>
        <p:spPr>
          <a:xfrm>
            <a:off x="5508823" y="6175975"/>
            <a:ext cx="0" cy="250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aven povezovalnik 59"/>
          <p:cNvCxnSpPr/>
          <p:nvPr/>
        </p:nvCxnSpPr>
        <p:spPr>
          <a:xfrm>
            <a:off x="1620391" y="6138788"/>
            <a:ext cx="0" cy="1070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2988543" y="6175975"/>
            <a:ext cx="0" cy="1033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4572719" y="6166683"/>
            <a:ext cx="0" cy="10429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>
            <a:stCxn id="46" idx="2"/>
            <a:endCxn id="54" idx="0"/>
          </p:cNvCxnSpPr>
          <p:nvPr/>
        </p:nvCxnSpPr>
        <p:spPr>
          <a:xfrm flipH="1">
            <a:off x="3810234" y="7588240"/>
            <a:ext cx="852495" cy="62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>
            <a:stCxn id="46" idx="2"/>
            <a:endCxn id="56" idx="0"/>
          </p:cNvCxnSpPr>
          <p:nvPr/>
        </p:nvCxnSpPr>
        <p:spPr>
          <a:xfrm>
            <a:off x="4662729" y="7588240"/>
            <a:ext cx="744484" cy="638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Skupina 76"/>
          <p:cNvGrpSpPr/>
          <p:nvPr/>
        </p:nvGrpSpPr>
        <p:grpSpPr>
          <a:xfrm>
            <a:off x="180231" y="8371036"/>
            <a:ext cx="6837887" cy="872480"/>
            <a:chOff x="180231" y="8371036"/>
            <a:chExt cx="6837887" cy="872480"/>
          </a:xfrm>
        </p:grpSpPr>
        <p:grpSp>
          <p:nvGrpSpPr>
            <p:cNvPr id="76" name="Skupina 75"/>
            <p:cNvGrpSpPr/>
            <p:nvPr/>
          </p:nvGrpSpPr>
          <p:grpSpPr>
            <a:xfrm>
              <a:off x="180231" y="8371036"/>
              <a:ext cx="6837887" cy="864096"/>
              <a:chOff x="180231" y="8947100"/>
              <a:chExt cx="6837887" cy="864096"/>
            </a:xfrm>
          </p:grpSpPr>
          <p:grpSp>
            <p:nvGrpSpPr>
              <p:cNvPr id="69" name="Skupina 68"/>
              <p:cNvGrpSpPr/>
              <p:nvPr/>
            </p:nvGrpSpPr>
            <p:grpSpPr>
              <a:xfrm>
                <a:off x="180231" y="9091116"/>
                <a:ext cx="3384376" cy="720080"/>
                <a:chOff x="180231" y="9091116"/>
                <a:chExt cx="3384376" cy="720080"/>
              </a:xfrm>
            </p:grpSpPr>
            <p:cxnSp>
              <p:nvCxnSpPr>
                <p:cNvPr id="64" name="Raven povezovalnik 63"/>
                <p:cNvCxnSpPr/>
                <p:nvPr/>
              </p:nvCxnSpPr>
              <p:spPr>
                <a:xfrm>
                  <a:off x="180231" y="9091116"/>
                  <a:ext cx="216024" cy="28803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Raven povezovalnik 65"/>
                <p:cNvCxnSpPr/>
                <p:nvPr/>
              </p:nvCxnSpPr>
              <p:spPr>
                <a:xfrm>
                  <a:off x="396255" y="9379148"/>
                  <a:ext cx="302433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Raven povezovalnik 67"/>
                <p:cNvCxnSpPr/>
                <p:nvPr/>
              </p:nvCxnSpPr>
              <p:spPr>
                <a:xfrm>
                  <a:off x="3420591" y="9379148"/>
                  <a:ext cx="144016" cy="43204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1" name="Raven povezovalnik 70"/>
              <p:cNvCxnSpPr/>
              <p:nvPr/>
            </p:nvCxnSpPr>
            <p:spPr>
              <a:xfrm flipH="1">
                <a:off x="6804967" y="8947100"/>
                <a:ext cx="213151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Raven povezovalnik 71"/>
              <p:cNvCxnSpPr/>
              <p:nvPr/>
            </p:nvCxnSpPr>
            <p:spPr>
              <a:xfrm>
                <a:off x="3780631" y="9379148"/>
                <a:ext cx="302433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3" name="Raven povezovalnik 72"/>
            <p:cNvCxnSpPr/>
            <p:nvPr/>
          </p:nvCxnSpPr>
          <p:spPr>
            <a:xfrm flipH="1">
              <a:off x="3564607" y="8803084"/>
              <a:ext cx="216023" cy="4404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PoljeZBesedilom 78"/>
          <p:cNvSpPr txBox="1"/>
          <p:nvPr/>
        </p:nvSpPr>
        <p:spPr>
          <a:xfrm>
            <a:off x="2644351" y="9297848"/>
            <a:ext cx="262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ali drugačen zapis,</a:t>
            </a:r>
            <a:endParaRPr lang="sl-SI"/>
          </a:p>
        </p:txBody>
      </p:sp>
      <p:sp>
        <p:nvSpPr>
          <p:cNvPr id="81" name="PoljeZBesedilom 80"/>
          <p:cNvSpPr txBox="1"/>
          <p:nvPr/>
        </p:nvSpPr>
        <p:spPr>
          <a:xfrm>
            <a:off x="1384599" y="9667180"/>
            <a:ext cx="4746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ki vsebuje podatke, pomembne za delo podjetja.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2091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Skupina 53"/>
          <p:cNvGrpSpPr/>
          <p:nvPr/>
        </p:nvGrpSpPr>
        <p:grpSpPr>
          <a:xfrm>
            <a:off x="900311" y="344559"/>
            <a:ext cx="5832648" cy="4122613"/>
            <a:chOff x="900311" y="344559"/>
            <a:chExt cx="5832648" cy="4122613"/>
          </a:xfrm>
        </p:grpSpPr>
        <p:cxnSp>
          <p:nvCxnSpPr>
            <p:cNvPr id="26" name="Raven povezovalnik 25"/>
            <p:cNvCxnSpPr/>
            <p:nvPr/>
          </p:nvCxnSpPr>
          <p:spPr>
            <a:xfrm>
              <a:off x="1620391" y="3792965"/>
              <a:ext cx="0" cy="2575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aven povezovalnik 27"/>
            <p:cNvCxnSpPr/>
            <p:nvPr/>
          </p:nvCxnSpPr>
          <p:spPr>
            <a:xfrm>
              <a:off x="5652839" y="3834532"/>
              <a:ext cx="0" cy="2575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Skupina 52"/>
            <p:cNvGrpSpPr/>
            <p:nvPr/>
          </p:nvGrpSpPr>
          <p:grpSpPr>
            <a:xfrm>
              <a:off x="900311" y="344559"/>
              <a:ext cx="5832648" cy="4122613"/>
              <a:chOff x="1404367" y="344559"/>
              <a:chExt cx="5832648" cy="4122613"/>
            </a:xfrm>
          </p:grpSpPr>
          <p:cxnSp>
            <p:nvCxnSpPr>
              <p:cNvPr id="10" name="Raven povezovalnik 9"/>
              <p:cNvCxnSpPr/>
              <p:nvPr/>
            </p:nvCxnSpPr>
            <p:spPr>
              <a:xfrm>
                <a:off x="5184787" y="1123547"/>
                <a:ext cx="0" cy="26271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Raven povezovalnik 5"/>
              <p:cNvCxnSpPr/>
              <p:nvPr/>
            </p:nvCxnSpPr>
            <p:spPr>
              <a:xfrm>
                <a:off x="1908423" y="1123547"/>
                <a:ext cx="327636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PoljeZBesedilom 1"/>
              <p:cNvSpPr txBox="1"/>
              <p:nvPr/>
            </p:nvSpPr>
            <p:spPr>
              <a:xfrm>
                <a:off x="2916535" y="344559"/>
                <a:ext cx="864096" cy="369332"/>
              </a:xfrm>
              <a:prstGeom prst="rect">
                <a:avLst/>
              </a:prstGeom>
              <a:noFill/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l-SI" b="1" smtClean="0"/>
                  <a:t>Priloga</a:t>
                </a:r>
                <a:r>
                  <a:rPr lang="sl-SI" smtClean="0"/>
                  <a:t> </a:t>
                </a:r>
                <a:endParaRPr lang="sl-SI"/>
              </a:p>
            </p:txBody>
          </p:sp>
          <p:cxnSp>
            <p:nvCxnSpPr>
              <p:cNvPr id="8" name="Raven povezovalnik 7"/>
              <p:cNvCxnSpPr>
                <a:endCxn id="3" idx="0"/>
              </p:cNvCxnSpPr>
              <p:nvPr/>
            </p:nvCxnSpPr>
            <p:spPr>
              <a:xfrm>
                <a:off x="1908423" y="1114255"/>
                <a:ext cx="0" cy="25759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PoljeZBesedilom 2"/>
              <p:cNvSpPr txBox="1"/>
              <p:nvPr/>
            </p:nvSpPr>
            <p:spPr>
              <a:xfrm>
                <a:off x="1548383" y="1371846"/>
                <a:ext cx="72008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l-SI" smtClean="0"/>
                  <a:t>zapis</a:t>
                </a:r>
                <a:endParaRPr lang="sl-SI"/>
              </a:p>
            </p:txBody>
          </p:sp>
          <p:sp>
            <p:nvSpPr>
              <p:cNvPr id="4" name="PoljeZBesedilom 3"/>
              <p:cNvSpPr txBox="1"/>
              <p:nvPr/>
            </p:nvSpPr>
            <p:spPr>
              <a:xfrm>
                <a:off x="4716735" y="1376968"/>
                <a:ext cx="100811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l-SI" smtClean="0"/>
                  <a:t>predmet</a:t>
                </a:r>
                <a:endParaRPr lang="sl-SI"/>
              </a:p>
            </p:txBody>
          </p:sp>
          <p:cxnSp>
            <p:nvCxnSpPr>
              <p:cNvPr id="12" name="Raven povezovalnik 11"/>
              <p:cNvCxnSpPr/>
              <p:nvPr/>
            </p:nvCxnSpPr>
            <p:spPr>
              <a:xfrm>
                <a:off x="3348583" y="704599"/>
                <a:ext cx="0" cy="4096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Skupina 42"/>
              <p:cNvGrpSpPr/>
              <p:nvPr/>
            </p:nvGrpSpPr>
            <p:grpSpPr>
              <a:xfrm>
                <a:off x="1404367" y="2917139"/>
                <a:ext cx="5832648" cy="1550033"/>
                <a:chOff x="1404367" y="2140483"/>
                <a:chExt cx="5832648" cy="1550033"/>
              </a:xfrm>
            </p:grpSpPr>
            <p:cxnSp>
              <p:nvCxnSpPr>
                <p:cNvPr id="27" name="Raven povezovalnik 26"/>
                <p:cNvCxnSpPr/>
                <p:nvPr/>
              </p:nvCxnSpPr>
              <p:spPr>
                <a:xfrm>
                  <a:off x="3621592" y="3042444"/>
                  <a:ext cx="0" cy="25759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1" name="Skupina 40"/>
                <p:cNvGrpSpPr/>
                <p:nvPr/>
              </p:nvGrpSpPr>
              <p:grpSpPr>
                <a:xfrm>
                  <a:off x="1404367" y="2140483"/>
                  <a:ext cx="5832648" cy="1550033"/>
                  <a:chOff x="1404367" y="2140483"/>
                  <a:chExt cx="5832648" cy="1550033"/>
                </a:xfrm>
              </p:grpSpPr>
              <p:sp>
                <p:nvSpPr>
                  <p:cNvPr id="16" name="PoljeZBesedilom 15"/>
                  <p:cNvSpPr txBox="1"/>
                  <p:nvPr/>
                </p:nvSpPr>
                <p:spPr>
                  <a:xfrm>
                    <a:off x="2805210" y="2140483"/>
                    <a:ext cx="194421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sl-SI" smtClean="0"/>
                      <a:t>dokumentu  kot</a:t>
                    </a:r>
                    <a:endParaRPr lang="sl-SI"/>
                  </a:p>
                </p:txBody>
              </p:sp>
              <p:sp>
                <p:nvSpPr>
                  <p:cNvPr id="19" name="PoljeZBesedilom 18"/>
                  <p:cNvSpPr txBox="1"/>
                  <p:nvPr/>
                </p:nvSpPr>
                <p:spPr>
                  <a:xfrm>
                    <a:off x="1404367" y="3291466"/>
                    <a:ext cx="1296144" cy="36933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sl-SI" smtClean="0"/>
                      <a:t>dopolnitev</a:t>
                    </a:r>
                    <a:endParaRPr lang="sl-SI"/>
                  </a:p>
                </p:txBody>
              </p:sp>
              <p:sp>
                <p:nvSpPr>
                  <p:cNvPr id="20" name="PoljeZBesedilom 19"/>
                  <p:cNvSpPr txBox="1"/>
                  <p:nvPr/>
                </p:nvSpPr>
                <p:spPr>
                  <a:xfrm>
                    <a:off x="3060551" y="3296588"/>
                    <a:ext cx="1080120" cy="36933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sl-SI" smtClean="0"/>
                      <a:t>pojasnilo</a:t>
                    </a:r>
                    <a:endParaRPr lang="sl-SI"/>
                  </a:p>
                </p:txBody>
              </p:sp>
              <p:cxnSp>
                <p:nvCxnSpPr>
                  <p:cNvPr id="21" name="Raven povezovalnik 20"/>
                  <p:cNvCxnSpPr/>
                  <p:nvPr/>
                </p:nvCxnSpPr>
                <p:spPr>
                  <a:xfrm>
                    <a:off x="2124447" y="3033875"/>
                    <a:ext cx="4032448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Raven povezovalnik 21"/>
                  <p:cNvCxnSpPr/>
                  <p:nvPr/>
                </p:nvCxnSpPr>
                <p:spPr>
                  <a:xfrm>
                    <a:off x="3618613" y="2509815"/>
                    <a:ext cx="0" cy="52406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" name="PoljeZBesedilom 22"/>
                  <p:cNvSpPr txBox="1"/>
                  <p:nvPr/>
                </p:nvSpPr>
                <p:spPr>
                  <a:xfrm>
                    <a:off x="4428703" y="3321184"/>
                    <a:ext cx="2808312" cy="36933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sl-SI" smtClean="0"/>
                      <a:t>dokaz vsebine dokumenta</a:t>
                    </a:r>
                    <a:endParaRPr lang="sl-SI"/>
                  </a:p>
                </p:txBody>
              </p:sp>
            </p:grpSp>
          </p:grpSp>
          <p:sp>
            <p:nvSpPr>
              <p:cNvPr id="38" name="PoljeZBesedilom 37"/>
              <p:cNvSpPr txBox="1"/>
              <p:nvPr/>
            </p:nvSpPr>
            <p:spPr>
              <a:xfrm>
                <a:off x="3126432" y="2313072"/>
                <a:ext cx="9422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l-SI" smtClean="0"/>
                  <a:t>priložen</a:t>
                </a:r>
                <a:endParaRPr lang="sl-SI"/>
              </a:p>
            </p:txBody>
          </p:sp>
          <p:cxnSp>
            <p:nvCxnSpPr>
              <p:cNvPr id="40" name="Raven puščični povezovalnik 39"/>
              <p:cNvCxnSpPr/>
              <p:nvPr/>
            </p:nvCxnSpPr>
            <p:spPr>
              <a:xfrm>
                <a:off x="1914716" y="1746300"/>
                <a:ext cx="1433867" cy="117083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aven puščični povezovalnik 45"/>
              <p:cNvCxnSpPr>
                <a:endCxn id="16" idx="0"/>
              </p:cNvCxnSpPr>
              <p:nvPr/>
            </p:nvCxnSpPr>
            <p:spPr>
              <a:xfrm flipH="1">
                <a:off x="3777318" y="1746300"/>
                <a:ext cx="1350485" cy="117083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9" name="Raven povezovalnik 58"/>
          <p:cNvCxnSpPr/>
          <p:nvPr/>
        </p:nvCxnSpPr>
        <p:spPr>
          <a:xfrm>
            <a:off x="4833131" y="6035523"/>
            <a:ext cx="0" cy="262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aven povezovalnik 59"/>
          <p:cNvCxnSpPr/>
          <p:nvPr/>
        </p:nvCxnSpPr>
        <p:spPr>
          <a:xfrm>
            <a:off x="2196455" y="6035523"/>
            <a:ext cx="26366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2564879" y="5256535"/>
            <a:ext cx="8640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smtClean="0"/>
              <a:t>Zadeva</a:t>
            </a:r>
            <a:r>
              <a:rPr lang="sl-SI" smtClean="0"/>
              <a:t> </a:t>
            </a:r>
            <a:endParaRPr lang="sl-SI"/>
          </a:p>
        </p:txBody>
      </p:sp>
      <p:cxnSp>
        <p:nvCxnSpPr>
          <p:cNvPr id="62" name="Raven povezovalnik 61"/>
          <p:cNvCxnSpPr/>
          <p:nvPr/>
        </p:nvCxnSpPr>
        <p:spPr>
          <a:xfrm>
            <a:off x="2196455" y="6026231"/>
            <a:ext cx="0" cy="262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/>
          <p:cNvSpPr txBox="1"/>
          <p:nvPr/>
        </p:nvSpPr>
        <p:spPr>
          <a:xfrm>
            <a:off x="1548382" y="6283822"/>
            <a:ext cx="136815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dokumentov</a:t>
            </a:r>
            <a:endParaRPr lang="sl-SI"/>
          </a:p>
        </p:txBody>
      </p:sp>
      <p:sp>
        <p:nvSpPr>
          <p:cNvPr id="64" name="PoljeZBesedilom 63"/>
          <p:cNvSpPr txBox="1"/>
          <p:nvPr/>
        </p:nvSpPr>
        <p:spPr>
          <a:xfrm>
            <a:off x="4428703" y="6288944"/>
            <a:ext cx="85571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prilog</a:t>
            </a:r>
            <a:endParaRPr lang="sl-SI"/>
          </a:p>
        </p:txBody>
      </p:sp>
      <p:cxnSp>
        <p:nvCxnSpPr>
          <p:cNvPr id="65" name="Raven povezovalnik 64"/>
          <p:cNvCxnSpPr/>
          <p:nvPr/>
        </p:nvCxnSpPr>
        <p:spPr>
          <a:xfrm>
            <a:off x="2996927" y="5616575"/>
            <a:ext cx="0" cy="409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jeZBesedilom 66"/>
          <p:cNvSpPr txBox="1"/>
          <p:nvPr/>
        </p:nvSpPr>
        <p:spPr>
          <a:xfrm>
            <a:off x="3114557" y="7029058"/>
            <a:ext cx="131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nanašajo</a:t>
            </a:r>
            <a:endParaRPr lang="sl-SI"/>
          </a:p>
        </p:txBody>
      </p:sp>
      <p:sp>
        <p:nvSpPr>
          <p:cNvPr id="85" name="PoljeZBesedilom 84"/>
          <p:cNvSpPr txBox="1"/>
          <p:nvPr/>
        </p:nvSpPr>
        <p:spPr>
          <a:xfrm>
            <a:off x="3333560" y="5697448"/>
            <a:ext cx="2103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celota vseh</a:t>
            </a:r>
            <a:endParaRPr lang="sl-SI"/>
          </a:p>
        </p:txBody>
      </p:sp>
      <p:grpSp>
        <p:nvGrpSpPr>
          <p:cNvPr id="92" name="Skupina 91"/>
          <p:cNvGrpSpPr/>
          <p:nvPr/>
        </p:nvGrpSpPr>
        <p:grpSpPr>
          <a:xfrm>
            <a:off x="720291" y="7398390"/>
            <a:ext cx="4500500" cy="1980758"/>
            <a:chOff x="396255" y="7398390"/>
            <a:chExt cx="4500500" cy="1980758"/>
          </a:xfrm>
        </p:grpSpPr>
        <p:cxnSp>
          <p:nvCxnSpPr>
            <p:cNvPr id="70" name="Raven povezovalnik 69"/>
            <p:cNvCxnSpPr/>
            <p:nvPr/>
          </p:nvCxnSpPr>
          <p:spPr>
            <a:xfrm>
              <a:off x="3269936" y="8731076"/>
              <a:ext cx="0" cy="2575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Skupina 90"/>
            <p:cNvGrpSpPr/>
            <p:nvPr/>
          </p:nvGrpSpPr>
          <p:grpSpPr>
            <a:xfrm>
              <a:off x="396255" y="7398390"/>
              <a:ext cx="4500500" cy="1980758"/>
              <a:chOff x="396255" y="7398390"/>
              <a:chExt cx="4500500" cy="1980758"/>
            </a:xfrm>
          </p:grpSpPr>
          <p:cxnSp>
            <p:nvCxnSpPr>
              <p:cNvPr id="57" name="Raven povezovalnik 56"/>
              <p:cNvCxnSpPr/>
              <p:nvPr/>
            </p:nvCxnSpPr>
            <p:spPr>
              <a:xfrm>
                <a:off x="4428703" y="8746508"/>
                <a:ext cx="0" cy="25759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0" name="Skupina 89"/>
              <p:cNvGrpSpPr/>
              <p:nvPr/>
            </p:nvGrpSpPr>
            <p:grpSpPr>
              <a:xfrm>
                <a:off x="396255" y="7398390"/>
                <a:ext cx="4500500" cy="1980758"/>
                <a:chOff x="396255" y="7398390"/>
                <a:chExt cx="4500500" cy="1980758"/>
              </a:xfrm>
            </p:grpSpPr>
            <p:grpSp>
              <p:nvGrpSpPr>
                <p:cNvPr id="89" name="Skupina 88"/>
                <p:cNvGrpSpPr/>
                <p:nvPr/>
              </p:nvGrpSpPr>
              <p:grpSpPr>
                <a:xfrm>
                  <a:off x="396255" y="8704941"/>
                  <a:ext cx="4500500" cy="674207"/>
                  <a:chOff x="396255" y="8704941"/>
                  <a:chExt cx="4500500" cy="674207"/>
                </a:xfrm>
              </p:grpSpPr>
              <p:cxnSp>
                <p:nvCxnSpPr>
                  <p:cNvPr id="56" name="Raven povezovalnik 55"/>
                  <p:cNvCxnSpPr/>
                  <p:nvPr/>
                </p:nvCxnSpPr>
                <p:spPr>
                  <a:xfrm>
                    <a:off x="1772791" y="8704941"/>
                    <a:ext cx="0" cy="257591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3" name="PoljeZBesedilom 72"/>
                  <p:cNvSpPr txBox="1"/>
                  <p:nvPr/>
                </p:nvSpPr>
                <p:spPr>
                  <a:xfrm>
                    <a:off x="396255" y="8980098"/>
                    <a:ext cx="1952600" cy="36933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sl-SI"/>
                      <a:t>i</a:t>
                    </a:r>
                    <a:r>
                      <a:rPr lang="sl-SI" smtClean="0"/>
                      <a:t>sto vprašanje</a:t>
                    </a:r>
                    <a:endParaRPr lang="sl-SI"/>
                  </a:p>
                </p:txBody>
              </p:sp>
              <p:sp>
                <p:nvSpPr>
                  <p:cNvPr id="74" name="PoljeZBesedilom 73"/>
                  <p:cNvSpPr txBox="1"/>
                  <p:nvPr/>
                </p:nvSpPr>
                <p:spPr>
                  <a:xfrm>
                    <a:off x="2708895" y="8985220"/>
                    <a:ext cx="1080120" cy="36933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sl-SI" smtClean="0"/>
                      <a:t>nalogo</a:t>
                    </a:r>
                    <a:endParaRPr lang="sl-SI"/>
                  </a:p>
                </p:txBody>
              </p:sp>
              <p:cxnSp>
                <p:nvCxnSpPr>
                  <p:cNvPr id="75" name="Raven povezovalnik 74"/>
                  <p:cNvCxnSpPr/>
                  <p:nvPr/>
                </p:nvCxnSpPr>
                <p:spPr>
                  <a:xfrm>
                    <a:off x="1772791" y="8722507"/>
                    <a:ext cx="2655912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7" name="PoljeZBesedilom 76"/>
                  <p:cNvSpPr txBox="1"/>
                  <p:nvPr/>
                </p:nvSpPr>
                <p:spPr>
                  <a:xfrm>
                    <a:off x="4140671" y="9009816"/>
                    <a:ext cx="756084" cy="36933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sl-SI" smtClean="0"/>
                      <a:t>osebo</a:t>
                    </a:r>
                    <a:endParaRPr lang="sl-SI"/>
                  </a:p>
                </p:txBody>
              </p:sp>
            </p:grpSp>
            <p:cxnSp>
              <p:nvCxnSpPr>
                <p:cNvPr id="87" name="Raven povezovalnik 86"/>
                <p:cNvCxnSpPr/>
                <p:nvPr/>
              </p:nvCxnSpPr>
              <p:spPr>
                <a:xfrm flipV="1">
                  <a:off x="3269936" y="7398390"/>
                  <a:ext cx="0" cy="13481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94" name="Raven puščični povezovalnik 93"/>
          <p:cNvCxnSpPr>
            <a:stCxn id="63" idx="2"/>
          </p:cNvCxnSpPr>
          <p:nvPr/>
        </p:nvCxnSpPr>
        <p:spPr>
          <a:xfrm>
            <a:off x="2232459" y="6653154"/>
            <a:ext cx="1101101" cy="3759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aven puščični povezovalnik 95"/>
          <p:cNvCxnSpPr>
            <a:stCxn id="64" idx="2"/>
          </p:cNvCxnSpPr>
          <p:nvPr/>
        </p:nvCxnSpPr>
        <p:spPr>
          <a:xfrm flipH="1">
            <a:off x="3924647" y="6658276"/>
            <a:ext cx="931912" cy="3707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PoljeZBesedilom 96"/>
          <p:cNvSpPr txBox="1"/>
          <p:nvPr/>
        </p:nvSpPr>
        <p:spPr>
          <a:xfrm>
            <a:off x="5868863" y="5202684"/>
            <a:ext cx="77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 šifro</a:t>
            </a:r>
            <a:endParaRPr lang="sl-SI"/>
          </a:p>
        </p:txBody>
      </p:sp>
      <p:cxnSp>
        <p:nvCxnSpPr>
          <p:cNvPr id="99" name="Raven puščični povezovalnik 98"/>
          <p:cNvCxnSpPr>
            <a:stCxn id="61" idx="3"/>
          </p:cNvCxnSpPr>
          <p:nvPr/>
        </p:nvCxnSpPr>
        <p:spPr>
          <a:xfrm>
            <a:off x="3428975" y="5441201"/>
            <a:ext cx="24398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PoljeZBesedilom 99"/>
          <p:cNvSpPr txBox="1"/>
          <p:nvPr/>
        </p:nvSpPr>
        <p:spPr>
          <a:xfrm>
            <a:off x="4140671" y="504937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označimo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28988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aven povezovalnik 2"/>
          <p:cNvCxnSpPr/>
          <p:nvPr/>
        </p:nvCxnSpPr>
        <p:spPr>
          <a:xfrm>
            <a:off x="1620391" y="1962324"/>
            <a:ext cx="0" cy="2575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2988543" y="344559"/>
            <a:ext cx="136815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smtClean="0"/>
              <a:t>Šifra zadeve</a:t>
            </a:r>
            <a:r>
              <a:rPr lang="sl-SI" smtClean="0"/>
              <a:t> </a:t>
            </a:r>
            <a:endParaRPr lang="sl-SI"/>
          </a:p>
        </p:txBody>
      </p:sp>
      <p:sp>
        <p:nvSpPr>
          <p:cNvPr id="20" name="PoljeZBesedilom 19">
            <a:hlinkClick r:id="rId2" action="ppaction://hlinksldjump"/>
          </p:cNvPr>
          <p:cNvSpPr txBox="1"/>
          <p:nvPr/>
        </p:nvSpPr>
        <p:spPr>
          <a:xfrm>
            <a:off x="396255" y="2250356"/>
            <a:ext cx="22322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FF0000"/>
                </a:solidFill>
              </a:rPr>
              <a:t>klasifikacijskega znaka</a:t>
            </a:r>
            <a:endParaRPr lang="sl-SI">
              <a:solidFill>
                <a:srgbClr val="FF0000"/>
              </a:solidFill>
            </a:endParaRPr>
          </a:p>
        </p:txBody>
      </p:sp>
      <p:sp>
        <p:nvSpPr>
          <p:cNvPr id="21" name="PoljeZBesedilom 20"/>
          <p:cNvSpPr txBox="1"/>
          <p:nvPr/>
        </p:nvSpPr>
        <p:spPr>
          <a:xfrm>
            <a:off x="2520491" y="2826420"/>
            <a:ext cx="262829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>
                <a:solidFill>
                  <a:srgbClr val="00B050"/>
                </a:solidFill>
              </a:rPr>
              <a:t>zaporedne številke zadeve</a:t>
            </a:r>
            <a:endParaRPr lang="sl-SI">
              <a:solidFill>
                <a:srgbClr val="00B050"/>
              </a:solidFill>
            </a:endParaRPr>
          </a:p>
        </p:txBody>
      </p:sp>
      <p:cxnSp>
        <p:nvCxnSpPr>
          <p:cNvPr id="22" name="Raven povezovalnik 21"/>
          <p:cNvCxnSpPr/>
          <p:nvPr/>
        </p:nvCxnSpPr>
        <p:spPr>
          <a:xfrm>
            <a:off x="1620391" y="1962324"/>
            <a:ext cx="40324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3780631" y="1386260"/>
            <a:ext cx="0" cy="1440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4716735" y="2313072"/>
            <a:ext cx="22322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okrajšane letnice leta</a:t>
            </a:r>
            <a:endParaRPr lang="sl-SI"/>
          </a:p>
        </p:txBody>
      </p:sp>
      <p:sp>
        <p:nvSpPr>
          <p:cNvPr id="14" name="PoljeZBesedilom 13"/>
          <p:cNvSpPr txBox="1"/>
          <p:nvPr/>
        </p:nvSpPr>
        <p:spPr>
          <a:xfrm>
            <a:off x="2844527" y="102622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evidenčna oznaka</a:t>
            </a:r>
            <a:endParaRPr lang="sl-SI"/>
          </a:p>
        </p:txBody>
      </p:sp>
      <p:cxnSp>
        <p:nvCxnSpPr>
          <p:cNvPr id="26" name="Raven povezovalnik 25"/>
          <p:cNvCxnSpPr/>
          <p:nvPr/>
        </p:nvCxnSpPr>
        <p:spPr>
          <a:xfrm>
            <a:off x="5652839" y="1962324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3780631" y="810196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3852639" y="71389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je</a:t>
            </a:r>
            <a:endParaRPr lang="sl-SI"/>
          </a:p>
        </p:txBody>
      </p:sp>
      <p:sp>
        <p:nvSpPr>
          <p:cNvPr id="34" name="PoljeZBesedilom 33"/>
          <p:cNvSpPr txBox="1"/>
          <p:nvPr/>
        </p:nvSpPr>
        <p:spPr>
          <a:xfrm>
            <a:off x="3852639" y="1458268"/>
            <a:ext cx="219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sestavljena</a:t>
            </a:r>
            <a:endParaRPr lang="sl-SI"/>
          </a:p>
        </p:txBody>
      </p:sp>
      <p:sp>
        <p:nvSpPr>
          <p:cNvPr id="38" name="PoljeZBesedilom 37"/>
          <p:cNvSpPr txBox="1"/>
          <p:nvPr/>
        </p:nvSpPr>
        <p:spPr>
          <a:xfrm>
            <a:off x="2646199" y="3846726"/>
            <a:ext cx="2340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smtClean="0">
                <a:solidFill>
                  <a:srgbClr val="FF0000"/>
                </a:solidFill>
              </a:rPr>
              <a:t>332</a:t>
            </a:r>
            <a:r>
              <a:rPr lang="sl-SI" sz="4000" smtClean="0"/>
              <a:t>-</a:t>
            </a:r>
            <a:r>
              <a:rPr lang="sl-SI" sz="4000" smtClean="0">
                <a:solidFill>
                  <a:srgbClr val="00B050"/>
                </a:solidFill>
              </a:rPr>
              <a:t>14</a:t>
            </a:r>
            <a:r>
              <a:rPr lang="sl-SI" sz="4000" smtClean="0"/>
              <a:t>/11</a:t>
            </a:r>
            <a:endParaRPr lang="sl-SI" sz="4000"/>
          </a:p>
        </p:txBody>
      </p:sp>
      <p:cxnSp>
        <p:nvCxnSpPr>
          <p:cNvPr id="40" name="Raven povezovalnik 39"/>
          <p:cNvCxnSpPr/>
          <p:nvPr/>
        </p:nvCxnSpPr>
        <p:spPr>
          <a:xfrm>
            <a:off x="1620391" y="2619688"/>
            <a:ext cx="0" cy="15809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uščični povezovalnik 41"/>
          <p:cNvCxnSpPr/>
          <p:nvPr/>
        </p:nvCxnSpPr>
        <p:spPr>
          <a:xfrm>
            <a:off x="1620391" y="4194572"/>
            <a:ext cx="10258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uščični povezovalnik 45"/>
          <p:cNvCxnSpPr/>
          <p:nvPr/>
        </p:nvCxnSpPr>
        <p:spPr>
          <a:xfrm>
            <a:off x="3780631" y="3195752"/>
            <a:ext cx="0" cy="7107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5652839" y="2682404"/>
            <a:ext cx="0" cy="1518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uščični povezovalnik 51"/>
          <p:cNvCxnSpPr>
            <a:endCxn id="38" idx="3"/>
          </p:cNvCxnSpPr>
          <p:nvPr/>
        </p:nvCxnSpPr>
        <p:spPr>
          <a:xfrm flipH="1">
            <a:off x="4986459" y="4200669"/>
            <a:ext cx="6663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Skupina 76"/>
          <p:cNvGrpSpPr/>
          <p:nvPr/>
        </p:nvGrpSpPr>
        <p:grpSpPr>
          <a:xfrm>
            <a:off x="2369546" y="5339638"/>
            <a:ext cx="2966185" cy="3427257"/>
            <a:chOff x="2520491" y="5097087"/>
            <a:chExt cx="2966185" cy="3427257"/>
          </a:xfrm>
        </p:grpSpPr>
        <p:sp>
          <p:nvSpPr>
            <p:cNvPr id="54" name="PoljeZBesedilom 53"/>
            <p:cNvSpPr txBox="1"/>
            <p:nvPr/>
          </p:nvSpPr>
          <p:spPr>
            <a:xfrm>
              <a:off x="2988543" y="5097087"/>
              <a:ext cx="2178706" cy="369332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b="1" smtClean="0">
                  <a:hlinkClick r:id="rId3"/>
                </a:rPr>
                <a:t>Klasifikacijski znak</a:t>
              </a:r>
              <a:endParaRPr lang="sl-SI"/>
            </a:p>
          </p:txBody>
        </p:sp>
        <p:cxnSp>
          <p:nvCxnSpPr>
            <p:cNvPr id="58" name="Raven povezovalnik 57"/>
            <p:cNvCxnSpPr/>
            <p:nvPr/>
          </p:nvCxnSpPr>
          <p:spPr>
            <a:xfrm>
              <a:off x="3933031" y="6138788"/>
              <a:ext cx="0" cy="864096"/>
            </a:xfrm>
            <a:prstGeom prst="line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PoljeZBesedilom 58"/>
            <p:cNvSpPr txBox="1"/>
            <p:nvPr/>
          </p:nvSpPr>
          <p:spPr>
            <a:xfrm>
              <a:off x="3276575" y="5778748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številčni znak</a:t>
              </a:r>
              <a:endParaRPr lang="sl-SI"/>
            </a:p>
          </p:txBody>
        </p:sp>
        <p:cxnSp>
          <p:nvCxnSpPr>
            <p:cNvPr id="61" name="Raven povezovalnik 60"/>
            <p:cNvCxnSpPr/>
            <p:nvPr/>
          </p:nvCxnSpPr>
          <p:spPr>
            <a:xfrm>
              <a:off x="3933031" y="5562724"/>
              <a:ext cx="0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PoljeZBesedilom 61"/>
            <p:cNvSpPr txBox="1"/>
            <p:nvPr/>
          </p:nvSpPr>
          <p:spPr>
            <a:xfrm>
              <a:off x="4005039" y="5466419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je</a:t>
              </a:r>
              <a:endParaRPr lang="sl-SI"/>
            </a:p>
          </p:txBody>
        </p:sp>
        <p:sp>
          <p:nvSpPr>
            <p:cNvPr id="70" name="PoljeZBesedilom 69"/>
            <p:cNvSpPr txBox="1"/>
            <p:nvPr/>
          </p:nvSpPr>
          <p:spPr>
            <a:xfrm>
              <a:off x="2520491" y="7074892"/>
              <a:ext cx="2952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/>
                <a:t>n</a:t>
              </a:r>
              <a:r>
                <a:rPr lang="sl-SI" smtClean="0"/>
                <a:t>ačrta klasifikacijskih znakov</a:t>
              </a:r>
              <a:endParaRPr lang="sl-SI"/>
            </a:p>
          </p:txBody>
        </p:sp>
        <p:sp>
          <p:nvSpPr>
            <p:cNvPr id="72" name="PoljeZBesedilom 71"/>
            <p:cNvSpPr txBox="1"/>
            <p:nvPr/>
          </p:nvSpPr>
          <p:spPr>
            <a:xfrm>
              <a:off x="4005039" y="6354812"/>
              <a:ext cx="1287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/>
                <a:t>v</a:t>
              </a:r>
              <a:r>
                <a:rPr lang="sl-SI" smtClean="0"/>
                <a:t>zet iz</a:t>
              </a:r>
              <a:endParaRPr lang="sl-SI"/>
            </a:p>
          </p:txBody>
        </p:sp>
        <p:sp>
          <p:nvSpPr>
            <p:cNvPr id="73" name="PoljeZBesedilom 72"/>
            <p:cNvSpPr txBox="1"/>
            <p:nvPr/>
          </p:nvSpPr>
          <p:spPr>
            <a:xfrm>
              <a:off x="2606356" y="8155012"/>
              <a:ext cx="2880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razvrščajo zadeve po vsebini</a:t>
              </a:r>
              <a:endParaRPr lang="sl-SI"/>
            </a:p>
          </p:txBody>
        </p:sp>
        <p:cxnSp>
          <p:nvCxnSpPr>
            <p:cNvPr id="74" name="Raven povezovalnik 73"/>
            <p:cNvCxnSpPr/>
            <p:nvPr/>
          </p:nvCxnSpPr>
          <p:spPr>
            <a:xfrm>
              <a:off x="3924647" y="7506940"/>
              <a:ext cx="0" cy="648072"/>
            </a:xfrm>
            <a:prstGeom prst="line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PoljeZBesedilom 75"/>
            <p:cNvSpPr txBox="1"/>
            <p:nvPr/>
          </p:nvSpPr>
          <p:spPr>
            <a:xfrm>
              <a:off x="4068663" y="7578948"/>
              <a:ext cx="1133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s katerimi</a:t>
              </a:r>
              <a:endParaRPr lang="sl-SI"/>
            </a:p>
          </p:txBody>
        </p:sp>
      </p:grpSp>
    </p:spTree>
    <p:extLst>
      <p:ext uri="{BB962C8B-B14F-4D97-AF65-F5344CB8AC3E}">
        <p14:creationId xmlns:p14="http://schemas.microsoft.com/office/powerpoint/2010/main" val="3605050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Elipsa 1040"/>
          <p:cNvSpPr/>
          <p:nvPr/>
        </p:nvSpPr>
        <p:spPr>
          <a:xfrm>
            <a:off x="5172451" y="4482604"/>
            <a:ext cx="504056" cy="288032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3052167" y="378148"/>
            <a:ext cx="152055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smtClean="0">
                <a:hlinkClick r:id="rId2"/>
              </a:rPr>
              <a:t>Signirni znak</a:t>
            </a:r>
            <a:endParaRPr lang="sl-SI"/>
          </a:p>
        </p:txBody>
      </p:sp>
      <p:cxnSp>
        <p:nvCxnSpPr>
          <p:cNvPr id="4" name="Raven povezovalnik 3"/>
          <p:cNvCxnSpPr/>
          <p:nvPr/>
        </p:nvCxnSpPr>
        <p:spPr>
          <a:xfrm>
            <a:off x="3725891" y="1477985"/>
            <a:ext cx="0" cy="864096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jeZBesedilom 4"/>
          <p:cNvSpPr txBox="1"/>
          <p:nvPr/>
        </p:nvSpPr>
        <p:spPr>
          <a:xfrm>
            <a:off x="2484487" y="1117945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številčna ali črkovna oznaka</a:t>
            </a:r>
            <a:endParaRPr lang="sl-SI"/>
          </a:p>
        </p:txBody>
      </p:sp>
      <p:cxnSp>
        <p:nvCxnSpPr>
          <p:cNvPr id="6" name="Raven povezovalnik 5"/>
          <p:cNvCxnSpPr/>
          <p:nvPr/>
        </p:nvCxnSpPr>
        <p:spPr>
          <a:xfrm>
            <a:off x="3725891" y="901921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/>
          <p:cNvSpPr txBox="1"/>
          <p:nvPr/>
        </p:nvSpPr>
        <p:spPr>
          <a:xfrm>
            <a:off x="3797899" y="80561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je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4761893" y="2610396"/>
            <a:ext cx="211508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strokovnega delavca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540271" y="2601104"/>
            <a:ext cx="211508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organizacijske enote</a:t>
            </a:r>
            <a:endParaRPr lang="sl-SI"/>
          </a:p>
        </p:txBody>
      </p:sp>
      <p:cxnSp>
        <p:nvCxnSpPr>
          <p:cNvPr id="15" name="Raven povezovalnik 14"/>
          <p:cNvCxnSpPr/>
          <p:nvPr/>
        </p:nvCxnSpPr>
        <p:spPr>
          <a:xfrm>
            <a:off x="1741828" y="2342081"/>
            <a:ext cx="39830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en povezovalnik 16"/>
          <p:cNvCxnSpPr/>
          <p:nvPr/>
        </p:nvCxnSpPr>
        <p:spPr>
          <a:xfrm>
            <a:off x="1741828" y="2373439"/>
            <a:ext cx="0" cy="16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/>
          <p:cNvCxnSpPr/>
          <p:nvPr/>
        </p:nvCxnSpPr>
        <p:spPr>
          <a:xfrm>
            <a:off x="5724847" y="2342081"/>
            <a:ext cx="0" cy="268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1" t="29065" r="24923" b="17487"/>
          <a:stretch/>
        </p:blipFill>
        <p:spPr bwMode="auto">
          <a:xfrm>
            <a:off x="1165058" y="3815253"/>
            <a:ext cx="5265682" cy="3909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2" name="Skupina 1041"/>
          <p:cNvGrpSpPr/>
          <p:nvPr/>
        </p:nvGrpSpPr>
        <p:grpSpPr>
          <a:xfrm>
            <a:off x="1764407" y="2979728"/>
            <a:ext cx="4991131" cy="3663116"/>
            <a:chOff x="1764407" y="2979728"/>
            <a:chExt cx="4991131" cy="3663116"/>
          </a:xfrm>
        </p:grpSpPr>
        <p:cxnSp>
          <p:nvCxnSpPr>
            <p:cNvPr id="25" name="Raven povezovalnik 24"/>
            <p:cNvCxnSpPr/>
            <p:nvPr/>
          </p:nvCxnSpPr>
          <p:spPr>
            <a:xfrm>
              <a:off x="1764407" y="2979728"/>
              <a:ext cx="0" cy="7107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aven povezovalnik 28"/>
            <p:cNvCxnSpPr/>
            <p:nvPr/>
          </p:nvCxnSpPr>
          <p:spPr>
            <a:xfrm>
              <a:off x="1764407" y="3690516"/>
              <a:ext cx="499113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aven povezovalnik 30"/>
            <p:cNvCxnSpPr/>
            <p:nvPr/>
          </p:nvCxnSpPr>
          <p:spPr>
            <a:xfrm>
              <a:off x="6732959" y="3690516"/>
              <a:ext cx="0" cy="295232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Raven puščični povezovalnik 1024"/>
            <p:cNvCxnSpPr/>
            <p:nvPr/>
          </p:nvCxnSpPr>
          <p:spPr>
            <a:xfrm flipH="1">
              <a:off x="6084887" y="4770636"/>
              <a:ext cx="64807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aven puščični povezovalnik 35"/>
            <p:cNvCxnSpPr/>
            <p:nvPr/>
          </p:nvCxnSpPr>
          <p:spPr>
            <a:xfrm flipH="1">
              <a:off x="6084887" y="5634732"/>
              <a:ext cx="64807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aven puščični povezovalnik 36"/>
            <p:cNvCxnSpPr/>
            <p:nvPr/>
          </p:nvCxnSpPr>
          <p:spPr>
            <a:xfrm flipH="1">
              <a:off x="6084887" y="6570836"/>
              <a:ext cx="64807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2" name="Raven povezovalnik 1031"/>
          <p:cNvCxnSpPr/>
          <p:nvPr/>
        </p:nvCxnSpPr>
        <p:spPr>
          <a:xfrm>
            <a:off x="5724847" y="2979728"/>
            <a:ext cx="0" cy="4947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4" name="Raven povezovalnik 1033"/>
          <p:cNvCxnSpPr/>
          <p:nvPr/>
        </p:nvCxnSpPr>
        <p:spPr>
          <a:xfrm>
            <a:off x="5724847" y="3474492"/>
            <a:ext cx="136815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6" name="Raven povezovalnik 1035"/>
          <p:cNvCxnSpPr/>
          <p:nvPr/>
        </p:nvCxnSpPr>
        <p:spPr>
          <a:xfrm>
            <a:off x="7092999" y="3474492"/>
            <a:ext cx="0" cy="39604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Raven puščični povezovalnik 1037"/>
          <p:cNvCxnSpPr/>
          <p:nvPr/>
        </p:nvCxnSpPr>
        <p:spPr>
          <a:xfrm flipH="1">
            <a:off x="6084887" y="5058668"/>
            <a:ext cx="100811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uščični povezovalnik 48"/>
          <p:cNvCxnSpPr/>
          <p:nvPr/>
        </p:nvCxnSpPr>
        <p:spPr>
          <a:xfrm flipH="1">
            <a:off x="6084887" y="5346700"/>
            <a:ext cx="100811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uščični povezovalnik 49"/>
          <p:cNvCxnSpPr/>
          <p:nvPr/>
        </p:nvCxnSpPr>
        <p:spPr>
          <a:xfrm flipH="1">
            <a:off x="6084887" y="5922764"/>
            <a:ext cx="100811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uščični povezovalnik 50"/>
          <p:cNvCxnSpPr/>
          <p:nvPr/>
        </p:nvCxnSpPr>
        <p:spPr>
          <a:xfrm flipH="1">
            <a:off x="6084887" y="6210796"/>
            <a:ext cx="100811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uščični povezovalnik 51"/>
          <p:cNvCxnSpPr/>
          <p:nvPr/>
        </p:nvCxnSpPr>
        <p:spPr>
          <a:xfrm flipH="1">
            <a:off x="6228903" y="7002884"/>
            <a:ext cx="86409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uščični povezovalnik 52"/>
          <p:cNvCxnSpPr/>
          <p:nvPr/>
        </p:nvCxnSpPr>
        <p:spPr>
          <a:xfrm flipH="1">
            <a:off x="6228903" y="7434932"/>
            <a:ext cx="86409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Elipsa 58"/>
          <p:cNvSpPr/>
          <p:nvPr/>
        </p:nvSpPr>
        <p:spPr>
          <a:xfrm>
            <a:off x="5364807" y="5454712"/>
            <a:ext cx="660408" cy="3154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2</a:t>
            </a:r>
            <a:endParaRPr lang="sl-SI" b="1"/>
          </a:p>
        </p:txBody>
      </p:sp>
      <p:sp>
        <p:nvSpPr>
          <p:cNvPr id="60" name="Elipsa 59"/>
          <p:cNvSpPr/>
          <p:nvPr/>
        </p:nvSpPr>
        <p:spPr>
          <a:xfrm>
            <a:off x="5364807" y="4554612"/>
            <a:ext cx="660408" cy="3154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1</a:t>
            </a:r>
            <a:endParaRPr lang="sl-SI" b="1"/>
          </a:p>
        </p:txBody>
      </p:sp>
      <p:sp>
        <p:nvSpPr>
          <p:cNvPr id="61" name="Elipsa 60"/>
          <p:cNvSpPr/>
          <p:nvPr/>
        </p:nvSpPr>
        <p:spPr>
          <a:xfrm>
            <a:off x="5364807" y="6399387"/>
            <a:ext cx="660408" cy="3154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3</a:t>
            </a:r>
            <a:endParaRPr lang="sl-SI" b="1"/>
          </a:p>
        </p:txBody>
      </p:sp>
      <p:sp>
        <p:nvSpPr>
          <p:cNvPr id="62" name="Elipsa 61"/>
          <p:cNvSpPr/>
          <p:nvPr/>
        </p:nvSpPr>
        <p:spPr>
          <a:xfrm>
            <a:off x="5220791" y="4950656"/>
            <a:ext cx="864096" cy="25202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1.1</a:t>
            </a:r>
            <a:endParaRPr lang="sl-SI" b="1"/>
          </a:p>
        </p:txBody>
      </p:sp>
      <p:sp>
        <p:nvSpPr>
          <p:cNvPr id="63" name="Elipsa 62"/>
          <p:cNvSpPr/>
          <p:nvPr/>
        </p:nvSpPr>
        <p:spPr>
          <a:xfrm>
            <a:off x="5220791" y="5238688"/>
            <a:ext cx="864096" cy="25202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1.2</a:t>
            </a:r>
            <a:endParaRPr lang="sl-SI" b="1"/>
          </a:p>
        </p:txBody>
      </p:sp>
      <p:sp>
        <p:nvSpPr>
          <p:cNvPr id="64" name="Elipsa 63"/>
          <p:cNvSpPr/>
          <p:nvPr/>
        </p:nvSpPr>
        <p:spPr>
          <a:xfrm>
            <a:off x="5292799" y="5814752"/>
            <a:ext cx="864096" cy="25202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2.1</a:t>
            </a:r>
            <a:endParaRPr lang="sl-SI" b="1"/>
          </a:p>
        </p:txBody>
      </p:sp>
      <p:sp>
        <p:nvSpPr>
          <p:cNvPr id="65" name="Elipsa 64"/>
          <p:cNvSpPr/>
          <p:nvPr/>
        </p:nvSpPr>
        <p:spPr>
          <a:xfrm>
            <a:off x="5292799" y="6102784"/>
            <a:ext cx="864096" cy="25202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2.2</a:t>
            </a:r>
            <a:endParaRPr lang="sl-SI" b="1"/>
          </a:p>
        </p:txBody>
      </p:sp>
      <p:sp>
        <p:nvSpPr>
          <p:cNvPr id="66" name="Elipsa 65"/>
          <p:cNvSpPr/>
          <p:nvPr/>
        </p:nvSpPr>
        <p:spPr>
          <a:xfrm>
            <a:off x="5292799" y="6786860"/>
            <a:ext cx="864096" cy="43204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3.1</a:t>
            </a:r>
            <a:endParaRPr lang="sl-SI" b="1"/>
          </a:p>
        </p:txBody>
      </p:sp>
      <p:sp>
        <p:nvSpPr>
          <p:cNvPr id="67" name="Elipsa 66"/>
          <p:cNvSpPr/>
          <p:nvPr/>
        </p:nvSpPr>
        <p:spPr>
          <a:xfrm>
            <a:off x="5292799" y="7218908"/>
            <a:ext cx="864096" cy="43204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3.2</a:t>
            </a:r>
            <a:endParaRPr lang="sl-SI" b="1"/>
          </a:p>
        </p:txBody>
      </p:sp>
      <p:sp>
        <p:nvSpPr>
          <p:cNvPr id="81" name="Elipsa 80"/>
          <p:cNvSpPr/>
          <p:nvPr/>
        </p:nvSpPr>
        <p:spPr>
          <a:xfrm>
            <a:off x="815967" y="2222923"/>
            <a:ext cx="660408" cy="3154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1</a:t>
            </a:r>
            <a:endParaRPr lang="sl-SI" b="1"/>
          </a:p>
        </p:txBody>
      </p:sp>
      <p:sp>
        <p:nvSpPr>
          <p:cNvPr id="83" name="Elipsa 82"/>
          <p:cNvSpPr/>
          <p:nvPr/>
        </p:nvSpPr>
        <p:spPr>
          <a:xfrm>
            <a:off x="5868863" y="2322364"/>
            <a:ext cx="864096" cy="25202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1.1</a:t>
            </a:r>
            <a:endParaRPr lang="sl-SI" b="1"/>
          </a:p>
        </p:txBody>
      </p:sp>
      <p:sp>
        <p:nvSpPr>
          <p:cNvPr id="84" name="Elipsa 83"/>
          <p:cNvSpPr/>
          <p:nvPr/>
        </p:nvSpPr>
        <p:spPr>
          <a:xfrm>
            <a:off x="5868863" y="3078448"/>
            <a:ext cx="864096" cy="25202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smtClean="0"/>
              <a:t>1.2</a:t>
            </a:r>
            <a:endParaRPr lang="sl-SI" b="1"/>
          </a:p>
        </p:txBody>
      </p:sp>
    </p:spTree>
    <p:extLst>
      <p:ext uri="{BB962C8B-B14F-4D97-AF65-F5344CB8AC3E}">
        <p14:creationId xmlns:p14="http://schemas.microsoft.com/office/powerpoint/2010/main" val="360746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2440971" y="783399"/>
            <a:ext cx="8640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smtClean="0"/>
              <a:t>Dosje</a:t>
            </a:r>
            <a:r>
              <a:rPr lang="sl-SI" smtClean="0"/>
              <a:t> 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1424474" y="1810686"/>
            <a:ext cx="3308177" cy="3744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več dokumentov različne vsebine</a:t>
            </a:r>
            <a:endParaRPr lang="sl-SI"/>
          </a:p>
        </p:txBody>
      </p:sp>
      <p:cxnSp>
        <p:nvCxnSpPr>
          <p:cNvPr id="6" name="Raven povezovalnik 5"/>
          <p:cNvCxnSpPr/>
          <p:nvPr/>
        </p:nvCxnSpPr>
        <p:spPr>
          <a:xfrm>
            <a:off x="2873019" y="1143439"/>
            <a:ext cx="0" cy="667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2988543" y="1304960"/>
            <a:ext cx="2103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je enota</a:t>
            </a:r>
            <a:endParaRPr lang="sl-SI"/>
          </a:p>
        </p:txBody>
      </p:sp>
      <p:cxnSp>
        <p:nvCxnSpPr>
          <p:cNvPr id="12" name="Raven povezovalnik 11"/>
          <p:cNvCxnSpPr/>
          <p:nvPr/>
        </p:nvCxnSpPr>
        <p:spPr>
          <a:xfrm>
            <a:off x="6084887" y="3553416"/>
            <a:ext cx="0" cy="2575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1397583" y="3511849"/>
            <a:ext cx="0" cy="2575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237071" y="3787006"/>
            <a:ext cx="26074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/>
              <a:t>f</a:t>
            </a:r>
            <a:r>
              <a:rPr lang="sl-SI" smtClean="0"/>
              <a:t>izično ali pravno osebo</a:t>
            </a:r>
            <a:endParaRPr lang="sl-SI"/>
          </a:p>
        </p:txBody>
      </p:sp>
      <p:cxnSp>
        <p:nvCxnSpPr>
          <p:cNvPr id="19" name="Raven povezovalnik 18"/>
          <p:cNvCxnSpPr/>
          <p:nvPr/>
        </p:nvCxnSpPr>
        <p:spPr>
          <a:xfrm>
            <a:off x="1397583" y="3529415"/>
            <a:ext cx="4687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 flipV="1">
            <a:off x="2894728" y="2205298"/>
            <a:ext cx="0" cy="13481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3078562" y="2610396"/>
            <a:ext cx="2013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k</a:t>
            </a:r>
            <a:r>
              <a:rPr lang="sl-SI" smtClean="0"/>
              <a:t>i zadevajo isto</a:t>
            </a:r>
            <a:endParaRPr lang="sl-SI"/>
          </a:p>
        </p:txBody>
      </p:sp>
      <p:sp>
        <p:nvSpPr>
          <p:cNvPr id="30" name="PoljeZBesedilom 29"/>
          <p:cNvSpPr txBox="1"/>
          <p:nvPr/>
        </p:nvSpPr>
        <p:spPr>
          <a:xfrm>
            <a:off x="3305067" y="3762524"/>
            <a:ext cx="40039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mtClean="0"/>
              <a:t>isto vrsto dokumentov različne vsebine</a:t>
            </a:r>
            <a:endParaRPr lang="sl-SI"/>
          </a:p>
        </p:txBody>
      </p:sp>
      <p:sp>
        <p:nvSpPr>
          <p:cNvPr id="33" name="PoljeZBesedilom 32"/>
          <p:cNvSpPr txBox="1"/>
          <p:nvPr/>
        </p:nvSpPr>
        <p:spPr>
          <a:xfrm>
            <a:off x="2858035" y="3769440"/>
            <a:ext cx="441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ali</a:t>
            </a:r>
            <a:endParaRPr lang="sl-SI"/>
          </a:p>
        </p:txBody>
      </p:sp>
      <p:sp>
        <p:nvSpPr>
          <p:cNvPr id="34" name="PoljeZBesedilom 33"/>
          <p:cNvSpPr txBox="1"/>
          <p:nvPr/>
        </p:nvSpPr>
        <p:spPr>
          <a:xfrm>
            <a:off x="324247" y="4482604"/>
            <a:ext cx="68407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Katerih pet temeljnih sistemov je podlaga za evidentiranje zadev?</a:t>
            </a:r>
            <a:endParaRPr lang="sl-SI"/>
          </a:p>
        </p:txBody>
      </p:sp>
      <p:sp>
        <p:nvSpPr>
          <p:cNvPr id="35" name="PoljeZBesedilom 34"/>
          <p:cNvSpPr txBox="1"/>
          <p:nvPr/>
        </p:nvSpPr>
        <p:spPr>
          <a:xfrm>
            <a:off x="324247" y="5058668"/>
            <a:ext cx="6840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abecedno – razvrščanje po abecedi,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številčno – razvrščanje po zaporednih številkah,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kronološko- razvrščanje po datumih nastanka,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geografsko-razvrščanje po geografskih enotah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mtClean="0"/>
              <a:t>vsebinsko-razvrščanje po vsebini.</a:t>
            </a:r>
          </a:p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352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28" y="1821958"/>
            <a:ext cx="7240011" cy="70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07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243</Words>
  <Application>Microsoft Office PowerPoint</Application>
  <PresentationFormat>Po meri</PresentationFormat>
  <Paragraphs>88</Paragraphs>
  <Slides>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6</vt:i4>
      </vt:variant>
    </vt:vector>
  </HeadingPairs>
  <TitlesOfParts>
    <vt:vector size="7" baseType="lpstr"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</cp:lastModifiedBy>
  <cp:revision>223</cp:revision>
  <dcterms:created xsi:type="dcterms:W3CDTF">2014-09-07T06:32:34Z</dcterms:created>
  <dcterms:modified xsi:type="dcterms:W3CDTF">2015-01-11T12:37:15Z</dcterms:modified>
</cp:coreProperties>
</file>