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3" r:id="rId9"/>
    <p:sldId id="262" r:id="rId10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2" autoAdjust="0"/>
    <p:restoredTop sz="94660"/>
  </p:normalViewPr>
  <p:slideViewPr>
    <p:cSldViewPr>
      <p:cViewPr>
        <p:scale>
          <a:sx n="60" d="100"/>
          <a:sy n="60" d="100"/>
        </p:scale>
        <p:origin x="-972" y="840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3335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9.1.2015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2.3  </a:t>
            </a:r>
            <a:r>
              <a:rPr lang="sl-SI" sz="2400" smtClean="0"/>
              <a:t>VODENJE</a:t>
            </a:r>
            <a:endParaRPr lang="sl-SI" sz="2400"/>
          </a:p>
        </p:txBody>
      </p:sp>
      <p:sp>
        <p:nvSpPr>
          <p:cNvPr id="55" name="PoljeZBesedilom 54"/>
          <p:cNvSpPr txBox="1"/>
          <p:nvPr/>
        </p:nvSpPr>
        <p:spPr>
          <a:xfrm>
            <a:off x="612278" y="1386260"/>
            <a:ext cx="48965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razumemo  pod pojmom </a:t>
            </a:r>
            <a:r>
              <a:rPr lang="sl-SI" smtClean="0"/>
              <a:t>vodenje</a:t>
            </a:r>
            <a:r>
              <a:rPr lang="sl-SI" smtClean="0"/>
              <a:t>?</a:t>
            </a:r>
            <a:endParaRPr lang="sl-SI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1908423" y="409294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537398" y="2342695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</a:t>
            </a:r>
            <a:r>
              <a:rPr lang="sl-SI" smtClean="0"/>
              <a:t>Kako ravna uspešen vodja?</a:t>
            </a:r>
            <a:endParaRPr lang="sl-SI"/>
          </a:p>
        </p:txBody>
      </p:sp>
      <p:cxnSp>
        <p:nvCxnSpPr>
          <p:cNvPr id="61" name="Raven povezovalnik 60"/>
          <p:cNvCxnSpPr/>
          <p:nvPr/>
        </p:nvCxnSpPr>
        <p:spPr>
          <a:xfrm>
            <a:off x="4415900" y="10759489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jeZBesedilom 1"/>
          <p:cNvSpPr txBox="1"/>
          <p:nvPr/>
        </p:nvSpPr>
        <p:spPr>
          <a:xfrm>
            <a:off x="623143" y="174630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Vodenje je proces, ki se nanaša na ljudi in njihove zmožnosti.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540271" y="2826420"/>
            <a:ext cx="6405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Uspešen vodja sodeluje  s  člani skupine  v  ustvarjanju ugodnega ozračja za doseganje skupnih ciljev.</a:t>
            </a:r>
            <a:endParaRPr lang="sl-SI"/>
          </a:p>
        </p:txBody>
      </p:sp>
      <p:sp>
        <p:nvSpPr>
          <p:cNvPr id="33" name="PoljeZBesedilom 32"/>
          <p:cNvSpPr txBox="1"/>
          <p:nvPr/>
        </p:nvSpPr>
        <p:spPr>
          <a:xfrm>
            <a:off x="537398" y="3546875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Kaj je slog vodenja?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540271" y="4050556"/>
            <a:ext cx="633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Slog vodenja je način, kako vodilni delavec ravna s podrejenimi.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612279" y="4617328"/>
            <a:ext cx="64807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Katere sloge vodenja imamo in kaj so značilnosti posameznega sloga?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1908423" y="5417985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Participativno-demokratični slog</a:t>
            </a:r>
            <a:endParaRPr lang="sl-SI"/>
          </a:p>
        </p:txBody>
      </p:sp>
      <p:grpSp>
        <p:nvGrpSpPr>
          <p:cNvPr id="50" name="Skupina 49"/>
          <p:cNvGrpSpPr/>
          <p:nvPr/>
        </p:nvGrpSpPr>
        <p:grpSpPr>
          <a:xfrm>
            <a:off x="396255" y="6282804"/>
            <a:ext cx="6667253" cy="3548252"/>
            <a:chOff x="396255" y="6282804"/>
            <a:chExt cx="6667253" cy="3548252"/>
          </a:xfrm>
        </p:grpSpPr>
        <p:grpSp>
          <p:nvGrpSpPr>
            <p:cNvPr id="13" name="Skupina 12"/>
            <p:cNvGrpSpPr/>
            <p:nvPr/>
          </p:nvGrpSpPr>
          <p:grpSpPr>
            <a:xfrm>
              <a:off x="396255" y="6282804"/>
              <a:ext cx="2217642" cy="1296144"/>
              <a:chOff x="396255" y="6066780"/>
              <a:chExt cx="2217642" cy="1296144"/>
            </a:xfrm>
          </p:grpSpPr>
          <p:sp>
            <p:nvSpPr>
              <p:cNvPr id="12" name="Zaobljeni pravokotnik 11"/>
              <p:cNvSpPr/>
              <p:nvPr/>
            </p:nvSpPr>
            <p:spPr>
              <a:xfrm>
                <a:off x="396255" y="6066780"/>
                <a:ext cx="2217642" cy="1296144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8" name="PoljeZBesedilom 7"/>
              <p:cNvSpPr txBox="1"/>
              <p:nvPr/>
            </p:nvSpPr>
            <p:spPr>
              <a:xfrm>
                <a:off x="522792" y="6393427"/>
                <a:ext cx="20911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mtClean="0"/>
                  <a:t>nadrejeni se posvetuje z delavci</a:t>
                </a:r>
                <a:endParaRPr lang="sl-SI"/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>
              <a:off x="4587325" y="6426820"/>
              <a:ext cx="2217642" cy="1296144"/>
              <a:chOff x="4138176" y="6467108"/>
              <a:chExt cx="2217642" cy="1296144"/>
            </a:xfrm>
          </p:grpSpPr>
          <p:sp>
            <p:nvSpPr>
              <p:cNvPr id="47" name="Zaobljeni pravokotnik 46"/>
              <p:cNvSpPr/>
              <p:nvPr/>
            </p:nvSpPr>
            <p:spPr>
              <a:xfrm>
                <a:off x="4138176" y="6467108"/>
                <a:ext cx="2217642" cy="1296144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39" name="PoljeZBesedilom 38"/>
              <p:cNvSpPr txBox="1"/>
              <p:nvPr/>
            </p:nvSpPr>
            <p:spPr>
              <a:xfrm>
                <a:off x="4212679" y="6716593"/>
                <a:ext cx="20911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mtClean="0"/>
                  <a:t>nadrejeni  in delavci predlagajo rešitve</a:t>
                </a:r>
                <a:endParaRPr lang="sl-SI"/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>
              <a:off x="396255" y="8155012"/>
              <a:ext cx="2793707" cy="1630110"/>
              <a:chOff x="396255" y="8155012"/>
              <a:chExt cx="2793707" cy="1630110"/>
            </a:xfrm>
          </p:grpSpPr>
          <p:sp>
            <p:nvSpPr>
              <p:cNvPr id="48" name="Zaobljeni pravokotnik 47"/>
              <p:cNvSpPr/>
              <p:nvPr/>
            </p:nvSpPr>
            <p:spPr>
              <a:xfrm>
                <a:off x="396255" y="8155012"/>
                <a:ext cx="2793707" cy="163011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45" name="PoljeZBesedilom 44"/>
              <p:cNvSpPr txBox="1"/>
              <p:nvPr/>
            </p:nvSpPr>
            <p:spPr>
              <a:xfrm>
                <a:off x="669683" y="8200946"/>
                <a:ext cx="209110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l-SI"/>
                  <a:t>p</a:t>
                </a:r>
                <a:r>
                  <a:rPr lang="sl-SI" smtClean="0"/>
                  <a:t>redlogi nadrejenega se obravnavajo enakovredno kot predlogi delavcev</a:t>
                </a:r>
                <a:endParaRPr lang="sl-SI"/>
              </a:p>
            </p:txBody>
          </p:sp>
        </p:grpSp>
        <p:grpSp>
          <p:nvGrpSpPr>
            <p:cNvPr id="18" name="Skupina 17"/>
            <p:cNvGrpSpPr/>
            <p:nvPr/>
          </p:nvGrpSpPr>
          <p:grpSpPr>
            <a:xfrm>
              <a:off x="4269801" y="8200946"/>
              <a:ext cx="2793707" cy="1630110"/>
              <a:chOff x="4269801" y="8200946"/>
              <a:chExt cx="2793707" cy="1630110"/>
            </a:xfrm>
          </p:grpSpPr>
          <p:sp>
            <p:nvSpPr>
              <p:cNvPr id="51" name="Zaobljeni pravokotnik 50"/>
              <p:cNvSpPr/>
              <p:nvPr/>
            </p:nvSpPr>
            <p:spPr>
              <a:xfrm>
                <a:off x="4269801" y="8200946"/>
                <a:ext cx="2793707" cy="163011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52" name="PoljeZBesedilom 51"/>
              <p:cNvSpPr txBox="1"/>
              <p:nvPr/>
            </p:nvSpPr>
            <p:spPr>
              <a:xfrm>
                <a:off x="4650593" y="8692835"/>
                <a:ext cx="20911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l-SI" smtClean="0"/>
                  <a:t>Najboljšo rešitev poiščejo v razpravi</a:t>
                </a:r>
                <a:endParaRPr lang="sl-SI"/>
              </a:p>
            </p:txBody>
          </p:sp>
        </p:grpSp>
      </p:grpSp>
      <p:grpSp>
        <p:nvGrpSpPr>
          <p:cNvPr id="49" name="Skupina 48"/>
          <p:cNvGrpSpPr/>
          <p:nvPr/>
        </p:nvGrpSpPr>
        <p:grpSpPr>
          <a:xfrm>
            <a:off x="1505076" y="5787317"/>
            <a:ext cx="4363787" cy="2223679"/>
            <a:chOff x="1505076" y="5787317"/>
            <a:chExt cx="4363787" cy="2223679"/>
          </a:xfrm>
        </p:grpSpPr>
        <p:cxnSp>
          <p:nvCxnSpPr>
            <p:cNvPr id="22" name="Raven puščični povezovalnik 21"/>
            <p:cNvCxnSpPr/>
            <p:nvPr/>
          </p:nvCxnSpPr>
          <p:spPr>
            <a:xfrm flipH="1">
              <a:off x="1505076" y="5787317"/>
              <a:ext cx="1684886" cy="3514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aven puščični povezovalnik 25"/>
            <p:cNvCxnSpPr/>
            <p:nvPr/>
          </p:nvCxnSpPr>
          <p:spPr>
            <a:xfrm>
              <a:off x="3777758" y="5787317"/>
              <a:ext cx="2091105" cy="4954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aven puščični povezovalnik 29"/>
            <p:cNvCxnSpPr/>
            <p:nvPr/>
          </p:nvCxnSpPr>
          <p:spPr>
            <a:xfrm flipH="1">
              <a:off x="2613897" y="5787317"/>
              <a:ext cx="734686" cy="222367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aven puščični povezovalnik 33"/>
            <p:cNvCxnSpPr>
              <a:stCxn id="38" idx="2"/>
            </p:cNvCxnSpPr>
            <p:nvPr/>
          </p:nvCxnSpPr>
          <p:spPr>
            <a:xfrm>
              <a:off x="3636615" y="5787317"/>
              <a:ext cx="779285" cy="222367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09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Raven povezovalnik 83"/>
          <p:cNvCxnSpPr/>
          <p:nvPr/>
        </p:nvCxnSpPr>
        <p:spPr>
          <a:xfrm flipV="1">
            <a:off x="3420591" y="9739188"/>
            <a:ext cx="0" cy="36004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2793697" y="234132"/>
            <a:ext cx="1995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Avtokratski slog</a:t>
            </a:r>
            <a:endParaRPr lang="sl-SI"/>
          </a:p>
        </p:txBody>
      </p:sp>
      <p:grpSp>
        <p:nvGrpSpPr>
          <p:cNvPr id="19" name="Skupina 18"/>
          <p:cNvGrpSpPr/>
          <p:nvPr/>
        </p:nvGrpSpPr>
        <p:grpSpPr>
          <a:xfrm>
            <a:off x="396255" y="603464"/>
            <a:ext cx="6610130" cy="2727012"/>
            <a:chOff x="396255" y="603464"/>
            <a:chExt cx="6610130" cy="2727012"/>
          </a:xfrm>
        </p:grpSpPr>
        <p:grpSp>
          <p:nvGrpSpPr>
            <p:cNvPr id="2" name="Skupina 1"/>
            <p:cNvGrpSpPr/>
            <p:nvPr/>
          </p:nvGrpSpPr>
          <p:grpSpPr>
            <a:xfrm>
              <a:off x="396255" y="1314252"/>
              <a:ext cx="2304256" cy="2016224"/>
              <a:chOff x="396255" y="954212"/>
              <a:chExt cx="2304256" cy="2016224"/>
            </a:xfrm>
          </p:grpSpPr>
          <p:sp>
            <p:nvSpPr>
              <p:cNvPr id="37" name="Zaobljeni pravokotnik 36"/>
              <p:cNvSpPr/>
              <p:nvPr/>
            </p:nvSpPr>
            <p:spPr>
              <a:xfrm>
                <a:off x="396255" y="954212"/>
                <a:ext cx="2304256" cy="2016224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39" name="PoljeZBesedilom 38"/>
              <p:cNvSpPr txBox="1"/>
              <p:nvPr/>
            </p:nvSpPr>
            <p:spPr>
              <a:xfrm>
                <a:off x="522792" y="1280859"/>
                <a:ext cx="209110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l-SI" smtClean="0"/>
                  <a:t>Razmerje med nadrejenimi in delavci temelji na ukazovanju in poslušnosti</a:t>
                </a:r>
                <a:endParaRPr lang="sl-SI"/>
              </a:p>
            </p:txBody>
          </p:sp>
        </p:grpSp>
        <p:grpSp>
          <p:nvGrpSpPr>
            <p:cNvPr id="4" name="Skupina 3"/>
            <p:cNvGrpSpPr/>
            <p:nvPr/>
          </p:nvGrpSpPr>
          <p:grpSpPr>
            <a:xfrm>
              <a:off x="4788743" y="1371451"/>
              <a:ext cx="2217642" cy="1296144"/>
              <a:chOff x="4788743" y="1371451"/>
              <a:chExt cx="2217642" cy="1296144"/>
            </a:xfrm>
          </p:grpSpPr>
          <p:sp>
            <p:nvSpPr>
              <p:cNvPr id="42" name="Zaobljeni pravokotnik 41"/>
              <p:cNvSpPr/>
              <p:nvPr/>
            </p:nvSpPr>
            <p:spPr>
              <a:xfrm>
                <a:off x="4788743" y="1371451"/>
                <a:ext cx="2217642" cy="1296144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43" name="PoljeZBesedilom 42"/>
              <p:cNvSpPr txBox="1"/>
              <p:nvPr/>
            </p:nvSpPr>
            <p:spPr>
              <a:xfrm>
                <a:off x="4852011" y="1639158"/>
                <a:ext cx="20911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l-SI" smtClean="0"/>
                  <a:t>nadrejeni  odreja vse do podrobnosti</a:t>
                </a:r>
                <a:endParaRPr lang="sl-SI"/>
              </a:p>
            </p:txBody>
          </p:sp>
        </p:grpSp>
        <p:cxnSp>
          <p:nvCxnSpPr>
            <p:cNvPr id="7" name="Raven puščični povezovalnik 6"/>
            <p:cNvCxnSpPr/>
            <p:nvPr/>
          </p:nvCxnSpPr>
          <p:spPr>
            <a:xfrm flipH="1">
              <a:off x="1568344" y="603464"/>
              <a:ext cx="1852247" cy="5667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ven puščični povezovalnik 10"/>
            <p:cNvCxnSpPr>
              <a:stCxn id="34" idx="2"/>
            </p:cNvCxnSpPr>
            <p:nvPr/>
          </p:nvCxnSpPr>
          <p:spPr>
            <a:xfrm>
              <a:off x="3791220" y="603464"/>
              <a:ext cx="1789611" cy="5667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PoljeZBesedilom 55"/>
          <p:cNvSpPr txBox="1"/>
          <p:nvPr/>
        </p:nvSpPr>
        <p:spPr>
          <a:xfrm>
            <a:off x="2793697" y="4194572"/>
            <a:ext cx="1995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Liberalni slog</a:t>
            </a:r>
            <a:endParaRPr lang="sl-SI"/>
          </a:p>
        </p:txBody>
      </p:sp>
      <p:grpSp>
        <p:nvGrpSpPr>
          <p:cNvPr id="59" name="Skupina 58"/>
          <p:cNvGrpSpPr/>
          <p:nvPr/>
        </p:nvGrpSpPr>
        <p:grpSpPr>
          <a:xfrm>
            <a:off x="396255" y="5274692"/>
            <a:ext cx="2304256" cy="2016224"/>
            <a:chOff x="396255" y="954212"/>
            <a:chExt cx="2304256" cy="2016224"/>
          </a:xfrm>
        </p:grpSpPr>
        <p:sp>
          <p:nvSpPr>
            <p:cNvPr id="65" name="Zaobljeni pravokotnik 64"/>
            <p:cNvSpPr/>
            <p:nvPr/>
          </p:nvSpPr>
          <p:spPr>
            <a:xfrm>
              <a:off x="396255" y="954212"/>
              <a:ext cx="2304256" cy="201622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66" name="PoljeZBesedilom 65"/>
            <p:cNvSpPr txBox="1"/>
            <p:nvPr/>
          </p:nvSpPr>
          <p:spPr>
            <a:xfrm>
              <a:off x="522792" y="1280859"/>
              <a:ext cx="20911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mtClean="0"/>
                <a:t>Delavci uživajo precejšnjo svobodo</a:t>
              </a:r>
              <a:endParaRPr lang="sl-SI"/>
            </a:p>
          </p:txBody>
        </p:sp>
      </p:grpSp>
      <p:sp>
        <p:nvSpPr>
          <p:cNvPr id="63" name="Zaobljeni pravokotnik 62"/>
          <p:cNvSpPr/>
          <p:nvPr/>
        </p:nvSpPr>
        <p:spPr>
          <a:xfrm>
            <a:off x="4788743" y="5331891"/>
            <a:ext cx="2217642" cy="1296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4" name="PoljeZBesedilom 63"/>
          <p:cNvSpPr txBox="1"/>
          <p:nvPr/>
        </p:nvSpPr>
        <p:spPr>
          <a:xfrm>
            <a:off x="4852011" y="5599598"/>
            <a:ext cx="2091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Nadrejeni posreduje le, če ga delavci izrecno zaprosijo</a:t>
            </a:r>
            <a:endParaRPr lang="sl-SI"/>
          </a:p>
        </p:txBody>
      </p:sp>
      <p:cxnSp>
        <p:nvCxnSpPr>
          <p:cNvPr id="61" name="Raven puščični povezovalnik 60"/>
          <p:cNvCxnSpPr/>
          <p:nvPr/>
        </p:nvCxnSpPr>
        <p:spPr>
          <a:xfrm flipH="1">
            <a:off x="1568344" y="4563904"/>
            <a:ext cx="1852247" cy="56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uščični povezovalnik 61"/>
          <p:cNvCxnSpPr>
            <a:stCxn id="56" idx="2"/>
          </p:cNvCxnSpPr>
          <p:nvPr/>
        </p:nvCxnSpPr>
        <p:spPr>
          <a:xfrm>
            <a:off x="3791220" y="4563904"/>
            <a:ext cx="1789611" cy="56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64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oljeZBesedilom 42"/>
          <p:cNvSpPr txBox="1"/>
          <p:nvPr/>
        </p:nvSpPr>
        <p:spPr>
          <a:xfrm>
            <a:off x="282837" y="84263"/>
            <a:ext cx="596904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Kam so lahko usmerjeni  cilji  vodij?</a:t>
            </a:r>
            <a:endParaRPr lang="sl-SI"/>
          </a:p>
        </p:txBody>
      </p:sp>
      <p:sp>
        <p:nvSpPr>
          <p:cNvPr id="2" name="PoljeZBesedilom 1"/>
          <p:cNvSpPr txBox="1"/>
          <p:nvPr/>
        </p:nvSpPr>
        <p:spPr>
          <a:xfrm>
            <a:off x="282837" y="1026220"/>
            <a:ext cx="205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naloge</a:t>
            </a:r>
            <a:endParaRPr lang="sl-SI"/>
          </a:p>
        </p:txBody>
      </p:sp>
      <p:sp>
        <p:nvSpPr>
          <p:cNvPr id="19" name="PoljeZBesedilom 18"/>
          <p:cNvSpPr txBox="1"/>
          <p:nvPr/>
        </p:nvSpPr>
        <p:spPr>
          <a:xfrm>
            <a:off x="5035365" y="1026220"/>
            <a:ext cx="205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dobro zaposlenih</a:t>
            </a:r>
            <a:endParaRPr lang="sl-SI"/>
          </a:p>
        </p:txBody>
      </p:sp>
      <p:cxnSp>
        <p:nvCxnSpPr>
          <p:cNvPr id="5" name="Raven puščični povezovalnik 4"/>
          <p:cNvCxnSpPr/>
          <p:nvPr/>
        </p:nvCxnSpPr>
        <p:spPr>
          <a:xfrm flipH="1">
            <a:off x="1188343" y="453595"/>
            <a:ext cx="2079018" cy="572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uščični povezovalnik 7"/>
          <p:cNvCxnSpPr/>
          <p:nvPr/>
        </p:nvCxnSpPr>
        <p:spPr>
          <a:xfrm>
            <a:off x="3708623" y="484054"/>
            <a:ext cx="1584176" cy="572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282837" y="2178348"/>
            <a:ext cx="596904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6. Kako je s prepletanjem slogov pri vodjih (menedžerjih, direktorjih)?</a:t>
            </a:r>
            <a:endParaRPr lang="sl-SI"/>
          </a:p>
        </p:txBody>
      </p:sp>
      <p:sp>
        <p:nvSpPr>
          <p:cNvPr id="11" name="Pravokotnik 10"/>
          <p:cNvSpPr/>
          <p:nvPr/>
        </p:nvSpPr>
        <p:spPr>
          <a:xfrm>
            <a:off x="2988543" y="1018641"/>
            <a:ext cx="1126310" cy="5116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3184195" y="1018641"/>
            <a:ext cx="93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In/ali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2556495" y="333047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vodja (menedžer, direktor)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2340471" y="5058668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prepleta več slogov (participativno-demokratični, avtokratski slog, liberalni slog) </a:t>
            </a:r>
            <a:endParaRPr lang="sl-SI"/>
          </a:p>
        </p:txBody>
      </p:sp>
      <p:cxnSp>
        <p:nvCxnSpPr>
          <p:cNvPr id="17" name="Raven puščični povezovalnik 16"/>
          <p:cNvCxnSpPr>
            <a:stCxn id="13" idx="2"/>
          </p:cNvCxnSpPr>
          <p:nvPr/>
        </p:nvCxnSpPr>
        <p:spPr>
          <a:xfrm>
            <a:off x="3528603" y="3976807"/>
            <a:ext cx="0" cy="1081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3744627" y="4333071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 lahko</a:t>
            </a:r>
            <a:endParaRPr lang="sl-SI"/>
          </a:p>
        </p:txBody>
      </p:sp>
      <p:cxnSp>
        <p:nvCxnSpPr>
          <p:cNvPr id="32" name="Raven puščični povezovalnik 31"/>
          <p:cNvCxnSpPr/>
          <p:nvPr/>
        </p:nvCxnSpPr>
        <p:spPr>
          <a:xfrm>
            <a:off x="3540886" y="6338625"/>
            <a:ext cx="21623" cy="975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3839549" y="6641831"/>
            <a:ext cx="1323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uporablja</a:t>
            </a:r>
            <a:endParaRPr lang="sl-SI"/>
          </a:p>
        </p:txBody>
      </p:sp>
      <p:sp>
        <p:nvSpPr>
          <p:cNvPr id="37" name="PoljeZBesedilom 36"/>
          <p:cNvSpPr txBox="1"/>
          <p:nvPr/>
        </p:nvSpPr>
        <p:spPr>
          <a:xfrm>
            <a:off x="2218371" y="743493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več vodstvenih načinov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2304467" y="865906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vsakega v pravi meri in ob pravem času</a:t>
            </a:r>
            <a:endParaRPr lang="sl-SI"/>
          </a:p>
        </p:txBody>
      </p:sp>
      <p:cxnSp>
        <p:nvCxnSpPr>
          <p:cNvPr id="22" name="Raven puščični povezovalnik 21"/>
          <p:cNvCxnSpPr/>
          <p:nvPr/>
        </p:nvCxnSpPr>
        <p:spPr>
          <a:xfrm>
            <a:off x="3622527" y="7938988"/>
            <a:ext cx="0" cy="5797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92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5" y="3953737"/>
            <a:ext cx="6518523" cy="3481195"/>
          </a:xfrm>
          <a:prstGeom prst="rect">
            <a:avLst/>
          </a:prstGeom>
        </p:spPr>
      </p:pic>
      <p:sp>
        <p:nvSpPr>
          <p:cNvPr id="3" name="PoljeZBesedilom 2"/>
          <p:cNvSpPr txBox="1"/>
          <p:nvPr/>
        </p:nvSpPr>
        <p:spPr>
          <a:xfrm>
            <a:off x="612278" y="2898428"/>
            <a:ext cx="630249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7. </a:t>
            </a:r>
            <a:r>
              <a:rPr lang="sl-SI" smtClean="0"/>
              <a:t>Katere sloge vodenja razberemo iz sheme  glede vključevanja zaposlenih pri odločanju oziroma za katere cilje se opredeljuje vodja</a:t>
            </a:r>
            <a:r>
              <a:rPr lang="sl-SI" smtClean="0"/>
              <a:t>?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420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2.3.1  RETORIKA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1376968"/>
            <a:ext cx="58326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</a:t>
            </a:r>
            <a:r>
              <a:rPr lang="sl-SI" smtClean="0"/>
              <a:t>Zakaj mora biti menedžer dober retorik (govorec)</a:t>
            </a:r>
            <a:r>
              <a:rPr lang="sl-SI" smtClean="0"/>
              <a:t>?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196232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Če želi menedžer prepričati svoje podrejene, mora biti dober retorik.</a:t>
            </a:r>
            <a:endParaRPr lang="sl-SI"/>
          </a:p>
        </p:txBody>
      </p:sp>
      <p:sp>
        <p:nvSpPr>
          <p:cNvPr id="41" name="PoljeZBesedilom 40"/>
          <p:cNvSpPr txBox="1"/>
          <p:nvPr/>
        </p:nvSpPr>
        <p:spPr>
          <a:xfrm>
            <a:off x="612279" y="2457088"/>
            <a:ext cx="58326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</a:t>
            </a:r>
            <a:r>
              <a:rPr lang="sl-SI" smtClean="0"/>
              <a:t>Kaj je retorika</a:t>
            </a:r>
            <a:r>
              <a:rPr lang="sl-SI" smtClean="0"/>
              <a:t>?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612279" y="2960922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Retorika je veščina prepričevanja.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612279" y="3465200"/>
            <a:ext cx="58326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</a:t>
            </a:r>
            <a:r>
              <a:rPr lang="sl-SI" smtClean="0"/>
              <a:t>Kaj vključuje retorika</a:t>
            </a:r>
            <a:r>
              <a:rPr lang="sl-SI" smtClean="0"/>
              <a:t>?</a:t>
            </a:r>
            <a:endParaRPr lang="sl-SI"/>
          </a:p>
        </p:txBody>
      </p:sp>
      <p:sp>
        <p:nvSpPr>
          <p:cNvPr id="44" name="PoljeZBesedilom 43"/>
          <p:cNvSpPr txBox="1"/>
          <p:nvPr/>
        </p:nvSpPr>
        <p:spPr>
          <a:xfrm>
            <a:off x="2628503" y="39880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sistem pravil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2988543" y="4914652"/>
            <a:ext cx="7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faze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540271" y="57067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priprave</a:t>
            </a:r>
            <a:endParaRPr lang="sl-SI"/>
          </a:p>
        </p:txBody>
      </p:sp>
      <p:sp>
        <p:nvSpPr>
          <p:cNvPr id="46" name="PoljeZBesedilom 45"/>
          <p:cNvSpPr txBox="1"/>
          <p:nvPr/>
        </p:nvSpPr>
        <p:spPr>
          <a:xfrm>
            <a:off x="2124447" y="57067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zamisli</a:t>
            </a:r>
            <a:endParaRPr lang="sl-SI"/>
          </a:p>
        </p:txBody>
      </p:sp>
      <p:sp>
        <p:nvSpPr>
          <p:cNvPr id="47" name="PoljeZBesedilom 46"/>
          <p:cNvSpPr txBox="1"/>
          <p:nvPr/>
        </p:nvSpPr>
        <p:spPr>
          <a:xfrm>
            <a:off x="3636615" y="57067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zgradbe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5004767" y="5708481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i</a:t>
            </a:r>
            <a:r>
              <a:rPr lang="sl-SI" smtClean="0"/>
              <a:t>zvedbe govora ali dialoga</a:t>
            </a:r>
            <a:endParaRPr lang="sl-SI"/>
          </a:p>
        </p:txBody>
      </p:sp>
      <p:cxnSp>
        <p:nvCxnSpPr>
          <p:cNvPr id="16" name="Raven puščični povezovalnik 15"/>
          <p:cNvCxnSpPr/>
          <p:nvPr/>
        </p:nvCxnSpPr>
        <p:spPr>
          <a:xfrm>
            <a:off x="3276575" y="4338588"/>
            <a:ext cx="0" cy="525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3492599" y="4401304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anašajo na</a:t>
            </a:r>
            <a:endParaRPr lang="sl-SI"/>
          </a:p>
        </p:txBody>
      </p:sp>
      <p:cxnSp>
        <p:nvCxnSpPr>
          <p:cNvPr id="20" name="Raven puščični povezovalnik 19"/>
          <p:cNvCxnSpPr>
            <a:endCxn id="12" idx="0"/>
          </p:cNvCxnSpPr>
          <p:nvPr/>
        </p:nvCxnSpPr>
        <p:spPr>
          <a:xfrm flipH="1">
            <a:off x="1044327" y="5283984"/>
            <a:ext cx="1944216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uščični povezovalnik 27"/>
          <p:cNvCxnSpPr/>
          <p:nvPr/>
        </p:nvCxnSpPr>
        <p:spPr>
          <a:xfrm>
            <a:off x="3636615" y="5283984"/>
            <a:ext cx="1872208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uščični povezovalnik 32"/>
          <p:cNvCxnSpPr/>
          <p:nvPr/>
        </p:nvCxnSpPr>
        <p:spPr>
          <a:xfrm flipH="1">
            <a:off x="2844527" y="5283984"/>
            <a:ext cx="288032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>
            <a:stCxn id="10" idx="2"/>
          </p:cNvCxnSpPr>
          <p:nvPr/>
        </p:nvCxnSpPr>
        <p:spPr>
          <a:xfrm>
            <a:off x="3366585" y="5283984"/>
            <a:ext cx="378042" cy="4244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uščični povezovalnik 50"/>
          <p:cNvCxnSpPr/>
          <p:nvPr/>
        </p:nvCxnSpPr>
        <p:spPr>
          <a:xfrm>
            <a:off x="3276575" y="6031646"/>
            <a:ext cx="0" cy="61119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uščični povezovalnik 58"/>
          <p:cNvCxnSpPr/>
          <p:nvPr/>
        </p:nvCxnSpPr>
        <p:spPr>
          <a:xfrm flipH="1">
            <a:off x="2124447" y="6642844"/>
            <a:ext cx="115212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uščični povezovalnik 60"/>
          <p:cNvCxnSpPr/>
          <p:nvPr/>
        </p:nvCxnSpPr>
        <p:spPr>
          <a:xfrm>
            <a:off x="3276575" y="6642844"/>
            <a:ext cx="100811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1422369" y="7290916"/>
            <a:ext cx="140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preprečljivo</a:t>
            </a:r>
            <a:endParaRPr lang="sl-SI"/>
          </a:p>
        </p:txBody>
      </p:sp>
      <p:sp>
        <p:nvSpPr>
          <p:cNvPr id="66" name="PoljeZBesedilom 65"/>
          <p:cNvSpPr txBox="1"/>
          <p:nvPr/>
        </p:nvSpPr>
        <p:spPr>
          <a:xfrm>
            <a:off x="3636615" y="729091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učinkovito</a:t>
            </a:r>
            <a:endParaRPr lang="sl-SI"/>
          </a:p>
        </p:txBody>
      </p:sp>
      <p:sp>
        <p:nvSpPr>
          <p:cNvPr id="65" name="PoljeZBesedilom 64"/>
          <p:cNvSpPr txBox="1"/>
          <p:nvPr/>
        </p:nvSpPr>
        <p:spPr>
          <a:xfrm>
            <a:off x="2484487" y="8227020"/>
            <a:ext cx="1440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g</a:t>
            </a:r>
            <a:r>
              <a:rPr lang="sl-SI" smtClean="0"/>
              <a:t>ovorno nastopanje</a:t>
            </a:r>
            <a:endParaRPr lang="sl-SI"/>
          </a:p>
        </p:txBody>
      </p:sp>
      <p:cxnSp>
        <p:nvCxnSpPr>
          <p:cNvPr id="68" name="Raven puščični povezovalnik 67"/>
          <p:cNvCxnSpPr>
            <a:stCxn id="64" idx="2"/>
          </p:cNvCxnSpPr>
          <p:nvPr/>
        </p:nvCxnSpPr>
        <p:spPr>
          <a:xfrm>
            <a:off x="2124447" y="7660248"/>
            <a:ext cx="1080534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uščični povezovalnik 70"/>
          <p:cNvCxnSpPr>
            <a:stCxn id="66" idx="2"/>
          </p:cNvCxnSpPr>
          <p:nvPr/>
        </p:nvCxnSpPr>
        <p:spPr>
          <a:xfrm flipH="1">
            <a:off x="3492599" y="7660248"/>
            <a:ext cx="792088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Skupina 106"/>
          <p:cNvGrpSpPr/>
          <p:nvPr/>
        </p:nvGrpSpPr>
        <p:grpSpPr>
          <a:xfrm>
            <a:off x="180231" y="4172758"/>
            <a:ext cx="2304256" cy="5494422"/>
            <a:chOff x="180231" y="4172758"/>
            <a:chExt cx="2304256" cy="5494422"/>
          </a:xfrm>
        </p:grpSpPr>
        <p:cxnSp>
          <p:nvCxnSpPr>
            <p:cNvPr id="75" name="Raven povezovalnik 74"/>
            <p:cNvCxnSpPr/>
            <p:nvPr/>
          </p:nvCxnSpPr>
          <p:spPr>
            <a:xfrm flipH="1">
              <a:off x="180231" y="4172758"/>
              <a:ext cx="230425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Raven povezovalnik 80"/>
            <p:cNvCxnSpPr/>
            <p:nvPr/>
          </p:nvCxnSpPr>
          <p:spPr>
            <a:xfrm>
              <a:off x="180231" y="4172758"/>
              <a:ext cx="0" cy="549442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Raven puščični povezovalnik 82"/>
            <p:cNvCxnSpPr/>
            <p:nvPr/>
          </p:nvCxnSpPr>
          <p:spPr>
            <a:xfrm>
              <a:off x="180231" y="9667180"/>
              <a:ext cx="1944216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Skupina 107"/>
          <p:cNvGrpSpPr/>
          <p:nvPr/>
        </p:nvGrpSpPr>
        <p:grpSpPr>
          <a:xfrm>
            <a:off x="4572719" y="4194572"/>
            <a:ext cx="2592288" cy="5544616"/>
            <a:chOff x="4572719" y="4194572"/>
            <a:chExt cx="2592288" cy="5544616"/>
          </a:xfrm>
        </p:grpSpPr>
        <p:cxnSp>
          <p:nvCxnSpPr>
            <p:cNvPr id="76" name="Raven povezovalnik 75"/>
            <p:cNvCxnSpPr/>
            <p:nvPr/>
          </p:nvCxnSpPr>
          <p:spPr>
            <a:xfrm flipH="1">
              <a:off x="5004767" y="4194572"/>
              <a:ext cx="216024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aven povezovalnik 77"/>
            <p:cNvCxnSpPr/>
            <p:nvPr/>
          </p:nvCxnSpPr>
          <p:spPr>
            <a:xfrm>
              <a:off x="7165007" y="4194572"/>
              <a:ext cx="0" cy="554461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Raven puščični povezovalnik 84"/>
            <p:cNvCxnSpPr/>
            <p:nvPr/>
          </p:nvCxnSpPr>
          <p:spPr>
            <a:xfrm flipH="1">
              <a:off x="4572719" y="9739188"/>
              <a:ext cx="259228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PoljeZBesedilom 86"/>
          <p:cNvSpPr txBox="1"/>
          <p:nvPr/>
        </p:nvSpPr>
        <p:spPr>
          <a:xfrm>
            <a:off x="540271" y="909111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pomagajo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88" name="PoljeZBesedilom 87"/>
          <p:cNvSpPr txBox="1"/>
          <p:nvPr/>
        </p:nvSpPr>
        <p:spPr>
          <a:xfrm>
            <a:off x="5364807" y="916312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pomagajo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89" name="PoljeZBesedilom 88"/>
          <p:cNvSpPr txBox="1"/>
          <p:nvPr/>
        </p:nvSpPr>
        <p:spPr>
          <a:xfrm>
            <a:off x="3213511" y="9460448"/>
            <a:ext cx="85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nastop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90" name="PoljeZBesedilom 89"/>
          <p:cNvSpPr txBox="1"/>
          <p:nvPr/>
        </p:nvSpPr>
        <p:spPr>
          <a:xfrm>
            <a:off x="36215" y="10171236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suveren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91" name="PoljeZBesedilom 90"/>
          <p:cNvSpPr txBox="1"/>
          <p:nvPr/>
        </p:nvSpPr>
        <p:spPr>
          <a:xfrm>
            <a:off x="1044327" y="10171236"/>
            <a:ext cx="738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jasen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92" name="PoljeZBesedilom 91"/>
          <p:cNvSpPr txBox="1"/>
          <p:nvPr/>
        </p:nvSpPr>
        <p:spPr>
          <a:xfrm>
            <a:off x="1764407" y="10171236"/>
            <a:ext cx="918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zanimiv</a:t>
            </a:r>
            <a:r>
              <a:rPr lang="sl-SI" smtClean="0"/>
              <a:t> </a:t>
            </a:r>
            <a:endParaRPr lang="sl-SI"/>
          </a:p>
        </p:txBody>
      </p:sp>
      <p:sp>
        <p:nvSpPr>
          <p:cNvPr id="93" name="PoljeZBesedilom 92"/>
          <p:cNvSpPr txBox="1"/>
          <p:nvPr/>
        </p:nvSpPr>
        <p:spPr>
          <a:xfrm>
            <a:off x="3204567" y="101712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sproščen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94" name="PoljeZBesedilom 93"/>
          <p:cNvSpPr txBox="1"/>
          <p:nvPr/>
        </p:nvSpPr>
        <p:spPr>
          <a:xfrm>
            <a:off x="4554717" y="10171236"/>
            <a:ext cx="1242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odmeven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95" name="PoljeZBesedilom 94"/>
          <p:cNvSpPr txBox="1"/>
          <p:nvPr/>
        </p:nvSpPr>
        <p:spPr>
          <a:xfrm>
            <a:off x="6066885" y="10171236"/>
            <a:ext cx="1242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preprečljiv</a:t>
            </a:r>
            <a:endParaRPr lang="sl-SI">
              <a:solidFill>
                <a:srgbClr val="FF0000"/>
              </a:solidFill>
            </a:endParaRPr>
          </a:p>
        </p:txBody>
      </p:sp>
      <p:cxnSp>
        <p:nvCxnSpPr>
          <p:cNvPr id="97" name="Raven puščični povezovalnik 96"/>
          <p:cNvCxnSpPr>
            <a:endCxn id="90" idx="0"/>
          </p:cNvCxnSpPr>
          <p:nvPr/>
        </p:nvCxnSpPr>
        <p:spPr>
          <a:xfrm flipH="1">
            <a:off x="522269" y="9739188"/>
            <a:ext cx="2970330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aven puščični povezovalnik 98"/>
          <p:cNvCxnSpPr/>
          <p:nvPr/>
        </p:nvCxnSpPr>
        <p:spPr>
          <a:xfrm>
            <a:off x="3780631" y="9739188"/>
            <a:ext cx="2664296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aven puščični povezovalnik 100"/>
          <p:cNvCxnSpPr/>
          <p:nvPr/>
        </p:nvCxnSpPr>
        <p:spPr>
          <a:xfrm flipH="1">
            <a:off x="1764407" y="9739188"/>
            <a:ext cx="1791199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Raven puščični povezovalnik 102"/>
          <p:cNvCxnSpPr>
            <a:endCxn id="94" idx="0"/>
          </p:cNvCxnSpPr>
          <p:nvPr/>
        </p:nvCxnSpPr>
        <p:spPr>
          <a:xfrm>
            <a:off x="3555606" y="9739188"/>
            <a:ext cx="1620180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Raven puščični povezovalnik 104"/>
          <p:cNvCxnSpPr/>
          <p:nvPr/>
        </p:nvCxnSpPr>
        <p:spPr>
          <a:xfrm flipH="1">
            <a:off x="3564607" y="9829780"/>
            <a:ext cx="1" cy="3414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043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40271" y="18108"/>
            <a:ext cx="669674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Kaj moramo dobro pripraviti v zvezi z retoričnim nastopom?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2628503" y="73818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dobra priprava</a:t>
            </a:r>
            <a:endParaRPr lang="sl-SI"/>
          </a:p>
        </p:txBody>
      </p:sp>
      <p:cxnSp>
        <p:nvCxnSpPr>
          <p:cNvPr id="17" name="Raven puščični povezovalnik 16"/>
          <p:cNvCxnSpPr>
            <a:endCxn id="30" idx="0"/>
          </p:cNvCxnSpPr>
          <p:nvPr/>
        </p:nvCxnSpPr>
        <p:spPr>
          <a:xfrm flipH="1">
            <a:off x="1224347" y="1107520"/>
            <a:ext cx="1980220" cy="10708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uščični povezovalnik 18"/>
          <p:cNvCxnSpPr/>
          <p:nvPr/>
        </p:nvCxnSpPr>
        <p:spPr>
          <a:xfrm>
            <a:off x="3492599" y="1107520"/>
            <a:ext cx="2808312" cy="10708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180231" y="217834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n</a:t>
            </a:r>
            <a:r>
              <a:rPr lang="sl-SI" smtClean="0"/>
              <a:t>ebesednega nastopa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5148783" y="226873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besednega nastopa</a:t>
            </a:r>
            <a:endParaRPr lang="sl-SI"/>
          </a:p>
        </p:txBody>
      </p:sp>
      <p:cxnSp>
        <p:nvCxnSpPr>
          <p:cNvPr id="35" name="Raven puščični povezovalnik 34"/>
          <p:cNvCxnSpPr/>
          <p:nvPr/>
        </p:nvCxnSpPr>
        <p:spPr>
          <a:xfrm>
            <a:off x="1332359" y="2887395"/>
            <a:ext cx="0" cy="10284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1476375" y="317716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obvladovanje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-35793" y="4185280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telesa</a:t>
            </a:r>
            <a:endParaRPr lang="sl-SI"/>
          </a:p>
        </p:txBody>
      </p:sp>
      <p:sp>
        <p:nvSpPr>
          <p:cNvPr id="51" name="PoljeZBesedilom 50"/>
          <p:cNvSpPr txBox="1"/>
          <p:nvPr/>
        </p:nvSpPr>
        <p:spPr>
          <a:xfrm>
            <a:off x="972319" y="4185280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glasu</a:t>
            </a:r>
            <a:endParaRPr lang="sl-SI"/>
          </a:p>
        </p:txBody>
      </p:sp>
      <p:sp>
        <p:nvSpPr>
          <p:cNvPr id="52" name="PoljeZBesedilom 51"/>
          <p:cNvSpPr txBox="1"/>
          <p:nvPr/>
        </p:nvSpPr>
        <p:spPr>
          <a:xfrm>
            <a:off x="1764407" y="4185280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čustev</a:t>
            </a:r>
            <a:endParaRPr lang="sl-SI"/>
          </a:p>
        </p:txBody>
      </p:sp>
      <p:cxnSp>
        <p:nvCxnSpPr>
          <p:cNvPr id="47" name="Raven povezovalnik 46"/>
          <p:cNvCxnSpPr/>
          <p:nvPr/>
        </p:nvCxnSpPr>
        <p:spPr>
          <a:xfrm>
            <a:off x="1332359" y="3853116"/>
            <a:ext cx="0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324247" y="3853116"/>
            <a:ext cx="18902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324247" y="3853116"/>
            <a:ext cx="0" cy="197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2196455" y="3853116"/>
            <a:ext cx="0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uščični povezovalnik 69"/>
          <p:cNvCxnSpPr/>
          <p:nvPr/>
        </p:nvCxnSpPr>
        <p:spPr>
          <a:xfrm>
            <a:off x="6084887" y="2826420"/>
            <a:ext cx="0" cy="10284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4572719" y="318646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obvladovati</a:t>
            </a:r>
            <a:endParaRPr lang="sl-SI"/>
          </a:p>
        </p:txBody>
      </p:sp>
      <p:sp>
        <p:nvSpPr>
          <p:cNvPr id="72" name="PoljeZBesedilom 71"/>
          <p:cNvSpPr txBox="1"/>
          <p:nvPr/>
        </p:nvSpPr>
        <p:spPr>
          <a:xfrm>
            <a:off x="3708623" y="4196313"/>
            <a:ext cx="1044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vsebino</a:t>
            </a:r>
          </a:p>
          <a:p>
            <a:pPr algn="ctr"/>
            <a:r>
              <a:rPr lang="sl-SI" smtClean="0"/>
              <a:t>(govora, </a:t>
            </a:r>
          </a:p>
          <a:p>
            <a:pPr algn="ctr"/>
            <a:r>
              <a:rPr lang="sl-SI" smtClean="0"/>
              <a:t>mnenja,</a:t>
            </a:r>
          </a:p>
          <a:p>
            <a:pPr algn="ctr"/>
            <a:r>
              <a:rPr lang="sl-SI" smtClean="0"/>
              <a:t>Izjave)</a:t>
            </a:r>
            <a:endParaRPr lang="sl-SI"/>
          </a:p>
        </p:txBody>
      </p:sp>
      <p:sp>
        <p:nvSpPr>
          <p:cNvPr id="73" name="PoljeZBesedilom 72"/>
          <p:cNvSpPr txBox="1"/>
          <p:nvPr/>
        </p:nvSpPr>
        <p:spPr>
          <a:xfrm>
            <a:off x="5791999" y="4279952"/>
            <a:ext cx="1769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jezikovna sredstva oz.</a:t>
            </a:r>
          </a:p>
          <a:p>
            <a:pPr algn="ctr"/>
            <a:r>
              <a:rPr lang="sl-SI" smtClean="0"/>
              <a:t>sredstva prepričevanja</a:t>
            </a:r>
            <a:endParaRPr lang="sl-SI"/>
          </a:p>
        </p:txBody>
      </p:sp>
      <p:cxnSp>
        <p:nvCxnSpPr>
          <p:cNvPr id="67" name="Raven povezovalnik 66"/>
          <p:cNvCxnSpPr/>
          <p:nvPr/>
        </p:nvCxnSpPr>
        <p:spPr>
          <a:xfrm>
            <a:off x="4212679" y="3864149"/>
            <a:ext cx="25022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4212679" y="3864149"/>
            <a:ext cx="0" cy="197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aven povezovalnik 68"/>
          <p:cNvCxnSpPr/>
          <p:nvPr/>
        </p:nvCxnSpPr>
        <p:spPr>
          <a:xfrm>
            <a:off x="6732959" y="3845565"/>
            <a:ext cx="0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ravokotnik 60"/>
          <p:cNvSpPr/>
          <p:nvPr/>
        </p:nvSpPr>
        <p:spPr>
          <a:xfrm>
            <a:off x="540271" y="6210796"/>
            <a:ext cx="1728192" cy="10673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6" name="PoljeZBesedilom 75"/>
          <p:cNvSpPr txBox="1"/>
          <p:nvPr/>
        </p:nvSpPr>
        <p:spPr>
          <a:xfrm>
            <a:off x="324247" y="5634732"/>
            <a:ext cx="669674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Kakšen je dober govorni nastop oziroma kakšna je dobra retorika?</a:t>
            </a:r>
            <a:endParaRPr lang="sl-SI"/>
          </a:p>
        </p:txBody>
      </p:sp>
      <p:sp>
        <p:nvSpPr>
          <p:cNvPr id="77" name="PoljeZBesedilom 76"/>
          <p:cNvSpPr txBox="1"/>
          <p:nvPr/>
        </p:nvSpPr>
        <p:spPr>
          <a:xfrm>
            <a:off x="756295" y="6282804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n</a:t>
            </a:r>
            <a:r>
              <a:rPr lang="sl-SI" smtClean="0"/>
              <a:t>aravni ritem govora</a:t>
            </a:r>
            <a:endParaRPr lang="sl-SI"/>
          </a:p>
        </p:txBody>
      </p:sp>
      <p:sp>
        <p:nvSpPr>
          <p:cNvPr id="78" name="Pravokotnik 77"/>
          <p:cNvSpPr/>
          <p:nvPr/>
        </p:nvSpPr>
        <p:spPr>
          <a:xfrm>
            <a:off x="2556495" y="6210796"/>
            <a:ext cx="1728192" cy="10673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9" name="PoljeZBesedilom 78"/>
          <p:cNvSpPr txBox="1"/>
          <p:nvPr/>
        </p:nvSpPr>
        <p:spPr>
          <a:xfrm>
            <a:off x="2700511" y="648953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brez mašil</a:t>
            </a:r>
            <a:endParaRPr lang="sl-SI"/>
          </a:p>
        </p:txBody>
      </p:sp>
      <p:sp>
        <p:nvSpPr>
          <p:cNvPr id="80" name="Pravokotnik 79"/>
          <p:cNvSpPr/>
          <p:nvPr/>
        </p:nvSpPr>
        <p:spPr>
          <a:xfrm>
            <a:off x="4572719" y="6210796"/>
            <a:ext cx="1728192" cy="10673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1" name="PoljeZBesedilom 80"/>
          <p:cNvSpPr txBox="1"/>
          <p:nvPr/>
        </p:nvSpPr>
        <p:spPr>
          <a:xfrm>
            <a:off x="4716735" y="6282804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z</a:t>
            </a:r>
            <a:r>
              <a:rPr lang="sl-SI" smtClean="0"/>
              <a:t>nati je treba poudarjati</a:t>
            </a:r>
            <a:endParaRPr lang="sl-SI"/>
          </a:p>
        </p:txBody>
      </p:sp>
      <p:sp>
        <p:nvSpPr>
          <p:cNvPr id="83" name="Pravokotnik 82"/>
          <p:cNvSpPr/>
          <p:nvPr/>
        </p:nvSpPr>
        <p:spPr>
          <a:xfrm>
            <a:off x="540271" y="7362924"/>
            <a:ext cx="1728192" cy="10673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4" name="PoljeZBesedilom 83"/>
          <p:cNvSpPr txBox="1"/>
          <p:nvPr/>
        </p:nvSpPr>
        <p:spPr>
          <a:xfrm>
            <a:off x="756295" y="7580689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se soočati z občinstvom</a:t>
            </a:r>
            <a:endParaRPr lang="sl-SI"/>
          </a:p>
        </p:txBody>
      </p:sp>
      <p:grpSp>
        <p:nvGrpSpPr>
          <p:cNvPr id="99" name="Skupina 98"/>
          <p:cNvGrpSpPr/>
          <p:nvPr/>
        </p:nvGrpSpPr>
        <p:grpSpPr>
          <a:xfrm>
            <a:off x="2556495" y="7362924"/>
            <a:ext cx="3744416" cy="1067346"/>
            <a:chOff x="2628503" y="7362924"/>
            <a:chExt cx="3744416" cy="1067346"/>
          </a:xfrm>
        </p:grpSpPr>
        <p:sp>
          <p:nvSpPr>
            <p:cNvPr id="85" name="Pravokotnik 84"/>
            <p:cNvSpPr/>
            <p:nvPr/>
          </p:nvSpPr>
          <p:spPr>
            <a:xfrm>
              <a:off x="2628503" y="7362924"/>
              <a:ext cx="3744416" cy="10673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86" name="PoljeZBesedilom 85"/>
            <p:cNvSpPr txBox="1"/>
            <p:nvPr/>
          </p:nvSpPr>
          <p:spPr>
            <a:xfrm>
              <a:off x="2844527" y="7578948"/>
              <a:ext cx="3168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mtClean="0"/>
                <a:t>biti pozoren na prisotnost vedenja in gibanja</a:t>
              </a:r>
              <a:endParaRPr lang="sl-SI"/>
            </a:p>
          </p:txBody>
        </p:sp>
      </p:grpSp>
      <p:grpSp>
        <p:nvGrpSpPr>
          <p:cNvPr id="100" name="Skupina 99"/>
          <p:cNvGrpSpPr/>
          <p:nvPr/>
        </p:nvGrpSpPr>
        <p:grpSpPr>
          <a:xfrm>
            <a:off x="2556495" y="8671842"/>
            <a:ext cx="3744416" cy="779314"/>
            <a:chOff x="2556495" y="8587060"/>
            <a:chExt cx="3744416" cy="779314"/>
          </a:xfrm>
        </p:grpSpPr>
        <p:sp>
          <p:nvSpPr>
            <p:cNvPr id="87" name="Pravokotnik 86"/>
            <p:cNvSpPr/>
            <p:nvPr/>
          </p:nvSpPr>
          <p:spPr>
            <a:xfrm>
              <a:off x="2556495" y="8587060"/>
              <a:ext cx="3744416" cy="7793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88" name="PoljeZBesedilom 87"/>
            <p:cNvSpPr txBox="1"/>
            <p:nvPr/>
          </p:nvSpPr>
          <p:spPr>
            <a:xfrm>
              <a:off x="2844527" y="8803084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mtClean="0"/>
                <a:t>poskrbeti za ustrezen videz</a:t>
              </a:r>
              <a:endParaRPr lang="sl-SI"/>
            </a:p>
          </p:txBody>
        </p:sp>
      </p:grpSp>
      <p:sp>
        <p:nvSpPr>
          <p:cNvPr id="89" name="Pravokotnik 88"/>
          <p:cNvSpPr/>
          <p:nvPr/>
        </p:nvSpPr>
        <p:spPr>
          <a:xfrm>
            <a:off x="540271" y="8515052"/>
            <a:ext cx="1728192" cy="10673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0" name="PoljeZBesedilom 89"/>
          <p:cNvSpPr txBox="1"/>
          <p:nvPr/>
        </p:nvSpPr>
        <p:spPr>
          <a:xfrm>
            <a:off x="738293" y="8587060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upoštevanje časovnega okvira</a:t>
            </a:r>
            <a:endParaRPr lang="sl-SI"/>
          </a:p>
        </p:txBody>
      </p:sp>
      <p:sp>
        <p:nvSpPr>
          <p:cNvPr id="91" name="Pravokotnik 90"/>
          <p:cNvSpPr/>
          <p:nvPr/>
        </p:nvSpPr>
        <p:spPr>
          <a:xfrm>
            <a:off x="2556495" y="9667180"/>
            <a:ext cx="374441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2" name="PoljeZBesedilom 91"/>
          <p:cNvSpPr txBox="1"/>
          <p:nvPr/>
        </p:nvSpPr>
        <p:spPr>
          <a:xfrm>
            <a:off x="2540816" y="9945920"/>
            <a:ext cx="3760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oznavanje poslušalcev/sogovornika</a:t>
            </a:r>
            <a:endParaRPr lang="sl-SI"/>
          </a:p>
        </p:txBody>
      </p:sp>
      <p:sp>
        <p:nvSpPr>
          <p:cNvPr id="94" name="Pravokotnik 93"/>
          <p:cNvSpPr/>
          <p:nvPr/>
        </p:nvSpPr>
        <p:spPr>
          <a:xfrm>
            <a:off x="558273" y="9690410"/>
            <a:ext cx="1728192" cy="912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5" name="PoljeZBesedilom 94"/>
          <p:cNvSpPr txBox="1"/>
          <p:nvPr/>
        </p:nvSpPr>
        <p:spPr>
          <a:xfrm>
            <a:off x="756295" y="9679954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prilagajanje mediju  nastopa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7906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96255" y="1834465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Kaj je konflikt in zakaj nastane?</a:t>
            </a:r>
            <a:endParaRPr lang="sl-SI"/>
          </a:p>
        </p:txBody>
      </p:sp>
      <p:sp>
        <p:nvSpPr>
          <p:cNvPr id="30" name="PoljeZBesedilom 29"/>
          <p:cNvSpPr txBox="1"/>
          <p:nvPr/>
        </p:nvSpPr>
        <p:spPr>
          <a:xfrm>
            <a:off x="612279" y="37814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2.3.2  REŠEVANJE KONFLIKTOV</a:t>
            </a:r>
            <a:endParaRPr lang="sl-SI" sz="2400"/>
          </a:p>
        </p:txBody>
      </p:sp>
      <p:sp>
        <p:nvSpPr>
          <p:cNvPr id="32" name="PoljeZBesedilom 31"/>
          <p:cNvSpPr txBox="1"/>
          <p:nvPr/>
        </p:nvSpPr>
        <p:spPr>
          <a:xfrm>
            <a:off x="396255" y="882204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Ali so odnosi v podjetju vedno harmonični ali redko?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396255" y="1386260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Odnosi v podjetju so redko harmonični.</a:t>
            </a:r>
            <a:endParaRPr lang="sl-SI"/>
          </a:p>
        </p:txBody>
      </p:sp>
      <p:sp>
        <p:nvSpPr>
          <p:cNvPr id="17" name="Pravokotnik 16"/>
          <p:cNvSpPr/>
          <p:nvPr/>
        </p:nvSpPr>
        <p:spPr>
          <a:xfrm>
            <a:off x="612279" y="2835712"/>
            <a:ext cx="6408712" cy="4947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612279" y="2466380"/>
            <a:ext cx="5288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Konflikt je nasprotovanje, ki nastane zaradi:</a:t>
            </a:r>
            <a:endParaRPr lang="sl-SI"/>
          </a:p>
        </p:txBody>
      </p:sp>
      <p:sp>
        <p:nvSpPr>
          <p:cNvPr id="21" name="PoljeZBesedilom 20"/>
          <p:cNvSpPr txBox="1"/>
          <p:nvPr/>
        </p:nvSpPr>
        <p:spPr>
          <a:xfrm>
            <a:off x="756295" y="28984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nezdružljivih ciljev,</a:t>
            </a:r>
            <a:endParaRPr lang="sl-SI"/>
          </a:p>
        </p:txBody>
      </p:sp>
      <p:sp>
        <p:nvSpPr>
          <p:cNvPr id="36" name="Pravokotnik 35"/>
          <p:cNvSpPr/>
          <p:nvPr/>
        </p:nvSpPr>
        <p:spPr>
          <a:xfrm>
            <a:off x="612279" y="3483784"/>
            <a:ext cx="6408712" cy="4947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7" name="PoljeZBesedilom 36"/>
          <p:cNvSpPr txBox="1"/>
          <p:nvPr/>
        </p:nvSpPr>
        <p:spPr>
          <a:xfrm>
            <a:off x="756295" y="3546500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m</a:t>
            </a:r>
            <a:r>
              <a:rPr lang="sl-SI" smtClean="0"/>
              <a:t>isli, čustev v posamezniku ali med člani v skupini.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540271" y="4122564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Kaj je potrebno storiti, ko nastane konflikt (nasprotje)?</a:t>
            </a:r>
            <a:endParaRPr lang="sl-SI"/>
          </a:p>
        </p:txBody>
      </p:sp>
      <p:sp>
        <p:nvSpPr>
          <p:cNvPr id="22" name="PoljeZBesedilom 21"/>
          <p:cNvSpPr txBox="1"/>
          <p:nvPr/>
        </p:nvSpPr>
        <p:spPr>
          <a:xfrm>
            <a:off x="1872419" y="462662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proučiti vzroke, zakaj je nastalo</a:t>
            </a:r>
            <a:endParaRPr lang="sl-SI"/>
          </a:p>
        </p:txBody>
      </p:sp>
      <p:cxnSp>
        <p:nvCxnSpPr>
          <p:cNvPr id="33" name="Raven puščični povezovalnik 32"/>
          <p:cNvCxnSpPr/>
          <p:nvPr/>
        </p:nvCxnSpPr>
        <p:spPr>
          <a:xfrm>
            <a:off x="3348583" y="5058668"/>
            <a:ext cx="0" cy="585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2196455" y="584146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oiskati ustrezne rešitve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2196455" y="718567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z</a:t>
            </a:r>
            <a:r>
              <a:rPr lang="sl-SI" smtClean="0"/>
              <a:t>možnost reševanja konfliktov</a:t>
            </a:r>
            <a:endParaRPr lang="sl-SI"/>
          </a:p>
        </p:txBody>
      </p:sp>
      <p:cxnSp>
        <p:nvCxnSpPr>
          <p:cNvPr id="46" name="Raven puščični povezovalnik 45"/>
          <p:cNvCxnSpPr/>
          <p:nvPr/>
        </p:nvCxnSpPr>
        <p:spPr>
          <a:xfrm flipV="1">
            <a:off x="3420591" y="6210796"/>
            <a:ext cx="0" cy="974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3587250" y="6262348"/>
            <a:ext cx="1489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sposobnost uspešnega menedžerja</a:t>
            </a:r>
            <a:endParaRPr lang="sl-SI"/>
          </a:p>
        </p:txBody>
      </p:sp>
      <p:sp>
        <p:nvSpPr>
          <p:cNvPr id="48" name="PoljeZBesedilom 47"/>
          <p:cNvSpPr txBox="1"/>
          <p:nvPr/>
        </p:nvSpPr>
        <p:spPr>
          <a:xfrm>
            <a:off x="692671" y="8001704"/>
            <a:ext cx="590465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Kako potekajo uspešna pogajanja, s katerimi rešujemo konflikte?</a:t>
            </a:r>
            <a:endParaRPr lang="sl-SI"/>
          </a:p>
        </p:txBody>
      </p:sp>
      <p:sp>
        <p:nvSpPr>
          <p:cNvPr id="49" name="PoljeZBesedilom 48"/>
          <p:cNvSpPr txBox="1"/>
          <p:nvPr/>
        </p:nvSpPr>
        <p:spPr>
          <a:xfrm>
            <a:off x="720291" y="8685491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posamezniki in skupine predstavijo svojo stališča in predloge</a:t>
            </a:r>
            <a:endParaRPr lang="sl-SI"/>
          </a:p>
        </p:txBody>
      </p:sp>
      <p:cxnSp>
        <p:nvCxnSpPr>
          <p:cNvPr id="51" name="Raven puščični povezovalnik 50"/>
          <p:cNvCxnSpPr>
            <a:stCxn id="49" idx="2"/>
          </p:cNvCxnSpPr>
          <p:nvPr/>
        </p:nvCxnSpPr>
        <p:spPr>
          <a:xfrm>
            <a:off x="3564607" y="9331822"/>
            <a:ext cx="0" cy="551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3744627" y="9235132"/>
            <a:ext cx="154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v katerih se razlikujejo</a:t>
            </a:r>
            <a:endParaRPr lang="sl-SI"/>
          </a:p>
        </p:txBody>
      </p:sp>
      <p:sp>
        <p:nvSpPr>
          <p:cNvPr id="53" name="PoljeZBesedilom 52"/>
          <p:cNvSpPr txBox="1"/>
          <p:nvPr/>
        </p:nvSpPr>
        <p:spPr>
          <a:xfrm>
            <a:off x="2484487" y="100272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Iščejo skupno rešitev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22245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7" t="22362" r="7194" b="59143"/>
          <a:stretch/>
        </p:blipFill>
        <p:spPr>
          <a:xfrm>
            <a:off x="461358" y="1170236"/>
            <a:ext cx="6655247" cy="2952328"/>
          </a:xfrm>
          <a:prstGeom prst="rect">
            <a:avLst/>
          </a:prstGeom>
        </p:spPr>
      </p:pic>
      <p:sp>
        <p:nvSpPr>
          <p:cNvPr id="10" name="PoljeZBesedilom 9"/>
          <p:cNvSpPr txBox="1"/>
          <p:nvPr/>
        </p:nvSpPr>
        <p:spPr>
          <a:xfrm>
            <a:off x="396255" y="306140"/>
            <a:ext cx="672035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Kakšni so lahko rezultati pogajanj glede na razmerje med zadovoljevanjem svojih potreb in zadovoljevanjem potreb drugih?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1476375" y="4194572"/>
            <a:ext cx="519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Zadovoljevanje svojih potreb </a:t>
            </a:r>
            <a:r>
              <a:rPr lang="sl-SI" b="1" smtClean="0"/>
              <a:t>je zelo</a:t>
            </a:r>
            <a:r>
              <a:rPr lang="sl-SI" smtClean="0"/>
              <a:t>, zadovoljevanje  potreb drugih </a:t>
            </a:r>
            <a:r>
              <a:rPr lang="sl-SI" b="1" smtClean="0"/>
              <a:t>je malo</a:t>
            </a:r>
            <a:endParaRPr lang="sl-SI" b="1"/>
          </a:p>
        </p:txBody>
      </p:sp>
      <p:cxnSp>
        <p:nvCxnSpPr>
          <p:cNvPr id="13" name="Raven puščični povezovalnik 12"/>
          <p:cNvCxnSpPr/>
          <p:nvPr/>
        </p:nvCxnSpPr>
        <p:spPr>
          <a:xfrm>
            <a:off x="3996655" y="4913782"/>
            <a:ext cx="0" cy="288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3132559" y="526540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prevladovanje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16" name="PoljeZBesedilom 15"/>
          <p:cNvSpPr txBox="1"/>
          <p:nvPr/>
        </p:nvSpPr>
        <p:spPr>
          <a:xfrm>
            <a:off x="1332359" y="5562724"/>
            <a:ext cx="519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Zadovoljevanje svojih potreb </a:t>
            </a:r>
            <a:r>
              <a:rPr lang="sl-SI" b="1" smtClean="0"/>
              <a:t>je malo</a:t>
            </a:r>
            <a:r>
              <a:rPr lang="sl-SI" smtClean="0"/>
              <a:t>, zadovoljevanje  potreb drugih </a:t>
            </a:r>
            <a:r>
              <a:rPr lang="sl-SI" b="1" smtClean="0"/>
              <a:t>je malo</a:t>
            </a:r>
            <a:endParaRPr lang="sl-SI" b="1"/>
          </a:p>
        </p:txBody>
      </p:sp>
      <p:cxnSp>
        <p:nvCxnSpPr>
          <p:cNvPr id="17" name="Raven puščični povezovalnik 16"/>
          <p:cNvCxnSpPr/>
          <p:nvPr/>
        </p:nvCxnSpPr>
        <p:spPr>
          <a:xfrm>
            <a:off x="3928099" y="6282804"/>
            <a:ext cx="0" cy="288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3243481" y="664284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izogibanje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19" name="PoljeZBesedilom 18"/>
          <p:cNvSpPr txBox="1"/>
          <p:nvPr/>
        </p:nvSpPr>
        <p:spPr>
          <a:xfrm>
            <a:off x="1260351" y="7290916"/>
            <a:ext cx="519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Zadovoljevanje svojih potreb </a:t>
            </a:r>
            <a:r>
              <a:rPr lang="sl-SI" b="1" smtClean="0"/>
              <a:t>je zelo</a:t>
            </a:r>
            <a:r>
              <a:rPr lang="sl-SI" smtClean="0"/>
              <a:t>, zadovoljevanje  potreb drugih </a:t>
            </a:r>
            <a:r>
              <a:rPr lang="sl-SI" b="1" smtClean="0"/>
              <a:t>je zelo</a:t>
            </a:r>
            <a:endParaRPr lang="sl-SI" b="1"/>
          </a:p>
        </p:txBody>
      </p:sp>
      <p:cxnSp>
        <p:nvCxnSpPr>
          <p:cNvPr id="20" name="Raven puščični povezovalnik 19"/>
          <p:cNvCxnSpPr/>
          <p:nvPr/>
        </p:nvCxnSpPr>
        <p:spPr>
          <a:xfrm>
            <a:off x="3856091" y="7938988"/>
            <a:ext cx="0" cy="288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3060551" y="82270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dogovarjanje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22" name="PoljeZBesedilom 21"/>
          <p:cNvSpPr txBox="1"/>
          <p:nvPr/>
        </p:nvSpPr>
        <p:spPr>
          <a:xfrm>
            <a:off x="1260351" y="8793792"/>
            <a:ext cx="519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Zadovoljevanje svojih potreb </a:t>
            </a:r>
            <a:r>
              <a:rPr lang="sl-SI" b="1" smtClean="0"/>
              <a:t>je malo</a:t>
            </a:r>
            <a:r>
              <a:rPr lang="sl-SI" smtClean="0"/>
              <a:t>, zadovoljevanje  potreb drugih </a:t>
            </a:r>
            <a:r>
              <a:rPr lang="sl-SI" b="1" smtClean="0"/>
              <a:t>je zelo</a:t>
            </a:r>
            <a:endParaRPr lang="sl-SI" b="1"/>
          </a:p>
        </p:txBody>
      </p:sp>
      <p:cxnSp>
        <p:nvCxnSpPr>
          <p:cNvPr id="23" name="Raven puščični povezovalnik 22"/>
          <p:cNvCxnSpPr/>
          <p:nvPr/>
        </p:nvCxnSpPr>
        <p:spPr>
          <a:xfrm>
            <a:off x="3856091" y="9441864"/>
            <a:ext cx="0" cy="288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3132559" y="972989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prilagajanje</a:t>
            </a:r>
            <a:endParaRPr lang="sl-SI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83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96255" y="2386392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Kakšna mora biti kontrola?</a:t>
            </a:r>
            <a:endParaRPr lang="sl-SI"/>
          </a:p>
        </p:txBody>
      </p:sp>
      <p:sp>
        <p:nvSpPr>
          <p:cNvPr id="30" name="PoljeZBesedilom 29"/>
          <p:cNvSpPr txBox="1"/>
          <p:nvPr/>
        </p:nvSpPr>
        <p:spPr>
          <a:xfrm>
            <a:off x="612279" y="37814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2.4  NADZIRANJE</a:t>
            </a:r>
            <a:endParaRPr lang="sl-SI" sz="2400"/>
          </a:p>
        </p:txBody>
      </p:sp>
      <p:sp>
        <p:nvSpPr>
          <p:cNvPr id="32" name="PoljeZBesedilom 31"/>
          <p:cNvSpPr txBox="1"/>
          <p:nvPr/>
        </p:nvSpPr>
        <p:spPr>
          <a:xfrm>
            <a:off x="396255" y="882204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kontrola oziroma nadzor, ki je širši pojem?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396255" y="1314252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Preverjanje, ali smo dosegli zastavljene cilje. To je ocenjevanje rezultatov dela.</a:t>
            </a:r>
            <a:endParaRPr lang="sl-SI"/>
          </a:p>
        </p:txBody>
      </p:sp>
      <p:sp>
        <p:nvSpPr>
          <p:cNvPr id="3" name="Pravokotnik 2"/>
          <p:cNvSpPr/>
          <p:nvPr/>
        </p:nvSpPr>
        <p:spPr>
          <a:xfrm>
            <a:off x="612279" y="3042444"/>
            <a:ext cx="1800200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4" name="Pravokotnik 23"/>
          <p:cNvSpPr/>
          <p:nvPr/>
        </p:nvSpPr>
        <p:spPr>
          <a:xfrm>
            <a:off x="2772519" y="3042444"/>
            <a:ext cx="1800200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5" name="Pravokotnik 24"/>
          <p:cNvSpPr/>
          <p:nvPr/>
        </p:nvSpPr>
        <p:spPr>
          <a:xfrm>
            <a:off x="4932759" y="3042444"/>
            <a:ext cx="1800200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828303" y="333047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pravočasna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3204567" y="3372684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dosledna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5195821" y="337268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gospodarna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468263" y="4329296"/>
            <a:ext cx="59046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Kaj potrebujemo za kontrolo?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612279" y="54907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poslovni kazalci</a:t>
            </a:r>
            <a:endParaRPr lang="sl-SI"/>
          </a:p>
        </p:txBody>
      </p:sp>
      <p:sp>
        <p:nvSpPr>
          <p:cNvPr id="31" name="PoljeZBesedilom 30"/>
          <p:cNvSpPr txBox="1"/>
          <p:nvPr/>
        </p:nvSpPr>
        <p:spPr>
          <a:xfrm>
            <a:off x="3990296" y="54907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aključno vzeti  vzorci</a:t>
            </a:r>
            <a:endParaRPr lang="sl-SI"/>
          </a:p>
        </p:txBody>
      </p:sp>
      <p:cxnSp>
        <p:nvCxnSpPr>
          <p:cNvPr id="10" name="Raven puščični povezovalnik 9"/>
          <p:cNvCxnSpPr>
            <a:stCxn id="29" idx="2"/>
          </p:cNvCxnSpPr>
          <p:nvPr/>
        </p:nvCxnSpPr>
        <p:spPr>
          <a:xfrm flipH="1">
            <a:off x="1908423" y="4698628"/>
            <a:ext cx="151216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uščični povezovalnik 11"/>
          <p:cNvCxnSpPr/>
          <p:nvPr/>
        </p:nvCxnSpPr>
        <p:spPr>
          <a:xfrm>
            <a:off x="3672619" y="4698628"/>
            <a:ext cx="126014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396255" y="6138788"/>
            <a:ext cx="68407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Katere elemente vsebuje shema nadzora in kakšni so odnosi med njimi?</a:t>
            </a:r>
            <a:endParaRPr lang="sl-SI"/>
          </a:p>
        </p:txBody>
      </p:sp>
      <p:pic>
        <p:nvPicPr>
          <p:cNvPr id="13" name="Slika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8" t="18404" r="4917" b="51344"/>
          <a:stretch/>
        </p:blipFill>
        <p:spPr>
          <a:xfrm>
            <a:off x="828303" y="6930876"/>
            <a:ext cx="5780775" cy="358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92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1758</TotalTime>
  <Words>606</Words>
  <Application>Microsoft Office PowerPoint</Application>
  <PresentationFormat>Po meri</PresentationFormat>
  <Paragraphs>118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0" baseType="lpstr"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203</cp:revision>
  <dcterms:created xsi:type="dcterms:W3CDTF">2014-09-07T06:32:34Z</dcterms:created>
  <dcterms:modified xsi:type="dcterms:W3CDTF">2015-01-09T05:11:45Z</dcterms:modified>
</cp:coreProperties>
</file>