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2" autoAdjust="0"/>
    <p:restoredTop sz="94660"/>
  </p:normalViewPr>
  <p:slideViewPr>
    <p:cSldViewPr>
      <p:cViewPr>
        <p:scale>
          <a:sx n="60" d="100"/>
          <a:sy n="60" d="100"/>
        </p:scale>
        <p:origin x="-972" y="984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5.1.2015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2.2  ORGANIZIRANJE</a:t>
            </a:r>
            <a:endParaRPr lang="sl-SI" sz="2400"/>
          </a:p>
        </p:txBody>
      </p:sp>
      <p:sp>
        <p:nvSpPr>
          <p:cNvPr id="55" name="PoljeZBesedilom 54"/>
          <p:cNvSpPr txBox="1"/>
          <p:nvPr/>
        </p:nvSpPr>
        <p:spPr>
          <a:xfrm>
            <a:off x="612278" y="1386260"/>
            <a:ext cx="48965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razumemo  pod pojmom organiziranje?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180231" y="363128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Priprava vsega potrebnega za doseganje ciljev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2412479" y="3825240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d</a:t>
            </a:r>
            <a:r>
              <a:rPr lang="sl-SI" smtClean="0"/>
              <a:t>oločanje </a:t>
            </a:r>
            <a:endParaRPr lang="sl-SI"/>
          </a:p>
        </p:txBody>
      </p:sp>
      <p:sp>
        <p:nvSpPr>
          <p:cNvPr id="25" name="PoljeZBesedilom 24"/>
          <p:cNvSpPr txBox="1"/>
          <p:nvPr/>
        </p:nvSpPr>
        <p:spPr>
          <a:xfrm>
            <a:off x="4788743" y="1746300"/>
            <a:ext cx="3024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alog,</a:t>
            </a:r>
          </a:p>
          <a:p>
            <a:endParaRPr lang="sl-SI" smtClean="0"/>
          </a:p>
          <a:p>
            <a:r>
              <a:rPr lang="sl-SI" smtClean="0"/>
              <a:t>izvajalcev,</a:t>
            </a:r>
          </a:p>
          <a:p>
            <a:endParaRPr lang="sl-SI" smtClean="0"/>
          </a:p>
          <a:p>
            <a:r>
              <a:rPr lang="sl-SI" smtClean="0"/>
              <a:t>delovnih pripomočkov,</a:t>
            </a:r>
          </a:p>
          <a:p>
            <a:endParaRPr lang="sl-SI" smtClean="0"/>
          </a:p>
          <a:p>
            <a:r>
              <a:rPr lang="sl-SI" smtClean="0"/>
              <a:t>materiala,</a:t>
            </a:r>
          </a:p>
          <a:p>
            <a:endParaRPr lang="sl-SI" smtClean="0"/>
          </a:p>
          <a:p>
            <a:r>
              <a:rPr lang="sl-SI" smtClean="0"/>
              <a:t>časa,</a:t>
            </a:r>
          </a:p>
          <a:p>
            <a:endParaRPr lang="sl-SI" smtClean="0"/>
          </a:p>
          <a:p>
            <a:r>
              <a:rPr lang="sl-SI" smtClean="0"/>
              <a:t>zaporedja aktivnosti,</a:t>
            </a:r>
          </a:p>
          <a:p>
            <a:endParaRPr lang="sl-SI" smtClean="0"/>
          </a:p>
          <a:p>
            <a:r>
              <a:rPr lang="sl-SI" smtClean="0"/>
              <a:t>načina izvajanja dela,</a:t>
            </a:r>
          </a:p>
          <a:p>
            <a:endParaRPr lang="sl-SI" smtClean="0"/>
          </a:p>
          <a:p>
            <a:r>
              <a:rPr lang="sl-SI" smtClean="0"/>
              <a:t>opredelitev odgovornosti …</a:t>
            </a:r>
          </a:p>
          <a:p>
            <a:endParaRPr lang="sl-SI"/>
          </a:p>
        </p:txBody>
      </p:sp>
      <p:cxnSp>
        <p:nvCxnSpPr>
          <p:cNvPr id="9" name="Raven puščični povezovalnik 8"/>
          <p:cNvCxnSpPr>
            <a:endCxn id="3" idx="3"/>
          </p:cNvCxnSpPr>
          <p:nvPr/>
        </p:nvCxnSpPr>
        <p:spPr>
          <a:xfrm>
            <a:off x="1908423" y="409294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/>
          <p:nvPr/>
        </p:nvCxnSpPr>
        <p:spPr>
          <a:xfrm>
            <a:off x="4263500" y="1890316"/>
            <a:ext cx="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4263500" y="5778748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4263500" y="5130676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4263500" y="4626620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4263500" y="4048815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4263500" y="1890316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4263500" y="2394372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4263500" y="2970436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4263500" y="3474492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3765814" y="4050556"/>
            <a:ext cx="5188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1836415" y="4050556"/>
            <a:ext cx="576064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612279" y="6210796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Kaj mora vodja razložiti delavcu v zvezi z organiziranjem dela?</a:t>
            </a:r>
            <a:endParaRPr lang="sl-SI"/>
          </a:p>
        </p:txBody>
      </p:sp>
      <p:sp>
        <p:nvSpPr>
          <p:cNvPr id="54" name="PoljeZBesedilom 53"/>
          <p:cNvSpPr txBox="1"/>
          <p:nvPr/>
        </p:nvSpPr>
        <p:spPr>
          <a:xfrm>
            <a:off x="684287" y="851505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Vodja mora delavcu natančno </a:t>
            </a:r>
            <a:endParaRPr lang="sl-SI"/>
          </a:p>
        </p:txBody>
      </p:sp>
      <p:sp>
        <p:nvSpPr>
          <p:cNvPr id="59" name="PoljeZBesedilom 58"/>
          <p:cNvSpPr txBox="1"/>
          <p:nvPr/>
        </p:nvSpPr>
        <p:spPr>
          <a:xfrm>
            <a:off x="2844527" y="8865800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razložiti </a:t>
            </a:r>
            <a:endParaRPr lang="sl-SI"/>
          </a:p>
        </p:txBody>
      </p:sp>
      <p:sp>
        <p:nvSpPr>
          <p:cNvPr id="60" name="PoljeZBesedilom 59"/>
          <p:cNvSpPr txBox="1"/>
          <p:nvPr/>
        </p:nvSpPr>
        <p:spPr>
          <a:xfrm>
            <a:off x="4941143" y="7722964"/>
            <a:ext cx="3024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njegovo odgovornost,</a:t>
            </a:r>
          </a:p>
          <a:p>
            <a:endParaRPr lang="sl-SI" smtClean="0"/>
          </a:p>
          <a:p>
            <a:r>
              <a:rPr lang="sl-SI" smtClean="0"/>
              <a:t>kaj spada v obseg dela,</a:t>
            </a:r>
          </a:p>
          <a:p>
            <a:endParaRPr lang="sl-SI" smtClean="0"/>
          </a:p>
          <a:p>
            <a:r>
              <a:rPr lang="sl-SI" smtClean="0"/>
              <a:t>mu postaviti cilje,</a:t>
            </a:r>
          </a:p>
          <a:p>
            <a:endParaRPr lang="sl-SI" smtClean="0"/>
          </a:p>
          <a:p>
            <a:r>
              <a:rPr lang="sl-SI" smtClean="0"/>
              <a:t>natančna merila.</a:t>
            </a:r>
          </a:p>
          <a:p>
            <a:endParaRPr lang="sl-SI" smtClean="0"/>
          </a:p>
          <a:p>
            <a:endParaRPr lang="sl-SI"/>
          </a:p>
        </p:txBody>
      </p:sp>
      <p:cxnSp>
        <p:nvCxnSpPr>
          <p:cNvPr id="61" name="Raven povezovalnik 60"/>
          <p:cNvCxnSpPr/>
          <p:nvPr/>
        </p:nvCxnSpPr>
        <p:spPr>
          <a:xfrm>
            <a:off x="4415900" y="10759489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4415900" y="9607361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4415900" y="9029556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4415900" y="7951177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ovezovalnik 70"/>
          <p:cNvCxnSpPr/>
          <p:nvPr/>
        </p:nvCxnSpPr>
        <p:spPr>
          <a:xfrm>
            <a:off x="4415900" y="8455233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ven povezovalnik 71"/>
          <p:cNvCxnSpPr/>
          <p:nvPr/>
        </p:nvCxnSpPr>
        <p:spPr>
          <a:xfrm>
            <a:off x="3918214" y="9031297"/>
            <a:ext cx="5188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1988815" y="9031297"/>
            <a:ext cx="576064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4415900" y="7951177"/>
            <a:ext cx="0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9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oljeZBesedilom 77"/>
          <p:cNvSpPr txBox="1"/>
          <p:nvPr/>
        </p:nvSpPr>
        <p:spPr>
          <a:xfrm>
            <a:off x="252239" y="916945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Skupna naloga =  vnaprej zamišljen rezultat dela (izdelek ali storitev).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252239" y="378148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Kaj je izhodišče za zasnovo organiziranositi v nekem podjetju?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2700511" y="189031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delitev dela</a:t>
            </a:r>
            <a:endParaRPr lang="sl-SI"/>
          </a:p>
        </p:txBody>
      </p:sp>
      <p:sp>
        <p:nvSpPr>
          <p:cNvPr id="40" name="PoljeZBesedilom 39"/>
          <p:cNvSpPr txBox="1"/>
          <p:nvPr/>
        </p:nvSpPr>
        <p:spPr>
          <a:xfrm>
            <a:off x="468263" y="283919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družbeni delitvi na dejavnosti in stroke</a:t>
            </a:r>
            <a:endParaRPr lang="sl-SI"/>
          </a:p>
        </p:txBody>
      </p:sp>
      <p:sp>
        <p:nvSpPr>
          <p:cNvPr id="49" name="PoljeZBesedilom 48"/>
          <p:cNvSpPr txBox="1"/>
          <p:nvPr/>
        </p:nvSpPr>
        <p:spPr>
          <a:xfrm>
            <a:off x="4500711" y="2898428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tehnični delitvi dela znotraj podjetja</a:t>
            </a:r>
            <a:endParaRPr lang="sl-SI"/>
          </a:p>
        </p:txBody>
      </p:sp>
      <p:cxnSp>
        <p:nvCxnSpPr>
          <p:cNvPr id="6" name="Raven puščični povezovalnik 5"/>
          <p:cNvCxnSpPr/>
          <p:nvPr/>
        </p:nvCxnSpPr>
        <p:spPr>
          <a:xfrm flipH="1">
            <a:off x="1620391" y="2259648"/>
            <a:ext cx="1584176" cy="5795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uščični povezovalnik 7"/>
          <p:cNvCxnSpPr>
            <a:stCxn id="3" idx="2"/>
          </p:cNvCxnSpPr>
          <p:nvPr/>
        </p:nvCxnSpPr>
        <p:spPr>
          <a:xfrm>
            <a:off x="3636615" y="2259648"/>
            <a:ext cx="1296144" cy="5795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1744977" y="4600755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delovni procesi vse kompleksnejši in zahtevajo timski pristop</a:t>
            </a:r>
            <a:endParaRPr lang="sl-SI"/>
          </a:p>
        </p:txBody>
      </p:sp>
      <p:cxnSp>
        <p:nvCxnSpPr>
          <p:cNvPr id="12" name="Raven puščični povezovalnik 11"/>
          <p:cNvCxnSpPr/>
          <p:nvPr/>
        </p:nvCxnSpPr>
        <p:spPr>
          <a:xfrm>
            <a:off x="3456595" y="2549421"/>
            <a:ext cx="0" cy="1861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2700511" y="333047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nujna</a:t>
            </a:r>
            <a:endParaRPr lang="sl-SI"/>
          </a:p>
        </p:txBody>
      </p:sp>
      <p:sp>
        <p:nvSpPr>
          <p:cNvPr id="52" name="PoljeZBesedilom 51"/>
          <p:cNvSpPr txBox="1"/>
          <p:nvPr/>
        </p:nvSpPr>
        <p:spPr>
          <a:xfrm>
            <a:off x="404639" y="548142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Kako poteka delitev dela v podjetju?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2609994" y="62828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Skupno nalogo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2911731" y="6858868"/>
            <a:ext cx="119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razstavimo</a:t>
            </a:r>
            <a:endParaRPr lang="sl-SI"/>
          </a:p>
        </p:txBody>
      </p:sp>
      <p:sp>
        <p:nvSpPr>
          <p:cNvPr id="54" name="PoljeZBesedilom 53"/>
          <p:cNvSpPr txBox="1"/>
          <p:nvPr/>
        </p:nvSpPr>
        <p:spPr>
          <a:xfrm>
            <a:off x="396255" y="78669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manjša naloga 1</a:t>
            </a:r>
            <a:endParaRPr lang="sl-SI"/>
          </a:p>
        </p:txBody>
      </p:sp>
      <p:sp>
        <p:nvSpPr>
          <p:cNvPr id="55" name="PoljeZBesedilom 54"/>
          <p:cNvSpPr txBox="1"/>
          <p:nvPr/>
        </p:nvSpPr>
        <p:spPr>
          <a:xfrm>
            <a:off x="2340471" y="78669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Manjša naloga 2</a:t>
            </a:r>
            <a:endParaRPr lang="sl-SI"/>
          </a:p>
        </p:txBody>
      </p:sp>
      <p:sp>
        <p:nvSpPr>
          <p:cNvPr id="57" name="PoljeZBesedilom 56"/>
          <p:cNvSpPr txBox="1"/>
          <p:nvPr/>
        </p:nvSpPr>
        <p:spPr>
          <a:xfrm>
            <a:off x="4644727" y="785768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Manjša naloga 3</a:t>
            </a:r>
            <a:endParaRPr lang="sl-SI"/>
          </a:p>
        </p:txBody>
      </p:sp>
      <p:cxnSp>
        <p:nvCxnSpPr>
          <p:cNvPr id="17" name="Raven povezovalnik 16"/>
          <p:cNvCxnSpPr/>
          <p:nvPr/>
        </p:nvCxnSpPr>
        <p:spPr>
          <a:xfrm>
            <a:off x="1368363" y="7650956"/>
            <a:ext cx="4248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 flipV="1">
            <a:off x="3438086" y="7043534"/>
            <a:ext cx="0" cy="823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>
            <a:endCxn id="54" idx="0"/>
          </p:cNvCxnSpPr>
          <p:nvPr/>
        </p:nvCxnSpPr>
        <p:spPr>
          <a:xfrm>
            <a:off x="1368363" y="7650956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3420591" y="8155012"/>
            <a:ext cx="0" cy="519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>
            <a:endCxn id="57" idx="0"/>
          </p:cNvCxnSpPr>
          <p:nvPr/>
        </p:nvCxnSpPr>
        <p:spPr>
          <a:xfrm>
            <a:off x="5616835" y="7650956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 flipV="1">
            <a:off x="3420591" y="6627165"/>
            <a:ext cx="0" cy="303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2988543" y="8649776"/>
            <a:ext cx="119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členimo</a:t>
            </a:r>
            <a:endParaRPr lang="sl-SI"/>
          </a:p>
        </p:txBody>
      </p:sp>
      <p:sp>
        <p:nvSpPr>
          <p:cNvPr id="72" name="PoljeZBesedilom 71"/>
          <p:cNvSpPr txBox="1"/>
          <p:nvPr/>
        </p:nvSpPr>
        <p:spPr>
          <a:xfrm>
            <a:off x="468263" y="929784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Preprostejša naloga 1</a:t>
            </a:r>
            <a:endParaRPr lang="sl-SI"/>
          </a:p>
        </p:txBody>
      </p:sp>
      <p:sp>
        <p:nvSpPr>
          <p:cNvPr id="75" name="PoljeZBesedilom 74"/>
          <p:cNvSpPr txBox="1"/>
          <p:nvPr/>
        </p:nvSpPr>
        <p:spPr>
          <a:xfrm>
            <a:off x="2844527" y="930714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Preprostejša naloga 2</a:t>
            </a:r>
            <a:endParaRPr lang="sl-SI"/>
          </a:p>
        </p:txBody>
      </p:sp>
      <p:sp>
        <p:nvSpPr>
          <p:cNvPr id="76" name="PoljeZBesedilom 75"/>
          <p:cNvSpPr txBox="1"/>
          <p:nvPr/>
        </p:nvSpPr>
        <p:spPr>
          <a:xfrm>
            <a:off x="5148783" y="930714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Preprostejša naloga 3</a:t>
            </a:r>
            <a:endParaRPr lang="sl-SI"/>
          </a:p>
        </p:txBody>
      </p:sp>
      <p:cxnSp>
        <p:nvCxnSpPr>
          <p:cNvPr id="77" name="Raven povezovalnik 76"/>
          <p:cNvCxnSpPr/>
          <p:nvPr/>
        </p:nvCxnSpPr>
        <p:spPr>
          <a:xfrm>
            <a:off x="1332359" y="9163124"/>
            <a:ext cx="4248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ven povezovalnik 78"/>
          <p:cNvCxnSpPr/>
          <p:nvPr/>
        </p:nvCxnSpPr>
        <p:spPr>
          <a:xfrm flipV="1">
            <a:off x="3402082" y="901910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aven povezovalnik 80"/>
          <p:cNvCxnSpPr/>
          <p:nvPr/>
        </p:nvCxnSpPr>
        <p:spPr>
          <a:xfrm>
            <a:off x="1332359" y="916312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aven povezovalnik 81"/>
          <p:cNvCxnSpPr/>
          <p:nvPr/>
        </p:nvCxnSpPr>
        <p:spPr>
          <a:xfrm>
            <a:off x="5580831" y="9163124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468263" y="10027220"/>
            <a:ext cx="698477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Najpreprostejša naloga z opravili, ki jo ni mogoče več ali smisleno členiti</a:t>
            </a:r>
            <a:endParaRPr lang="sl-SI"/>
          </a:p>
        </p:txBody>
      </p:sp>
      <p:cxnSp>
        <p:nvCxnSpPr>
          <p:cNvPr id="84" name="Raven povezovalnik 83"/>
          <p:cNvCxnSpPr/>
          <p:nvPr/>
        </p:nvCxnSpPr>
        <p:spPr>
          <a:xfrm flipV="1">
            <a:off x="3420591" y="9739188"/>
            <a:ext cx="0" cy="36004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64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oljeZBesedilom 42"/>
          <p:cNvSpPr txBox="1"/>
          <p:nvPr/>
        </p:nvSpPr>
        <p:spPr>
          <a:xfrm>
            <a:off x="282837" y="84263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Od česa vse  je odvisna vrsta in število opravil?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2052439" y="810196"/>
            <a:ext cx="279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v</a:t>
            </a:r>
            <a:r>
              <a:rPr lang="sl-SI" smtClean="0"/>
              <a:t>rsta in število opravil</a:t>
            </a:r>
            <a:endParaRPr lang="sl-SI"/>
          </a:p>
        </p:txBody>
      </p:sp>
      <p:sp>
        <p:nvSpPr>
          <p:cNvPr id="30" name="PoljeZBesedilom 29"/>
          <p:cNvSpPr txBox="1"/>
          <p:nvPr/>
        </p:nvSpPr>
        <p:spPr>
          <a:xfrm>
            <a:off x="180231" y="217834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podjetja</a:t>
            </a:r>
            <a:endParaRPr lang="sl-SI"/>
          </a:p>
        </p:txBody>
      </p:sp>
      <p:sp>
        <p:nvSpPr>
          <p:cNvPr id="31" name="PoljeZBesedilom 30"/>
          <p:cNvSpPr txBox="1"/>
          <p:nvPr/>
        </p:nvSpPr>
        <p:spPr>
          <a:xfrm>
            <a:off x="1404367" y="21690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velikosti</a:t>
            </a:r>
            <a:endParaRPr lang="sl-SI"/>
          </a:p>
        </p:txBody>
      </p:sp>
      <p:sp>
        <p:nvSpPr>
          <p:cNvPr id="33" name="PoljeZBesedilom 32"/>
          <p:cNvSpPr txBox="1"/>
          <p:nvPr/>
        </p:nvSpPr>
        <p:spPr>
          <a:xfrm>
            <a:off x="2556495" y="217834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razmer poslovanja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4005039" y="2178348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tehnologije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5508823" y="217834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lastnosti zaposlenih …</a:t>
            </a:r>
            <a:endParaRPr lang="sl-SI"/>
          </a:p>
        </p:txBody>
      </p:sp>
      <p:cxnSp>
        <p:nvCxnSpPr>
          <p:cNvPr id="7" name="Raven povezovalnik 6"/>
          <p:cNvCxnSpPr/>
          <p:nvPr/>
        </p:nvCxnSpPr>
        <p:spPr>
          <a:xfrm>
            <a:off x="972319" y="1674292"/>
            <a:ext cx="52795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972319" y="167429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1908423" y="167429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2988543" y="167429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4644727" y="167429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6300911" y="167429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3204567" y="1170236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3420591" y="1179528"/>
            <a:ext cx="211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odvisna</a:t>
            </a:r>
            <a:endParaRPr lang="sl-SI"/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3" y="3258468"/>
            <a:ext cx="6870302" cy="289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2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2.2.1  ORGANIZACIJSKA STRUKTURA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1376968"/>
            <a:ext cx="48965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organizacijska struktura?</a:t>
            </a:r>
            <a:endParaRPr lang="sl-SI"/>
          </a:p>
        </p:txBody>
      </p:sp>
      <p:cxnSp>
        <p:nvCxnSpPr>
          <p:cNvPr id="13" name="Raven puščični povezovalnik 12"/>
          <p:cNvCxnSpPr/>
          <p:nvPr/>
        </p:nvCxnSpPr>
        <p:spPr>
          <a:xfrm>
            <a:off x="4049427" y="2891186"/>
            <a:ext cx="8833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Skupina 23"/>
          <p:cNvGrpSpPr/>
          <p:nvPr/>
        </p:nvGrpSpPr>
        <p:grpSpPr>
          <a:xfrm>
            <a:off x="252239" y="2043624"/>
            <a:ext cx="6768752" cy="2799020"/>
            <a:chOff x="252239" y="1683584"/>
            <a:chExt cx="6768752" cy="2799020"/>
          </a:xfrm>
        </p:grpSpPr>
        <p:sp>
          <p:nvSpPr>
            <p:cNvPr id="22" name="Zaobljeni pravokotnik 21"/>
            <p:cNvSpPr/>
            <p:nvPr/>
          </p:nvSpPr>
          <p:spPr>
            <a:xfrm>
              <a:off x="252239" y="1683584"/>
              <a:ext cx="6480720" cy="279902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4" name="PoljeZBesedilom 3"/>
            <p:cNvSpPr txBox="1"/>
            <p:nvPr/>
          </p:nvSpPr>
          <p:spPr>
            <a:xfrm>
              <a:off x="252239" y="2682404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p</a:t>
              </a:r>
              <a:r>
                <a:rPr lang="sl-SI" smtClean="0"/>
                <a:t>osamezniki 1 </a:t>
              </a:r>
              <a:endParaRPr lang="sl-SI"/>
            </a:p>
          </p:txBody>
        </p:sp>
        <p:sp>
          <p:nvSpPr>
            <p:cNvPr id="5" name="PoljeZBesedilom 4"/>
            <p:cNvSpPr txBox="1"/>
            <p:nvPr/>
          </p:nvSpPr>
          <p:spPr>
            <a:xfrm>
              <a:off x="5076775" y="2673112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p</a:t>
              </a:r>
              <a:r>
                <a:rPr lang="sl-SI" smtClean="0"/>
                <a:t>osamezniki  3</a:t>
              </a:r>
              <a:endParaRPr lang="sl-SI"/>
            </a:p>
          </p:txBody>
        </p:sp>
        <p:sp>
          <p:nvSpPr>
            <p:cNvPr id="6" name="PoljeZBesedilom 5"/>
            <p:cNvSpPr txBox="1"/>
            <p:nvPr/>
          </p:nvSpPr>
          <p:spPr>
            <a:xfrm>
              <a:off x="2628503" y="3897248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p</a:t>
              </a:r>
              <a:r>
                <a:rPr lang="sl-SI" smtClean="0"/>
                <a:t>osamezniki  3</a:t>
              </a:r>
              <a:endParaRPr lang="sl-SI"/>
            </a:p>
          </p:txBody>
        </p:sp>
        <p:sp>
          <p:nvSpPr>
            <p:cNvPr id="7" name="PoljeZBesedilom 6"/>
            <p:cNvSpPr txBox="1"/>
            <p:nvPr/>
          </p:nvSpPr>
          <p:spPr>
            <a:xfrm>
              <a:off x="2772519" y="1746300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posameznik 2</a:t>
              </a:r>
              <a:endParaRPr lang="sl-SI"/>
            </a:p>
          </p:txBody>
        </p:sp>
        <p:cxnSp>
          <p:nvCxnSpPr>
            <p:cNvPr id="11" name="Raven puščični povezovalnik 10"/>
            <p:cNvCxnSpPr/>
            <p:nvPr/>
          </p:nvCxnSpPr>
          <p:spPr>
            <a:xfrm flipV="1">
              <a:off x="3420591" y="2178348"/>
              <a:ext cx="0" cy="4227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ven puščični povezovalnik 13"/>
            <p:cNvCxnSpPr/>
            <p:nvPr/>
          </p:nvCxnSpPr>
          <p:spPr>
            <a:xfrm>
              <a:off x="3420591" y="3161670"/>
              <a:ext cx="0" cy="60085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en puščični povezovalnik 17"/>
            <p:cNvCxnSpPr/>
            <p:nvPr/>
          </p:nvCxnSpPr>
          <p:spPr>
            <a:xfrm flipH="1">
              <a:off x="1764407" y="2898428"/>
              <a:ext cx="93610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PoljeZBesedilom 22"/>
            <p:cNvSpPr txBox="1"/>
            <p:nvPr/>
          </p:nvSpPr>
          <p:spPr>
            <a:xfrm>
              <a:off x="4644727" y="4005123"/>
              <a:ext cx="1656184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l-SI" smtClean="0"/>
                <a:t>skupina</a:t>
              </a:r>
              <a:endParaRPr lang="sl-SI"/>
            </a:p>
          </p:txBody>
        </p:sp>
      </p:grpSp>
      <p:sp>
        <p:nvSpPr>
          <p:cNvPr id="25" name="PoljeZBesedilom 24"/>
          <p:cNvSpPr txBox="1"/>
          <p:nvPr/>
        </p:nvSpPr>
        <p:spPr>
          <a:xfrm>
            <a:off x="612278" y="5337408"/>
            <a:ext cx="48965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Katere skupine imamo v podjetju?</a:t>
            </a:r>
            <a:endParaRPr lang="sl-SI"/>
          </a:p>
        </p:txBody>
      </p:sp>
      <p:sp>
        <p:nvSpPr>
          <p:cNvPr id="26" name="PoljeZBesedilom 25"/>
          <p:cNvSpPr txBox="1"/>
          <p:nvPr/>
        </p:nvSpPr>
        <p:spPr>
          <a:xfrm>
            <a:off x="1008323" y="6561544"/>
            <a:ext cx="198022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sl-SI" u="sng" smtClean="0"/>
              <a:t>formalne skupine</a:t>
            </a:r>
            <a:endParaRPr lang="sl-SI" u="sng"/>
          </a:p>
        </p:txBody>
      </p:sp>
      <p:sp>
        <p:nvSpPr>
          <p:cNvPr id="27" name="PoljeZBesedilom 26"/>
          <p:cNvSpPr txBox="1"/>
          <p:nvPr/>
        </p:nvSpPr>
        <p:spPr>
          <a:xfrm>
            <a:off x="3510601" y="6561544"/>
            <a:ext cx="207023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u="sng" smtClean="0"/>
              <a:t>neformalne skupine</a:t>
            </a:r>
          </a:p>
        </p:txBody>
      </p:sp>
      <p:cxnSp>
        <p:nvCxnSpPr>
          <p:cNvPr id="29" name="Raven puščični povezovalnik 28"/>
          <p:cNvCxnSpPr/>
          <p:nvPr/>
        </p:nvCxnSpPr>
        <p:spPr>
          <a:xfrm flipH="1">
            <a:off x="2196455" y="5850756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uščični povezovalnik 30"/>
          <p:cNvCxnSpPr/>
          <p:nvPr/>
        </p:nvCxnSpPr>
        <p:spPr>
          <a:xfrm>
            <a:off x="3492599" y="5850756"/>
            <a:ext cx="822989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/>
          <p:cNvSpPr txBox="1"/>
          <p:nvPr/>
        </p:nvSpPr>
        <p:spPr>
          <a:xfrm>
            <a:off x="684287" y="7074892"/>
            <a:ext cx="60486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Katere formalne  oz. neformalne skupine imamo v podjetju in kakšne so njihove značilnosti?</a:t>
            </a:r>
            <a:endParaRPr lang="sl-SI"/>
          </a:p>
        </p:txBody>
      </p:sp>
      <p:cxnSp>
        <p:nvCxnSpPr>
          <p:cNvPr id="35" name="Raven puščični povezovalnik 34"/>
          <p:cNvCxnSpPr/>
          <p:nvPr/>
        </p:nvCxnSpPr>
        <p:spPr>
          <a:xfrm flipV="1">
            <a:off x="3420591" y="7866980"/>
            <a:ext cx="0" cy="21602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403034" y="9307140"/>
            <a:ext cx="211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f</a:t>
            </a:r>
            <a:r>
              <a:rPr lang="sl-SI" smtClean="0"/>
              <a:t>ormalne skupine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5148783" y="7866980"/>
            <a:ext cx="205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neformalne skupine</a:t>
            </a:r>
            <a:endParaRPr lang="sl-SI"/>
          </a:p>
        </p:txBody>
      </p:sp>
      <p:cxnSp>
        <p:nvCxnSpPr>
          <p:cNvPr id="40" name="Raven puščični povezovalnik 39"/>
          <p:cNvCxnSpPr/>
          <p:nvPr/>
        </p:nvCxnSpPr>
        <p:spPr>
          <a:xfrm flipH="1">
            <a:off x="1008323" y="8236312"/>
            <a:ext cx="2252801" cy="10708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uščični povezovalnik 41"/>
          <p:cNvCxnSpPr/>
          <p:nvPr/>
        </p:nvCxnSpPr>
        <p:spPr>
          <a:xfrm>
            <a:off x="3554401" y="8083004"/>
            <a:ext cx="152237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oljeZBesedilom 44"/>
          <p:cNvSpPr txBox="1"/>
          <p:nvPr/>
        </p:nvSpPr>
        <p:spPr>
          <a:xfrm>
            <a:off x="252239" y="8346491"/>
            <a:ext cx="2320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odvisne  od organizacije dela</a:t>
            </a:r>
            <a:endParaRPr lang="sl-SI"/>
          </a:p>
        </p:txBody>
      </p:sp>
      <p:sp>
        <p:nvSpPr>
          <p:cNvPr id="52" name="PoljeZBesedilom 51"/>
          <p:cNvSpPr txBox="1"/>
          <p:nvPr/>
        </p:nvSpPr>
        <p:spPr>
          <a:xfrm>
            <a:off x="3261124" y="8915742"/>
            <a:ext cx="4300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stalne (trajno opravljajo določeno nalogo)</a:t>
            </a:r>
            <a:endParaRPr lang="sl-SI"/>
          </a:p>
        </p:txBody>
      </p:sp>
      <p:sp>
        <p:nvSpPr>
          <p:cNvPr id="53" name="PoljeZBesedilom 52"/>
          <p:cNvSpPr txBox="1"/>
          <p:nvPr/>
        </p:nvSpPr>
        <p:spPr>
          <a:xfrm>
            <a:off x="2988543" y="9739188"/>
            <a:ext cx="4210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začasne </a:t>
            </a:r>
            <a:r>
              <a:rPr lang="sl-SI" smtClean="0"/>
              <a:t> nastanejo za opavljanje </a:t>
            </a:r>
            <a:r>
              <a:rPr lang="sl-SI" smtClean="0"/>
              <a:t>določene </a:t>
            </a:r>
            <a:r>
              <a:rPr lang="sl-SI" smtClean="0"/>
              <a:t>naloge</a:t>
            </a:r>
            <a:endParaRPr lang="sl-SI"/>
          </a:p>
        </p:txBody>
      </p:sp>
      <p:cxnSp>
        <p:nvCxnSpPr>
          <p:cNvPr id="56" name="Raven puščični povezovalnik 55"/>
          <p:cNvCxnSpPr>
            <a:stCxn id="37" idx="3"/>
          </p:cNvCxnSpPr>
          <p:nvPr/>
        </p:nvCxnSpPr>
        <p:spPr>
          <a:xfrm flipV="1">
            <a:off x="2520492" y="9293777"/>
            <a:ext cx="648071" cy="1980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uščični povezovalnik 57"/>
          <p:cNvCxnSpPr/>
          <p:nvPr/>
        </p:nvCxnSpPr>
        <p:spPr>
          <a:xfrm>
            <a:off x="2556495" y="9595172"/>
            <a:ext cx="531059" cy="3327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oljeZBesedilom 61"/>
          <p:cNvSpPr txBox="1"/>
          <p:nvPr/>
        </p:nvSpPr>
        <p:spPr>
          <a:xfrm>
            <a:off x="4140671" y="9369856"/>
            <a:ext cx="2033477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RAČUNOVODSTVO</a:t>
            </a:r>
            <a:endParaRPr lang="sl-SI"/>
          </a:p>
        </p:txBody>
      </p:sp>
      <p:sp>
        <p:nvSpPr>
          <p:cNvPr id="63" name="PoljeZBesedilom 62"/>
          <p:cNvSpPr txBox="1"/>
          <p:nvPr/>
        </p:nvSpPr>
        <p:spPr>
          <a:xfrm>
            <a:off x="3924647" y="10243244"/>
            <a:ext cx="277230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SKUPINA ZA ORG. SEJMA</a:t>
            </a:r>
            <a:endParaRPr lang="sl-SI"/>
          </a:p>
        </p:txBody>
      </p:sp>
      <p:sp>
        <p:nvSpPr>
          <p:cNvPr id="70" name="Pravokotnik 69"/>
          <p:cNvSpPr/>
          <p:nvPr/>
        </p:nvSpPr>
        <p:spPr>
          <a:xfrm>
            <a:off x="3619698" y="8227020"/>
            <a:ext cx="37782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l-SI"/>
              <a:t>(oblikujejo člani na osnovi interesov, </a:t>
            </a:r>
            <a:r>
              <a:rPr lang="sl-SI" smtClean="0"/>
              <a:t>niso nujno  </a:t>
            </a:r>
            <a:r>
              <a:rPr lang="sl-SI"/>
              <a:t>povezani z delom)</a:t>
            </a:r>
          </a:p>
        </p:txBody>
      </p:sp>
      <p:sp>
        <p:nvSpPr>
          <p:cNvPr id="36" name="PoljeZBesedilom 35"/>
          <p:cNvSpPr txBox="1"/>
          <p:nvPr/>
        </p:nvSpPr>
        <p:spPr>
          <a:xfrm>
            <a:off x="2412479" y="2972177"/>
            <a:ext cx="1903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 organizacija odnosov</a:t>
            </a:r>
            <a:endParaRPr lang="sl-SI"/>
          </a:p>
        </p:txBody>
      </p:sp>
      <p:cxnSp>
        <p:nvCxnSpPr>
          <p:cNvPr id="39" name="Raven puščični povezovalnik 38"/>
          <p:cNvCxnSpPr/>
          <p:nvPr/>
        </p:nvCxnSpPr>
        <p:spPr>
          <a:xfrm>
            <a:off x="4140671" y="3259610"/>
            <a:ext cx="90872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043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40271" y="18108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Kako pridemo do organizacijske strukture (organigrama)?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4392699" y="338390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naloga (istovrstna 2)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4356694" y="954212"/>
            <a:ext cx="356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naloga (istovrstna 2)</a:t>
            </a:r>
            <a:endParaRPr lang="sl-SI"/>
          </a:p>
        </p:txBody>
      </p:sp>
      <p:cxnSp>
        <p:nvCxnSpPr>
          <p:cNvPr id="11" name="Raven puščični povezovalnik 10"/>
          <p:cNvCxnSpPr/>
          <p:nvPr/>
        </p:nvCxnSpPr>
        <p:spPr>
          <a:xfrm flipH="1">
            <a:off x="4644727" y="1530276"/>
            <a:ext cx="2592288" cy="1058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uščični povezovalnik 24"/>
          <p:cNvCxnSpPr/>
          <p:nvPr/>
        </p:nvCxnSpPr>
        <p:spPr>
          <a:xfrm flipH="1">
            <a:off x="4680731" y="3959964"/>
            <a:ext cx="2592288" cy="1058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oljeZBesedilom 3"/>
          <p:cNvSpPr txBox="1"/>
          <p:nvPr/>
        </p:nvSpPr>
        <p:spPr>
          <a:xfrm>
            <a:off x="405611" y="606852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organizacijska enota 1 </a:t>
            </a:r>
          </a:p>
          <a:p>
            <a:pPr algn="ctr"/>
            <a:r>
              <a:rPr lang="sl-SI" smtClean="0"/>
              <a:t>(oddelek)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2736455" y="2403664"/>
            <a:ext cx="1908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mesto 1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288242" y="936311"/>
            <a:ext cx="356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naloga (istovrstna 1)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2412478" y="1530276"/>
            <a:ext cx="356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naloga (istovrstna 3)</a:t>
            </a:r>
            <a:endParaRPr lang="sl-SI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288243" y="1530276"/>
            <a:ext cx="2124236" cy="1058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uščični povezovalnik 12"/>
          <p:cNvCxnSpPr/>
          <p:nvPr/>
        </p:nvCxnSpPr>
        <p:spPr>
          <a:xfrm>
            <a:off x="3564548" y="189960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 rot="1701354">
            <a:off x="889515" y="1705853"/>
            <a:ext cx="174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povežemo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 rot="20344088">
            <a:off x="5299667" y="1433404"/>
            <a:ext cx="174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povežemo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3647116" y="1939603"/>
            <a:ext cx="174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povežemo</a:t>
            </a:r>
            <a:endParaRPr lang="sl-SI"/>
          </a:p>
        </p:txBody>
      </p:sp>
      <p:sp>
        <p:nvSpPr>
          <p:cNvPr id="20" name="PoljeZBesedilom 19"/>
          <p:cNvSpPr txBox="1"/>
          <p:nvPr/>
        </p:nvSpPr>
        <p:spPr>
          <a:xfrm>
            <a:off x="2772460" y="4833352"/>
            <a:ext cx="187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delovno mesto 2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324247" y="3365999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naloga (istovrstna 1)</a:t>
            </a:r>
            <a:endParaRPr lang="sl-SI"/>
          </a:p>
        </p:txBody>
      </p:sp>
      <p:sp>
        <p:nvSpPr>
          <p:cNvPr id="23" name="PoljeZBesedilom 22"/>
          <p:cNvSpPr txBox="1"/>
          <p:nvPr/>
        </p:nvSpPr>
        <p:spPr>
          <a:xfrm>
            <a:off x="2448483" y="395996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naloga (istovrstna 3)</a:t>
            </a:r>
            <a:endParaRPr lang="sl-SI"/>
          </a:p>
        </p:txBody>
      </p:sp>
      <p:cxnSp>
        <p:nvCxnSpPr>
          <p:cNvPr id="24" name="Raven puščični povezovalnik 23"/>
          <p:cNvCxnSpPr/>
          <p:nvPr/>
        </p:nvCxnSpPr>
        <p:spPr>
          <a:xfrm>
            <a:off x="324247" y="3959964"/>
            <a:ext cx="2124236" cy="1058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uščični povezovalnik 25"/>
          <p:cNvCxnSpPr/>
          <p:nvPr/>
        </p:nvCxnSpPr>
        <p:spPr>
          <a:xfrm>
            <a:off x="3600552" y="43292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 rot="1701354">
            <a:off x="939327" y="408088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povežemo</a:t>
            </a:r>
            <a:endParaRPr lang="sl-SI"/>
          </a:p>
        </p:txBody>
      </p:sp>
      <p:sp>
        <p:nvSpPr>
          <p:cNvPr id="28" name="PoljeZBesedilom 27"/>
          <p:cNvSpPr txBox="1"/>
          <p:nvPr/>
        </p:nvSpPr>
        <p:spPr>
          <a:xfrm rot="20321981">
            <a:off x="5347144" y="391318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povežemo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3683120" y="436929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povežemo</a:t>
            </a:r>
            <a:endParaRPr lang="sl-SI"/>
          </a:p>
        </p:txBody>
      </p:sp>
      <p:sp>
        <p:nvSpPr>
          <p:cNvPr id="57" name="PoljeZBesedilom 56"/>
          <p:cNvSpPr txBox="1"/>
          <p:nvPr/>
        </p:nvSpPr>
        <p:spPr>
          <a:xfrm>
            <a:off x="5220791" y="606852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organizacijska enota 2</a:t>
            </a:r>
          </a:p>
          <a:p>
            <a:pPr algn="ctr"/>
            <a:r>
              <a:rPr lang="sl-SI" smtClean="0"/>
              <a:t>(oddelek)</a:t>
            </a:r>
            <a:endParaRPr lang="sl-SI"/>
          </a:p>
        </p:txBody>
      </p:sp>
      <p:sp>
        <p:nvSpPr>
          <p:cNvPr id="58" name="PoljeZBesedilom 57"/>
          <p:cNvSpPr txBox="1"/>
          <p:nvPr/>
        </p:nvSpPr>
        <p:spPr>
          <a:xfrm>
            <a:off x="2772519" y="606852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organizacijska enota 3</a:t>
            </a:r>
          </a:p>
          <a:p>
            <a:pPr algn="ctr"/>
            <a:r>
              <a:rPr lang="sl-SI" smtClean="0"/>
              <a:t>(oddelek)</a:t>
            </a:r>
            <a:endParaRPr lang="sl-SI"/>
          </a:p>
        </p:txBody>
      </p:sp>
      <p:cxnSp>
        <p:nvCxnSpPr>
          <p:cNvPr id="60" name="Raven puščični povezovalnik 59"/>
          <p:cNvCxnSpPr/>
          <p:nvPr/>
        </p:nvCxnSpPr>
        <p:spPr>
          <a:xfrm flipH="1">
            <a:off x="1872419" y="5202684"/>
            <a:ext cx="133214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uščični povezovalnik 61"/>
          <p:cNvCxnSpPr>
            <a:stCxn id="20" idx="2"/>
          </p:cNvCxnSpPr>
          <p:nvPr/>
        </p:nvCxnSpPr>
        <p:spPr>
          <a:xfrm>
            <a:off x="3708593" y="5202684"/>
            <a:ext cx="0" cy="865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uščični povezovalnik 63"/>
          <p:cNvCxnSpPr/>
          <p:nvPr/>
        </p:nvCxnSpPr>
        <p:spPr>
          <a:xfrm>
            <a:off x="3996655" y="5202684"/>
            <a:ext cx="1944216" cy="865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88242" y="378148"/>
            <a:ext cx="6762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Da bi oblikovali  organizacijsko strukturo podjetja, sledi združevanje delovnih nalog.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7906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40271" y="224840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Katera so organizacijska načela?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116094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enotnost in jasnost pri dodeljevanju nalog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40271" y="289842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enotnost in jasnost pri dodeljevanju odgovornosti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612279" y="649882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nadzor izvajanja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2394050" y="7290916"/>
            <a:ext cx="318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upoštevanje potreb zaposlenih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532741" y="181830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naloge, ki spadajo skupaj</a:t>
            </a:r>
            <a:endParaRPr lang="sl-SI"/>
          </a:p>
        </p:txBody>
      </p:sp>
      <p:cxnSp>
        <p:nvCxnSpPr>
          <p:cNvPr id="10" name="Raven puščični povezovalnik 9"/>
          <p:cNvCxnSpPr/>
          <p:nvPr/>
        </p:nvCxnSpPr>
        <p:spPr>
          <a:xfrm>
            <a:off x="3276575" y="2002974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4716735" y="174630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dodeliti eni osebi oz . oddelku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685141" y="369051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vsak zaposleni</a:t>
            </a:r>
            <a:endParaRPr lang="sl-SI"/>
          </a:p>
        </p:txBody>
      </p:sp>
      <p:cxnSp>
        <p:nvCxnSpPr>
          <p:cNvPr id="13" name="Raven puščični povezovalnik 12"/>
          <p:cNvCxnSpPr/>
          <p:nvPr/>
        </p:nvCxnSpPr>
        <p:spPr>
          <a:xfrm>
            <a:off x="2556495" y="3875182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4869135" y="361850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področje odgovornosti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2665361" y="3393192"/>
            <a:ext cx="2267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jasno opredeljeno</a:t>
            </a:r>
            <a:endParaRPr lang="sl-SI"/>
          </a:p>
        </p:txBody>
      </p:sp>
      <p:grpSp>
        <p:nvGrpSpPr>
          <p:cNvPr id="27" name="Skupina 26"/>
          <p:cNvGrpSpPr/>
          <p:nvPr/>
        </p:nvGrpSpPr>
        <p:grpSpPr>
          <a:xfrm>
            <a:off x="612279" y="4842644"/>
            <a:ext cx="6562532" cy="1371265"/>
            <a:chOff x="612279" y="5769456"/>
            <a:chExt cx="6562532" cy="1371265"/>
          </a:xfrm>
        </p:grpSpPr>
        <p:sp>
          <p:nvSpPr>
            <p:cNvPr id="5" name="PoljeZBesedilom 4"/>
            <p:cNvSpPr txBox="1"/>
            <p:nvPr/>
          </p:nvSpPr>
          <p:spPr>
            <a:xfrm>
              <a:off x="612279" y="5769456"/>
              <a:ext cx="6192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omejevanje samostojnosti pri delu le izjemoma</a:t>
              </a:r>
              <a:endParaRPr lang="sl-SI"/>
            </a:p>
          </p:txBody>
        </p:sp>
        <p:grpSp>
          <p:nvGrpSpPr>
            <p:cNvPr id="26" name="Skupina 25"/>
            <p:cNvGrpSpPr/>
            <p:nvPr/>
          </p:nvGrpSpPr>
          <p:grpSpPr>
            <a:xfrm>
              <a:off x="614553" y="6195325"/>
              <a:ext cx="6560258" cy="945396"/>
              <a:chOff x="685141" y="4257288"/>
              <a:chExt cx="6560258" cy="945396"/>
            </a:xfrm>
          </p:grpSpPr>
          <p:sp>
            <p:nvSpPr>
              <p:cNvPr id="18" name="PoljeZBesedilom 17"/>
              <p:cNvSpPr txBox="1"/>
              <p:nvPr/>
            </p:nvSpPr>
            <p:spPr>
              <a:xfrm>
                <a:off x="685141" y="4628361"/>
                <a:ext cx="11512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mtClean="0"/>
                  <a:t>zaposleni</a:t>
                </a:r>
                <a:endParaRPr lang="sl-SI"/>
              </a:p>
            </p:txBody>
          </p:sp>
          <p:sp>
            <p:nvSpPr>
              <p:cNvPr id="20" name="PoljeZBesedilom 19"/>
              <p:cNvSpPr txBox="1"/>
              <p:nvPr/>
            </p:nvSpPr>
            <p:spPr>
              <a:xfrm>
                <a:off x="4869135" y="4556353"/>
                <a:ext cx="23762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l-SI" smtClean="0"/>
                  <a:t>čim več nalog samostojno</a:t>
                </a:r>
                <a:endParaRPr lang="sl-SI"/>
              </a:p>
            </p:txBody>
          </p:sp>
          <p:cxnSp>
            <p:nvCxnSpPr>
              <p:cNvPr id="24" name="Raven puščični povezovalnik 23"/>
              <p:cNvCxnSpPr>
                <a:stCxn id="18" idx="3"/>
              </p:cNvCxnSpPr>
              <p:nvPr/>
            </p:nvCxnSpPr>
            <p:spPr>
              <a:xfrm>
                <a:off x="1836415" y="4813027"/>
                <a:ext cx="288032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PoljeZBesedilom 24"/>
              <p:cNvSpPr txBox="1"/>
              <p:nvPr/>
            </p:nvSpPr>
            <p:spPr>
              <a:xfrm>
                <a:off x="2881385" y="4257288"/>
                <a:ext cx="11872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mtClean="0"/>
                  <a:t>opravijo</a:t>
                </a:r>
                <a:endParaRPr lang="sl-SI"/>
              </a:p>
            </p:txBody>
          </p:sp>
        </p:grpSp>
      </p:grpSp>
      <p:sp>
        <p:nvSpPr>
          <p:cNvPr id="28" name="PoljeZBesedilom 27"/>
          <p:cNvSpPr txBox="1"/>
          <p:nvPr/>
        </p:nvSpPr>
        <p:spPr>
          <a:xfrm>
            <a:off x="532741" y="8299028"/>
            <a:ext cx="213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človeški vidik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5032387" y="8299028"/>
            <a:ext cx="213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gospodarski vidik</a:t>
            </a:r>
            <a:endParaRPr lang="sl-SI"/>
          </a:p>
        </p:txBody>
      </p:sp>
      <p:cxnSp>
        <p:nvCxnSpPr>
          <p:cNvPr id="31" name="Raven puščični povezovalnik 30"/>
          <p:cNvCxnSpPr/>
          <p:nvPr/>
        </p:nvCxnSpPr>
        <p:spPr>
          <a:xfrm>
            <a:off x="4212679" y="7794972"/>
            <a:ext cx="223224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uščični povezovalnik 34"/>
          <p:cNvCxnSpPr>
            <a:endCxn id="28" idx="0"/>
          </p:cNvCxnSpPr>
          <p:nvPr/>
        </p:nvCxnSpPr>
        <p:spPr>
          <a:xfrm flipH="1">
            <a:off x="1599051" y="7794972"/>
            <a:ext cx="22535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108223" y="9319914"/>
            <a:ext cx="2959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l-SI" smtClean="0"/>
              <a:t>soupravljanje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l-SI" smtClean="0"/>
              <a:t>dopusten delovni čas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l-SI" smtClean="0"/>
              <a:t>varnost na delovnem mestu</a:t>
            </a:r>
            <a:endParaRPr lang="sl-SI"/>
          </a:p>
        </p:txBody>
      </p:sp>
      <p:sp>
        <p:nvSpPr>
          <p:cNvPr id="40" name="PoljeZBesedilom 39"/>
          <p:cNvSpPr txBox="1"/>
          <p:nvPr/>
        </p:nvSpPr>
        <p:spPr>
          <a:xfrm>
            <a:off x="4421173" y="9596913"/>
            <a:ext cx="2959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zadovoljni zaposleni imajo več volje do dela</a:t>
            </a:r>
            <a:endParaRPr lang="sl-SI"/>
          </a:p>
        </p:txBody>
      </p:sp>
      <p:cxnSp>
        <p:nvCxnSpPr>
          <p:cNvPr id="42" name="Raven puščični povezovalnik 41"/>
          <p:cNvCxnSpPr/>
          <p:nvPr/>
        </p:nvCxnSpPr>
        <p:spPr>
          <a:xfrm>
            <a:off x="1190190" y="8668360"/>
            <a:ext cx="0" cy="6515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uščični povezovalnik 44"/>
          <p:cNvCxnSpPr>
            <a:stCxn id="29" idx="2"/>
          </p:cNvCxnSpPr>
          <p:nvPr/>
        </p:nvCxnSpPr>
        <p:spPr>
          <a:xfrm>
            <a:off x="6098697" y="8668360"/>
            <a:ext cx="0" cy="9285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245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40271" y="224840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Kaj sestavlja organizacijsko strukturo?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898637" y="7835622"/>
            <a:ext cx="181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delovno mesto 1</a:t>
            </a:r>
            <a:endParaRPr lang="sl-SI"/>
          </a:p>
        </p:txBody>
      </p:sp>
      <p:grpSp>
        <p:nvGrpSpPr>
          <p:cNvPr id="17" name="Skupina 16"/>
          <p:cNvGrpSpPr/>
          <p:nvPr/>
        </p:nvGrpSpPr>
        <p:grpSpPr>
          <a:xfrm>
            <a:off x="601436" y="657328"/>
            <a:ext cx="5771483" cy="2538424"/>
            <a:chOff x="601436" y="657328"/>
            <a:chExt cx="5771483" cy="2538424"/>
          </a:xfrm>
        </p:grpSpPr>
        <p:sp>
          <p:nvSpPr>
            <p:cNvPr id="3" name="PoljeZBesedilom 2"/>
            <p:cNvSpPr txBox="1"/>
            <p:nvPr/>
          </p:nvSpPr>
          <p:spPr>
            <a:xfrm>
              <a:off x="2456808" y="2826420"/>
              <a:ext cx="1899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delovna naloga 1</a:t>
              </a:r>
              <a:endParaRPr lang="sl-SI"/>
            </a:p>
          </p:txBody>
        </p:sp>
        <p:sp>
          <p:nvSpPr>
            <p:cNvPr id="6" name="PoljeZBesedilom 5"/>
            <p:cNvSpPr txBox="1"/>
            <p:nvPr/>
          </p:nvSpPr>
          <p:spPr>
            <a:xfrm>
              <a:off x="601436" y="657328"/>
              <a:ext cx="15841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določena vrsta opravila </a:t>
              </a:r>
              <a:r>
                <a:rPr lang="sl-SI" smtClean="0"/>
                <a:t>1</a:t>
              </a:r>
            </a:p>
            <a:p>
              <a:r>
                <a:rPr lang="sl-SI" smtClean="0"/>
                <a:t>(npr. nadzor računov)</a:t>
              </a:r>
              <a:endParaRPr lang="sl-SI"/>
            </a:p>
          </p:txBody>
        </p:sp>
        <p:sp>
          <p:nvSpPr>
            <p:cNvPr id="7" name="PoljeZBesedilom 6"/>
            <p:cNvSpPr txBox="1"/>
            <p:nvPr/>
          </p:nvSpPr>
          <p:spPr>
            <a:xfrm>
              <a:off x="2556495" y="666180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določena vrsta opravila 2</a:t>
              </a:r>
              <a:endParaRPr lang="sl-SI"/>
            </a:p>
          </p:txBody>
        </p:sp>
        <p:sp>
          <p:nvSpPr>
            <p:cNvPr id="8" name="PoljeZBesedilom 7"/>
            <p:cNvSpPr txBox="1"/>
            <p:nvPr/>
          </p:nvSpPr>
          <p:spPr>
            <a:xfrm>
              <a:off x="4788743" y="738188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določena vrsta opravila 3</a:t>
              </a:r>
              <a:endParaRPr lang="sl-SI"/>
            </a:p>
          </p:txBody>
        </p:sp>
        <p:cxnSp>
          <p:nvCxnSpPr>
            <p:cNvPr id="10" name="Raven puščični povezovalnik 9"/>
            <p:cNvCxnSpPr/>
            <p:nvPr/>
          </p:nvCxnSpPr>
          <p:spPr>
            <a:xfrm>
              <a:off x="1545924" y="1602284"/>
              <a:ext cx="938563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aven puščični povezovalnik 11"/>
            <p:cNvCxnSpPr/>
            <p:nvPr/>
          </p:nvCxnSpPr>
          <p:spPr>
            <a:xfrm>
              <a:off x="3320904" y="1386260"/>
              <a:ext cx="13772" cy="108186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ven puščični povezovalnik 13"/>
            <p:cNvCxnSpPr/>
            <p:nvPr/>
          </p:nvCxnSpPr>
          <p:spPr>
            <a:xfrm flipH="1">
              <a:off x="4113127" y="1384519"/>
              <a:ext cx="1035656" cy="108186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PoljeZBesedilom 18"/>
          <p:cNvSpPr txBox="1"/>
          <p:nvPr/>
        </p:nvSpPr>
        <p:spPr>
          <a:xfrm>
            <a:off x="2609208" y="6201504"/>
            <a:ext cx="189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naloga 2</a:t>
            </a:r>
            <a:endParaRPr lang="sl-SI"/>
          </a:p>
        </p:txBody>
      </p:sp>
      <p:sp>
        <p:nvSpPr>
          <p:cNvPr id="20" name="PoljeZBesedilom 19"/>
          <p:cNvSpPr txBox="1"/>
          <p:nvPr/>
        </p:nvSpPr>
        <p:spPr>
          <a:xfrm>
            <a:off x="753836" y="403241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določena vrsta opravila 1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2708895" y="404126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določena vrsta opravila 2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4941143" y="411327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določena vrsta opravila 3</a:t>
            </a:r>
            <a:endParaRPr lang="sl-SI"/>
          </a:p>
        </p:txBody>
      </p:sp>
      <p:cxnSp>
        <p:nvCxnSpPr>
          <p:cNvPr id="23" name="Raven puščični povezovalnik 22"/>
          <p:cNvCxnSpPr/>
          <p:nvPr/>
        </p:nvCxnSpPr>
        <p:spPr>
          <a:xfrm>
            <a:off x="1545924" y="4759603"/>
            <a:ext cx="1090963" cy="1081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uščični povezovalnik 23"/>
          <p:cNvCxnSpPr/>
          <p:nvPr/>
        </p:nvCxnSpPr>
        <p:spPr>
          <a:xfrm>
            <a:off x="3473304" y="4761344"/>
            <a:ext cx="13772" cy="1081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uščični povezovalnik 24"/>
          <p:cNvCxnSpPr/>
          <p:nvPr/>
        </p:nvCxnSpPr>
        <p:spPr>
          <a:xfrm flipH="1">
            <a:off x="4265527" y="4759603"/>
            <a:ext cx="1035656" cy="1081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uščični povezovalnik 26"/>
          <p:cNvCxnSpPr/>
          <p:nvPr/>
        </p:nvCxnSpPr>
        <p:spPr>
          <a:xfrm>
            <a:off x="3406752" y="3195752"/>
            <a:ext cx="0" cy="83666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uščični povezovalnik 28"/>
          <p:cNvCxnSpPr>
            <a:stCxn id="19" idx="2"/>
            <a:endCxn id="4" idx="0"/>
          </p:cNvCxnSpPr>
          <p:nvPr/>
        </p:nvCxnSpPr>
        <p:spPr>
          <a:xfrm flipH="1">
            <a:off x="1803766" y="6570836"/>
            <a:ext cx="1755386" cy="1264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/>
          <p:cNvSpPr txBox="1"/>
          <p:nvPr/>
        </p:nvSpPr>
        <p:spPr>
          <a:xfrm>
            <a:off x="4706678" y="7866980"/>
            <a:ext cx="181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delovno mesto 2</a:t>
            </a:r>
            <a:endParaRPr lang="sl-SI"/>
          </a:p>
        </p:txBody>
      </p:sp>
      <p:cxnSp>
        <p:nvCxnSpPr>
          <p:cNvPr id="34" name="Raven puščični povezovalnik 33"/>
          <p:cNvCxnSpPr/>
          <p:nvPr/>
        </p:nvCxnSpPr>
        <p:spPr>
          <a:xfrm>
            <a:off x="3559152" y="6570836"/>
            <a:ext cx="1381991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3178913" y="9347790"/>
            <a:ext cx="134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oddelek</a:t>
            </a:r>
            <a:endParaRPr lang="sl-SI"/>
          </a:p>
        </p:txBody>
      </p:sp>
      <p:cxnSp>
        <p:nvCxnSpPr>
          <p:cNvPr id="38" name="Raven puščični povezovalnik 37"/>
          <p:cNvCxnSpPr/>
          <p:nvPr/>
        </p:nvCxnSpPr>
        <p:spPr>
          <a:xfrm>
            <a:off x="1803766" y="8236312"/>
            <a:ext cx="1375147" cy="1111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uščični povezovalnik 39"/>
          <p:cNvCxnSpPr/>
          <p:nvPr/>
        </p:nvCxnSpPr>
        <p:spPr>
          <a:xfrm flipH="1">
            <a:off x="3851906" y="8236312"/>
            <a:ext cx="1089237" cy="1111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2856642" y="9759640"/>
            <a:ext cx="151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eno vodstvo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49005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40271" y="90116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Zakaj podjetja sestavljajo opise delovnih mest?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1836415" y="88220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natančno določijo obseg dela</a:t>
            </a:r>
            <a:endParaRPr lang="sl-SI"/>
          </a:p>
        </p:txBody>
      </p:sp>
      <p:cxnSp>
        <p:nvCxnSpPr>
          <p:cNvPr id="5" name="Raven puščični povezovalnik 4"/>
          <p:cNvCxnSpPr/>
          <p:nvPr/>
        </p:nvCxnSpPr>
        <p:spPr>
          <a:xfrm>
            <a:off x="3204567" y="435579"/>
            <a:ext cx="0" cy="446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684287" y="1242244"/>
            <a:ext cx="590465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7. Katere podatke v podjetju potrebujemo za  opis  delovnega mesta?</a:t>
            </a:r>
            <a:endParaRPr lang="sl-SI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46244"/>
              </p:ext>
            </p:extLst>
          </p:nvPr>
        </p:nvGraphicFramePr>
        <p:xfrm>
          <a:off x="828164" y="1962324"/>
          <a:ext cx="5760779" cy="842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339"/>
                <a:gridCol w="396044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mtClean="0">
                          <a:solidFill>
                            <a:sysClr val="windowText" lastClr="000000"/>
                          </a:solidFill>
                        </a:rPr>
                        <a:t>Šifra</a:t>
                      </a:r>
                      <a:r>
                        <a:rPr lang="sl-SI" baseline="0" smtClean="0">
                          <a:solidFill>
                            <a:sysClr val="windowText" lastClr="000000"/>
                          </a:solidFill>
                        </a:rPr>
                        <a:t> oz. zap. št. delovnega mesta</a:t>
                      </a:r>
                      <a:endParaRPr lang="sl-SI" smtClean="0"/>
                    </a:p>
                    <a:p>
                      <a:endParaRPr lang="sl-SI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mtClean="0">
                          <a:solidFill>
                            <a:sysClr val="windowText" lastClr="000000"/>
                          </a:solidFill>
                        </a:rPr>
                        <a:t>Naziv delovnega mesta 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tarifni razred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Področje</a:t>
                      </a:r>
                      <a:r>
                        <a:rPr lang="sl-SI" baseline="0" smtClean="0"/>
                        <a:t> dela – opis delovnih postopkov, nalog, obveznosti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Stopnja strokovne izobrazbe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mtClean="0"/>
                        <a:t>IV.,</a:t>
                      </a:r>
                      <a:r>
                        <a:rPr lang="sl-SI" baseline="0" smtClean="0"/>
                        <a:t> V., VI. stopnja izobrazbe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Vrsta</a:t>
                      </a:r>
                      <a:r>
                        <a:rPr lang="sl-SI" baseline="0" smtClean="0"/>
                        <a:t> – smer izobrazbe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mtClean="0"/>
                        <a:t>osnovna šola, poklicna šola, srednja strokovna šola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Funkcionalna dodatna znanja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mtClean="0"/>
                        <a:t>vozniško</a:t>
                      </a:r>
                      <a:r>
                        <a:rPr lang="sl-SI" baseline="0" smtClean="0"/>
                        <a:t> dovoljenje, tuji jeziki z navedbo stopnje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Zahtevane delovne izkušnje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Z delom povezana</a:t>
                      </a:r>
                      <a:r>
                        <a:rPr lang="sl-SI" baseline="0" smtClean="0"/>
                        <a:t> odgovornost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mtClean="0"/>
                        <a:t>za denar in denarne vrednosti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Napor, ki ga zahteva</a:t>
                      </a:r>
                      <a:r>
                        <a:rPr lang="sl-SI" baseline="0" smtClean="0"/>
                        <a:t>  delo na delovnem mestu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mtClean="0"/>
                        <a:t>dvigovanje</a:t>
                      </a:r>
                      <a:r>
                        <a:rPr lang="sl-SI" baseline="0" smtClean="0"/>
                        <a:t> težkih bremen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mtClean="0"/>
                        <a:t>Poskusno delo</a:t>
                      </a:r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464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24247" y="595913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8. Priloga česa so opisi delovnih mest?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324247" y="95421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Akta o sistematizaciji delovnih mest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1386260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9. Kaj </a:t>
            </a:r>
            <a:r>
              <a:rPr lang="sl-SI" smtClean="0"/>
              <a:t>je akt o sistematizaciji </a:t>
            </a:r>
            <a:r>
              <a:rPr lang="sl-SI" smtClean="0"/>
              <a:t>delovnih mest?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2772519" y="21783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splošni akt</a:t>
            </a:r>
            <a:endParaRPr lang="sl-SI"/>
          </a:p>
        </p:txBody>
      </p:sp>
      <p:cxnSp>
        <p:nvCxnSpPr>
          <p:cNvPr id="7" name="Raven puščični povezovalnik 6"/>
          <p:cNvCxnSpPr/>
          <p:nvPr/>
        </p:nvCxnSpPr>
        <p:spPr>
          <a:xfrm>
            <a:off x="3276575" y="2547680"/>
            <a:ext cx="0" cy="107082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492599" y="27544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določa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324247" y="390654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mesta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3996655" y="383453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pogoje </a:t>
            </a:r>
            <a:r>
              <a:rPr lang="sl-SI" smtClean="0"/>
              <a:t>za zasedbo delovnega mesta</a:t>
            </a:r>
            <a:endParaRPr lang="sl-SI"/>
          </a:p>
        </p:txBody>
      </p:sp>
      <p:cxnSp>
        <p:nvCxnSpPr>
          <p:cNvPr id="12" name="Raven puščični povezovalnik 11"/>
          <p:cNvCxnSpPr>
            <a:endCxn id="9" idx="0"/>
          </p:cNvCxnSpPr>
          <p:nvPr/>
        </p:nvCxnSpPr>
        <p:spPr>
          <a:xfrm flipH="1">
            <a:off x="1188343" y="3618508"/>
            <a:ext cx="20882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uščični povezovalnik 13"/>
          <p:cNvCxnSpPr/>
          <p:nvPr/>
        </p:nvCxnSpPr>
        <p:spPr>
          <a:xfrm>
            <a:off x="3276575" y="3618508"/>
            <a:ext cx="136815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324247" y="5778748"/>
            <a:ext cx="19082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9 tarifnih razredov glede na zahtevano strokovno izobrazbo</a:t>
            </a:r>
            <a:endParaRPr lang="sl-SI"/>
          </a:p>
        </p:txBody>
      </p:sp>
      <p:cxnSp>
        <p:nvCxnSpPr>
          <p:cNvPr id="17" name="Raven puščični povezovalnik 16"/>
          <p:cNvCxnSpPr>
            <a:stCxn id="9" idx="2"/>
          </p:cNvCxnSpPr>
          <p:nvPr/>
        </p:nvCxnSpPr>
        <p:spPr>
          <a:xfrm>
            <a:off x="1188343" y="4275872"/>
            <a:ext cx="0" cy="150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1278353" y="4770636"/>
            <a:ext cx="1206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razvrščajo</a:t>
            </a:r>
            <a:endParaRPr lang="sl-SI"/>
          </a:p>
        </p:txBody>
      </p:sp>
      <p:cxnSp>
        <p:nvCxnSpPr>
          <p:cNvPr id="20" name="Raven puščični povezovalnik 19"/>
          <p:cNvCxnSpPr>
            <a:endCxn id="15" idx="2"/>
          </p:cNvCxnSpPr>
          <p:nvPr/>
        </p:nvCxnSpPr>
        <p:spPr>
          <a:xfrm flipV="1">
            <a:off x="1278353" y="7256076"/>
            <a:ext cx="0" cy="13309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324247" y="880308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delodajalec ali direktor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1430753" y="7857688"/>
            <a:ext cx="1206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opravi</a:t>
            </a:r>
            <a:endParaRPr lang="sl-SI"/>
          </a:p>
        </p:txBody>
      </p:sp>
      <p:sp>
        <p:nvSpPr>
          <p:cNvPr id="23" name="PoljeZBesedilom 22"/>
          <p:cNvSpPr txBox="1"/>
          <p:nvPr/>
        </p:nvSpPr>
        <p:spPr>
          <a:xfrm>
            <a:off x="4788743" y="4770636"/>
            <a:ext cx="1656184" cy="665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veljavni šifrant poklicev</a:t>
            </a:r>
            <a:endParaRPr lang="sl-SI"/>
          </a:p>
        </p:txBody>
      </p:sp>
      <p:sp>
        <p:nvSpPr>
          <p:cNvPr id="26" name="PoljeZBesedilom 25"/>
          <p:cNvSpPr txBox="1"/>
          <p:nvPr/>
        </p:nvSpPr>
        <p:spPr>
          <a:xfrm>
            <a:off x="3123249" y="4914652"/>
            <a:ext cx="2025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dvom uporabi</a:t>
            </a:r>
            <a:endParaRPr lang="sl-SI"/>
          </a:p>
        </p:txBody>
      </p:sp>
      <p:cxnSp>
        <p:nvCxnSpPr>
          <p:cNvPr id="29" name="Raven puščični povezovalnik 28"/>
          <p:cNvCxnSpPr/>
          <p:nvPr/>
        </p:nvCxnSpPr>
        <p:spPr>
          <a:xfrm>
            <a:off x="4644727" y="6517412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5896622" y="6273512"/>
            <a:ext cx="1628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plačne razrede</a:t>
            </a:r>
            <a:endParaRPr lang="sl-SI"/>
          </a:p>
        </p:txBody>
      </p:sp>
      <p:sp>
        <p:nvSpPr>
          <p:cNvPr id="31" name="PoljeZBesedilom 30"/>
          <p:cNvSpPr txBox="1"/>
          <p:nvPr/>
        </p:nvSpPr>
        <p:spPr>
          <a:xfrm>
            <a:off x="4716735" y="6057488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razvrstijo</a:t>
            </a:r>
            <a:endParaRPr lang="sl-SI"/>
          </a:p>
        </p:txBody>
      </p:sp>
      <p:sp>
        <p:nvSpPr>
          <p:cNvPr id="32" name="PoljeZBesedilom 31"/>
          <p:cNvSpPr txBox="1"/>
          <p:nvPr/>
        </p:nvSpPr>
        <p:spPr>
          <a:xfrm>
            <a:off x="5220791" y="210808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mnenje sindikatov</a:t>
            </a:r>
            <a:endParaRPr lang="sl-SI"/>
          </a:p>
        </p:txBody>
      </p:sp>
      <p:cxnSp>
        <p:nvCxnSpPr>
          <p:cNvPr id="34" name="Raven puščični povezovalnik 33"/>
          <p:cNvCxnSpPr/>
          <p:nvPr/>
        </p:nvCxnSpPr>
        <p:spPr>
          <a:xfrm flipH="1">
            <a:off x="4212679" y="2394372"/>
            <a:ext cx="11881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4356695" y="174630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sprejemom pridobiti</a:t>
            </a:r>
            <a:endParaRPr lang="sl-SI"/>
          </a:p>
        </p:txBody>
      </p:sp>
      <p:cxnSp>
        <p:nvCxnSpPr>
          <p:cNvPr id="24" name="Raven povezovalnik 23"/>
          <p:cNvCxnSpPr/>
          <p:nvPr/>
        </p:nvCxnSpPr>
        <p:spPr>
          <a:xfrm>
            <a:off x="2772519" y="4914652"/>
            <a:ext cx="216024" cy="112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Skupina 47"/>
          <p:cNvGrpSpPr/>
          <p:nvPr/>
        </p:nvGrpSpPr>
        <p:grpSpPr>
          <a:xfrm>
            <a:off x="1764407" y="3906540"/>
            <a:ext cx="1224136" cy="3240360"/>
            <a:chOff x="1764407" y="3906540"/>
            <a:chExt cx="1224136" cy="3240360"/>
          </a:xfrm>
        </p:grpSpPr>
        <p:cxnSp>
          <p:nvCxnSpPr>
            <p:cNvPr id="28" name="Raven povezovalnik 27"/>
            <p:cNvCxnSpPr/>
            <p:nvPr/>
          </p:nvCxnSpPr>
          <p:spPr>
            <a:xfrm flipH="1">
              <a:off x="2772519" y="5027310"/>
              <a:ext cx="216024" cy="112658"/>
            </a:xfrm>
            <a:prstGeom prst="line">
              <a:avLst/>
            </a:prstGeom>
            <a:ln w="317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aven povezovalnik 34"/>
            <p:cNvCxnSpPr/>
            <p:nvPr/>
          </p:nvCxnSpPr>
          <p:spPr>
            <a:xfrm flipV="1">
              <a:off x="2772519" y="3906540"/>
              <a:ext cx="0" cy="1008112"/>
            </a:xfrm>
            <a:prstGeom prst="line">
              <a:avLst/>
            </a:prstGeom>
            <a:ln w="317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aven povezovalnik 37"/>
            <p:cNvCxnSpPr/>
            <p:nvPr/>
          </p:nvCxnSpPr>
          <p:spPr>
            <a:xfrm>
              <a:off x="2772519" y="5139968"/>
              <a:ext cx="0" cy="2006932"/>
            </a:xfrm>
            <a:prstGeom prst="line">
              <a:avLst/>
            </a:prstGeom>
            <a:ln w="317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aven povezovalnik 39"/>
            <p:cNvCxnSpPr/>
            <p:nvPr/>
          </p:nvCxnSpPr>
          <p:spPr>
            <a:xfrm flipH="1">
              <a:off x="1764407" y="3906540"/>
              <a:ext cx="1008112" cy="0"/>
            </a:xfrm>
            <a:prstGeom prst="line">
              <a:avLst/>
            </a:prstGeom>
            <a:ln w="317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aven povezovalnik 41"/>
            <p:cNvCxnSpPr/>
            <p:nvPr/>
          </p:nvCxnSpPr>
          <p:spPr>
            <a:xfrm flipH="1">
              <a:off x="2033820" y="7146900"/>
              <a:ext cx="738699" cy="0"/>
            </a:xfrm>
            <a:prstGeom prst="line">
              <a:avLst/>
            </a:prstGeom>
            <a:ln w="317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PoljeZBesedilom 43"/>
          <p:cNvSpPr txBox="1"/>
          <p:nvPr/>
        </p:nvSpPr>
        <p:spPr>
          <a:xfrm>
            <a:off x="2988543" y="6143434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Tipična delovna</a:t>
            </a:r>
          </a:p>
          <a:p>
            <a:r>
              <a:rPr lang="sl-SI" smtClean="0"/>
              <a:t>mesta tarifnega razreda</a:t>
            </a:r>
            <a:endParaRPr lang="sl-SI"/>
          </a:p>
        </p:txBody>
      </p:sp>
      <p:cxnSp>
        <p:nvCxnSpPr>
          <p:cNvPr id="46" name="Raven puščični povezovalnik 45"/>
          <p:cNvCxnSpPr/>
          <p:nvPr/>
        </p:nvCxnSpPr>
        <p:spPr>
          <a:xfrm flipV="1">
            <a:off x="2052439" y="6498828"/>
            <a:ext cx="936104" cy="185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72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2.2.2 ORGANIZACIJSKA SHEMA (ORGANIGRAM)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1376968"/>
            <a:ext cx="48965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</a:t>
            </a:r>
            <a:r>
              <a:rPr lang="sl-SI" smtClean="0">
                <a:hlinkClick r:id="rId2" action="ppaction://hlinksldjump"/>
              </a:rPr>
              <a:t>organizacijska shema </a:t>
            </a:r>
            <a:r>
              <a:rPr lang="sl-SI" smtClean="0"/>
              <a:t>in kaj prikazuje?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34296" y="193542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grafična ponazoritev organizacijske strukture</a:t>
            </a:r>
            <a:endParaRPr lang="sl-SI"/>
          </a:p>
        </p:txBody>
      </p:sp>
      <p:cxnSp>
        <p:nvCxnSpPr>
          <p:cNvPr id="6" name="Raven puščični povezovalnik 5"/>
          <p:cNvCxnSpPr/>
          <p:nvPr/>
        </p:nvCxnSpPr>
        <p:spPr>
          <a:xfrm>
            <a:off x="3070313" y="2274046"/>
            <a:ext cx="0" cy="1169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2526483" y="3546500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oddelke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1188343" y="414767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delovna mesta </a:t>
            </a:r>
            <a:r>
              <a:rPr lang="sl-SI" smtClean="0"/>
              <a:t>organizacije  ali delovne skupine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3204567" y="27451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prikazuje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692671" y="4905360"/>
            <a:ext cx="618430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Katere informacije </a:t>
            </a:r>
            <a:r>
              <a:rPr lang="sl-SI" smtClean="0"/>
              <a:t>razberemo iz</a:t>
            </a:r>
            <a:r>
              <a:rPr lang="sl-SI" smtClean="0"/>
              <a:t> organizacijske sheme?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612278" y="5440507"/>
            <a:ext cx="626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>
                <a:solidFill>
                  <a:srgbClr val="FF0000"/>
                </a:solidFill>
              </a:rPr>
              <a:t>o</a:t>
            </a:r>
            <a:r>
              <a:rPr lang="sl-SI" smtClean="0">
                <a:solidFill>
                  <a:srgbClr val="FF0000"/>
                </a:solidFill>
              </a:rPr>
              <a:t> nalogah</a:t>
            </a:r>
            <a:r>
              <a:rPr lang="sl-SI"/>
              <a:t> </a:t>
            </a:r>
            <a:r>
              <a:rPr lang="sl-SI" smtClean="0"/>
              <a:t>(prikazuje področja različnih nalog znotraj organizacije)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586367" y="5922764"/>
            <a:ext cx="629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>
                <a:solidFill>
                  <a:srgbClr val="FF0000"/>
                </a:solidFill>
              </a:rPr>
              <a:t>o</a:t>
            </a:r>
            <a:r>
              <a:rPr lang="sl-SI" smtClean="0">
                <a:solidFill>
                  <a:srgbClr val="FF0000"/>
                </a:solidFill>
              </a:rPr>
              <a:t> porazdelitvah</a:t>
            </a:r>
            <a:r>
              <a:rPr lang="sl-SI" smtClean="0"/>
              <a:t> (vsak </a:t>
            </a:r>
            <a:r>
              <a:rPr lang="sl-SI" smtClean="0"/>
              <a:t>okvirček prikazuje oddelek, ki je odgovoren za  določeno področje </a:t>
            </a:r>
            <a:r>
              <a:rPr lang="sl-SI" smtClean="0"/>
              <a:t>dela)</a:t>
            </a:r>
            <a:endParaRPr lang="sl-SI"/>
          </a:p>
        </p:txBody>
      </p:sp>
      <p:sp>
        <p:nvSpPr>
          <p:cNvPr id="17" name="PoljeZBesedilom 16"/>
          <p:cNvSpPr txBox="1"/>
          <p:nvPr/>
        </p:nvSpPr>
        <p:spPr>
          <a:xfrm>
            <a:off x="540271" y="6642844"/>
            <a:ext cx="624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o ravneh menedžmenta</a:t>
            </a:r>
            <a:r>
              <a:rPr lang="sl-SI"/>
              <a:t> </a:t>
            </a:r>
            <a:r>
              <a:rPr lang="sl-SI" smtClean="0"/>
              <a:t>(</a:t>
            </a:r>
            <a:r>
              <a:rPr lang="sl-SI" smtClean="0"/>
              <a:t>prikazuje </a:t>
            </a:r>
            <a:r>
              <a:rPr lang="sl-SI" smtClean="0"/>
              <a:t>hierarhijo </a:t>
            </a:r>
            <a:r>
              <a:rPr lang="sl-SI" smtClean="0"/>
              <a:t>zaposlenih)</a:t>
            </a:r>
            <a:endParaRPr lang="sl-SI"/>
          </a:p>
        </p:txBody>
      </p:sp>
      <p:sp>
        <p:nvSpPr>
          <p:cNvPr id="18" name="PoljeZBesedilom 17"/>
          <p:cNvSpPr txBox="1"/>
          <p:nvPr/>
        </p:nvSpPr>
        <p:spPr>
          <a:xfrm>
            <a:off x="612279" y="7074892"/>
            <a:ext cx="5968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o liniji avtoritete</a:t>
            </a:r>
            <a:r>
              <a:rPr lang="sl-SI" smtClean="0"/>
              <a:t> (navpične linije  v shemi prikazujejo, </a:t>
            </a:r>
            <a:r>
              <a:rPr lang="sl-SI" smtClean="0"/>
              <a:t>kateri položaji so nadrejeni </a:t>
            </a:r>
            <a:r>
              <a:rPr lang="sl-SI" smtClean="0"/>
              <a:t>drugim)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172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2.2.3 ORGANIZACIJA DELA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577839" y="1214395"/>
            <a:ext cx="601110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moramo </a:t>
            </a:r>
            <a:r>
              <a:rPr lang="sl-SI" smtClean="0"/>
              <a:t>narediti v </a:t>
            </a:r>
            <a:r>
              <a:rPr lang="sl-SI" smtClean="0"/>
              <a:t>zvezi z organizacijo dela?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203433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Naredimo seznam nalog, ki jih moramo opraviti.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577839" y="2898428"/>
            <a:ext cx="183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kreativne</a:t>
            </a:r>
          </a:p>
          <a:p>
            <a:r>
              <a:rPr lang="sl-SI" smtClean="0"/>
              <a:t>(vzemejo več </a:t>
            </a:r>
            <a:r>
              <a:rPr lang="sl-SI" smtClean="0"/>
              <a:t>časa,  ker so zahtevnejše)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5076775" y="2970436"/>
            <a:ext cx="183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rutinske</a:t>
            </a:r>
          </a:p>
          <a:p>
            <a:r>
              <a:rPr lang="sl-SI" smtClean="0"/>
              <a:t>(opravimo hitro)</a:t>
            </a:r>
            <a:endParaRPr lang="sl-SI"/>
          </a:p>
        </p:txBody>
      </p:sp>
      <p:cxnSp>
        <p:nvCxnSpPr>
          <p:cNvPr id="8" name="Raven puščični povezovalnik 7"/>
          <p:cNvCxnSpPr>
            <a:endCxn id="5" idx="0"/>
          </p:cNvCxnSpPr>
          <p:nvPr/>
        </p:nvCxnSpPr>
        <p:spPr>
          <a:xfrm flipH="1">
            <a:off x="1495159" y="2403664"/>
            <a:ext cx="1530952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uščični povezovalnik 9"/>
          <p:cNvCxnSpPr/>
          <p:nvPr/>
        </p:nvCxnSpPr>
        <p:spPr>
          <a:xfrm>
            <a:off x="3204567" y="2403664"/>
            <a:ext cx="1656184" cy="56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2562782" y="2635390"/>
            <a:ext cx="1159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razdelimo</a:t>
            </a:r>
            <a:endParaRPr lang="sl-SI"/>
          </a:p>
        </p:txBody>
      </p:sp>
      <p:cxnSp>
        <p:nvCxnSpPr>
          <p:cNvPr id="13" name="Raven puščični povezovalnik 12"/>
          <p:cNvCxnSpPr/>
          <p:nvPr/>
        </p:nvCxnSpPr>
        <p:spPr>
          <a:xfrm>
            <a:off x="2099927" y="4118563"/>
            <a:ext cx="926184" cy="10841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uščični povezovalnik 14"/>
          <p:cNvCxnSpPr/>
          <p:nvPr/>
        </p:nvCxnSpPr>
        <p:spPr>
          <a:xfrm flipH="1">
            <a:off x="4032659" y="3762524"/>
            <a:ext cx="1337356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2687910" y="5202684"/>
            <a:ext cx="1782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n</a:t>
            </a:r>
            <a:r>
              <a:rPr lang="sl-SI" smtClean="0"/>
              <a:t>ujnost</a:t>
            </a:r>
            <a:br>
              <a:rPr lang="sl-SI" smtClean="0"/>
            </a:br>
            <a:r>
              <a:rPr lang="sl-SI" smtClean="0"/>
              <a:t>pomembnost</a:t>
            </a:r>
            <a:endParaRPr lang="sl-SI"/>
          </a:p>
        </p:txBody>
      </p:sp>
      <p:cxnSp>
        <p:nvCxnSpPr>
          <p:cNvPr id="21" name="Raven puščični povezovalnik 20"/>
          <p:cNvCxnSpPr/>
          <p:nvPr/>
        </p:nvCxnSpPr>
        <p:spPr>
          <a:xfrm>
            <a:off x="3420591" y="5849015"/>
            <a:ext cx="0" cy="6849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3579009" y="5887630"/>
            <a:ext cx="149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najprej opravimo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23" name="PoljeZBesedilom 22"/>
          <p:cNvSpPr txBox="1"/>
          <p:nvPr/>
        </p:nvSpPr>
        <p:spPr>
          <a:xfrm>
            <a:off x="2412479" y="6561226"/>
            <a:ext cx="213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l-SI"/>
              <a:t>p</a:t>
            </a:r>
            <a:r>
              <a:rPr lang="sl-SI" smtClean="0"/>
              <a:t>omembne in  nujne naloge</a:t>
            </a:r>
            <a:endParaRPr lang="sl-SI"/>
          </a:p>
        </p:txBody>
      </p:sp>
      <p:sp>
        <p:nvSpPr>
          <p:cNvPr id="24" name="PoljeZBesedilom 23"/>
          <p:cNvSpPr txBox="1"/>
          <p:nvPr/>
        </p:nvSpPr>
        <p:spPr>
          <a:xfrm>
            <a:off x="2412479" y="7722964"/>
            <a:ext cx="213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l-SI" smtClean="0"/>
              <a:t>manj pomembne </a:t>
            </a:r>
            <a:r>
              <a:rPr lang="sl-SI" smtClean="0"/>
              <a:t>nujne </a:t>
            </a:r>
            <a:r>
              <a:rPr lang="sl-SI" smtClean="0"/>
              <a:t>naloge</a:t>
            </a:r>
            <a:endParaRPr lang="sl-SI"/>
          </a:p>
        </p:txBody>
      </p:sp>
      <p:sp>
        <p:nvSpPr>
          <p:cNvPr id="25" name="PoljeZBesedilom 24"/>
          <p:cNvSpPr txBox="1"/>
          <p:nvPr/>
        </p:nvSpPr>
        <p:spPr>
          <a:xfrm>
            <a:off x="2434164" y="8803084"/>
            <a:ext cx="213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l-SI" smtClean="0"/>
              <a:t>pomembne , ne nujne naloge</a:t>
            </a:r>
            <a:endParaRPr lang="sl-SI"/>
          </a:p>
        </p:txBody>
      </p:sp>
      <p:sp>
        <p:nvSpPr>
          <p:cNvPr id="26" name="PoljeZBesedilom 25"/>
          <p:cNvSpPr txBox="1"/>
          <p:nvPr/>
        </p:nvSpPr>
        <p:spPr>
          <a:xfrm>
            <a:off x="2484487" y="9884945"/>
            <a:ext cx="213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l-SI" smtClean="0"/>
              <a:t>nepomembne in ne nujne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2700511" y="4118563"/>
            <a:ext cx="1627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nato naloge razdelimo še na</a:t>
            </a:r>
            <a:endParaRPr lang="sl-SI"/>
          </a:p>
        </p:txBody>
      </p:sp>
      <p:cxnSp>
        <p:nvCxnSpPr>
          <p:cNvPr id="27" name="Raven puščični povezovalnik 26"/>
          <p:cNvCxnSpPr/>
          <p:nvPr/>
        </p:nvCxnSpPr>
        <p:spPr>
          <a:xfrm>
            <a:off x="3420591" y="7218908"/>
            <a:ext cx="0" cy="3424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uščični povezovalnik 27"/>
          <p:cNvCxnSpPr/>
          <p:nvPr/>
        </p:nvCxnSpPr>
        <p:spPr>
          <a:xfrm>
            <a:off x="3420591" y="8388603"/>
            <a:ext cx="0" cy="3424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uščični povezovalnik 28"/>
          <p:cNvCxnSpPr/>
          <p:nvPr/>
        </p:nvCxnSpPr>
        <p:spPr>
          <a:xfrm>
            <a:off x="3492599" y="9540731"/>
            <a:ext cx="0" cy="3424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55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24247" y="450156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Kaj omogoča organizacija dela?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324247" y="1467560"/>
            <a:ext cx="306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racionalno razporeditev nalog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4266685" y="1435961"/>
            <a:ext cx="3060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načrtno porabo časa in energije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2520491" y="2250356"/>
            <a:ext cx="306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vodi k večji učinkovitosti</a:t>
            </a:r>
            <a:endParaRPr lang="sl-SI"/>
          </a:p>
        </p:txBody>
      </p:sp>
      <p:cxnSp>
        <p:nvCxnSpPr>
          <p:cNvPr id="7" name="Raven puščični povezovalnik 6"/>
          <p:cNvCxnSpPr/>
          <p:nvPr/>
        </p:nvCxnSpPr>
        <p:spPr>
          <a:xfrm flipH="1">
            <a:off x="2268463" y="819488"/>
            <a:ext cx="1530170" cy="6164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3798633" y="819488"/>
            <a:ext cx="1134126" cy="616473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/>
          <p:cNvCxnSpPr/>
          <p:nvPr/>
        </p:nvCxnSpPr>
        <p:spPr>
          <a:xfrm>
            <a:off x="3798633" y="819488"/>
            <a:ext cx="0" cy="12628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281879" y="2898428"/>
            <a:ext cx="547260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Kaj uporabljamo pri načrtovanju aktivnosti pri izvedbi določenega projekta?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400754" y="3712635"/>
            <a:ext cx="393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Gantogram </a:t>
            </a:r>
            <a:r>
              <a:rPr lang="sl-SI" smtClean="0"/>
              <a:t>oziroma </a:t>
            </a:r>
            <a:r>
              <a:rPr lang="sl-SI" smtClean="0"/>
              <a:t>mrežni načrt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434279" y="4698628"/>
            <a:ext cx="54726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Kaj je </a:t>
            </a:r>
            <a:r>
              <a:rPr lang="sl-SI" smtClean="0">
                <a:hlinkClick r:id="rId2" action="ppaction://hlinksldjump"/>
              </a:rPr>
              <a:t>gantogram</a:t>
            </a:r>
            <a:r>
              <a:rPr lang="sl-SI"/>
              <a:t> </a:t>
            </a:r>
            <a:r>
              <a:rPr lang="sl-SI" smtClean="0"/>
              <a:t>oziroma </a:t>
            </a:r>
            <a:r>
              <a:rPr lang="sl-SI" smtClean="0">
                <a:hlinkClick r:id="rId3" action="ppaction://hlinksldjump"/>
              </a:rPr>
              <a:t>mrežni načrt</a:t>
            </a:r>
            <a:r>
              <a:rPr lang="sl-SI" smtClean="0"/>
              <a:t>?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2520491" y="5418708"/>
            <a:ext cx="209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časovni diagram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2520491" y="6498828"/>
            <a:ext cx="209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zaporedje opravil</a:t>
            </a:r>
            <a:endParaRPr lang="sl-SI"/>
          </a:p>
        </p:txBody>
      </p:sp>
      <p:cxnSp>
        <p:nvCxnSpPr>
          <p:cNvPr id="18" name="Raven puščični povezovalnik 17"/>
          <p:cNvCxnSpPr/>
          <p:nvPr/>
        </p:nvCxnSpPr>
        <p:spPr>
          <a:xfrm>
            <a:off x="3267574" y="578804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3384587" y="5850756"/>
            <a:ext cx="15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prikazuje</a:t>
            </a:r>
            <a:endParaRPr lang="sl-SI"/>
          </a:p>
        </p:txBody>
      </p:sp>
      <p:sp>
        <p:nvSpPr>
          <p:cNvPr id="20" name="PoljeZBesedilom 19"/>
          <p:cNvSpPr txBox="1"/>
          <p:nvPr/>
        </p:nvSpPr>
        <p:spPr>
          <a:xfrm>
            <a:off x="1980431" y="7506940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potrebnih za izvedbo časovno </a:t>
            </a:r>
            <a:br>
              <a:rPr lang="sl-SI" smtClean="0"/>
            </a:br>
            <a:r>
              <a:rPr lang="sl-SI" smtClean="0"/>
              <a:t>       omejenega projekta</a:t>
            </a:r>
            <a:endParaRPr lang="sl-SI"/>
          </a:p>
        </p:txBody>
      </p:sp>
      <p:cxnSp>
        <p:nvCxnSpPr>
          <p:cNvPr id="22" name="Raven puščični povezovalnik 21"/>
          <p:cNvCxnSpPr/>
          <p:nvPr/>
        </p:nvCxnSpPr>
        <p:spPr>
          <a:xfrm>
            <a:off x="3267574" y="6930876"/>
            <a:ext cx="0" cy="499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4356202" y="9829057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nadzor izvajanja projekta</a:t>
            </a:r>
            <a:endParaRPr lang="sl-SI"/>
          </a:p>
        </p:txBody>
      </p:sp>
      <p:cxnSp>
        <p:nvCxnSpPr>
          <p:cNvPr id="25" name="Raven puščični povezovalnik 24"/>
          <p:cNvCxnSpPr/>
          <p:nvPr/>
        </p:nvCxnSpPr>
        <p:spPr>
          <a:xfrm>
            <a:off x="3219476" y="9091116"/>
            <a:ext cx="2505371" cy="6440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 rot="863986">
            <a:off x="4214293" y="9112285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omogoča</a:t>
            </a:r>
            <a:endParaRPr lang="sl-SI"/>
          </a:p>
        </p:txBody>
      </p:sp>
      <p:sp>
        <p:nvSpPr>
          <p:cNvPr id="27" name="PoljeZBesedilom 26"/>
          <p:cNvSpPr txBox="1"/>
          <p:nvPr/>
        </p:nvSpPr>
        <p:spPr>
          <a:xfrm>
            <a:off x="434279" y="9811196"/>
            <a:ext cx="119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kritičnih točk</a:t>
            </a:r>
            <a:endParaRPr lang="sl-SI"/>
          </a:p>
        </p:txBody>
      </p:sp>
      <p:cxnSp>
        <p:nvCxnSpPr>
          <p:cNvPr id="29" name="Raven povezovalnik 28"/>
          <p:cNvCxnSpPr/>
          <p:nvPr/>
        </p:nvCxnSpPr>
        <p:spPr>
          <a:xfrm flipH="1">
            <a:off x="1719402" y="9151634"/>
            <a:ext cx="1296144" cy="530619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 rot="20360755">
            <a:off x="1082698" y="910233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ugotavljanje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2097865" y="8587060"/>
            <a:ext cx="2861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Gantogram  oz. mrežni načrt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367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9538"/>
            <a:ext cx="7464777" cy="331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57" y="3121852"/>
            <a:ext cx="6900850" cy="353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0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C:\Users\Janez\AppData\Local\Microsoft\Windows\Temporary Internet Files\Content.Word\mrezni_14812.png">
            <a:hlinkClick r:id="rId2" action="ppaction://hlinksldjump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0" y="4050556"/>
            <a:ext cx="7056783" cy="3600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18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880</Words>
  <Application>Microsoft Office PowerPoint</Application>
  <PresentationFormat>Po meri</PresentationFormat>
  <Paragraphs>211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15</vt:i4>
      </vt:variant>
    </vt:vector>
  </HeadingPairs>
  <TitlesOfParts>
    <vt:vector size="16" baseType="lpstr"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180</cp:revision>
  <dcterms:created xsi:type="dcterms:W3CDTF">2014-09-07T06:32:34Z</dcterms:created>
  <dcterms:modified xsi:type="dcterms:W3CDTF">2015-01-05T06:08:35Z</dcterms:modified>
</cp:coreProperties>
</file>