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63" r:id="rId6"/>
    <p:sldId id="265" r:id="rId7"/>
    <p:sldId id="266" r:id="rId8"/>
    <p:sldId id="268" r:id="rId9"/>
    <p:sldId id="269" r:id="rId10"/>
    <p:sldId id="264" r:id="rId11"/>
    <p:sldId id="259" r:id="rId12"/>
    <p:sldId id="260" r:id="rId13"/>
    <p:sldId id="267" r:id="rId14"/>
    <p:sldId id="270" r:id="rId15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2" autoAdjust="0"/>
    <p:restoredTop sz="94660"/>
  </p:normalViewPr>
  <p:slideViewPr>
    <p:cSldViewPr>
      <p:cViewPr varScale="1">
        <p:scale>
          <a:sx n="54" d="100"/>
          <a:sy n="54" d="100"/>
        </p:scale>
        <p:origin x="238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0075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007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 UPRAVLJANJE PODJETJA</a:t>
            </a:r>
            <a:endParaRPr lang="sl-SI" sz="2400"/>
          </a:p>
        </p:txBody>
      </p:sp>
      <p:sp>
        <p:nvSpPr>
          <p:cNvPr id="55" name="PoljeZBesedilom 54"/>
          <p:cNvSpPr txBox="1"/>
          <p:nvPr/>
        </p:nvSpPr>
        <p:spPr>
          <a:xfrm>
            <a:off x="612278" y="1386260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počnejo vodje podjetja (menedžerji)?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1332359" y="1962731"/>
            <a:ext cx="2745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Vodje podjeta (menedžerji)</a:t>
            </a:r>
            <a:endParaRPr lang="sl-SI"/>
          </a:p>
        </p:txBody>
      </p:sp>
      <p:sp>
        <p:nvSpPr>
          <p:cNvPr id="2" name="PoljeZBesedilom 1"/>
          <p:cNvSpPr txBox="1"/>
          <p:nvPr/>
        </p:nvSpPr>
        <p:spPr>
          <a:xfrm>
            <a:off x="699708" y="3393192"/>
            <a:ext cx="1568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oločajo cilje</a:t>
            </a:r>
            <a:endParaRPr lang="sl-SI"/>
          </a:p>
        </p:txBody>
      </p:sp>
      <p:sp>
        <p:nvSpPr>
          <p:cNvPr id="24" name="PoljeZBesedilom 23"/>
          <p:cNvSpPr txBox="1"/>
          <p:nvPr/>
        </p:nvSpPr>
        <p:spPr>
          <a:xfrm>
            <a:off x="591555" y="5562724"/>
            <a:ext cx="1481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sprejemajo ukrepe za uresničevanje ciljev</a:t>
            </a:r>
            <a:endParaRPr lang="sl-SI"/>
          </a:p>
        </p:txBody>
      </p:sp>
      <p:cxnSp>
        <p:nvCxnSpPr>
          <p:cNvPr id="10" name="Raven puščični povezovalnik 9"/>
          <p:cNvCxnSpPr/>
          <p:nvPr/>
        </p:nvCxnSpPr>
        <p:spPr>
          <a:xfrm flipH="1">
            <a:off x="1332359" y="2332063"/>
            <a:ext cx="1372928" cy="1061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 flipV="1">
            <a:off x="1332359" y="3834532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uščični povezovalnik 31"/>
          <p:cNvCxnSpPr/>
          <p:nvPr/>
        </p:nvCxnSpPr>
        <p:spPr>
          <a:xfrm flipV="1">
            <a:off x="2144853" y="4986660"/>
            <a:ext cx="2787906" cy="11762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uščični povezovalnik 33"/>
          <p:cNvCxnSpPr/>
          <p:nvPr/>
        </p:nvCxnSpPr>
        <p:spPr>
          <a:xfrm>
            <a:off x="2073163" y="3577858"/>
            <a:ext cx="2859596" cy="1264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5148783" y="450234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ačrtujejo in organizirajo poslovanje</a:t>
            </a:r>
            <a:endParaRPr lang="sl-SI"/>
          </a:p>
        </p:txBody>
      </p:sp>
      <p:sp>
        <p:nvSpPr>
          <p:cNvPr id="56" name="PoljeZBesedilom 55"/>
          <p:cNvSpPr txBox="1"/>
          <p:nvPr/>
        </p:nvSpPr>
        <p:spPr>
          <a:xfrm>
            <a:off x="4932759" y="196273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generalni direktor,</a:t>
            </a:r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4946732" y="250703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komercialni direktor,</a:t>
            </a:r>
            <a:endParaRPr lang="sl-SI"/>
          </a:p>
        </p:txBody>
      </p:sp>
      <p:sp>
        <p:nvSpPr>
          <p:cNvPr id="58" name="PoljeZBesedilom 57"/>
          <p:cNvSpPr txBox="1"/>
          <p:nvPr/>
        </p:nvSpPr>
        <p:spPr>
          <a:xfrm>
            <a:off x="4932759" y="3023860"/>
            <a:ext cx="234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vodja računovodstva …</a:t>
            </a:r>
            <a:endParaRPr lang="sl-SI"/>
          </a:p>
        </p:txBody>
      </p:sp>
      <p:cxnSp>
        <p:nvCxnSpPr>
          <p:cNvPr id="62" name="Raven puščični povezovalnik 61"/>
          <p:cNvCxnSpPr>
            <a:stCxn id="3" idx="3"/>
            <a:endCxn id="56" idx="1"/>
          </p:cNvCxnSpPr>
          <p:nvPr/>
        </p:nvCxnSpPr>
        <p:spPr>
          <a:xfrm>
            <a:off x="4078213" y="2147397"/>
            <a:ext cx="85454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uščični povezovalnik 63"/>
          <p:cNvCxnSpPr>
            <a:endCxn id="57" idx="1"/>
          </p:cNvCxnSpPr>
          <p:nvPr/>
        </p:nvCxnSpPr>
        <p:spPr>
          <a:xfrm>
            <a:off x="4078213" y="2250356"/>
            <a:ext cx="868519" cy="4413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uščični povezovalnik 65"/>
          <p:cNvCxnSpPr>
            <a:endCxn id="58" idx="1"/>
          </p:cNvCxnSpPr>
          <p:nvPr/>
        </p:nvCxnSpPr>
        <p:spPr>
          <a:xfrm>
            <a:off x="3924647" y="2332063"/>
            <a:ext cx="1008112" cy="876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180231" y="3577858"/>
            <a:ext cx="0" cy="45051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>
            <a:endCxn id="2" idx="1"/>
          </p:cNvCxnSpPr>
          <p:nvPr/>
        </p:nvCxnSpPr>
        <p:spPr>
          <a:xfrm>
            <a:off x="180231" y="3577858"/>
            <a:ext cx="51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180231" y="5994772"/>
            <a:ext cx="51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180231" y="8083004"/>
            <a:ext cx="2880319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2916535" y="779671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nadzorujejo uresničevanje ciljev 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4" y="234132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pomeni pojem menedžment?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16022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proces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3380778" y="954212"/>
            <a:ext cx="140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načrtovanje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3385266" y="1602284"/>
            <a:ext cx="140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organiziranje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3492599" y="2178348"/>
            <a:ext cx="140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vodenje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3385266" y="2745120"/>
            <a:ext cx="118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nadziranje</a:t>
            </a:r>
            <a:endParaRPr lang="sl-SI"/>
          </a:p>
        </p:txBody>
      </p:sp>
      <p:cxnSp>
        <p:nvCxnSpPr>
          <p:cNvPr id="30" name="Raven puščični povezovalnik 29"/>
          <p:cNvCxnSpPr/>
          <p:nvPr/>
        </p:nvCxnSpPr>
        <p:spPr>
          <a:xfrm flipV="1">
            <a:off x="1404367" y="1138878"/>
            <a:ext cx="1976411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>
            <a:endCxn id="32" idx="1"/>
          </p:cNvCxnSpPr>
          <p:nvPr/>
        </p:nvCxnSpPr>
        <p:spPr>
          <a:xfrm>
            <a:off x="1404367" y="1786950"/>
            <a:ext cx="19808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uščični povezovalnik 38"/>
          <p:cNvCxnSpPr>
            <a:endCxn id="34" idx="1"/>
          </p:cNvCxnSpPr>
          <p:nvPr/>
        </p:nvCxnSpPr>
        <p:spPr>
          <a:xfrm>
            <a:off x="1404367" y="1786950"/>
            <a:ext cx="208823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uščični povezovalnik 40"/>
          <p:cNvCxnSpPr/>
          <p:nvPr/>
        </p:nvCxnSpPr>
        <p:spPr>
          <a:xfrm>
            <a:off x="1404367" y="1786950"/>
            <a:ext cx="1976411" cy="1142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 rot="20561608">
            <a:off x="2002766" y="109910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sestavljajo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2124447" y="152098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sestavljajo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 rot="937519">
            <a:off x="2147575" y="19085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sestavljajo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 rot="1739820">
            <a:off x="2053185" y="227518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sestavljajo</a:t>
            </a:r>
            <a:endParaRPr lang="sl-SI"/>
          </a:p>
        </p:txBody>
      </p:sp>
      <p:sp>
        <p:nvSpPr>
          <p:cNvPr id="46" name="PoljeZBesedilom 45"/>
          <p:cNvSpPr txBox="1"/>
          <p:nvPr/>
        </p:nvSpPr>
        <p:spPr>
          <a:xfrm>
            <a:off x="36215" y="405055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Menedžment pomeni koordiniranje poslovnih </a:t>
            </a:r>
          </a:p>
          <a:p>
            <a:pPr algn="ctr"/>
            <a:r>
              <a:rPr lang="sl-SI" smtClean="0"/>
              <a:t>aktivnosti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5076775" y="381807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uspešno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2988543" y="4189055"/>
            <a:ext cx="131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zagotavljajo</a:t>
            </a:r>
            <a:endParaRPr lang="sl-SI"/>
          </a:p>
        </p:txBody>
      </p:sp>
      <p:sp>
        <p:nvSpPr>
          <p:cNvPr id="50" name="PoljeZBesedilom 49"/>
          <p:cNvSpPr txBox="1"/>
          <p:nvPr/>
        </p:nvSpPr>
        <p:spPr>
          <a:xfrm>
            <a:off x="5004767" y="4473312"/>
            <a:ext cx="128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učinkovito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6228903" y="396371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oslovanje podjetja</a:t>
            </a:r>
            <a:endParaRPr lang="sl-SI"/>
          </a:p>
        </p:txBody>
      </p:sp>
      <p:cxnSp>
        <p:nvCxnSpPr>
          <p:cNvPr id="53" name="Raven puščični povezovalnik 52"/>
          <p:cNvCxnSpPr/>
          <p:nvPr/>
        </p:nvCxnSpPr>
        <p:spPr>
          <a:xfrm flipV="1">
            <a:off x="4356695" y="4050556"/>
            <a:ext cx="792088" cy="251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uščični povezovalnik 55"/>
          <p:cNvCxnSpPr>
            <a:endCxn id="50" idx="1"/>
          </p:cNvCxnSpPr>
          <p:nvPr/>
        </p:nvCxnSpPr>
        <p:spPr>
          <a:xfrm>
            <a:off x="4284687" y="4373721"/>
            <a:ext cx="720080" cy="2842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uščični povezovalnik 59"/>
          <p:cNvCxnSpPr>
            <a:endCxn id="51" idx="1"/>
          </p:cNvCxnSpPr>
          <p:nvPr/>
        </p:nvCxnSpPr>
        <p:spPr>
          <a:xfrm>
            <a:off x="5980683" y="4050556"/>
            <a:ext cx="248220" cy="236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uščični povezovalnik 62"/>
          <p:cNvCxnSpPr/>
          <p:nvPr/>
        </p:nvCxnSpPr>
        <p:spPr>
          <a:xfrm flipV="1">
            <a:off x="6104793" y="4373722"/>
            <a:ext cx="124110" cy="28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uščični povezovalnik 64"/>
          <p:cNvCxnSpPr/>
          <p:nvPr/>
        </p:nvCxnSpPr>
        <p:spPr>
          <a:xfrm>
            <a:off x="2448483" y="4410596"/>
            <a:ext cx="5400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2239432" y="5780489"/>
            <a:ext cx="2742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usmerjanjem in vodenjem zaposlenih</a:t>
            </a:r>
            <a:endParaRPr lang="sl-SI"/>
          </a:p>
        </p:txBody>
      </p:sp>
      <p:sp>
        <p:nvSpPr>
          <p:cNvPr id="67" name="PoljeZBesedilom 66"/>
          <p:cNvSpPr txBox="1"/>
          <p:nvPr/>
        </p:nvSpPr>
        <p:spPr>
          <a:xfrm>
            <a:off x="2844527" y="65615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njihovih znanj</a:t>
            </a:r>
            <a:endParaRPr lang="sl-SI"/>
          </a:p>
        </p:txBody>
      </p:sp>
      <p:sp>
        <p:nvSpPr>
          <p:cNvPr id="68" name="PoljeZBesedilom 67"/>
          <p:cNvSpPr txBox="1"/>
          <p:nvPr/>
        </p:nvSpPr>
        <p:spPr>
          <a:xfrm>
            <a:off x="3204567" y="6993592"/>
            <a:ext cx="944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veščin</a:t>
            </a:r>
            <a:endParaRPr lang="sl-SI"/>
          </a:p>
        </p:txBody>
      </p:sp>
      <p:sp>
        <p:nvSpPr>
          <p:cNvPr id="69" name="PoljeZBesedilom 68"/>
          <p:cNvSpPr txBox="1"/>
          <p:nvPr/>
        </p:nvSpPr>
        <p:spPr>
          <a:xfrm>
            <a:off x="2988543" y="742564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sposobnosti</a:t>
            </a:r>
            <a:endParaRPr lang="sl-SI"/>
          </a:p>
        </p:txBody>
      </p:sp>
      <p:sp>
        <p:nvSpPr>
          <p:cNvPr id="78" name="PoljeZBesedilom 77"/>
          <p:cNvSpPr txBox="1"/>
          <p:nvPr/>
        </p:nvSpPr>
        <p:spPr>
          <a:xfrm>
            <a:off x="5776732" y="6238378"/>
            <a:ext cx="150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To menedžerji dosegajo</a:t>
            </a:r>
            <a:endParaRPr lang="sl-SI"/>
          </a:p>
        </p:txBody>
      </p:sp>
      <p:cxnSp>
        <p:nvCxnSpPr>
          <p:cNvPr id="80" name="Raven puščični povezovalnik 79"/>
          <p:cNvCxnSpPr/>
          <p:nvPr/>
        </p:nvCxnSpPr>
        <p:spPr>
          <a:xfrm flipH="1">
            <a:off x="5292800" y="4610047"/>
            <a:ext cx="1072503" cy="227466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ovezovalnik 82"/>
          <p:cNvCxnSpPr/>
          <p:nvPr/>
        </p:nvCxnSpPr>
        <p:spPr>
          <a:xfrm>
            <a:off x="5292799" y="5922764"/>
            <a:ext cx="0" cy="1687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 flipH="1">
            <a:off x="4982293" y="5922764"/>
            <a:ext cx="310506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uščični povezovalnik 95"/>
          <p:cNvCxnSpPr>
            <a:endCxn id="67" idx="3"/>
          </p:cNvCxnSpPr>
          <p:nvPr/>
        </p:nvCxnSpPr>
        <p:spPr>
          <a:xfrm flipH="1">
            <a:off x="4428703" y="6746210"/>
            <a:ext cx="8640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Raven puščični povezovalnik 97"/>
          <p:cNvCxnSpPr>
            <a:endCxn id="68" idx="3"/>
          </p:cNvCxnSpPr>
          <p:nvPr/>
        </p:nvCxnSpPr>
        <p:spPr>
          <a:xfrm flipH="1">
            <a:off x="4149534" y="7178258"/>
            <a:ext cx="11432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ven puščični povezovalnik 99"/>
          <p:cNvCxnSpPr>
            <a:endCxn id="69" idx="3"/>
          </p:cNvCxnSpPr>
          <p:nvPr/>
        </p:nvCxnSpPr>
        <p:spPr>
          <a:xfrm flipH="1">
            <a:off x="4428703" y="7610306"/>
            <a:ext cx="8640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6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oljeZBesedilom 37">
            <a:hlinkClick r:id="rId2" action="ppaction://hlinksldjump"/>
          </p:cNvPr>
          <p:cNvSpPr txBox="1"/>
          <p:nvPr/>
        </p:nvSpPr>
        <p:spPr>
          <a:xfrm>
            <a:off x="441315" y="276523"/>
            <a:ext cx="2605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2.1 NAČRTOVANJE</a:t>
            </a:r>
            <a:endParaRPr lang="sl-SI" sz="2400"/>
          </a:p>
        </p:txBody>
      </p:sp>
      <p:sp>
        <p:nvSpPr>
          <p:cNvPr id="43" name="PoljeZBesedilom 42"/>
          <p:cNvSpPr txBox="1"/>
          <p:nvPr/>
        </p:nvSpPr>
        <p:spPr>
          <a:xfrm>
            <a:off x="396253" y="738188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pomeni načrtovanje v podjetju?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804712" y="1242244"/>
            <a:ext cx="115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podjetju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3046473" y="268240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cilje</a:t>
            </a:r>
            <a:endParaRPr lang="sl-SI"/>
          </a:p>
        </p:txBody>
      </p:sp>
      <p:cxnSp>
        <p:nvCxnSpPr>
          <p:cNvPr id="10" name="Raven puščični povezovalnik 9"/>
          <p:cNvCxnSpPr>
            <a:stCxn id="3" idx="2"/>
          </p:cNvCxnSpPr>
          <p:nvPr/>
        </p:nvCxnSpPr>
        <p:spPr>
          <a:xfrm>
            <a:off x="3380777" y="1611576"/>
            <a:ext cx="0" cy="10221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613377" y="1818308"/>
            <a:ext cx="123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ostavljajo </a:t>
            </a:r>
            <a:endParaRPr lang="sl-SI"/>
          </a:p>
        </p:txBody>
      </p:sp>
      <p:cxnSp>
        <p:nvCxnSpPr>
          <p:cNvPr id="15" name="Raven puščični povezovalnik 14"/>
          <p:cNvCxnSpPr/>
          <p:nvPr/>
        </p:nvCxnSpPr>
        <p:spPr>
          <a:xfrm flipH="1">
            <a:off x="1620391" y="3114452"/>
            <a:ext cx="1512168" cy="111947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252239" y="4338588"/>
            <a:ext cx="293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ukrepe za njihovo uresničevanje</a:t>
            </a:r>
            <a:endParaRPr lang="sl-SI"/>
          </a:p>
        </p:txBody>
      </p:sp>
      <p:cxnSp>
        <p:nvCxnSpPr>
          <p:cNvPr id="48" name="Raven puščični povezovalnik 47"/>
          <p:cNvCxnSpPr/>
          <p:nvPr/>
        </p:nvCxnSpPr>
        <p:spPr>
          <a:xfrm>
            <a:off x="3492599" y="3186460"/>
            <a:ext cx="1512168" cy="111947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3648945" y="4338588"/>
            <a:ext cx="2939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doseganje ciljev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1116335" y="3465200"/>
            <a:ext cx="140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sprejemajo</a:t>
            </a:r>
            <a:endParaRPr lang="sl-SI"/>
          </a:p>
        </p:txBody>
      </p:sp>
      <p:sp>
        <p:nvSpPr>
          <p:cNvPr id="58" name="PoljeZBesedilom 57"/>
          <p:cNvSpPr txBox="1"/>
          <p:nvPr/>
        </p:nvSpPr>
        <p:spPr>
          <a:xfrm>
            <a:off x="4140671" y="3393192"/>
            <a:ext cx="140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nadzorujejo</a:t>
            </a:r>
            <a:endParaRPr lang="sl-SI"/>
          </a:p>
        </p:txBody>
      </p:sp>
      <p:sp>
        <p:nvSpPr>
          <p:cNvPr id="60" name="PoljeZBesedilom 59"/>
          <p:cNvSpPr txBox="1"/>
          <p:nvPr/>
        </p:nvSpPr>
        <p:spPr>
          <a:xfrm>
            <a:off x="548653" y="5202684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Kateri 2 vrsti načrtovanja ločimo?</a:t>
            </a:r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3090608" y="5958076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načrtovanje</a:t>
            </a:r>
            <a:endParaRPr lang="sl-SI"/>
          </a:p>
        </p:txBody>
      </p:sp>
      <p:sp>
        <p:nvSpPr>
          <p:cNvPr id="24" name="PoljeZBesedilom 23"/>
          <p:cNvSpPr txBox="1"/>
          <p:nvPr/>
        </p:nvSpPr>
        <p:spPr>
          <a:xfrm>
            <a:off x="441315" y="7218908"/>
            <a:ext cx="3091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strateško (dolgoročno) načrtovanje</a:t>
            </a:r>
            <a:endParaRPr lang="sl-SI"/>
          </a:p>
        </p:txBody>
      </p:sp>
      <p:sp>
        <p:nvSpPr>
          <p:cNvPr id="61" name="PoljeZBesedilom 60"/>
          <p:cNvSpPr txBox="1"/>
          <p:nvPr/>
        </p:nvSpPr>
        <p:spPr>
          <a:xfrm>
            <a:off x="4132469" y="7292657"/>
            <a:ext cx="3091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operativno (kratkoročno oz. srednjeročno ) načrtovanje</a:t>
            </a:r>
            <a:endParaRPr lang="sl-SI"/>
          </a:p>
        </p:txBody>
      </p:sp>
      <p:cxnSp>
        <p:nvCxnSpPr>
          <p:cNvPr id="26" name="Raven puščični povezovalnik 25"/>
          <p:cNvCxnSpPr/>
          <p:nvPr/>
        </p:nvCxnSpPr>
        <p:spPr>
          <a:xfrm flipH="1">
            <a:off x="2268463" y="6327408"/>
            <a:ext cx="1354074" cy="89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>
            <a:stCxn id="23" idx="2"/>
          </p:cNvCxnSpPr>
          <p:nvPr/>
        </p:nvCxnSpPr>
        <p:spPr>
          <a:xfrm>
            <a:off x="3792686" y="6327408"/>
            <a:ext cx="1058905" cy="9652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548653" y="8371036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Kako sta povezana strateško in operativno načrtovanje?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684287" y="8875092"/>
            <a:ext cx="269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poslanstva podjetja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684286" y="10049751"/>
            <a:ext cx="2261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strateško načrtovanje</a:t>
            </a:r>
            <a:endParaRPr lang="sl-SI"/>
          </a:p>
        </p:txBody>
      </p:sp>
      <p:cxnSp>
        <p:nvCxnSpPr>
          <p:cNvPr id="45" name="Raven puščični povezovalnik 44"/>
          <p:cNvCxnSpPr/>
          <p:nvPr/>
        </p:nvCxnSpPr>
        <p:spPr>
          <a:xfrm flipV="1">
            <a:off x="1620391" y="9244424"/>
            <a:ext cx="0" cy="805327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1692399" y="9451156"/>
            <a:ext cx="88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izhaja</a:t>
            </a:r>
            <a:endParaRPr lang="sl-SI"/>
          </a:p>
        </p:txBody>
      </p:sp>
      <p:sp>
        <p:nvSpPr>
          <p:cNvPr id="70" name="PoljeZBesedilom 69"/>
          <p:cNvSpPr txBox="1"/>
          <p:nvPr/>
        </p:nvSpPr>
        <p:spPr>
          <a:xfrm>
            <a:off x="4759778" y="10027220"/>
            <a:ext cx="2464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operativno načrtovanje</a:t>
            </a:r>
            <a:endParaRPr lang="sl-SI"/>
          </a:p>
        </p:txBody>
      </p:sp>
      <p:sp>
        <p:nvSpPr>
          <p:cNvPr id="62" name="PoljeZBesedilom 61"/>
          <p:cNvSpPr txBox="1"/>
          <p:nvPr/>
        </p:nvSpPr>
        <p:spPr>
          <a:xfrm>
            <a:off x="3169171" y="8970907"/>
            <a:ext cx="1567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podrobna opredelitev strateških ciljev</a:t>
            </a:r>
            <a:endParaRPr lang="sl-SI"/>
          </a:p>
        </p:txBody>
      </p:sp>
      <p:cxnSp>
        <p:nvCxnSpPr>
          <p:cNvPr id="66" name="Raven puščični povezovalnik 65"/>
          <p:cNvCxnSpPr>
            <a:stCxn id="34" idx="3"/>
          </p:cNvCxnSpPr>
          <p:nvPr/>
        </p:nvCxnSpPr>
        <p:spPr>
          <a:xfrm>
            <a:off x="2945499" y="10234417"/>
            <a:ext cx="181427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avokotnik 1"/>
          <p:cNvSpPr/>
          <p:nvPr/>
        </p:nvSpPr>
        <p:spPr>
          <a:xfrm>
            <a:off x="2916535" y="450156"/>
            <a:ext cx="152400" cy="129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392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522164"/>
            <a:ext cx="64087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Kaj uresničuje podjetje s strateškim upravljanjem?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468263" y="181656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 strateškim upravljanjem</a:t>
            </a:r>
          </a:p>
          <a:p>
            <a:pPr algn="ctr"/>
            <a:r>
              <a:rPr lang="sl-SI" smtClean="0"/>
              <a:t>podjetje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4860751" y="117023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u</a:t>
            </a:r>
            <a:r>
              <a:rPr lang="sl-SI" smtClean="0"/>
              <a:t>resničuje svoje cilje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4500711" y="261213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zadovoljuje potrebe porabnikov in družbe</a:t>
            </a:r>
            <a:endParaRPr lang="sl-SI"/>
          </a:p>
        </p:txBody>
      </p:sp>
      <p:cxnSp>
        <p:nvCxnSpPr>
          <p:cNvPr id="8" name="Raven puščični povezovalnik 7"/>
          <p:cNvCxnSpPr/>
          <p:nvPr/>
        </p:nvCxnSpPr>
        <p:spPr>
          <a:xfrm flipV="1">
            <a:off x="3204567" y="1493401"/>
            <a:ext cx="1872208" cy="646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uščični povezovalnik 9"/>
          <p:cNvCxnSpPr/>
          <p:nvPr/>
        </p:nvCxnSpPr>
        <p:spPr>
          <a:xfrm>
            <a:off x="3204567" y="2139732"/>
            <a:ext cx="1656184" cy="795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>
            <a:hlinkClick r:id="rId2" action="ppaction://hlinksldjump"/>
          </p:cNvPr>
          <p:cNvSpPr txBox="1"/>
          <p:nvPr/>
        </p:nvSpPr>
        <p:spPr>
          <a:xfrm>
            <a:off x="684287" y="3474492"/>
            <a:ext cx="64087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Katere korake zajema, npr. strateško upravljanje trženja?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412479" y="3906540"/>
            <a:ext cx="309634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strateško upravljanje trženja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2700511" y="462662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oblikovanje poslanstva </a:t>
            </a:r>
          </a:p>
          <a:p>
            <a:pPr algn="ctr"/>
            <a:r>
              <a:rPr lang="sl-SI" smtClean="0"/>
              <a:t>podjetja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368249" y="5924505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analizo okolja (priložnosti in nevarnosti)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4552252" y="577211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a</a:t>
            </a:r>
            <a:r>
              <a:rPr lang="sl-SI" smtClean="0"/>
              <a:t>nalizo prednosti in slabosti lastnega podjetja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2340471" y="68588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trženjske cilje</a:t>
            </a:r>
            <a:endParaRPr lang="sl-SI"/>
          </a:p>
        </p:txBody>
      </p:sp>
      <p:sp>
        <p:nvSpPr>
          <p:cNvPr id="17" name="PoljeZBesedilom 16"/>
          <p:cNvSpPr txBox="1"/>
          <p:nvPr/>
        </p:nvSpPr>
        <p:spPr>
          <a:xfrm>
            <a:off x="2484487" y="786698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temeljno trženjsko strategijo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396255" y="916312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izbira ciljnih trgov</a:t>
            </a:r>
            <a:endParaRPr lang="sl-SI"/>
          </a:p>
        </p:txBody>
      </p:sp>
      <p:sp>
        <p:nvSpPr>
          <p:cNvPr id="19" name="PoljeZBesedilom 18"/>
          <p:cNvSpPr txBox="1"/>
          <p:nvPr/>
        </p:nvSpPr>
        <p:spPr>
          <a:xfrm>
            <a:off x="3348583" y="9091116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konkurenčno pozicioniranje na izbranih ciljnih trgih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5508823" y="9247906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blikovanje trženjskega spleta</a:t>
            </a:r>
            <a:endParaRPr lang="sl-SI"/>
          </a:p>
        </p:txBody>
      </p:sp>
      <p:cxnSp>
        <p:nvCxnSpPr>
          <p:cNvPr id="22" name="Raven puščični povezovalnik 21"/>
          <p:cNvCxnSpPr/>
          <p:nvPr/>
        </p:nvCxnSpPr>
        <p:spPr>
          <a:xfrm>
            <a:off x="3816635" y="4338588"/>
            <a:ext cx="0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uščični povezovalnik 23"/>
          <p:cNvCxnSpPr>
            <a:endCxn id="14" idx="0"/>
          </p:cNvCxnSpPr>
          <p:nvPr/>
        </p:nvCxnSpPr>
        <p:spPr>
          <a:xfrm flipH="1">
            <a:off x="1736401" y="5088285"/>
            <a:ext cx="1468166" cy="836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uščični povezovalnik 25"/>
          <p:cNvCxnSpPr/>
          <p:nvPr/>
        </p:nvCxnSpPr>
        <p:spPr>
          <a:xfrm>
            <a:off x="4428703" y="5088285"/>
            <a:ext cx="1224136" cy="683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/>
          <p:nvPr/>
        </p:nvCxnSpPr>
        <p:spPr>
          <a:xfrm>
            <a:off x="2052439" y="6530186"/>
            <a:ext cx="792088" cy="472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uščični povezovalnik 29"/>
          <p:cNvCxnSpPr/>
          <p:nvPr/>
        </p:nvCxnSpPr>
        <p:spPr>
          <a:xfrm flipH="1">
            <a:off x="4500711" y="6530186"/>
            <a:ext cx="1008112" cy="472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uščični povezovalnik 31"/>
          <p:cNvCxnSpPr/>
          <p:nvPr/>
        </p:nvCxnSpPr>
        <p:spPr>
          <a:xfrm>
            <a:off x="3780631" y="7228200"/>
            <a:ext cx="0" cy="710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uščični povezovalnik 33"/>
          <p:cNvCxnSpPr>
            <a:endCxn id="18" idx="0"/>
          </p:cNvCxnSpPr>
          <p:nvPr/>
        </p:nvCxnSpPr>
        <p:spPr>
          <a:xfrm flipH="1">
            <a:off x="1188343" y="8513311"/>
            <a:ext cx="2160240" cy="649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uščični povezovalnik 35"/>
          <p:cNvCxnSpPr>
            <a:stCxn id="17" idx="2"/>
          </p:cNvCxnSpPr>
          <p:nvPr/>
        </p:nvCxnSpPr>
        <p:spPr>
          <a:xfrm>
            <a:off x="3852639" y="8513311"/>
            <a:ext cx="0" cy="649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uščični povezovalnik 37"/>
          <p:cNvCxnSpPr/>
          <p:nvPr/>
        </p:nvCxnSpPr>
        <p:spPr>
          <a:xfrm>
            <a:off x="4140671" y="8513311"/>
            <a:ext cx="1692188" cy="734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ravokotnik 2"/>
          <p:cNvSpPr/>
          <p:nvPr/>
        </p:nvSpPr>
        <p:spPr>
          <a:xfrm flipH="1" flipV="1">
            <a:off x="6582367" y="3591894"/>
            <a:ext cx="222600" cy="170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027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jeZBesedilom 16"/>
          <p:cNvSpPr txBox="1"/>
          <p:nvPr/>
        </p:nvSpPr>
        <p:spPr>
          <a:xfrm>
            <a:off x="396255" y="306140"/>
            <a:ext cx="302433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Kaj je poslanstvo podjetja?</a:t>
            </a:r>
            <a:endParaRPr lang="sl-SI"/>
          </a:p>
        </p:txBody>
      </p:sp>
      <p:sp>
        <p:nvSpPr>
          <p:cNvPr id="11" name="PoljeZBesedilom 10">
            <a:hlinkClick r:id="rId2" action="ppaction://hlinksldjump"/>
          </p:cNvPr>
          <p:cNvSpPr txBox="1"/>
          <p:nvPr/>
        </p:nvSpPr>
        <p:spPr>
          <a:xfrm>
            <a:off x="396255" y="9542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Poslanstvo</a:t>
            </a:r>
            <a:endParaRPr lang="sl-SI"/>
          </a:p>
        </p:txBody>
      </p:sp>
      <p:cxnSp>
        <p:nvCxnSpPr>
          <p:cNvPr id="19" name="Raven puščični povezovalnik 18"/>
          <p:cNvCxnSpPr>
            <a:stCxn id="11" idx="3"/>
          </p:cNvCxnSpPr>
          <p:nvPr/>
        </p:nvCxnSpPr>
        <p:spPr>
          <a:xfrm>
            <a:off x="1836415" y="1138878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2700511" y="666180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korist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4500711" y="81571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podjetje prinaša okolju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2124447" y="218008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razlog za obstoj podjetja</a:t>
            </a:r>
            <a:endParaRPr lang="sl-SI"/>
          </a:p>
        </p:txBody>
      </p:sp>
      <p:cxnSp>
        <p:nvCxnSpPr>
          <p:cNvPr id="24" name="Raven puščični povezovalnik 23"/>
          <p:cNvCxnSpPr>
            <a:stCxn id="20" idx="2"/>
          </p:cNvCxnSpPr>
          <p:nvPr/>
        </p:nvCxnSpPr>
        <p:spPr>
          <a:xfrm>
            <a:off x="3078553" y="1035512"/>
            <a:ext cx="18002" cy="1080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396255" y="2889136"/>
            <a:ext cx="373603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Kaj zajema poslanstvo podjetja?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540271" y="4410596"/>
            <a:ext cx="17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poslanstvo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3636615" y="3394933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odločitve o poslovni politiki</a:t>
            </a:r>
          </a:p>
          <a:p>
            <a:pPr algn="ctr"/>
            <a:r>
              <a:rPr lang="sl-SI" smtClean="0"/>
              <a:t>(ponudbi izdelkov ali storitev)</a:t>
            </a:r>
            <a:endParaRPr lang="sl-SI"/>
          </a:p>
        </p:txBody>
      </p:sp>
      <p:cxnSp>
        <p:nvCxnSpPr>
          <p:cNvPr id="32" name="Raven puščični povezovalnik 31"/>
          <p:cNvCxnSpPr>
            <a:endCxn id="30" idx="1"/>
          </p:cNvCxnSpPr>
          <p:nvPr/>
        </p:nvCxnSpPr>
        <p:spPr>
          <a:xfrm flipV="1">
            <a:off x="1836415" y="3995098"/>
            <a:ext cx="1800200" cy="600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2124447" y="3897248"/>
            <a:ext cx="95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zajema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3625115" y="527469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predelitve pomembnih odnosov</a:t>
            </a:r>
            <a:endParaRPr lang="sl-SI"/>
          </a:p>
        </p:txBody>
      </p:sp>
      <p:cxnSp>
        <p:nvCxnSpPr>
          <p:cNvPr id="35" name="Raven puščični povezovalnik 34"/>
          <p:cNvCxnSpPr/>
          <p:nvPr/>
        </p:nvCxnSpPr>
        <p:spPr>
          <a:xfrm>
            <a:off x="1988815" y="4747662"/>
            <a:ext cx="1788700" cy="815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184423" y="6277976"/>
            <a:ext cx="1940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lastnih izdelkov ali storitev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34048" y="7017399"/>
            <a:ext cx="2349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lastnih sposobnosti in znanja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321332" y="7741043"/>
            <a:ext cx="194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kupcev</a:t>
            </a:r>
            <a:endParaRPr lang="sl-SI"/>
          </a:p>
        </p:txBody>
      </p:sp>
      <p:sp>
        <p:nvSpPr>
          <p:cNvPr id="41" name="PoljeZBesedilom 40"/>
          <p:cNvSpPr txBox="1"/>
          <p:nvPr/>
        </p:nvSpPr>
        <p:spPr>
          <a:xfrm>
            <a:off x="5169259" y="6196940"/>
            <a:ext cx="194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zaposlenih</a:t>
            </a:r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5220791" y="6699626"/>
            <a:ext cx="1940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odnos med vodstvom in zaposlenimi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5292799" y="7663730"/>
            <a:ext cx="1940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države in celotnega gospodarstva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180230" y="8217728"/>
            <a:ext cx="234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varstva okolja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4067107" y="736909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odnos</a:t>
            </a:r>
            <a:endParaRPr lang="sl-SI"/>
          </a:p>
        </p:txBody>
      </p:sp>
      <p:cxnSp>
        <p:nvCxnSpPr>
          <p:cNvPr id="47" name="Raven puščični povezovalnik 46"/>
          <p:cNvCxnSpPr/>
          <p:nvPr/>
        </p:nvCxnSpPr>
        <p:spPr>
          <a:xfrm>
            <a:off x="4428703" y="6198022"/>
            <a:ext cx="11500" cy="11667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>
            <a:stCxn id="45" idx="1"/>
          </p:cNvCxnSpPr>
          <p:nvPr/>
        </p:nvCxnSpPr>
        <p:spPr>
          <a:xfrm flipH="1" flipV="1">
            <a:off x="1836415" y="6601141"/>
            <a:ext cx="2230692" cy="952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uščični povezovalnik 50"/>
          <p:cNvCxnSpPr/>
          <p:nvPr/>
        </p:nvCxnSpPr>
        <p:spPr>
          <a:xfrm flipV="1">
            <a:off x="4788743" y="6601141"/>
            <a:ext cx="780588" cy="10218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uščični povezovalnik 52"/>
          <p:cNvCxnSpPr>
            <a:stCxn id="45" idx="1"/>
            <a:endCxn id="39" idx="3"/>
          </p:cNvCxnSpPr>
          <p:nvPr/>
        </p:nvCxnSpPr>
        <p:spPr>
          <a:xfrm flipH="1" flipV="1">
            <a:off x="2383309" y="7340565"/>
            <a:ext cx="1683798" cy="213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uščični povezovalnik 54"/>
          <p:cNvCxnSpPr>
            <a:stCxn id="45" idx="1"/>
          </p:cNvCxnSpPr>
          <p:nvPr/>
        </p:nvCxnSpPr>
        <p:spPr>
          <a:xfrm flipH="1">
            <a:off x="1692399" y="7553759"/>
            <a:ext cx="2374708" cy="371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uščični povezovalnik 58"/>
          <p:cNvCxnSpPr>
            <a:stCxn id="45" idx="1"/>
          </p:cNvCxnSpPr>
          <p:nvPr/>
        </p:nvCxnSpPr>
        <p:spPr>
          <a:xfrm flipH="1">
            <a:off x="2124447" y="7553759"/>
            <a:ext cx="1942660" cy="8486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uščični povezovalnik 60"/>
          <p:cNvCxnSpPr/>
          <p:nvPr/>
        </p:nvCxnSpPr>
        <p:spPr>
          <a:xfrm flipV="1">
            <a:off x="4788743" y="7340564"/>
            <a:ext cx="780588" cy="282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uščični povezovalnik 62"/>
          <p:cNvCxnSpPr/>
          <p:nvPr/>
        </p:nvCxnSpPr>
        <p:spPr>
          <a:xfrm>
            <a:off x="4788743" y="7622956"/>
            <a:ext cx="936104" cy="5024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6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oljeZBesedilom 31"/>
          <p:cNvSpPr txBox="1"/>
          <p:nvPr/>
        </p:nvSpPr>
        <p:spPr>
          <a:xfrm>
            <a:off x="396255" y="306140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7. Na katero vprašanje odgovarja vizija podjetja?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396255" y="88220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Vizija je preprost odgovor na vprašanje: </a:t>
            </a:r>
            <a:r>
              <a:rPr lang="sl-SI" smtClean="0">
                <a:solidFill>
                  <a:srgbClr val="FF0000"/>
                </a:solidFill>
              </a:rPr>
              <a:t>Kam hočemo in kaj želimo doseči?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33" name="PoljeZBesedilom 32"/>
          <p:cNvSpPr txBox="1"/>
          <p:nvPr/>
        </p:nvSpPr>
        <p:spPr>
          <a:xfrm>
            <a:off x="396255" y="1737008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8. Kateri 2 zamisli sestavljata vizijo podjetja?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3079080" y="24977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2 zamisli</a:t>
            </a:r>
            <a:endParaRPr lang="sl-SI"/>
          </a:p>
        </p:txBody>
      </p:sp>
      <p:sp>
        <p:nvSpPr>
          <p:cNvPr id="11" name="PoljeZBesedilom 10">
            <a:hlinkClick r:id="rId3" action="ppaction://hlinksldjump"/>
          </p:cNvPr>
          <p:cNvSpPr txBox="1"/>
          <p:nvPr/>
        </p:nvSpPr>
        <p:spPr>
          <a:xfrm>
            <a:off x="396255" y="3762524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zamisel o želenem položaju podjetja (izdelka/storitve) na ciljnem trgu</a:t>
            </a:r>
            <a:endParaRPr lang="sl-SI"/>
          </a:p>
        </p:txBody>
      </p:sp>
      <p:sp>
        <p:nvSpPr>
          <p:cNvPr id="37" name="PoljeZBesedilom 36">
            <a:hlinkClick r:id="rId4" action="ppaction://hlinksldjump"/>
          </p:cNvPr>
          <p:cNvSpPr txBox="1"/>
          <p:nvPr/>
        </p:nvSpPr>
        <p:spPr>
          <a:xfrm>
            <a:off x="4428703" y="3762524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zamisel o tem, kakšno bi moralo biti podjetje, da bi lahko ta položaj na trgu osvojilo</a:t>
            </a:r>
            <a:endParaRPr lang="sl-SI"/>
          </a:p>
        </p:txBody>
      </p:sp>
      <p:cxnSp>
        <p:nvCxnSpPr>
          <p:cNvPr id="13" name="Raven puščični povezovalnik 12"/>
          <p:cNvCxnSpPr>
            <a:stCxn id="10" idx="2"/>
          </p:cNvCxnSpPr>
          <p:nvPr/>
        </p:nvCxnSpPr>
        <p:spPr>
          <a:xfrm flipH="1">
            <a:off x="1764407" y="2867070"/>
            <a:ext cx="1818729" cy="967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>
            <a:off x="3708623" y="2867070"/>
            <a:ext cx="1944216" cy="967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324247" y="5049376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9. Rezultat česa je vizija?</a:t>
            </a:r>
            <a:endParaRPr lang="sl-SI"/>
          </a:p>
        </p:txBody>
      </p:sp>
      <p:sp>
        <p:nvSpPr>
          <p:cNvPr id="17" name="PoljeZBesedilom 16"/>
          <p:cNvSpPr txBox="1"/>
          <p:nvPr/>
        </p:nvSpPr>
        <p:spPr>
          <a:xfrm>
            <a:off x="252239" y="613878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iskanja in proučevanja priložnosti v okolju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6012879" y="6282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vizija</a:t>
            </a:r>
            <a:endParaRPr lang="sl-SI"/>
          </a:p>
        </p:txBody>
      </p:sp>
      <p:cxnSp>
        <p:nvCxnSpPr>
          <p:cNvPr id="20" name="Raven puščični povezovalnik 19"/>
          <p:cNvCxnSpPr/>
          <p:nvPr/>
        </p:nvCxnSpPr>
        <p:spPr>
          <a:xfrm>
            <a:off x="2700511" y="6498828"/>
            <a:ext cx="302477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852639" y="58414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rezultat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396255" y="79050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svoje kupce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1548383" y="6785119"/>
            <a:ext cx="0" cy="93784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2011179" y="789530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zaposlene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3564607" y="78669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druge javnosti</a:t>
            </a:r>
            <a:endParaRPr lang="sl-SI"/>
          </a:p>
        </p:txBody>
      </p:sp>
      <p:sp>
        <p:nvSpPr>
          <p:cNvPr id="25" name="PoljeZBesedilom 24"/>
          <p:cNvSpPr txBox="1"/>
          <p:nvPr/>
        </p:nvSpPr>
        <p:spPr>
          <a:xfrm>
            <a:off x="1692399" y="6930875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odjetje povpraša</a:t>
            </a:r>
            <a:endParaRPr lang="sl-SI"/>
          </a:p>
        </p:txBody>
      </p:sp>
      <p:cxnSp>
        <p:nvCxnSpPr>
          <p:cNvPr id="27" name="Raven povezovalnik 26"/>
          <p:cNvCxnSpPr/>
          <p:nvPr/>
        </p:nvCxnSpPr>
        <p:spPr>
          <a:xfrm>
            <a:off x="1044327" y="7722964"/>
            <a:ext cx="31685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/>
          <p:nvPr/>
        </p:nvCxnSpPr>
        <p:spPr>
          <a:xfrm>
            <a:off x="1044327" y="7722964"/>
            <a:ext cx="0" cy="328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uščični povezovalnik 34"/>
          <p:cNvCxnSpPr/>
          <p:nvPr/>
        </p:nvCxnSpPr>
        <p:spPr>
          <a:xfrm>
            <a:off x="2628613" y="7722964"/>
            <a:ext cx="0" cy="328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>
            <a:off x="4212899" y="7722964"/>
            <a:ext cx="0" cy="1821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4500711" y="7002884"/>
            <a:ext cx="2573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kaj od njega pričakujejo</a:t>
            </a:r>
            <a:endParaRPr lang="sl-SI"/>
          </a:p>
        </p:txBody>
      </p:sp>
      <p:cxnSp>
        <p:nvCxnSpPr>
          <p:cNvPr id="61" name="Raven puščični povezovalnik 60"/>
          <p:cNvCxnSpPr/>
          <p:nvPr/>
        </p:nvCxnSpPr>
        <p:spPr>
          <a:xfrm>
            <a:off x="2772519" y="721890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88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jeZBesedilom 28"/>
          <p:cNvSpPr txBox="1"/>
          <p:nvPr/>
        </p:nvSpPr>
        <p:spPr>
          <a:xfrm>
            <a:off x="441315" y="276523"/>
            <a:ext cx="6723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2.1.1 INSTRUMENTI STRATEŠKEGA NAČRTOVANJA</a:t>
            </a:r>
            <a:endParaRPr lang="sl-SI" sz="2400"/>
          </a:p>
        </p:txBody>
      </p:sp>
      <p:sp>
        <p:nvSpPr>
          <p:cNvPr id="31" name="PoljeZBesedilom 30"/>
          <p:cNvSpPr txBox="1"/>
          <p:nvPr/>
        </p:nvSpPr>
        <p:spPr>
          <a:xfrm>
            <a:off x="468263" y="810196"/>
            <a:ext cx="669674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10. Katere so metode strateškega načrovanja, s katerimi podjetje aktivno oblikuje svojo prihodnost?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396255" y="2817128"/>
            <a:ext cx="66967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11. Kateri 2 analizi okolja podjetja sestavljata SWOT analizo?</a:t>
            </a:r>
            <a:endParaRPr lang="sl-SI"/>
          </a:p>
        </p:txBody>
      </p:sp>
      <p:grpSp>
        <p:nvGrpSpPr>
          <p:cNvPr id="19" name="Skupina 18"/>
          <p:cNvGrpSpPr/>
          <p:nvPr/>
        </p:nvGrpSpPr>
        <p:grpSpPr>
          <a:xfrm>
            <a:off x="396255" y="3180186"/>
            <a:ext cx="6408712" cy="1588709"/>
            <a:chOff x="396255" y="3180186"/>
            <a:chExt cx="6408712" cy="1588709"/>
          </a:xfrm>
        </p:grpSpPr>
        <p:sp>
          <p:nvSpPr>
            <p:cNvPr id="7" name="PoljeZBesedilom 6"/>
            <p:cNvSpPr txBox="1"/>
            <p:nvPr/>
          </p:nvSpPr>
          <p:spPr>
            <a:xfrm>
              <a:off x="3307841" y="31801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SWOT analizo</a:t>
              </a:r>
              <a:endParaRPr lang="sl-SI"/>
            </a:p>
          </p:txBody>
        </p:sp>
        <p:sp>
          <p:nvSpPr>
            <p:cNvPr id="8" name="PoljeZBesedilom 7"/>
            <p:cNvSpPr txBox="1"/>
            <p:nvPr/>
          </p:nvSpPr>
          <p:spPr>
            <a:xfrm>
              <a:off x="396255" y="412256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analiza zunanjega okolja</a:t>
              </a:r>
              <a:endParaRPr lang="sl-SI"/>
            </a:p>
          </p:txBody>
        </p:sp>
        <p:sp>
          <p:nvSpPr>
            <p:cNvPr id="36" name="PoljeZBesedilom 35"/>
            <p:cNvSpPr txBox="1"/>
            <p:nvPr/>
          </p:nvSpPr>
          <p:spPr>
            <a:xfrm>
              <a:off x="4356695" y="4122564"/>
              <a:ext cx="24482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mtClean="0"/>
                <a:t>analiza notranjega okolja</a:t>
              </a:r>
              <a:endParaRPr lang="sl-SI"/>
            </a:p>
          </p:txBody>
        </p:sp>
        <p:cxnSp>
          <p:nvCxnSpPr>
            <p:cNvPr id="11" name="Raven puščični povezovalnik 10"/>
            <p:cNvCxnSpPr>
              <a:stCxn id="7" idx="2"/>
              <a:endCxn id="8" idx="0"/>
            </p:cNvCxnSpPr>
            <p:nvPr/>
          </p:nvCxnSpPr>
          <p:spPr>
            <a:xfrm flipH="1">
              <a:off x="1620391" y="3549518"/>
              <a:ext cx="2443534" cy="5730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ven puščični povezovalnik 15"/>
            <p:cNvCxnSpPr>
              <a:stCxn id="7" idx="2"/>
              <a:endCxn id="36" idx="0"/>
            </p:cNvCxnSpPr>
            <p:nvPr/>
          </p:nvCxnSpPr>
          <p:spPr>
            <a:xfrm>
              <a:off x="4063925" y="3549518"/>
              <a:ext cx="1516906" cy="5730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jeZBesedilom 16"/>
            <p:cNvSpPr txBox="1"/>
            <p:nvPr/>
          </p:nvSpPr>
          <p:spPr>
            <a:xfrm>
              <a:off x="3420591" y="3618508"/>
              <a:ext cx="1336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sestavljata</a:t>
              </a:r>
              <a:endParaRPr lang="sl-SI"/>
            </a:p>
          </p:txBody>
        </p:sp>
      </p:grpSp>
      <p:sp>
        <p:nvSpPr>
          <p:cNvPr id="41" name="PoljeZBesedilom 40"/>
          <p:cNvSpPr txBox="1"/>
          <p:nvPr/>
        </p:nvSpPr>
        <p:spPr>
          <a:xfrm>
            <a:off x="396255" y="4795443"/>
            <a:ext cx="669674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12. Kaj išče oz. presoja  podjetje z analizo zunanjega okolja oz. notranjega okolja s pomočjo SWOT analize?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3379849" y="551071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SWOT analizo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468263" y="64530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analiza zunanjega okolja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46" name="PoljeZBesedilom 45"/>
          <p:cNvSpPr txBox="1"/>
          <p:nvPr/>
        </p:nvSpPr>
        <p:spPr>
          <a:xfrm>
            <a:off x="4428703" y="645308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>
                <a:solidFill>
                  <a:srgbClr val="FF0000"/>
                </a:solidFill>
              </a:rPr>
              <a:t>analiza notranjega okolja</a:t>
            </a:r>
            <a:endParaRPr lang="sl-SI">
              <a:solidFill>
                <a:srgbClr val="FF0000"/>
              </a:solidFill>
            </a:endParaRPr>
          </a:p>
        </p:txBody>
      </p:sp>
      <p:cxnSp>
        <p:nvCxnSpPr>
          <p:cNvPr id="51" name="Raven puščični povezovalnik 50"/>
          <p:cNvCxnSpPr>
            <a:stCxn id="44" idx="2"/>
            <a:endCxn id="45" idx="0"/>
          </p:cNvCxnSpPr>
          <p:nvPr/>
        </p:nvCxnSpPr>
        <p:spPr>
          <a:xfrm flipH="1">
            <a:off x="1692399" y="5880042"/>
            <a:ext cx="2443534" cy="5730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uščični povezovalnik 52"/>
          <p:cNvCxnSpPr>
            <a:stCxn id="44" idx="2"/>
            <a:endCxn id="46" idx="0"/>
          </p:cNvCxnSpPr>
          <p:nvPr/>
        </p:nvCxnSpPr>
        <p:spPr>
          <a:xfrm>
            <a:off x="4135933" y="5880042"/>
            <a:ext cx="1516906" cy="5730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3492599" y="5949032"/>
            <a:ext cx="133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sestavljata</a:t>
            </a:r>
            <a:endParaRPr lang="sl-SI"/>
          </a:p>
        </p:txBody>
      </p:sp>
      <p:cxnSp>
        <p:nvCxnSpPr>
          <p:cNvPr id="23" name="Raven puščični povezovalnik 22"/>
          <p:cNvCxnSpPr/>
          <p:nvPr/>
        </p:nvCxnSpPr>
        <p:spPr>
          <a:xfrm>
            <a:off x="1634115" y="6930876"/>
            <a:ext cx="0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1661133" y="7065600"/>
            <a:ext cx="1471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podjetje išče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33" name="PoljeZBesedilom 32"/>
          <p:cNvSpPr txBox="1"/>
          <p:nvPr/>
        </p:nvSpPr>
        <p:spPr>
          <a:xfrm>
            <a:off x="468263" y="7650956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>
                <a:solidFill>
                  <a:srgbClr val="FF0000"/>
                </a:solidFill>
              </a:rPr>
              <a:t>priložnosti in nevarnosti v makrookolju</a:t>
            </a:r>
          </a:p>
          <a:p>
            <a:pPr algn="ctr"/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756295" y="8817852"/>
            <a:ext cx="205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ajpomembnejši dejavniki</a:t>
            </a:r>
            <a:endParaRPr lang="sl-SI"/>
          </a:p>
        </p:txBody>
      </p:sp>
      <p:cxnSp>
        <p:nvCxnSpPr>
          <p:cNvPr id="58" name="Raven puščični povezovalnik 57"/>
          <p:cNvCxnSpPr/>
          <p:nvPr/>
        </p:nvCxnSpPr>
        <p:spPr>
          <a:xfrm>
            <a:off x="1692399" y="8274691"/>
            <a:ext cx="0" cy="600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90221" y="9884945"/>
            <a:ext cx="1710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razvoj celotnega gospodarstva</a:t>
            </a:r>
            <a:endParaRPr lang="sl-SI"/>
          </a:p>
        </p:txBody>
      </p:sp>
      <p:sp>
        <p:nvSpPr>
          <p:cNvPr id="65" name="PoljeZBesedilom 64"/>
          <p:cNvSpPr txBox="1"/>
          <p:nvPr/>
        </p:nvSpPr>
        <p:spPr>
          <a:xfrm>
            <a:off x="1799509" y="9883204"/>
            <a:ext cx="133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Razvoj potreb</a:t>
            </a:r>
            <a:endParaRPr lang="sl-SI"/>
          </a:p>
        </p:txBody>
      </p:sp>
      <p:sp>
        <p:nvSpPr>
          <p:cNvPr id="66" name="PoljeZBesedilom 65"/>
          <p:cNvSpPr txBox="1"/>
          <p:nvPr/>
        </p:nvSpPr>
        <p:spPr>
          <a:xfrm>
            <a:off x="2844527" y="988320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demografski razvoj</a:t>
            </a:r>
            <a:endParaRPr lang="sl-SI"/>
          </a:p>
        </p:txBody>
      </p:sp>
      <p:sp>
        <p:nvSpPr>
          <p:cNvPr id="67" name="PoljeZBesedilom 66"/>
          <p:cNvSpPr txBox="1"/>
          <p:nvPr/>
        </p:nvSpPr>
        <p:spPr>
          <a:xfrm>
            <a:off x="4356695" y="100272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tehnični razvoj</a:t>
            </a:r>
            <a:endParaRPr lang="sl-SI"/>
          </a:p>
        </p:txBody>
      </p:sp>
      <p:sp>
        <p:nvSpPr>
          <p:cNvPr id="68" name="PoljeZBesedilom 67"/>
          <p:cNvSpPr txBox="1"/>
          <p:nvPr/>
        </p:nvSpPr>
        <p:spPr>
          <a:xfrm>
            <a:off x="5940871" y="100272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zakonodaja</a:t>
            </a:r>
            <a:endParaRPr lang="sl-SI"/>
          </a:p>
        </p:txBody>
      </p:sp>
      <p:sp>
        <p:nvSpPr>
          <p:cNvPr id="63" name="PoljeZBesedilom 62"/>
          <p:cNvSpPr txBox="1"/>
          <p:nvPr/>
        </p:nvSpPr>
        <p:spPr>
          <a:xfrm>
            <a:off x="3564607" y="914101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razvoj vrednot družbe</a:t>
            </a:r>
            <a:endParaRPr lang="sl-SI"/>
          </a:p>
        </p:txBody>
      </p:sp>
      <p:cxnSp>
        <p:nvCxnSpPr>
          <p:cNvPr id="70" name="Raven puščični povezovalnik 69"/>
          <p:cNvCxnSpPr>
            <a:endCxn id="61" idx="0"/>
          </p:cNvCxnSpPr>
          <p:nvPr/>
        </p:nvCxnSpPr>
        <p:spPr>
          <a:xfrm flipH="1">
            <a:off x="945316" y="9464183"/>
            <a:ext cx="855095" cy="420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uščični povezovalnik 71"/>
          <p:cNvCxnSpPr>
            <a:stCxn id="40" idx="2"/>
          </p:cNvCxnSpPr>
          <p:nvPr/>
        </p:nvCxnSpPr>
        <p:spPr>
          <a:xfrm>
            <a:off x="1782409" y="9464183"/>
            <a:ext cx="614437" cy="420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uščični povezovalnik 73"/>
          <p:cNvCxnSpPr/>
          <p:nvPr/>
        </p:nvCxnSpPr>
        <p:spPr>
          <a:xfrm>
            <a:off x="1908423" y="9464182"/>
            <a:ext cx="1548172" cy="420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uščični povezovalnik 75"/>
          <p:cNvCxnSpPr>
            <a:endCxn id="67" idx="0"/>
          </p:cNvCxnSpPr>
          <p:nvPr/>
        </p:nvCxnSpPr>
        <p:spPr>
          <a:xfrm>
            <a:off x="1908423" y="9464182"/>
            <a:ext cx="3348372" cy="563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uščični povezovalnik 77"/>
          <p:cNvCxnSpPr>
            <a:stCxn id="40" idx="2"/>
          </p:cNvCxnSpPr>
          <p:nvPr/>
        </p:nvCxnSpPr>
        <p:spPr>
          <a:xfrm>
            <a:off x="1782409" y="9464183"/>
            <a:ext cx="4662518" cy="563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uščični povezovalnik 81"/>
          <p:cNvCxnSpPr>
            <a:stCxn id="40" idx="2"/>
            <a:endCxn id="63" idx="1"/>
          </p:cNvCxnSpPr>
          <p:nvPr/>
        </p:nvCxnSpPr>
        <p:spPr>
          <a:xfrm>
            <a:off x="1782409" y="9464183"/>
            <a:ext cx="17821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uščični povezovalnik 82"/>
          <p:cNvCxnSpPr/>
          <p:nvPr/>
        </p:nvCxnSpPr>
        <p:spPr>
          <a:xfrm>
            <a:off x="5666563" y="7083276"/>
            <a:ext cx="0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5693581" y="7218000"/>
            <a:ext cx="175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podjetje presoja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85" name="PoljeZBesedilom 84"/>
          <p:cNvSpPr txBox="1"/>
          <p:nvPr/>
        </p:nvSpPr>
        <p:spPr>
          <a:xfrm>
            <a:off x="4644727" y="772296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notranje sposobnosti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86" name="PoljeZBesedilom 85"/>
          <p:cNvSpPr txBox="1"/>
          <p:nvPr/>
        </p:nvSpPr>
        <p:spPr>
          <a:xfrm>
            <a:off x="4572719" y="8299028"/>
            <a:ext cx="2479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predstavljajo prednosti ali slabosti v primerjavi s konkurenti</a:t>
            </a:r>
            <a:endParaRPr lang="sl-SI"/>
          </a:p>
        </p:txBody>
      </p:sp>
      <p:cxnSp>
        <p:nvCxnSpPr>
          <p:cNvPr id="90" name="Raven puščični povezovalnik 89"/>
          <p:cNvCxnSpPr/>
          <p:nvPr/>
        </p:nvCxnSpPr>
        <p:spPr>
          <a:xfrm>
            <a:off x="5693581" y="7979638"/>
            <a:ext cx="0" cy="391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2268463" y="153027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Metode strateškega načrtovanja</a:t>
            </a:r>
            <a:endParaRPr lang="sl-SI"/>
          </a:p>
        </p:txBody>
      </p:sp>
      <p:sp>
        <p:nvSpPr>
          <p:cNvPr id="92" name="PoljeZBesedilom 91">
            <a:hlinkClick r:id="rId3" action="ppaction://hlinksldjump"/>
          </p:cNvPr>
          <p:cNvSpPr txBox="1"/>
          <p:nvPr/>
        </p:nvSpPr>
        <p:spPr>
          <a:xfrm>
            <a:off x="252239" y="203433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SWOT/SPIN analiza</a:t>
            </a:r>
            <a:endParaRPr lang="sl-SI"/>
          </a:p>
        </p:txBody>
      </p:sp>
      <p:sp>
        <p:nvSpPr>
          <p:cNvPr id="93" name="PoljeZBesedilom 92"/>
          <p:cNvSpPr txBox="1"/>
          <p:nvPr/>
        </p:nvSpPr>
        <p:spPr>
          <a:xfrm>
            <a:off x="1692399" y="2313072"/>
            <a:ext cx="215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tehnika scenarijev</a:t>
            </a:r>
            <a:endParaRPr lang="sl-SI"/>
          </a:p>
        </p:txBody>
      </p:sp>
      <p:sp>
        <p:nvSpPr>
          <p:cNvPr id="94" name="PoljeZBesedilom 93"/>
          <p:cNvSpPr txBox="1"/>
          <p:nvPr/>
        </p:nvSpPr>
        <p:spPr>
          <a:xfrm>
            <a:off x="3564607" y="2034332"/>
            <a:ext cx="215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portfeljska analiza</a:t>
            </a:r>
            <a:endParaRPr lang="sl-SI"/>
          </a:p>
        </p:txBody>
      </p:sp>
      <p:sp>
        <p:nvSpPr>
          <p:cNvPr id="95" name="PoljeZBesedilom 94"/>
          <p:cNvSpPr txBox="1"/>
          <p:nvPr/>
        </p:nvSpPr>
        <p:spPr>
          <a:xfrm>
            <a:off x="5225529" y="2385080"/>
            <a:ext cx="215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analiza proizvod-trg</a:t>
            </a:r>
            <a:endParaRPr lang="sl-SI"/>
          </a:p>
        </p:txBody>
      </p:sp>
      <p:cxnSp>
        <p:nvCxnSpPr>
          <p:cNvPr id="97" name="Raven puščični povezovalnik 96"/>
          <p:cNvCxnSpPr/>
          <p:nvPr/>
        </p:nvCxnSpPr>
        <p:spPr>
          <a:xfrm flipH="1">
            <a:off x="1620391" y="1899608"/>
            <a:ext cx="1872208" cy="1347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ven puščični povezovalnik 98"/>
          <p:cNvCxnSpPr>
            <a:endCxn id="93" idx="0"/>
          </p:cNvCxnSpPr>
          <p:nvPr/>
        </p:nvCxnSpPr>
        <p:spPr>
          <a:xfrm flipH="1">
            <a:off x="2770150" y="1899608"/>
            <a:ext cx="686445" cy="413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aven puščični povezovalnik 100"/>
          <p:cNvCxnSpPr/>
          <p:nvPr/>
        </p:nvCxnSpPr>
        <p:spPr>
          <a:xfrm>
            <a:off x="3420591" y="1899608"/>
            <a:ext cx="504056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Skupina 105"/>
          <p:cNvGrpSpPr/>
          <p:nvPr/>
        </p:nvGrpSpPr>
        <p:grpSpPr>
          <a:xfrm>
            <a:off x="3492599" y="1899608"/>
            <a:ext cx="3080711" cy="598130"/>
            <a:chOff x="3492599" y="1899608"/>
            <a:chExt cx="3080711" cy="598130"/>
          </a:xfrm>
        </p:grpSpPr>
        <p:cxnSp>
          <p:nvCxnSpPr>
            <p:cNvPr id="103" name="Raven puščični povezovalnik 102"/>
            <p:cNvCxnSpPr/>
            <p:nvPr/>
          </p:nvCxnSpPr>
          <p:spPr>
            <a:xfrm>
              <a:off x="3492599" y="1899608"/>
              <a:ext cx="3080711" cy="206732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aven puščični povezovalnik 104"/>
            <p:cNvCxnSpPr/>
            <p:nvPr/>
          </p:nvCxnSpPr>
          <p:spPr>
            <a:xfrm>
              <a:off x="6573310" y="2106340"/>
              <a:ext cx="0" cy="3913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ravokotnik 1">
            <a:hlinkClick r:id="rId4" action="ppaction://hlinksldjump"/>
          </p:cNvPr>
          <p:cNvSpPr/>
          <p:nvPr/>
        </p:nvSpPr>
        <p:spPr>
          <a:xfrm>
            <a:off x="945316" y="1714942"/>
            <a:ext cx="135015" cy="184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466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540271" y="666180"/>
            <a:ext cx="554461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l-SI" sz="2000" smtClean="0"/>
              <a:t>Ali si pred začetkom dela radi naredite načrt?</a:t>
            </a:r>
          </a:p>
          <a:p>
            <a:pPr marL="342900" indent="-342900">
              <a:buAutoNum type="arabicPeriod"/>
            </a:pPr>
            <a:r>
              <a:rPr lang="sl-SI" sz="2000" smtClean="0"/>
              <a:t>Razmislite, kaj bi radi počeli čez pet let?</a:t>
            </a:r>
          </a:p>
          <a:p>
            <a:pPr marL="342900" indent="-342900">
              <a:buAutoNum type="arabicPeriod"/>
            </a:pPr>
            <a:r>
              <a:rPr lang="sl-SI" sz="2000" smtClean="0"/>
              <a:t>Začrtajte si vizijo?</a:t>
            </a:r>
          </a:p>
          <a:p>
            <a:pPr marL="342900" indent="-342900">
              <a:buAutoNum type="arabicPeriod"/>
            </a:pPr>
            <a:r>
              <a:rPr lang="sl-SI" sz="2000" smtClean="0"/>
              <a:t>Ali je postavljeni cilj del vašega poslanstva?</a:t>
            </a:r>
          </a:p>
          <a:p>
            <a:pPr marL="342900" indent="-342900">
              <a:buAutoNum type="arabicPeriod"/>
            </a:pPr>
            <a:r>
              <a:rPr lang="sl-SI" sz="2000" smtClean="0"/>
              <a:t>Kaj ste pripravljeni narediti  za uresničitev tega cilja?</a:t>
            </a:r>
            <a:endParaRPr lang="sl-SI" sz="2000"/>
          </a:p>
          <a:p>
            <a:pPr marL="342900" indent="-342900">
              <a:buAutoNum type="arabicPeriod"/>
            </a:pPr>
            <a:endParaRPr lang="sl-SI" smtClean="0"/>
          </a:p>
          <a:p>
            <a:pPr marL="342900" indent="-342900">
              <a:buAutoNum type="arabicPeriod"/>
            </a:pPr>
            <a:endParaRPr lang="sl-SI"/>
          </a:p>
          <a:p>
            <a:pPr marL="342900" indent="-342900">
              <a:buAutoNum type="arabicPeriod"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816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" y="983319"/>
            <a:ext cx="7330220" cy="4401661"/>
          </a:xfrm>
          <a:prstGeom prst="rect">
            <a:avLst/>
          </a:prstGeom>
        </p:spPr>
      </p:pic>
      <p:sp>
        <p:nvSpPr>
          <p:cNvPr id="3" name="PoljeZBesedilom 2"/>
          <p:cNvSpPr txBox="1"/>
          <p:nvPr/>
        </p:nvSpPr>
        <p:spPr>
          <a:xfrm>
            <a:off x="324247" y="306140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smtClean="0"/>
              <a:t>KORAKI STRATEŠKEGA UPRAVLJANJA TRŽENJA</a:t>
            </a:r>
            <a:endParaRPr lang="sl-SI" sz="2800"/>
          </a:p>
        </p:txBody>
      </p:sp>
    </p:spTree>
    <p:extLst>
      <p:ext uri="{BB962C8B-B14F-4D97-AF65-F5344CB8AC3E}">
        <p14:creationId xmlns:p14="http://schemas.microsoft.com/office/powerpoint/2010/main" val="5008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jeZBesedilom 13"/>
          <p:cNvSpPr txBox="1"/>
          <p:nvPr/>
        </p:nvSpPr>
        <p:spPr>
          <a:xfrm>
            <a:off x="1404367" y="583749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Živeti zdravo življenje </a:t>
            </a:r>
            <a:r>
              <a:rPr lang="sl-SI" smtClean="0">
                <a:solidFill>
                  <a:srgbClr val="FF0000"/>
                </a:solidFill>
              </a:rPr>
              <a:t>(poslanstvo podjetja Krka)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18" name="PoljeZBesedilom 17"/>
          <p:cNvSpPr txBox="1"/>
          <p:nvPr/>
        </p:nvSpPr>
        <p:spPr>
          <a:xfrm>
            <a:off x="2103980" y="290016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mogočiti ljudem zdravo in kakovosto življenje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2196455" y="1448976"/>
            <a:ext cx="2715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osnovna naloga Krke d.d.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3580144" y="1890316"/>
            <a:ext cx="0" cy="931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8"/>
          <a:stretch/>
        </p:blipFill>
        <p:spPr bwMode="auto">
          <a:xfrm>
            <a:off x="2628503" y="954212"/>
            <a:ext cx="1845288" cy="47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Raven povezovalnik 30"/>
          <p:cNvCxnSpPr/>
          <p:nvPr/>
        </p:nvCxnSpPr>
        <p:spPr>
          <a:xfrm>
            <a:off x="4644727" y="1633642"/>
            <a:ext cx="12446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Raven povezovalnik 1024"/>
          <p:cNvCxnSpPr/>
          <p:nvPr/>
        </p:nvCxnSpPr>
        <p:spPr>
          <a:xfrm>
            <a:off x="5868863" y="1633642"/>
            <a:ext cx="0" cy="2632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PoljeZBesedilom 1025"/>
          <p:cNvSpPr txBox="1"/>
          <p:nvPr/>
        </p:nvSpPr>
        <p:spPr>
          <a:xfrm>
            <a:off x="5868863" y="268240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uresničujemo jo z</a:t>
            </a:r>
            <a:endParaRPr lang="sl-SI"/>
          </a:p>
        </p:txBody>
      </p:sp>
      <p:sp>
        <p:nvSpPr>
          <p:cNvPr id="1027" name="PoljeZBesedilom 1026"/>
          <p:cNvSpPr txBox="1"/>
          <p:nvPr/>
        </p:nvSpPr>
        <p:spPr>
          <a:xfrm>
            <a:off x="2371602" y="5072551"/>
            <a:ext cx="2895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bogato paleto svojih </a:t>
            </a:r>
            <a:br>
              <a:rPr lang="sl-SI" smtClean="0"/>
            </a:br>
            <a:r>
              <a:rPr lang="sl-SI" smtClean="0"/>
              <a:t>izdelkov in storitev</a:t>
            </a:r>
          </a:p>
        </p:txBody>
      </p:sp>
      <p:sp>
        <p:nvSpPr>
          <p:cNvPr id="1028" name="PoljeZBesedilom 1027"/>
          <p:cNvSpPr txBox="1"/>
          <p:nvPr/>
        </p:nvSpPr>
        <p:spPr>
          <a:xfrm>
            <a:off x="108223" y="505866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 vlaganjem v ljudi in okolje</a:t>
            </a:r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5004767" y="505866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 sponzorstvom in donatorstvom</a:t>
            </a:r>
            <a:endParaRPr lang="sl-SI"/>
          </a:p>
        </p:txBody>
      </p:sp>
      <p:cxnSp>
        <p:nvCxnSpPr>
          <p:cNvPr id="1032" name="Raven povezovalnik 1031"/>
          <p:cNvCxnSpPr/>
          <p:nvPr/>
        </p:nvCxnSpPr>
        <p:spPr>
          <a:xfrm>
            <a:off x="756295" y="4266580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Raven puščični povezovalnik 1033"/>
          <p:cNvCxnSpPr/>
          <p:nvPr/>
        </p:nvCxnSpPr>
        <p:spPr>
          <a:xfrm>
            <a:off x="756295" y="426658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Raven puščični povezovalnik 1035"/>
          <p:cNvCxnSpPr/>
          <p:nvPr/>
        </p:nvCxnSpPr>
        <p:spPr>
          <a:xfrm>
            <a:off x="3551147" y="4266580"/>
            <a:ext cx="0" cy="805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Raven puščični povezovalnik 1037"/>
          <p:cNvCxnSpPr/>
          <p:nvPr/>
        </p:nvCxnSpPr>
        <p:spPr>
          <a:xfrm>
            <a:off x="6444927" y="426658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9" name="PoljeZBesedilom 1038"/>
          <p:cNvSpPr txBox="1"/>
          <p:nvPr/>
        </p:nvSpPr>
        <p:spPr>
          <a:xfrm>
            <a:off x="180231" y="764166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- z zdravili na </a:t>
            </a:r>
            <a:r>
              <a:rPr lang="sl-SI" smtClean="0"/>
              <a:t>recept</a:t>
            </a:r>
            <a:endParaRPr lang="sl-SI"/>
          </a:p>
        </p:txBody>
      </p:sp>
      <p:sp>
        <p:nvSpPr>
          <p:cNvPr id="49" name="PoljeZBesedilom 48"/>
          <p:cNvSpPr txBox="1"/>
          <p:nvPr/>
        </p:nvSpPr>
        <p:spPr>
          <a:xfrm>
            <a:off x="2556495" y="750694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- z </a:t>
            </a:r>
            <a:r>
              <a:rPr lang="sl-SI"/>
              <a:t>izdelki za samoozdravljenje</a:t>
            </a:r>
          </a:p>
        </p:txBody>
      </p:sp>
      <p:sp>
        <p:nvSpPr>
          <p:cNvPr id="1040" name="PoljeZBesedilom 1039"/>
          <p:cNvSpPr txBox="1"/>
          <p:nvPr/>
        </p:nvSpPr>
        <p:spPr>
          <a:xfrm>
            <a:off x="5195020" y="7506940"/>
            <a:ext cx="1825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- s </a:t>
            </a:r>
            <a:r>
              <a:rPr lang="sl-SI"/>
              <a:t>kozmetičnimi in veterinarskimi </a:t>
            </a:r>
            <a:r>
              <a:rPr lang="sl-SI" smtClean="0"/>
              <a:t>izdelki</a:t>
            </a:r>
            <a:endParaRPr lang="sl-SI"/>
          </a:p>
        </p:txBody>
      </p:sp>
      <p:cxnSp>
        <p:nvCxnSpPr>
          <p:cNvPr id="1042" name="Raven puščični povezovalnik 1041"/>
          <p:cNvCxnSpPr>
            <a:endCxn id="1039" idx="0"/>
          </p:cNvCxnSpPr>
          <p:nvPr/>
        </p:nvCxnSpPr>
        <p:spPr>
          <a:xfrm flipH="1">
            <a:off x="1224347" y="5704999"/>
            <a:ext cx="2376264" cy="1936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Raven puščični povezovalnik 1043"/>
          <p:cNvCxnSpPr>
            <a:endCxn id="49" idx="0"/>
          </p:cNvCxnSpPr>
          <p:nvPr/>
        </p:nvCxnSpPr>
        <p:spPr>
          <a:xfrm>
            <a:off x="3600611" y="5718882"/>
            <a:ext cx="0" cy="1788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Raven puščični povezovalnik 1045"/>
          <p:cNvCxnSpPr>
            <a:endCxn id="1040" idx="0"/>
          </p:cNvCxnSpPr>
          <p:nvPr/>
        </p:nvCxnSpPr>
        <p:spPr>
          <a:xfrm>
            <a:off x="3600611" y="5704999"/>
            <a:ext cx="2507395" cy="1801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7" name="PoljeZBesedilom 1046"/>
          <p:cNvSpPr txBox="1"/>
          <p:nvPr/>
        </p:nvSpPr>
        <p:spPr>
          <a:xfrm>
            <a:off x="1615518" y="8253664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- zdraviliško-turističnimi storitvami</a:t>
            </a:r>
            <a:endParaRPr lang="sl-SI"/>
          </a:p>
        </p:txBody>
      </p:sp>
      <p:cxnSp>
        <p:nvCxnSpPr>
          <p:cNvPr id="1049" name="Raven puščični povezovalnik 1048"/>
          <p:cNvCxnSpPr>
            <a:endCxn id="1047" idx="0"/>
          </p:cNvCxnSpPr>
          <p:nvPr/>
        </p:nvCxnSpPr>
        <p:spPr>
          <a:xfrm flipH="1">
            <a:off x="2371602" y="5718882"/>
            <a:ext cx="1208542" cy="2534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3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764271" y="36905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Vizija podjetja KRKA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340471" y="550349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Utrjujemo položaj enega od vodilnih generičnih farmacevtskih podjetij v svetu</a:t>
            </a:r>
            <a:endParaRPr lang="sl-SI"/>
          </a:p>
        </p:txBody>
      </p:sp>
      <p:cxnSp>
        <p:nvCxnSpPr>
          <p:cNvPr id="5" name="Raven puščični povezovalnik 4"/>
          <p:cNvCxnSpPr>
            <a:stCxn id="2" idx="2"/>
          </p:cNvCxnSpPr>
          <p:nvPr/>
        </p:nvCxnSpPr>
        <p:spPr>
          <a:xfrm>
            <a:off x="3844391" y="4059848"/>
            <a:ext cx="0" cy="1443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8"/>
          <a:stretch/>
        </p:blipFill>
        <p:spPr bwMode="auto">
          <a:xfrm>
            <a:off x="594036" y="738188"/>
            <a:ext cx="673322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22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803881" y="2826420"/>
            <a:ext cx="144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To dosegamo 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432259" y="360855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samostojno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4644727" y="3793221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 krepitvijo dolgoročnih poslovnih povezav in partnerskih odnosov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788904" y="5778748"/>
            <a:ext cx="108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razvoja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885949" y="5821669"/>
            <a:ext cx="108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o</a:t>
            </a:r>
            <a:r>
              <a:rPr lang="sl-SI" smtClean="0"/>
              <a:t>skrbe z izdelki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4771335" y="6070993"/>
            <a:ext cx="108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trženja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2803881" y="491465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na </a:t>
            </a:r>
            <a:r>
              <a:rPr lang="sl-SI" smtClean="0"/>
              <a:t>področju</a:t>
            </a:r>
            <a:endParaRPr lang="sl-SI"/>
          </a:p>
        </p:txBody>
      </p:sp>
      <p:cxnSp>
        <p:nvCxnSpPr>
          <p:cNvPr id="10" name="Raven puščični povezovalnik 9"/>
          <p:cNvCxnSpPr>
            <a:endCxn id="3" idx="0"/>
          </p:cNvCxnSpPr>
          <p:nvPr/>
        </p:nvCxnSpPr>
        <p:spPr>
          <a:xfrm flipH="1">
            <a:off x="1116335" y="3195752"/>
            <a:ext cx="1872208" cy="412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>
            <a:off x="3975353" y="3195752"/>
            <a:ext cx="1677486" cy="597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>
            <a:stCxn id="3" idx="2"/>
            <a:endCxn id="6" idx="1"/>
          </p:cNvCxnSpPr>
          <p:nvPr/>
        </p:nvCxnSpPr>
        <p:spPr>
          <a:xfrm>
            <a:off x="1116335" y="3977887"/>
            <a:ext cx="1687546" cy="1121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uščični povezovalnik 15"/>
          <p:cNvCxnSpPr>
            <a:endCxn id="6" idx="3"/>
          </p:cNvCxnSpPr>
          <p:nvPr/>
        </p:nvCxnSpPr>
        <p:spPr>
          <a:xfrm flipH="1">
            <a:off x="4172033" y="4716551"/>
            <a:ext cx="1480806" cy="3827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uščični povezovalnik 17"/>
          <p:cNvCxnSpPr/>
          <p:nvPr/>
        </p:nvCxnSpPr>
        <p:spPr>
          <a:xfrm flipH="1">
            <a:off x="1188343" y="5283984"/>
            <a:ext cx="2160240" cy="537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uščični povezovalnik 19"/>
          <p:cNvCxnSpPr>
            <a:stCxn id="6" idx="2"/>
          </p:cNvCxnSpPr>
          <p:nvPr/>
        </p:nvCxnSpPr>
        <p:spPr>
          <a:xfrm>
            <a:off x="3487957" y="5283984"/>
            <a:ext cx="0" cy="537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uščični povezovalnik 22"/>
          <p:cNvCxnSpPr/>
          <p:nvPr/>
        </p:nvCxnSpPr>
        <p:spPr>
          <a:xfrm>
            <a:off x="3636615" y="5283984"/>
            <a:ext cx="1872208" cy="679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8"/>
          <a:stretch/>
        </p:blipFill>
        <p:spPr bwMode="auto">
          <a:xfrm>
            <a:off x="1116335" y="594172"/>
            <a:ext cx="561102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2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/>
          <p:cNvSpPr txBox="1"/>
          <p:nvPr/>
        </p:nvSpPr>
        <p:spPr>
          <a:xfrm>
            <a:off x="3276575" y="197161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</a:t>
            </a:r>
            <a:r>
              <a:rPr lang="sl-SI" smtClean="0"/>
              <a:t>W</a:t>
            </a:r>
            <a:r>
              <a:rPr lang="sl-SI" smtClean="0">
                <a:solidFill>
                  <a:srgbClr val="00B050"/>
                </a:solidFill>
              </a:rPr>
              <a:t>O</a:t>
            </a:r>
            <a:r>
              <a:rPr lang="sl-SI" smtClean="0"/>
              <a:t>T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331862" y="198926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strenghts - prednosti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19" name="PoljeZBesedilom 18"/>
          <p:cNvSpPr txBox="1"/>
          <p:nvPr/>
        </p:nvSpPr>
        <p:spPr>
          <a:xfrm>
            <a:off x="2484487" y="8101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weaknesses - slabosti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2667633" y="3330476"/>
            <a:ext cx="262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00B050"/>
                </a:solidFill>
              </a:rPr>
              <a:t>opportunities - priložnosti</a:t>
            </a:r>
            <a:endParaRPr lang="sl-SI">
              <a:solidFill>
                <a:srgbClr val="00B050"/>
              </a:solidFill>
            </a:endParaRPr>
          </a:p>
        </p:txBody>
      </p:sp>
      <p:sp>
        <p:nvSpPr>
          <p:cNvPr id="22" name="PoljeZBesedilom 21"/>
          <p:cNvSpPr txBox="1"/>
          <p:nvPr/>
        </p:nvSpPr>
        <p:spPr>
          <a:xfrm>
            <a:off x="5220791" y="19623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threats - nevarnosti</a:t>
            </a:r>
            <a:endParaRPr lang="sl-SI"/>
          </a:p>
        </p:txBody>
      </p:sp>
      <p:cxnSp>
        <p:nvCxnSpPr>
          <p:cNvPr id="15" name="Raven puščični povezovalnik 14"/>
          <p:cNvCxnSpPr>
            <a:stCxn id="9" idx="1"/>
            <a:endCxn id="11" idx="3"/>
          </p:cNvCxnSpPr>
          <p:nvPr/>
        </p:nvCxnSpPr>
        <p:spPr>
          <a:xfrm flipH="1">
            <a:off x="2492102" y="2156282"/>
            <a:ext cx="784473" cy="17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uščični povezovalnik 23"/>
          <p:cNvCxnSpPr>
            <a:stCxn id="9" idx="3"/>
            <a:endCxn id="22" idx="1"/>
          </p:cNvCxnSpPr>
          <p:nvPr/>
        </p:nvCxnSpPr>
        <p:spPr>
          <a:xfrm flipV="1">
            <a:off x="4068663" y="2146990"/>
            <a:ext cx="1152128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uščični povezovalnik 26"/>
          <p:cNvCxnSpPr/>
          <p:nvPr/>
        </p:nvCxnSpPr>
        <p:spPr>
          <a:xfrm>
            <a:off x="3780631" y="2331656"/>
            <a:ext cx="0" cy="998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/>
          <p:nvPr/>
        </p:nvCxnSpPr>
        <p:spPr>
          <a:xfrm flipV="1">
            <a:off x="3564607" y="117952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3268960" y="59947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</a:t>
            </a:r>
            <a:r>
              <a:rPr lang="sl-SI" smtClean="0"/>
              <a:t>P</a:t>
            </a:r>
            <a:r>
              <a:rPr lang="sl-SI" smtClean="0">
                <a:solidFill>
                  <a:srgbClr val="00B050"/>
                </a:solidFill>
              </a:rPr>
              <a:t>I</a:t>
            </a:r>
            <a:r>
              <a:rPr lang="sl-SI" smtClean="0"/>
              <a:t>N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943930" y="600217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slabosti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36" name="PoljeZBesedilom 35"/>
          <p:cNvSpPr txBox="1"/>
          <p:nvPr/>
        </p:nvSpPr>
        <p:spPr>
          <a:xfrm>
            <a:off x="3052936" y="4770636"/>
            <a:ext cx="1087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prednosti</a:t>
            </a:r>
            <a:endParaRPr lang="sl-SI"/>
          </a:p>
        </p:txBody>
      </p:sp>
      <p:sp>
        <p:nvSpPr>
          <p:cNvPr id="37" name="PoljeZBesedilom 36"/>
          <p:cNvSpPr txBox="1"/>
          <p:nvPr/>
        </p:nvSpPr>
        <p:spPr>
          <a:xfrm>
            <a:off x="3308090" y="7434932"/>
            <a:ext cx="760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00B050"/>
                </a:solidFill>
              </a:rPr>
              <a:t>izzivi</a:t>
            </a:r>
            <a:endParaRPr lang="sl-SI">
              <a:solidFill>
                <a:srgbClr val="00B050"/>
              </a:solidFill>
            </a:endParaRPr>
          </a:p>
        </p:txBody>
      </p:sp>
      <p:sp>
        <p:nvSpPr>
          <p:cNvPr id="38" name="PoljeZBesedilom 37"/>
          <p:cNvSpPr txBox="1"/>
          <p:nvPr/>
        </p:nvSpPr>
        <p:spPr>
          <a:xfrm>
            <a:off x="5213176" y="5985480"/>
            <a:ext cx="1231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nevarnosti</a:t>
            </a:r>
            <a:endParaRPr lang="sl-SI"/>
          </a:p>
        </p:txBody>
      </p:sp>
      <p:cxnSp>
        <p:nvCxnSpPr>
          <p:cNvPr id="39" name="Raven puščični povezovalnik 38"/>
          <p:cNvCxnSpPr>
            <a:stCxn id="34" idx="1"/>
            <a:endCxn id="35" idx="3"/>
          </p:cNvCxnSpPr>
          <p:nvPr/>
        </p:nvCxnSpPr>
        <p:spPr>
          <a:xfrm flipH="1">
            <a:off x="1880034" y="6179438"/>
            <a:ext cx="1388926" cy="7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uščični povezovalnik 39"/>
          <p:cNvCxnSpPr>
            <a:stCxn id="34" idx="3"/>
            <a:endCxn id="38" idx="1"/>
          </p:cNvCxnSpPr>
          <p:nvPr/>
        </p:nvCxnSpPr>
        <p:spPr>
          <a:xfrm flipV="1">
            <a:off x="4061048" y="6170146"/>
            <a:ext cx="1152128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uščični povezovalnik 40"/>
          <p:cNvCxnSpPr/>
          <p:nvPr/>
        </p:nvCxnSpPr>
        <p:spPr>
          <a:xfrm>
            <a:off x="3636615" y="6371506"/>
            <a:ext cx="0" cy="998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 flipV="1">
            <a:off x="3492599" y="520268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ravokotnik 45">
            <a:hlinkClick r:id="rId2" action="ppaction://hlinksldjump"/>
          </p:cNvPr>
          <p:cNvSpPr/>
          <p:nvPr/>
        </p:nvSpPr>
        <p:spPr>
          <a:xfrm>
            <a:off x="3308090" y="234132"/>
            <a:ext cx="256517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6318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5" t="20875" b="61809"/>
          <a:stretch/>
        </p:blipFill>
        <p:spPr>
          <a:xfrm>
            <a:off x="108223" y="3978548"/>
            <a:ext cx="7298359" cy="2592288"/>
          </a:xfrm>
          <a:prstGeom prst="rect">
            <a:avLst/>
          </a:prstGeom>
        </p:spPr>
      </p:pic>
      <p:sp>
        <p:nvSpPr>
          <p:cNvPr id="3" name="PoljeZBesedilom 2"/>
          <p:cNvSpPr txBox="1"/>
          <p:nvPr/>
        </p:nvSpPr>
        <p:spPr>
          <a:xfrm>
            <a:off x="468263" y="738188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Naloga: Naredite SWOT analizo za vaše učno podjetje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0101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633</Words>
  <Application>Microsoft Office PowerPoint</Application>
  <PresentationFormat>Po meri</PresentationFormat>
  <Paragraphs>169</Paragraphs>
  <Slides>14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143</cp:revision>
  <dcterms:created xsi:type="dcterms:W3CDTF">2014-09-07T06:32:34Z</dcterms:created>
  <dcterms:modified xsi:type="dcterms:W3CDTF">2015-06-18T08:56:44Z</dcterms:modified>
</cp:coreProperties>
</file>