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61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59" r:id="rId24"/>
    <p:sldId id="260" r:id="rId25"/>
    <p:sldId id="262" r:id="rId26"/>
    <p:sldId id="267" r:id="rId27"/>
  </p:sldIdLst>
  <p:sldSz cx="7561263" cy="106934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50" autoAdjust="0"/>
    <p:restoredTop sz="94660"/>
  </p:normalViewPr>
  <p:slideViewPr>
    <p:cSldViewPr>
      <p:cViewPr varScale="1">
        <p:scale>
          <a:sx n="54" d="100"/>
          <a:sy n="54" d="100"/>
        </p:scale>
        <p:origin x="2381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0075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8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0075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19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6485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20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648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21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6485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22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6485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cunovodski-servis-zeus.si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ups.si/" TargetMode="External"/><Relationship Id="rId2" Type="http://schemas.openxmlformats.org/officeDocument/2006/relationships/hyperlink" Target="http://www.ajpes.si/prs/default.asp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ajpes.si/prs/fant_default.asp" TargetMode="External"/><Relationship Id="rId4" Type="http://schemas.openxmlformats.org/officeDocument/2006/relationships/hyperlink" Target="http://www.cups.si/ftp/register/Register%202013-%202014.xls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hyperlink" Target="http://www.stat.si/klasje/tabela.aspx?cvn=5531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xgroup.si/si/financno-svetovanje/sklad-tveganega-kapitala-/" TargetMode="External"/><Relationship Id="rId2" Type="http://schemas.openxmlformats.org/officeDocument/2006/relationships/hyperlink" Target="http://www.poslovniangeli.si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tartup.si/sl-si/tvegani-kapital" TargetMode="External"/><Relationship Id="rId4" Type="http://schemas.openxmlformats.org/officeDocument/2006/relationships/hyperlink" Target="http://mladipodjetnik.si/novice-in-dogodki/novice/nova-subvencija-za-zaposlitev-zaposli-me-plus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obrazci_cups_izpolnjeni/druzbena_pogodba_.pdf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obrazci_cups_izpolnjeni/trr_bac-moni.pdf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obrazci_cups_izpolnjeni/predlog_rup_cups.pdf" TargetMode="External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Vloga_za_vpis_druzbe_v_sodni_register.pdf" TargetMode="External"/><Relationship Id="rId5" Type="http://schemas.openxmlformats.org/officeDocument/2006/relationships/hyperlink" Target="eVem_zgibanka_zenska.pdf" TargetMode="External"/><Relationship Id="rId4" Type="http://schemas.openxmlformats.org/officeDocument/2006/relationships/hyperlink" Target="kdo_vpisuje_sodni_register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jpes.si/pr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organizacije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obrazci_cups_izpolnjeni/obrazec_DAS1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Prijava_za_vpis_pravne_osebe_v_davni_registerpridobitev_davne_tevilke_Obrazec_DR04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davcna_identifikacijska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kje_pisati_davcne_st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cistila_klasifikacija_dejavnosti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8 IME PODJETJA</a:t>
            </a:r>
            <a:endParaRPr lang="sl-SI" sz="2400"/>
          </a:p>
        </p:txBody>
      </p:sp>
      <p:sp>
        <p:nvSpPr>
          <p:cNvPr id="55" name="PoljeZBesedilom 54"/>
          <p:cNvSpPr txBox="1"/>
          <p:nvPr/>
        </p:nvSpPr>
        <p:spPr>
          <a:xfrm>
            <a:off x="612279" y="1386260"/>
            <a:ext cx="1584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je firma?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602730" y="1962731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Firma je ime, s katerim družba posluje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3330476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ekatera zakonska določila v Zakonu o gospodarskih družbah</a:t>
            </a:r>
            <a:endParaRPr lang="sl-SI"/>
          </a:p>
        </p:txBody>
      </p:sp>
      <p:cxnSp>
        <p:nvCxnSpPr>
          <p:cNvPr id="7" name="Raven puščični povezovalnik 6"/>
          <p:cNvCxnSpPr/>
          <p:nvPr/>
        </p:nvCxnSpPr>
        <p:spPr>
          <a:xfrm flipV="1">
            <a:off x="3060551" y="2332063"/>
            <a:ext cx="0" cy="7823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3348583" y="261039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ri tem mora upoštevati</a:t>
            </a:r>
            <a:endParaRPr lang="sl-SI"/>
          </a:p>
        </p:txBody>
      </p:sp>
      <p:sp>
        <p:nvSpPr>
          <p:cNvPr id="36" name="PoljeZBesedilom 35"/>
          <p:cNvSpPr txBox="1"/>
          <p:nvPr/>
        </p:nvSpPr>
        <p:spPr>
          <a:xfrm>
            <a:off x="619894" y="4050556"/>
            <a:ext cx="272869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Kje vse se pojavlja ime?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2726966" y="4698628"/>
            <a:ext cx="212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a</a:t>
            </a:r>
            <a:r>
              <a:rPr lang="sl-SI" smtClean="0"/>
              <a:t>vdio sredstvih (radio …)</a:t>
            </a:r>
            <a:endParaRPr lang="sl-SI"/>
          </a:p>
        </p:txBody>
      </p:sp>
      <p:sp>
        <p:nvSpPr>
          <p:cNvPr id="38" name="PoljeZBesedilom 37"/>
          <p:cNvSpPr txBox="1"/>
          <p:nvPr/>
        </p:nvSpPr>
        <p:spPr>
          <a:xfrm>
            <a:off x="4719801" y="5524084"/>
            <a:ext cx="212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 video sredstvih (televizija…)</a:t>
            </a:r>
            <a:endParaRPr lang="sl-SI"/>
          </a:p>
        </p:txBody>
      </p:sp>
      <p:sp>
        <p:nvSpPr>
          <p:cNvPr id="39" name="PoljeZBesedilom 38"/>
          <p:cNvSpPr txBox="1"/>
          <p:nvPr/>
        </p:nvSpPr>
        <p:spPr>
          <a:xfrm>
            <a:off x="396255" y="5562724"/>
            <a:ext cx="212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 tiskanih sredstvih (časopis …)</a:t>
            </a:r>
            <a:endParaRPr lang="sl-SI"/>
          </a:p>
        </p:txBody>
      </p:sp>
      <p:grpSp>
        <p:nvGrpSpPr>
          <p:cNvPr id="30" name="Skupina 29"/>
          <p:cNvGrpSpPr/>
          <p:nvPr/>
        </p:nvGrpSpPr>
        <p:grpSpPr>
          <a:xfrm>
            <a:off x="1044327" y="6426820"/>
            <a:ext cx="5184576" cy="1080120"/>
            <a:chOff x="1044327" y="6426820"/>
            <a:chExt cx="5184576" cy="1080120"/>
          </a:xfrm>
        </p:grpSpPr>
        <p:cxnSp>
          <p:nvCxnSpPr>
            <p:cNvPr id="12" name="Raven puščični povezovalnik 11"/>
            <p:cNvCxnSpPr/>
            <p:nvPr/>
          </p:nvCxnSpPr>
          <p:spPr>
            <a:xfrm>
              <a:off x="1044327" y="6426820"/>
              <a:ext cx="0" cy="10801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aven puščični povezovalnik 41"/>
            <p:cNvCxnSpPr/>
            <p:nvPr/>
          </p:nvCxnSpPr>
          <p:spPr>
            <a:xfrm>
              <a:off x="3852639" y="6426820"/>
              <a:ext cx="0" cy="10801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aven puščični povezovalnik 42"/>
            <p:cNvCxnSpPr/>
            <p:nvPr/>
          </p:nvCxnSpPr>
          <p:spPr>
            <a:xfrm>
              <a:off x="6228903" y="6426820"/>
              <a:ext cx="0" cy="10801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PoljeZBesedilom 12"/>
          <p:cNvSpPr txBox="1"/>
          <p:nvPr/>
        </p:nvSpPr>
        <p:spPr>
          <a:xfrm>
            <a:off x="396255" y="850377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Ime je najbolj </a:t>
            </a:r>
            <a:endParaRPr lang="sl-SI"/>
          </a:p>
        </p:txBody>
      </p:sp>
      <p:cxnSp>
        <p:nvCxnSpPr>
          <p:cNvPr id="17" name="Raven puščični povezovalnik 16"/>
          <p:cNvCxnSpPr/>
          <p:nvPr/>
        </p:nvCxnSpPr>
        <p:spPr>
          <a:xfrm flipV="1">
            <a:off x="2196455" y="8010996"/>
            <a:ext cx="864096" cy="6774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uščični povezovalnik 21"/>
          <p:cNvCxnSpPr/>
          <p:nvPr/>
        </p:nvCxnSpPr>
        <p:spPr>
          <a:xfrm>
            <a:off x="2196455" y="8873110"/>
            <a:ext cx="864096" cy="5060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3348583" y="7794972"/>
            <a:ext cx="77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vidni</a:t>
            </a:r>
            <a:endParaRPr lang="sl-SI"/>
          </a:p>
        </p:txBody>
      </p:sp>
      <p:sp>
        <p:nvSpPr>
          <p:cNvPr id="50" name="PoljeZBesedilom 49"/>
          <p:cNvSpPr txBox="1"/>
          <p:nvPr/>
        </p:nvSpPr>
        <p:spPr>
          <a:xfrm>
            <a:off x="3348583" y="9153832"/>
            <a:ext cx="77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slišni</a:t>
            </a:r>
            <a:endParaRPr lang="sl-SI"/>
          </a:p>
        </p:txBody>
      </p:sp>
      <p:sp>
        <p:nvSpPr>
          <p:cNvPr id="53" name="PoljeZBesedilom 52"/>
          <p:cNvSpPr txBox="1"/>
          <p:nvPr/>
        </p:nvSpPr>
        <p:spPr>
          <a:xfrm>
            <a:off x="5148783" y="851505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element družbe</a:t>
            </a:r>
            <a:endParaRPr lang="sl-SI"/>
          </a:p>
        </p:txBody>
      </p:sp>
      <p:cxnSp>
        <p:nvCxnSpPr>
          <p:cNvPr id="27" name="Raven puščični povezovalnik 26"/>
          <p:cNvCxnSpPr/>
          <p:nvPr/>
        </p:nvCxnSpPr>
        <p:spPr>
          <a:xfrm>
            <a:off x="4239682" y="8688444"/>
            <a:ext cx="76508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91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96254" y="234132"/>
            <a:ext cx="596904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Kje dobimo navdih za ime podjetja?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540271" y="10982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slovarji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1620391" y="109822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besednjaki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3060551" y="109822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jezik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4140671" y="109996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imena konkurenčnih podjetij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252239" y="1906680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 najbolje je, da že samo ime nakazuje dejavnost, vendar ni dobro uporabljati splošnih pojmov</a:t>
            </a:r>
            <a:endParaRPr lang="sl-SI"/>
          </a:p>
        </p:txBody>
      </p:sp>
      <p:sp>
        <p:nvSpPr>
          <p:cNvPr id="9" name="PoljeZBesedilom 8">
            <a:hlinkClick r:id="rId2"/>
          </p:cNvPr>
          <p:cNvSpPr txBox="1"/>
          <p:nvPr/>
        </p:nvSpPr>
        <p:spPr>
          <a:xfrm>
            <a:off x="4212679" y="2047106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knjige, ki razlagajo grško in rimsko mitologijo in jezik</a:t>
            </a:r>
            <a:endParaRPr lang="sl-SI"/>
          </a:p>
        </p:txBody>
      </p:sp>
      <p:grpSp>
        <p:nvGrpSpPr>
          <p:cNvPr id="25" name="Skupina 24"/>
          <p:cNvGrpSpPr/>
          <p:nvPr/>
        </p:nvGrpSpPr>
        <p:grpSpPr>
          <a:xfrm>
            <a:off x="252239" y="6489536"/>
            <a:ext cx="5616624" cy="369332"/>
            <a:chOff x="252239" y="3690516"/>
            <a:chExt cx="5616624" cy="369332"/>
          </a:xfrm>
        </p:grpSpPr>
        <p:sp>
          <p:nvSpPr>
            <p:cNvPr id="10" name="PoljeZBesedilom 9"/>
            <p:cNvSpPr txBox="1"/>
            <p:nvPr/>
          </p:nvSpPr>
          <p:spPr>
            <a:xfrm>
              <a:off x="252239" y="3690516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Piškoti d.o.o.</a:t>
              </a:r>
              <a:endParaRPr lang="sl-SI"/>
            </a:p>
          </p:txBody>
        </p:sp>
        <p:cxnSp>
          <p:nvCxnSpPr>
            <p:cNvPr id="12" name="Raven puščični povezovalnik 11"/>
            <p:cNvCxnSpPr/>
            <p:nvPr/>
          </p:nvCxnSpPr>
          <p:spPr>
            <a:xfrm>
              <a:off x="1836415" y="3875182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PoljeZBesedilom 12"/>
            <p:cNvSpPr txBox="1"/>
            <p:nvPr/>
          </p:nvSpPr>
          <p:spPr>
            <a:xfrm>
              <a:off x="4140671" y="3690516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Kuki d.o.o.</a:t>
              </a:r>
              <a:endParaRPr lang="sl-SI"/>
            </a:p>
          </p:txBody>
        </p:sp>
      </p:grpSp>
      <p:grpSp>
        <p:nvGrpSpPr>
          <p:cNvPr id="26" name="Skupina 25"/>
          <p:cNvGrpSpPr/>
          <p:nvPr/>
        </p:nvGrpSpPr>
        <p:grpSpPr>
          <a:xfrm>
            <a:off x="252239" y="7137608"/>
            <a:ext cx="6984776" cy="369332"/>
            <a:chOff x="252239" y="4410596"/>
            <a:chExt cx="6984776" cy="369332"/>
          </a:xfrm>
        </p:grpSpPr>
        <p:sp>
          <p:nvSpPr>
            <p:cNvPr id="14" name="PoljeZBesedilom 13"/>
            <p:cNvSpPr txBox="1"/>
            <p:nvPr/>
          </p:nvSpPr>
          <p:spPr>
            <a:xfrm>
              <a:off x="252239" y="4410596"/>
              <a:ext cx="2304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Poslovne knjige d.o.o.</a:t>
              </a:r>
              <a:endParaRPr lang="sl-SI"/>
            </a:p>
          </p:txBody>
        </p:sp>
        <p:cxnSp>
          <p:nvCxnSpPr>
            <p:cNvPr id="15" name="Raven puščični povezovalnik 14"/>
            <p:cNvCxnSpPr/>
            <p:nvPr/>
          </p:nvCxnSpPr>
          <p:spPr>
            <a:xfrm>
              <a:off x="2864460" y="4618524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PoljeZBesedilom 15"/>
            <p:cNvSpPr txBox="1"/>
            <p:nvPr/>
          </p:nvSpPr>
          <p:spPr>
            <a:xfrm>
              <a:off x="4932759" y="4410596"/>
              <a:ext cx="2304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Poslovne bukve d.o.o.</a:t>
              </a:r>
              <a:endParaRPr lang="sl-SI"/>
            </a:p>
          </p:txBody>
        </p:sp>
      </p:grpSp>
      <p:grpSp>
        <p:nvGrpSpPr>
          <p:cNvPr id="27" name="Skupina 26"/>
          <p:cNvGrpSpPr/>
          <p:nvPr/>
        </p:nvGrpSpPr>
        <p:grpSpPr>
          <a:xfrm>
            <a:off x="396255" y="7857688"/>
            <a:ext cx="5769024" cy="369332"/>
            <a:chOff x="252239" y="5202684"/>
            <a:chExt cx="5769024" cy="369332"/>
          </a:xfrm>
        </p:grpSpPr>
        <p:sp>
          <p:nvSpPr>
            <p:cNvPr id="17" name="PoljeZBesedilom 16"/>
            <p:cNvSpPr txBox="1"/>
            <p:nvPr/>
          </p:nvSpPr>
          <p:spPr>
            <a:xfrm>
              <a:off x="252239" y="5202684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Rože d.o.o.</a:t>
              </a:r>
              <a:endParaRPr lang="sl-SI"/>
            </a:p>
          </p:txBody>
        </p:sp>
        <p:cxnSp>
          <p:nvCxnSpPr>
            <p:cNvPr id="18" name="Raven puščični povezovalnik 17"/>
            <p:cNvCxnSpPr/>
            <p:nvPr/>
          </p:nvCxnSpPr>
          <p:spPr>
            <a:xfrm>
              <a:off x="1988815" y="5387350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PoljeZBesedilom 18"/>
            <p:cNvSpPr txBox="1"/>
            <p:nvPr/>
          </p:nvSpPr>
          <p:spPr>
            <a:xfrm>
              <a:off x="4293071" y="5202684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Zelenko d.o.o.</a:t>
              </a:r>
              <a:endParaRPr lang="sl-SI"/>
            </a:p>
          </p:txBody>
        </p:sp>
      </p:grpSp>
      <p:grpSp>
        <p:nvGrpSpPr>
          <p:cNvPr id="28" name="Skupina 27"/>
          <p:cNvGrpSpPr/>
          <p:nvPr/>
        </p:nvGrpSpPr>
        <p:grpSpPr>
          <a:xfrm>
            <a:off x="324247" y="8649776"/>
            <a:ext cx="5976664" cy="441340"/>
            <a:chOff x="324247" y="6057488"/>
            <a:chExt cx="5976664" cy="441340"/>
          </a:xfrm>
        </p:grpSpPr>
        <p:sp>
          <p:nvSpPr>
            <p:cNvPr id="20" name="PoljeZBesedilom 19"/>
            <p:cNvSpPr txBox="1"/>
            <p:nvPr/>
          </p:nvSpPr>
          <p:spPr>
            <a:xfrm>
              <a:off x="324247" y="6057488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Viličarji d.o.o.</a:t>
              </a:r>
              <a:endParaRPr lang="sl-SI"/>
            </a:p>
          </p:txBody>
        </p:sp>
        <p:cxnSp>
          <p:nvCxnSpPr>
            <p:cNvPr id="21" name="Raven puščični povezovalnik 20"/>
            <p:cNvCxnSpPr/>
            <p:nvPr/>
          </p:nvCxnSpPr>
          <p:spPr>
            <a:xfrm>
              <a:off x="2268463" y="6282804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oljeZBesedilom 21"/>
            <p:cNvSpPr txBox="1"/>
            <p:nvPr/>
          </p:nvSpPr>
          <p:spPr>
            <a:xfrm>
              <a:off x="4572719" y="6129496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Trilivili d.o.o.</a:t>
              </a:r>
              <a:endParaRPr lang="sl-SI"/>
            </a:p>
          </p:txBody>
        </p:sp>
      </p:grpSp>
      <p:cxnSp>
        <p:nvCxnSpPr>
          <p:cNvPr id="24" name="Raven puščični povezovalnik 23"/>
          <p:cNvCxnSpPr/>
          <p:nvPr/>
        </p:nvCxnSpPr>
        <p:spPr>
          <a:xfrm>
            <a:off x="972319" y="2830010"/>
            <a:ext cx="0" cy="33087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4212679" y="326020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pogosta je uporaba geografskih imen</a:t>
            </a:r>
            <a:endParaRPr lang="sl-SI"/>
          </a:p>
        </p:txBody>
      </p:sp>
      <p:sp>
        <p:nvSpPr>
          <p:cNvPr id="31" name="PoljeZBesedilom 30"/>
          <p:cNvSpPr txBox="1"/>
          <p:nvPr/>
        </p:nvSpPr>
        <p:spPr>
          <a:xfrm>
            <a:off x="4212679" y="426658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skovanke in kratice, če dobro in primerno zvenijo</a:t>
            </a:r>
            <a:endParaRPr lang="sl-SI"/>
          </a:p>
        </p:txBody>
      </p:sp>
      <p:sp>
        <p:nvSpPr>
          <p:cNvPr id="33" name="PoljeZBesedilom 32"/>
          <p:cNvSpPr txBox="1"/>
          <p:nvPr/>
        </p:nvSpPr>
        <p:spPr>
          <a:xfrm>
            <a:off x="1260351" y="382524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kdo so naši ciljni kupci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4464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hlinkClick r:id="rId2" action="ppaction://hlinksldjump"/>
          </p:cNvPr>
          <p:cNvSpPr txBox="1"/>
          <p:nvPr/>
        </p:nvSpPr>
        <p:spPr>
          <a:xfrm>
            <a:off x="396254" y="234132"/>
            <a:ext cx="596904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V kakšnem jeziku je lahko ime podjetja?</a:t>
            </a:r>
            <a:endParaRPr lang="sl-SI"/>
          </a:p>
        </p:txBody>
      </p:sp>
      <p:cxnSp>
        <p:nvCxnSpPr>
          <p:cNvPr id="4" name="Raven puščični povezovalnik 3"/>
          <p:cNvCxnSpPr/>
          <p:nvPr/>
        </p:nvCxnSpPr>
        <p:spPr>
          <a:xfrm flipH="1">
            <a:off x="1764407" y="882204"/>
            <a:ext cx="1616371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en puščični povezovalnik 5"/>
          <p:cNvCxnSpPr/>
          <p:nvPr/>
        </p:nvCxnSpPr>
        <p:spPr>
          <a:xfrm>
            <a:off x="3564607" y="882204"/>
            <a:ext cx="158417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/>
          <p:cNvSpPr txBox="1"/>
          <p:nvPr/>
        </p:nvSpPr>
        <p:spPr>
          <a:xfrm>
            <a:off x="324247" y="1818308"/>
            <a:ext cx="187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slovenskem jeziku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5328803" y="1818308"/>
            <a:ext cx="126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latinščini</a:t>
            </a:r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2268463" y="3609216"/>
            <a:ext cx="89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kratice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3996655" y="353720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Izmišljene besede, imena</a:t>
            </a:r>
            <a:endParaRPr lang="sl-SI"/>
          </a:p>
        </p:txBody>
      </p:sp>
      <p:sp>
        <p:nvSpPr>
          <p:cNvPr id="18" name="PoljeZBesedilom 17"/>
          <p:cNvSpPr txBox="1"/>
          <p:nvPr/>
        </p:nvSpPr>
        <p:spPr>
          <a:xfrm>
            <a:off x="4356695" y="483335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črke slovenske abecede</a:t>
            </a:r>
            <a:endParaRPr lang="sl-SI"/>
          </a:p>
        </p:txBody>
      </p:sp>
      <p:sp>
        <p:nvSpPr>
          <p:cNvPr id="21" name="PoljeZBesedilom 20"/>
          <p:cNvSpPr txBox="1"/>
          <p:nvPr/>
        </p:nvSpPr>
        <p:spPr>
          <a:xfrm>
            <a:off x="3391623" y="218992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d</a:t>
            </a:r>
            <a:r>
              <a:rPr lang="sl-SI" smtClean="0"/>
              <a:t>ovoljena uporaba</a:t>
            </a:r>
            <a:endParaRPr lang="sl-SI"/>
          </a:p>
        </p:txBody>
      </p:sp>
      <p:sp>
        <p:nvSpPr>
          <p:cNvPr id="29" name="PoljeZBesedilom 28"/>
          <p:cNvSpPr txBox="1"/>
          <p:nvPr/>
        </p:nvSpPr>
        <p:spPr>
          <a:xfrm>
            <a:off x="1365852" y="4801993"/>
            <a:ext cx="75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Ime</a:t>
            </a:r>
            <a:endParaRPr lang="sl-SI"/>
          </a:p>
        </p:txBody>
      </p:sp>
      <p:cxnSp>
        <p:nvCxnSpPr>
          <p:cNvPr id="31" name="Raven puščični povezovalnik 30"/>
          <p:cNvCxnSpPr/>
          <p:nvPr/>
        </p:nvCxnSpPr>
        <p:spPr>
          <a:xfrm>
            <a:off x="2196456" y="4986659"/>
            <a:ext cx="176419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2173322" y="4464020"/>
            <a:ext cx="208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l</a:t>
            </a:r>
            <a:r>
              <a:rPr lang="sl-SI" smtClean="0"/>
              <a:t>ahko vsebuje</a:t>
            </a:r>
            <a:endParaRPr lang="sl-SI"/>
          </a:p>
        </p:txBody>
      </p:sp>
      <p:grpSp>
        <p:nvGrpSpPr>
          <p:cNvPr id="79" name="Skupina 78"/>
          <p:cNvGrpSpPr/>
          <p:nvPr/>
        </p:nvGrpSpPr>
        <p:grpSpPr>
          <a:xfrm>
            <a:off x="2717257" y="1530276"/>
            <a:ext cx="1279398" cy="2006932"/>
            <a:chOff x="2717257" y="1530276"/>
            <a:chExt cx="1279398" cy="2006932"/>
          </a:xfrm>
        </p:grpSpPr>
        <p:cxnSp>
          <p:nvCxnSpPr>
            <p:cNvPr id="35" name="Raven povezovalnik 34"/>
            <p:cNvCxnSpPr/>
            <p:nvPr/>
          </p:nvCxnSpPr>
          <p:spPr>
            <a:xfrm>
              <a:off x="3380778" y="1530276"/>
              <a:ext cx="0" cy="14401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aven puščični povezovalnik 36"/>
            <p:cNvCxnSpPr/>
            <p:nvPr/>
          </p:nvCxnSpPr>
          <p:spPr>
            <a:xfrm flipH="1">
              <a:off x="2717257" y="2970436"/>
              <a:ext cx="663521" cy="5667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aven puščični povezovalnik 38"/>
            <p:cNvCxnSpPr/>
            <p:nvPr/>
          </p:nvCxnSpPr>
          <p:spPr>
            <a:xfrm>
              <a:off x="3380778" y="2970436"/>
              <a:ext cx="615877" cy="5667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PoljeZBesedilom 39"/>
          <p:cNvSpPr txBox="1"/>
          <p:nvPr/>
        </p:nvSpPr>
        <p:spPr>
          <a:xfrm>
            <a:off x="468263" y="5913472"/>
            <a:ext cx="640871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Katera 2 imena mora imeti družba z omejeno odgovornostjo?</a:t>
            </a:r>
            <a:endParaRPr lang="sl-SI"/>
          </a:p>
        </p:txBody>
      </p:sp>
      <p:sp>
        <p:nvSpPr>
          <p:cNvPr id="41" name="PoljeZBesedilom 40">
            <a:hlinkClick r:id="rId3" action="ppaction://hlinksldjump"/>
          </p:cNvPr>
          <p:cNvSpPr txBox="1"/>
          <p:nvPr/>
        </p:nvSpPr>
        <p:spPr>
          <a:xfrm>
            <a:off x="1525250" y="751623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Dolgo ime</a:t>
            </a:r>
            <a:endParaRPr lang="sl-SI"/>
          </a:p>
        </p:txBody>
      </p:sp>
      <p:sp>
        <p:nvSpPr>
          <p:cNvPr id="42" name="PoljeZBesedilom 41">
            <a:hlinkClick r:id="rId4" action="ppaction://hlinksldjump"/>
          </p:cNvPr>
          <p:cNvSpPr txBox="1"/>
          <p:nvPr/>
        </p:nvSpPr>
        <p:spPr>
          <a:xfrm>
            <a:off x="4428703" y="649882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Kratko  ime</a:t>
            </a:r>
            <a:endParaRPr lang="sl-SI"/>
          </a:p>
        </p:txBody>
      </p:sp>
      <p:sp>
        <p:nvSpPr>
          <p:cNvPr id="47" name="PoljeZBesedilom 46"/>
          <p:cNvSpPr txBox="1"/>
          <p:nvPr/>
        </p:nvSpPr>
        <p:spPr>
          <a:xfrm>
            <a:off x="324247" y="9019108"/>
            <a:ext cx="187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f</a:t>
            </a:r>
            <a:r>
              <a:rPr lang="sl-SI" smtClean="0"/>
              <a:t>antazijsko ime</a:t>
            </a:r>
            <a:endParaRPr lang="sl-SI"/>
          </a:p>
        </p:txBody>
      </p:sp>
      <p:sp>
        <p:nvSpPr>
          <p:cNvPr id="51" name="PoljeZBesedilom 50"/>
          <p:cNvSpPr txBox="1"/>
          <p:nvPr/>
        </p:nvSpPr>
        <p:spPr>
          <a:xfrm>
            <a:off x="1665093" y="9579308"/>
            <a:ext cx="1206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dejavnost</a:t>
            </a:r>
            <a:endParaRPr lang="sl-SI"/>
          </a:p>
        </p:txBody>
      </p:sp>
      <p:grpSp>
        <p:nvGrpSpPr>
          <p:cNvPr id="55" name="Skupina 54"/>
          <p:cNvGrpSpPr/>
          <p:nvPr/>
        </p:nvGrpSpPr>
        <p:grpSpPr>
          <a:xfrm>
            <a:off x="468263" y="8010996"/>
            <a:ext cx="3096344" cy="1377444"/>
            <a:chOff x="468263" y="8010996"/>
            <a:chExt cx="3096344" cy="1377444"/>
          </a:xfrm>
        </p:grpSpPr>
        <p:cxnSp>
          <p:nvCxnSpPr>
            <p:cNvPr id="44" name="Raven povezovalnik 43"/>
            <p:cNvCxnSpPr/>
            <p:nvPr/>
          </p:nvCxnSpPr>
          <p:spPr>
            <a:xfrm>
              <a:off x="468263" y="8010996"/>
              <a:ext cx="30963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aven puščični povezovalnik 45"/>
            <p:cNvCxnSpPr/>
            <p:nvPr/>
          </p:nvCxnSpPr>
          <p:spPr>
            <a:xfrm>
              <a:off x="468263" y="8010996"/>
              <a:ext cx="0" cy="7200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aven puščični povezovalnik 48"/>
            <p:cNvCxnSpPr/>
            <p:nvPr/>
          </p:nvCxnSpPr>
          <p:spPr>
            <a:xfrm>
              <a:off x="2268463" y="8010996"/>
              <a:ext cx="0" cy="13774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aven puščični povezovalnik 52"/>
            <p:cNvCxnSpPr/>
            <p:nvPr/>
          </p:nvCxnSpPr>
          <p:spPr>
            <a:xfrm>
              <a:off x="3564607" y="8010996"/>
              <a:ext cx="0" cy="68872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PoljeZBesedilom 53"/>
          <p:cNvSpPr txBox="1"/>
          <p:nvPr/>
        </p:nvSpPr>
        <p:spPr>
          <a:xfrm>
            <a:off x="2501883" y="8875092"/>
            <a:ext cx="2862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o</a:t>
            </a:r>
            <a:r>
              <a:rPr lang="sl-SI" smtClean="0"/>
              <a:t>znako pravnoorganizacijske oblike</a:t>
            </a:r>
            <a:endParaRPr lang="sl-SI"/>
          </a:p>
        </p:txBody>
      </p:sp>
      <p:sp>
        <p:nvSpPr>
          <p:cNvPr id="57" name="PoljeZBesedilom 56"/>
          <p:cNvSpPr txBox="1"/>
          <p:nvPr/>
        </p:nvSpPr>
        <p:spPr>
          <a:xfrm>
            <a:off x="4788743" y="7146900"/>
            <a:ext cx="2862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o</a:t>
            </a:r>
            <a:r>
              <a:rPr lang="sl-SI" smtClean="0"/>
              <a:t>znako pravnoorganizacijske oblike</a:t>
            </a:r>
            <a:endParaRPr lang="sl-SI"/>
          </a:p>
        </p:txBody>
      </p:sp>
      <p:grpSp>
        <p:nvGrpSpPr>
          <p:cNvPr id="78" name="Skupina 77"/>
          <p:cNvGrpSpPr/>
          <p:nvPr/>
        </p:nvGrpSpPr>
        <p:grpSpPr>
          <a:xfrm>
            <a:off x="3132559" y="6868160"/>
            <a:ext cx="3456384" cy="648072"/>
            <a:chOff x="3132559" y="6868160"/>
            <a:chExt cx="3456384" cy="648072"/>
          </a:xfrm>
        </p:grpSpPr>
        <p:sp>
          <p:nvSpPr>
            <p:cNvPr id="56" name="PoljeZBesedilom 55"/>
            <p:cNvSpPr txBox="1"/>
            <p:nvPr/>
          </p:nvSpPr>
          <p:spPr>
            <a:xfrm>
              <a:off x="3132559" y="7146900"/>
              <a:ext cx="18722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/>
                <a:t>f</a:t>
              </a:r>
              <a:r>
                <a:rPr lang="sl-SI" smtClean="0"/>
                <a:t>antazijsko ime</a:t>
              </a:r>
              <a:endParaRPr lang="sl-SI"/>
            </a:p>
          </p:txBody>
        </p:sp>
        <p:cxnSp>
          <p:nvCxnSpPr>
            <p:cNvPr id="59" name="Raven povezovalnik 58"/>
            <p:cNvCxnSpPr/>
            <p:nvPr/>
          </p:nvCxnSpPr>
          <p:spPr>
            <a:xfrm>
              <a:off x="3996655" y="6868160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aven puščični povezovalnik 62"/>
            <p:cNvCxnSpPr/>
            <p:nvPr/>
          </p:nvCxnSpPr>
          <p:spPr>
            <a:xfrm>
              <a:off x="6588943" y="6868160"/>
              <a:ext cx="0" cy="4227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Raven puščični povezovalnik 68"/>
            <p:cNvCxnSpPr/>
            <p:nvPr/>
          </p:nvCxnSpPr>
          <p:spPr>
            <a:xfrm>
              <a:off x="3996655" y="6868160"/>
              <a:ext cx="0" cy="2113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Raven puščični povezovalnik 71"/>
          <p:cNvCxnSpPr>
            <a:endCxn id="41" idx="0"/>
          </p:cNvCxnSpPr>
          <p:nvPr/>
        </p:nvCxnSpPr>
        <p:spPr>
          <a:xfrm flipH="1">
            <a:off x="2173322" y="6282804"/>
            <a:ext cx="1207457" cy="12334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aven puščični povezovalnik 73"/>
          <p:cNvCxnSpPr>
            <a:endCxn id="42" idx="1"/>
          </p:cNvCxnSpPr>
          <p:nvPr/>
        </p:nvCxnSpPr>
        <p:spPr>
          <a:xfrm>
            <a:off x="3391623" y="6282804"/>
            <a:ext cx="1037080" cy="4006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92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522164"/>
            <a:ext cx="640871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6. Zakaj zaprosimo  </a:t>
            </a:r>
            <a:r>
              <a:rPr lang="sl-SI" smtClean="0">
                <a:hlinkClick r:id="rId2"/>
              </a:rPr>
              <a:t>registrsko sodišče</a:t>
            </a:r>
            <a:r>
              <a:rPr lang="sl-SI" smtClean="0"/>
              <a:t>  oz. </a:t>
            </a:r>
            <a:r>
              <a:rPr lang="sl-SI" smtClean="0">
                <a:hlinkClick r:id="rId3"/>
              </a:rPr>
              <a:t>centralo učnih podjetij Slovenije</a:t>
            </a:r>
            <a:r>
              <a:rPr lang="sl-SI" smtClean="0"/>
              <a:t>, ki vodi </a:t>
            </a:r>
            <a:r>
              <a:rPr lang="sl-SI" smtClean="0">
                <a:hlinkClick r:id="rId4"/>
              </a:rPr>
              <a:t>register UP </a:t>
            </a:r>
            <a:r>
              <a:rPr lang="sl-SI" smtClean="0"/>
              <a:t>za preverbo imena ali to preverimo sami na </a:t>
            </a:r>
            <a:r>
              <a:rPr lang="sl-SI" smtClean="0">
                <a:hlinkClick r:id="rId5"/>
              </a:rPr>
              <a:t>spletni strani Ajpesa</a:t>
            </a:r>
            <a:r>
              <a:rPr lang="sl-SI" smtClean="0"/>
              <a:t>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612279" y="159299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Preverimo, če mogoče že ime obstaja.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0277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9 SEDEŽ IN POSLOVNI NASLOV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612279" y="1386260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Kdaj določimo sedež in posovni naslov?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612279" y="1890316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Ob ustanovitvi podjetja je treba določiti sedež in poslovni naslov.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529096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Kako bi opredelili sedež podjetja?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612279" y="3105160"/>
            <a:ext cx="626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Sedež podjetja je kraj, v katerem se zvečine vodijo posli družbe oziroma kraj, kjer se nahaja poslovodstvo podjetja (direktor, uprava, ipd.)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612279" y="4257288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Kako sta povezana sedež podjetja  in poslovni naslov?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612279" y="484264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 kraju sedeža se nahaja poslovni naslov (ulica in hišna številka).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2664507" y="5958076"/>
            <a:ext cx="327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podjetje  4ka, storitve  d.o.o. 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2412479" y="764166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Kranj</a:t>
            </a:r>
            <a:endParaRPr lang="sl-SI"/>
          </a:p>
        </p:txBody>
      </p:sp>
      <p:cxnSp>
        <p:nvCxnSpPr>
          <p:cNvPr id="12" name="Raven puščični povezovalnik 11"/>
          <p:cNvCxnSpPr/>
          <p:nvPr/>
        </p:nvCxnSpPr>
        <p:spPr>
          <a:xfrm>
            <a:off x="2844527" y="6399416"/>
            <a:ext cx="0" cy="963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1296355" y="6705560"/>
            <a:ext cx="82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sedež</a:t>
            </a:r>
            <a:endParaRPr lang="sl-SI"/>
          </a:p>
        </p:txBody>
      </p:sp>
      <p:sp>
        <p:nvSpPr>
          <p:cNvPr id="14" name="PoljeZBesedilom 13"/>
          <p:cNvSpPr txBox="1"/>
          <p:nvPr/>
        </p:nvSpPr>
        <p:spPr>
          <a:xfrm>
            <a:off x="4140671" y="764166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Cesta Staneta Žagarja 29</a:t>
            </a:r>
            <a:endParaRPr lang="sl-SI"/>
          </a:p>
        </p:txBody>
      </p:sp>
      <p:cxnSp>
        <p:nvCxnSpPr>
          <p:cNvPr id="15" name="Raven puščični povezovalnik 14"/>
          <p:cNvCxnSpPr/>
          <p:nvPr/>
        </p:nvCxnSpPr>
        <p:spPr>
          <a:xfrm>
            <a:off x="5076775" y="6399416"/>
            <a:ext cx="0" cy="963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jeZBesedilom 15"/>
          <p:cNvSpPr txBox="1"/>
          <p:nvPr/>
        </p:nvSpPr>
        <p:spPr>
          <a:xfrm>
            <a:off x="5184787" y="6633552"/>
            <a:ext cx="21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oslovni naslov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7061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162124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10 DEJAVNOSTI PODJETJA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612279" y="810196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Koliko dejavnosti lahko registriramo ob registraciji podjetja?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612279" y="1314252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Ob registraciji podjetja lahko registriramo več različnih dejavnosti.</a:t>
            </a:r>
            <a:endParaRPr lang="sl-SI"/>
          </a:p>
        </p:txBody>
      </p:sp>
      <p:sp>
        <p:nvSpPr>
          <p:cNvPr id="5" name="PoljeZBesedilom 4">
            <a:hlinkClick r:id="rId2"/>
          </p:cNvPr>
          <p:cNvSpPr txBox="1"/>
          <p:nvPr/>
        </p:nvSpPr>
        <p:spPr>
          <a:xfrm>
            <a:off x="684287" y="1890316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Čemu služi Standardna klasifikacija dejavnosti?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684287" y="2322364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Dejavosti poiščemo v Standardni klasifikacii dejavnosti (SKD).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684287" y="2826420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Katera je glavna dejavnost  poslovnega subjekta,  če opravlja več dejavnosti?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612279" y="354650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Če poslovni subjekt opravlja več dejavnosti, je njegova glavna dejavnost tista, s  katero ustvarja največji delež dodane  vrednosti.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684287" y="4257288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Kako je z dodajanjem  posamezne dejavnosti?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612279" y="469862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Posamezno dejavnost  lahko enostavno, hitro in brezplačno dodamo.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684287" y="5490716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Kdaj  lahko družba (podjetje) začne opravljati dejavnost?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108223" y="5994772"/>
            <a:ext cx="41764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smtClean="0"/>
              <a:t>Zakon o gospodarskih družbah (ZGD)</a:t>
            </a:r>
          </a:p>
          <a:p>
            <a:r>
              <a:rPr lang="sl-SI" smtClean="0"/>
              <a:t>splošni pogoji: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predpisi s področja požarnega varstva,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predpisi s področja graditve objektov,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/>
              <a:t>o</a:t>
            </a:r>
            <a:r>
              <a:rPr lang="sl-SI" smtClean="0"/>
              <a:t>koljevarstveni predpisi.</a:t>
            </a:r>
            <a:endParaRPr lang="sl-SI"/>
          </a:p>
        </p:txBody>
      </p:sp>
      <p:sp>
        <p:nvSpPr>
          <p:cNvPr id="16" name="PoljeZBesedilom 15"/>
          <p:cNvSpPr txBox="1"/>
          <p:nvPr/>
        </p:nvSpPr>
        <p:spPr>
          <a:xfrm>
            <a:off x="189455" y="8083004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smtClean="0"/>
              <a:t>Zakon o gostinstvu, Zakon o  trgovini, Obrtni zakon</a:t>
            </a:r>
          </a:p>
          <a:p>
            <a:r>
              <a:rPr lang="sl-SI"/>
              <a:t>p</a:t>
            </a:r>
            <a:r>
              <a:rPr lang="sl-SI" smtClean="0"/>
              <a:t>osebni pogoji</a:t>
            </a:r>
          </a:p>
        </p:txBody>
      </p:sp>
      <p:sp>
        <p:nvSpPr>
          <p:cNvPr id="17" name="PoljeZBesedilom 16"/>
          <p:cNvSpPr txBox="1"/>
          <p:nvPr/>
        </p:nvSpPr>
        <p:spPr>
          <a:xfrm>
            <a:off x="5292799" y="7290916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Družba lahko začne opravljati  dejavnost</a:t>
            </a:r>
            <a:endParaRPr lang="sl-SI"/>
          </a:p>
        </p:txBody>
      </p:sp>
      <p:grpSp>
        <p:nvGrpSpPr>
          <p:cNvPr id="14" name="Skupina 13"/>
          <p:cNvGrpSpPr/>
          <p:nvPr/>
        </p:nvGrpSpPr>
        <p:grpSpPr>
          <a:xfrm>
            <a:off x="3204567" y="7353331"/>
            <a:ext cx="864096" cy="692799"/>
            <a:chOff x="3204567" y="7353331"/>
            <a:chExt cx="864096" cy="692799"/>
          </a:xfrm>
        </p:grpSpPr>
        <p:cxnSp>
          <p:nvCxnSpPr>
            <p:cNvPr id="19" name="Raven povezovalnik 18"/>
            <p:cNvCxnSpPr/>
            <p:nvPr/>
          </p:nvCxnSpPr>
          <p:spPr>
            <a:xfrm flipH="1">
              <a:off x="3636615" y="7722964"/>
              <a:ext cx="4320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aven puščični povezovalnik 20"/>
            <p:cNvCxnSpPr/>
            <p:nvPr/>
          </p:nvCxnSpPr>
          <p:spPr>
            <a:xfrm flipH="1" flipV="1">
              <a:off x="3295626" y="7353331"/>
              <a:ext cx="340989" cy="36963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aven puščični povezovalnik 22"/>
            <p:cNvCxnSpPr/>
            <p:nvPr/>
          </p:nvCxnSpPr>
          <p:spPr>
            <a:xfrm flipH="1">
              <a:off x="3204567" y="7722964"/>
              <a:ext cx="432048" cy="3231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PoljeZBesedilom 24"/>
          <p:cNvSpPr txBox="1"/>
          <p:nvPr/>
        </p:nvSpPr>
        <p:spPr>
          <a:xfrm>
            <a:off x="4356695" y="750694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izpolni</a:t>
            </a:r>
            <a:endParaRPr lang="sl-SI"/>
          </a:p>
        </p:txBody>
      </p:sp>
      <p:sp>
        <p:nvSpPr>
          <p:cNvPr id="29" name="Pravokotnik 28">
            <a:hlinkClick r:id="rId3" action="ppaction://hlinksldjump"/>
          </p:cNvPr>
          <p:cNvSpPr/>
          <p:nvPr/>
        </p:nvSpPr>
        <p:spPr>
          <a:xfrm>
            <a:off x="7335312" y="1890316"/>
            <a:ext cx="4571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3736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162124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11 ZASTOPNIKI PODJETJA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612279" y="810196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Kdo se za pravno osebo odloča in komunicira znotraj  družbe  in z zunanjim okoljem organizacije (kupci, dobavitelji, bankami …) 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540271" y="160228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Organi  in zastopniki se odločajo v imenu pravne osebe in komunicirajo znotraj družbe in z zunanjim okoljem.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22364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Kateri pravni viri določajo zastopnike družbe in kaj zahteva sodišče od oseb pooblaščenih za zastopanje?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4860751" y="372652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o</a:t>
            </a:r>
            <a:r>
              <a:rPr lang="sl-SI" smtClean="0"/>
              <a:t>sebe, ki zastopajo družbo</a:t>
            </a:r>
            <a:endParaRPr lang="sl-SI"/>
          </a:p>
        </p:txBody>
      </p:sp>
      <p:sp>
        <p:nvSpPr>
          <p:cNvPr id="16" name="PoljeZBesedilom 15"/>
          <p:cNvSpPr txBox="1"/>
          <p:nvPr/>
        </p:nvSpPr>
        <p:spPr>
          <a:xfrm>
            <a:off x="3555607" y="3095473"/>
            <a:ext cx="1062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določajo</a:t>
            </a:r>
            <a:endParaRPr lang="sl-SI"/>
          </a:p>
        </p:txBody>
      </p:sp>
      <p:grpSp>
        <p:nvGrpSpPr>
          <p:cNvPr id="45" name="Skupina 44"/>
          <p:cNvGrpSpPr/>
          <p:nvPr/>
        </p:nvGrpSpPr>
        <p:grpSpPr>
          <a:xfrm>
            <a:off x="489796" y="3042444"/>
            <a:ext cx="1994691" cy="1955249"/>
            <a:chOff x="489796" y="3042444"/>
            <a:chExt cx="1994691" cy="1955249"/>
          </a:xfrm>
        </p:grpSpPr>
        <p:sp>
          <p:nvSpPr>
            <p:cNvPr id="7" name="PoljeZBesedilom 6"/>
            <p:cNvSpPr txBox="1"/>
            <p:nvPr/>
          </p:nvSpPr>
          <p:spPr>
            <a:xfrm>
              <a:off x="513712" y="3042444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zakon o GPD</a:t>
              </a:r>
              <a:endParaRPr lang="sl-SI"/>
            </a:p>
          </p:txBody>
        </p:sp>
        <p:sp>
          <p:nvSpPr>
            <p:cNvPr id="8" name="PoljeZBesedilom 7"/>
            <p:cNvSpPr txBox="1"/>
            <p:nvPr/>
          </p:nvSpPr>
          <p:spPr>
            <a:xfrm>
              <a:off x="489796" y="3649471"/>
              <a:ext cx="19442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aktu  o ustanovitvi družbe</a:t>
              </a:r>
              <a:endParaRPr lang="sl-SI"/>
            </a:p>
          </p:txBody>
        </p:sp>
        <p:sp>
          <p:nvSpPr>
            <p:cNvPr id="34" name="PoljeZBesedilom 33"/>
            <p:cNvSpPr txBox="1"/>
            <p:nvPr/>
          </p:nvSpPr>
          <p:spPr>
            <a:xfrm>
              <a:off x="540271" y="4628361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družbena pogodba</a:t>
              </a:r>
              <a:endParaRPr lang="sl-SI"/>
            </a:p>
          </p:txBody>
        </p:sp>
      </p:grpSp>
      <p:grpSp>
        <p:nvGrpSpPr>
          <p:cNvPr id="46" name="Skupina 45"/>
          <p:cNvGrpSpPr/>
          <p:nvPr/>
        </p:nvGrpSpPr>
        <p:grpSpPr>
          <a:xfrm>
            <a:off x="2169896" y="3411776"/>
            <a:ext cx="2546839" cy="1216585"/>
            <a:chOff x="2169896" y="3411776"/>
            <a:chExt cx="2546839" cy="1216585"/>
          </a:xfrm>
        </p:grpSpPr>
        <p:cxnSp>
          <p:nvCxnSpPr>
            <p:cNvPr id="31" name="Raven puščični povezovalnik 30"/>
            <p:cNvCxnSpPr/>
            <p:nvPr/>
          </p:nvCxnSpPr>
          <p:spPr>
            <a:xfrm>
              <a:off x="3456598" y="3978548"/>
              <a:ext cx="126013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aven povezovalnik 35"/>
            <p:cNvCxnSpPr/>
            <p:nvPr/>
          </p:nvCxnSpPr>
          <p:spPr>
            <a:xfrm flipH="1" flipV="1">
              <a:off x="2169896" y="3411776"/>
              <a:ext cx="1286702" cy="5608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aven povezovalnik 37"/>
            <p:cNvCxnSpPr>
              <a:endCxn id="8" idx="3"/>
            </p:cNvCxnSpPr>
            <p:nvPr/>
          </p:nvCxnSpPr>
          <p:spPr>
            <a:xfrm flipH="1">
              <a:off x="2434012" y="3972636"/>
              <a:ext cx="1022586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aven povezovalnik 39"/>
            <p:cNvCxnSpPr/>
            <p:nvPr/>
          </p:nvCxnSpPr>
          <p:spPr>
            <a:xfrm flipH="1">
              <a:off x="2484487" y="3972637"/>
              <a:ext cx="972111" cy="6557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oljeZBesedilom 40"/>
          <p:cNvSpPr txBox="1"/>
          <p:nvPr/>
        </p:nvSpPr>
        <p:spPr>
          <a:xfrm>
            <a:off x="5580831" y="6314162"/>
            <a:ext cx="95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sodišče</a:t>
            </a:r>
            <a:endParaRPr lang="sl-SI"/>
          </a:p>
        </p:txBody>
      </p:sp>
      <p:cxnSp>
        <p:nvCxnSpPr>
          <p:cNvPr id="43" name="Raven puščični povezovalnik 42"/>
          <p:cNvCxnSpPr/>
          <p:nvPr/>
        </p:nvCxnSpPr>
        <p:spPr>
          <a:xfrm flipV="1">
            <a:off x="5940871" y="4295802"/>
            <a:ext cx="0" cy="18429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/>
          <p:cNvSpPr txBox="1"/>
          <p:nvPr/>
        </p:nvSpPr>
        <p:spPr>
          <a:xfrm>
            <a:off x="4140671" y="491465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zahteva overjen podpis</a:t>
            </a:r>
            <a:endParaRPr lang="sl-SI"/>
          </a:p>
        </p:txBody>
      </p:sp>
      <p:sp>
        <p:nvSpPr>
          <p:cNvPr id="47" name="PoljeZBesedilom 46"/>
          <p:cNvSpPr txBox="1"/>
          <p:nvPr/>
        </p:nvSpPr>
        <p:spPr>
          <a:xfrm>
            <a:off x="489796" y="6858868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Koliko direktorjev morajo imeti ustanovitelji  vseh oblik podjetij (razen s.p.)?</a:t>
            </a:r>
            <a:endParaRPr lang="sl-SI"/>
          </a:p>
        </p:txBody>
      </p:sp>
      <p:sp>
        <p:nvSpPr>
          <p:cNvPr id="48" name="PoljeZBesedilom 47"/>
          <p:cNvSpPr txBox="1"/>
          <p:nvPr/>
        </p:nvSpPr>
        <p:spPr>
          <a:xfrm>
            <a:off x="1515885" y="7753790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u</a:t>
            </a:r>
            <a:r>
              <a:rPr lang="sl-SI" smtClean="0"/>
              <a:t>stanovitelji  vseh oblik  podjetij (razen s.p.)</a:t>
            </a:r>
            <a:endParaRPr lang="sl-SI"/>
          </a:p>
        </p:txBody>
      </p:sp>
      <p:sp>
        <p:nvSpPr>
          <p:cNvPr id="51" name="PoljeZBesedilom 50"/>
          <p:cNvSpPr txBox="1"/>
          <p:nvPr/>
        </p:nvSpPr>
        <p:spPr>
          <a:xfrm>
            <a:off x="3564607" y="8371036"/>
            <a:ext cx="3117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m</a:t>
            </a:r>
            <a:r>
              <a:rPr lang="sl-SI" smtClean="0"/>
              <a:t>orajo v svojem podjetju določiti</a:t>
            </a:r>
            <a:endParaRPr lang="sl-SI"/>
          </a:p>
        </p:txBody>
      </p:sp>
      <p:sp>
        <p:nvSpPr>
          <p:cNvPr id="56" name="PoljeZBesedilom 55"/>
          <p:cNvSpPr txBox="1"/>
          <p:nvPr/>
        </p:nvSpPr>
        <p:spPr>
          <a:xfrm>
            <a:off x="252238" y="9955212"/>
            <a:ext cx="210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vsaj 1 direktorja</a:t>
            </a:r>
            <a:endParaRPr lang="sl-SI"/>
          </a:p>
        </p:txBody>
      </p:sp>
      <p:sp>
        <p:nvSpPr>
          <p:cNvPr id="57" name="PoljeZBesedilom 56"/>
          <p:cNvSpPr txBox="1"/>
          <p:nvPr/>
        </p:nvSpPr>
        <p:spPr>
          <a:xfrm>
            <a:off x="3060551" y="9883204"/>
            <a:ext cx="210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v</a:t>
            </a:r>
            <a:r>
              <a:rPr lang="sl-SI" smtClean="0"/>
              <a:t>eč direktorjev</a:t>
            </a:r>
            <a:endParaRPr lang="sl-SI"/>
          </a:p>
        </p:txBody>
      </p:sp>
      <p:sp>
        <p:nvSpPr>
          <p:cNvPr id="58" name="PoljeZBesedilom 57"/>
          <p:cNvSpPr txBox="1"/>
          <p:nvPr/>
        </p:nvSpPr>
        <p:spPr>
          <a:xfrm>
            <a:off x="5508823" y="9956953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dodatno tudi prokurista</a:t>
            </a:r>
            <a:endParaRPr lang="sl-SI"/>
          </a:p>
        </p:txBody>
      </p:sp>
      <p:grpSp>
        <p:nvGrpSpPr>
          <p:cNvPr id="63" name="Skupina 62"/>
          <p:cNvGrpSpPr/>
          <p:nvPr/>
        </p:nvGrpSpPr>
        <p:grpSpPr>
          <a:xfrm>
            <a:off x="1515885" y="8227020"/>
            <a:ext cx="3992938" cy="1729933"/>
            <a:chOff x="1515885" y="8227020"/>
            <a:chExt cx="3992938" cy="1729933"/>
          </a:xfrm>
        </p:grpSpPr>
        <p:cxnSp>
          <p:nvCxnSpPr>
            <p:cNvPr id="53" name="Raven povezovalnik 52"/>
            <p:cNvCxnSpPr/>
            <p:nvPr/>
          </p:nvCxnSpPr>
          <p:spPr>
            <a:xfrm>
              <a:off x="3204567" y="8227020"/>
              <a:ext cx="0" cy="11521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aven puščični povezovalnik 54"/>
            <p:cNvCxnSpPr/>
            <p:nvPr/>
          </p:nvCxnSpPr>
          <p:spPr>
            <a:xfrm flipH="1">
              <a:off x="1515885" y="9379148"/>
              <a:ext cx="1688682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aven puščični povezovalnik 59"/>
            <p:cNvCxnSpPr/>
            <p:nvPr/>
          </p:nvCxnSpPr>
          <p:spPr>
            <a:xfrm>
              <a:off x="3204567" y="9379148"/>
              <a:ext cx="525589" cy="52558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Raven puščični povezovalnik 61"/>
            <p:cNvCxnSpPr/>
            <p:nvPr/>
          </p:nvCxnSpPr>
          <p:spPr>
            <a:xfrm>
              <a:off x="3204567" y="9379148"/>
              <a:ext cx="2304256" cy="57780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788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306140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Kdo se za pravno osebo odloča in komunicira znotraj  družbe  in z zunanjim okoljem organizacije (kupci, dobavitelji, bankami …) 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540271" y="109822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Organi  in zastopniki se odločajo v imenu pravne osebe in komunicirajo znotraj družbe in z zunanjim okoljem.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22364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Kakšne so značilnosti direktorja kot zastopnika podjetja po zakonu o gospodarskih družbah (ZGD)?</a:t>
            </a:r>
            <a:endParaRPr lang="sl-SI"/>
          </a:p>
        </p:txBody>
      </p:sp>
      <p:sp>
        <p:nvSpPr>
          <p:cNvPr id="47" name="PoljeZBesedilom 46"/>
          <p:cNvSpPr txBox="1"/>
          <p:nvPr/>
        </p:nvSpPr>
        <p:spPr>
          <a:xfrm>
            <a:off x="612279" y="5996513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6. Kakšne so značilnosti prokurista kot zastopnika podjetja po zakonu o gospodarskih družbah (ZGD)?</a:t>
            </a:r>
            <a:endParaRPr lang="sl-SI"/>
          </a:p>
        </p:txBody>
      </p:sp>
      <p:sp>
        <p:nvSpPr>
          <p:cNvPr id="48" name="PoljeZBesedilom 47"/>
          <p:cNvSpPr txBox="1"/>
          <p:nvPr/>
        </p:nvSpPr>
        <p:spPr>
          <a:xfrm>
            <a:off x="2628503" y="6849576"/>
            <a:ext cx="2048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rokurist podjetja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2916535" y="3156487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d</a:t>
            </a:r>
            <a:r>
              <a:rPr lang="sl-SI" smtClean="0"/>
              <a:t>irektor podjetja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471769" y="4842644"/>
            <a:ext cx="1888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/>
              <a:t>š</a:t>
            </a:r>
            <a:r>
              <a:rPr lang="sl-SI" smtClean="0"/>
              <a:t>tudent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upokojenec</a:t>
            </a:r>
            <a:endParaRPr lang="sl-SI"/>
          </a:p>
        </p:txBody>
      </p:sp>
      <p:cxnSp>
        <p:nvCxnSpPr>
          <p:cNvPr id="12" name="Raven puščični povezovalnik 11"/>
          <p:cNvCxnSpPr/>
          <p:nvPr/>
        </p:nvCxnSpPr>
        <p:spPr>
          <a:xfrm flipH="1">
            <a:off x="828303" y="3525819"/>
            <a:ext cx="2847822" cy="1316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396255" y="3825240"/>
            <a:ext cx="1436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e  more biti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3158686" y="5121384"/>
            <a:ext cx="119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zaposliti</a:t>
            </a:r>
            <a:endParaRPr lang="sl-SI"/>
          </a:p>
        </p:txBody>
      </p:sp>
      <p:sp>
        <p:nvSpPr>
          <p:cNvPr id="18" name="PoljeZBesedilom 17"/>
          <p:cNvSpPr txBox="1"/>
          <p:nvPr/>
        </p:nvSpPr>
        <p:spPr>
          <a:xfrm>
            <a:off x="4788743" y="4988401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vse posle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pravna dejanja družbe</a:t>
            </a:r>
            <a:endParaRPr lang="sl-SI"/>
          </a:p>
        </p:txBody>
      </p:sp>
      <p:cxnSp>
        <p:nvCxnSpPr>
          <p:cNvPr id="20" name="Raven puščični povezovalnik 19"/>
          <p:cNvCxnSpPr/>
          <p:nvPr/>
        </p:nvCxnSpPr>
        <p:spPr>
          <a:xfrm>
            <a:off x="3676125" y="3525819"/>
            <a:ext cx="0" cy="14515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1764407" y="448260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s</a:t>
            </a:r>
            <a:r>
              <a:rPr lang="sl-SI" smtClean="0"/>
              <a:t>e mora v podjetju</a:t>
            </a:r>
            <a:endParaRPr lang="sl-SI"/>
          </a:p>
        </p:txBody>
      </p:sp>
      <p:cxnSp>
        <p:nvCxnSpPr>
          <p:cNvPr id="24" name="Raven puščični povezovalnik 23"/>
          <p:cNvCxnSpPr/>
          <p:nvPr/>
        </p:nvCxnSpPr>
        <p:spPr>
          <a:xfrm>
            <a:off x="3676125" y="3525819"/>
            <a:ext cx="1976714" cy="14515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4428703" y="368122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j</a:t>
            </a:r>
            <a:r>
              <a:rPr lang="sl-SI" smtClean="0"/>
              <a:t>e upravičen voditi</a:t>
            </a:r>
            <a:endParaRPr lang="sl-SI"/>
          </a:p>
        </p:txBody>
      </p:sp>
      <p:sp>
        <p:nvSpPr>
          <p:cNvPr id="25" name="PoljeZBesedilom 24"/>
          <p:cNvSpPr txBox="1"/>
          <p:nvPr/>
        </p:nvSpPr>
        <p:spPr>
          <a:xfrm>
            <a:off x="1364857" y="8145720"/>
            <a:ext cx="1695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k</a:t>
            </a:r>
            <a:r>
              <a:rPr lang="sl-SI" smtClean="0"/>
              <a:t>ot član uprave, ampak</a:t>
            </a:r>
            <a:endParaRPr lang="sl-SI"/>
          </a:p>
        </p:txBody>
      </p:sp>
      <p:cxnSp>
        <p:nvCxnSpPr>
          <p:cNvPr id="27" name="Raven puščični povezovalnik 26"/>
          <p:cNvCxnSpPr>
            <a:endCxn id="25" idx="0"/>
          </p:cNvCxnSpPr>
          <p:nvPr/>
        </p:nvCxnSpPr>
        <p:spPr>
          <a:xfrm flipH="1">
            <a:off x="2212704" y="7218908"/>
            <a:ext cx="847848" cy="9268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1680769" y="7290916"/>
            <a:ext cx="116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e deluje</a:t>
            </a:r>
            <a:endParaRPr lang="sl-SI"/>
          </a:p>
        </p:txBody>
      </p:sp>
      <p:sp>
        <p:nvSpPr>
          <p:cNvPr id="30" name="PoljeZBesedilom 29"/>
          <p:cNvSpPr txBox="1"/>
          <p:nvPr/>
        </p:nvSpPr>
        <p:spPr>
          <a:xfrm>
            <a:off x="612280" y="965788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ooblastil,  ki jih ima</a:t>
            </a:r>
            <a:endParaRPr lang="sl-SI"/>
          </a:p>
        </p:txBody>
      </p:sp>
      <p:cxnSp>
        <p:nvCxnSpPr>
          <p:cNvPr id="35" name="Raven puščični povezovalnik 34"/>
          <p:cNvCxnSpPr>
            <a:stCxn id="25" idx="2"/>
          </p:cNvCxnSpPr>
          <p:nvPr/>
        </p:nvCxnSpPr>
        <p:spPr>
          <a:xfrm>
            <a:off x="2212704" y="8792051"/>
            <a:ext cx="0" cy="8658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756295" y="9081824"/>
            <a:ext cx="1436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 odvisnosti</a:t>
            </a:r>
            <a:endParaRPr lang="sl-SI"/>
          </a:p>
        </p:txBody>
      </p:sp>
      <p:sp>
        <p:nvSpPr>
          <p:cNvPr id="39" name="PoljeZBesedilom 38"/>
          <p:cNvSpPr txBox="1"/>
          <p:nvPr/>
        </p:nvSpPr>
        <p:spPr>
          <a:xfrm>
            <a:off x="4765996" y="822876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pravne posle s 3. osebami</a:t>
            </a:r>
            <a:endParaRPr lang="sl-SI"/>
          </a:p>
        </p:txBody>
      </p:sp>
      <p:cxnSp>
        <p:nvCxnSpPr>
          <p:cNvPr id="50" name="Raven puščični povezovalnik 49"/>
          <p:cNvCxnSpPr/>
          <p:nvPr/>
        </p:nvCxnSpPr>
        <p:spPr>
          <a:xfrm>
            <a:off x="4140671" y="7218908"/>
            <a:ext cx="648072" cy="10098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4700486" y="7353632"/>
            <a:ext cx="80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sklepa</a:t>
            </a:r>
          </a:p>
        </p:txBody>
      </p:sp>
      <p:sp>
        <p:nvSpPr>
          <p:cNvPr id="54" name="PoljeZBesedilom 53"/>
          <p:cNvSpPr txBox="1"/>
          <p:nvPr/>
        </p:nvSpPr>
        <p:spPr>
          <a:xfrm>
            <a:off x="4199936" y="9657888"/>
            <a:ext cx="2821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 odločanje znotraj družbe</a:t>
            </a:r>
            <a:endParaRPr lang="sl-SI"/>
          </a:p>
        </p:txBody>
      </p:sp>
      <p:sp>
        <p:nvSpPr>
          <p:cNvPr id="59" name="PoljeZBesedilom 58"/>
          <p:cNvSpPr txBox="1"/>
          <p:nvPr/>
        </p:nvSpPr>
        <p:spPr>
          <a:xfrm>
            <a:off x="5846116" y="8947100"/>
            <a:ext cx="1246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ima pooblastil</a:t>
            </a:r>
            <a:endParaRPr lang="sl-SI"/>
          </a:p>
        </p:txBody>
      </p:sp>
      <p:cxnSp>
        <p:nvCxnSpPr>
          <p:cNvPr id="64" name="Raven puščični povezovalnik 63"/>
          <p:cNvCxnSpPr/>
          <p:nvPr/>
        </p:nvCxnSpPr>
        <p:spPr>
          <a:xfrm>
            <a:off x="5436815" y="8801343"/>
            <a:ext cx="0" cy="8658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66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162124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12 PRAVNOORGANIZACIJSKE OBLIKE PODJETJA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612279" y="810196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Kateri zakon ureja status gospodarskih subjektov, njihov nastanek, organiziranje in prenehanje?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540271" y="160228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Status gospodarskih subjektov, njihov nastanek, organiziranje in prenehanje ureja Zakon o gospodarskih družbah.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22364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Kako je opredeljena gospodarska družba oziroma samostojni podjetnik?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542937" y="2970436"/>
            <a:ext cx="2085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Gospodarska družba 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829636" y="371258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ravna oseba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468263" y="5913472"/>
            <a:ext cx="2230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p</a:t>
            </a:r>
            <a:r>
              <a:rPr lang="sl-SI" smtClean="0"/>
              <a:t>ridobitno dejavnost kot svojo izključno dejavnost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1044327" y="4576678"/>
            <a:ext cx="899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 trgu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1909755" y="5274692"/>
            <a:ext cx="2230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samostojno opravlja</a:t>
            </a:r>
            <a:endParaRPr lang="sl-SI"/>
          </a:p>
        </p:txBody>
      </p:sp>
      <p:sp>
        <p:nvSpPr>
          <p:cNvPr id="11" name="PoljeZBesedilom 10"/>
          <p:cNvSpPr txBox="1"/>
          <p:nvPr/>
        </p:nvSpPr>
        <p:spPr>
          <a:xfrm>
            <a:off x="468263" y="764166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ridobivati dobiček</a:t>
            </a:r>
            <a:endParaRPr lang="sl-SI"/>
          </a:p>
        </p:txBody>
      </p:sp>
      <p:cxnSp>
        <p:nvCxnSpPr>
          <p:cNvPr id="13" name="Raven puščični povezovalnik 12"/>
          <p:cNvCxnSpPr/>
          <p:nvPr/>
        </p:nvCxnSpPr>
        <p:spPr>
          <a:xfrm>
            <a:off x="1548383" y="3339768"/>
            <a:ext cx="0" cy="3728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uščični povezovalnik 13"/>
          <p:cNvCxnSpPr/>
          <p:nvPr/>
        </p:nvCxnSpPr>
        <p:spPr>
          <a:xfrm>
            <a:off x="1548383" y="4194572"/>
            <a:ext cx="0" cy="3728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uščični povezovalnik 14"/>
          <p:cNvCxnSpPr/>
          <p:nvPr/>
        </p:nvCxnSpPr>
        <p:spPr>
          <a:xfrm>
            <a:off x="1548383" y="5127194"/>
            <a:ext cx="0" cy="723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uščični povezovalnik 17"/>
          <p:cNvCxnSpPr/>
          <p:nvPr/>
        </p:nvCxnSpPr>
        <p:spPr>
          <a:xfrm>
            <a:off x="1512379" y="6836802"/>
            <a:ext cx="0" cy="723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/>
          <p:cNvSpPr txBox="1"/>
          <p:nvPr/>
        </p:nvSpPr>
        <p:spPr>
          <a:xfrm>
            <a:off x="1980431" y="699359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z</a:t>
            </a:r>
            <a:r>
              <a:rPr lang="sl-SI" smtClean="0"/>
              <a:t> namenom</a:t>
            </a:r>
            <a:endParaRPr lang="sl-SI"/>
          </a:p>
        </p:txBody>
      </p:sp>
      <p:sp>
        <p:nvSpPr>
          <p:cNvPr id="20" name="PoljeZBesedilom 19"/>
          <p:cNvSpPr txBox="1"/>
          <p:nvPr/>
        </p:nvSpPr>
        <p:spPr>
          <a:xfrm>
            <a:off x="3855305" y="2970436"/>
            <a:ext cx="2805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Samostojni podjetnik posamezni</a:t>
            </a:r>
            <a:endParaRPr lang="sl-SI"/>
          </a:p>
        </p:txBody>
      </p:sp>
      <p:sp>
        <p:nvSpPr>
          <p:cNvPr id="21" name="PoljeZBesedilom 20"/>
          <p:cNvSpPr txBox="1"/>
          <p:nvPr/>
        </p:nvSpPr>
        <p:spPr>
          <a:xfrm>
            <a:off x="4500711" y="40412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fizična oseba</a:t>
            </a:r>
            <a:endParaRPr lang="sl-SI"/>
          </a:p>
        </p:txBody>
      </p:sp>
      <p:sp>
        <p:nvSpPr>
          <p:cNvPr id="22" name="PoljeZBesedilom 21"/>
          <p:cNvSpPr txBox="1"/>
          <p:nvPr/>
        </p:nvSpPr>
        <p:spPr>
          <a:xfrm>
            <a:off x="4286019" y="6201504"/>
            <a:ext cx="2230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p</a:t>
            </a:r>
            <a:r>
              <a:rPr lang="sl-SI" smtClean="0"/>
              <a:t>ridobitno dejavnost kot svojo izključno dejavnost</a:t>
            </a:r>
            <a:endParaRPr lang="sl-SI"/>
          </a:p>
        </p:txBody>
      </p:sp>
      <p:sp>
        <p:nvSpPr>
          <p:cNvPr id="23" name="PoljeZBesedilom 22"/>
          <p:cNvSpPr txBox="1"/>
          <p:nvPr/>
        </p:nvSpPr>
        <p:spPr>
          <a:xfrm>
            <a:off x="4860751" y="4977368"/>
            <a:ext cx="899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 trgu</a:t>
            </a:r>
            <a:endParaRPr lang="sl-SI"/>
          </a:p>
        </p:txBody>
      </p:sp>
      <p:sp>
        <p:nvSpPr>
          <p:cNvPr id="24" name="PoljeZBesedilom 23"/>
          <p:cNvSpPr txBox="1"/>
          <p:nvPr/>
        </p:nvSpPr>
        <p:spPr>
          <a:xfrm>
            <a:off x="5366139" y="5562724"/>
            <a:ext cx="2230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samostojno opravlja</a:t>
            </a:r>
            <a:endParaRPr lang="sl-SI"/>
          </a:p>
        </p:txBody>
      </p:sp>
      <p:sp>
        <p:nvSpPr>
          <p:cNvPr id="25" name="PoljeZBesedilom 24"/>
          <p:cNvSpPr txBox="1"/>
          <p:nvPr/>
        </p:nvSpPr>
        <p:spPr>
          <a:xfrm>
            <a:off x="4284687" y="79296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ridobivati dobiček</a:t>
            </a:r>
            <a:endParaRPr lang="sl-SI"/>
          </a:p>
        </p:txBody>
      </p:sp>
      <p:cxnSp>
        <p:nvCxnSpPr>
          <p:cNvPr id="26" name="Raven puščični povezovalnik 25"/>
          <p:cNvCxnSpPr/>
          <p:nvPr/>
        </p:nvCxnSpPr>
        <p:spPr>
          <a:xfrm>
            <a:off x="5220791" y="3533726"/>
            <a:ext cx="0" cy="3728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uščični povezovalnik 26"/>
          <p:cNvCxnSpPr/>
          <p:nvPr/>
        </p:nvCxnSpPr>
        <p:spPr>
          <a:xfrm>
            <a:off x="5220791" y="4482604"/>
            <a:ext cx="0" cy="3728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uščični povezovalnik 27"/>
          <p:cNvCxnSpPr/>
          <p:nvPr/>
        </p:nvCxnSpPr>
        <p:spPr>
          <a:xfrm>
            <a:off x="5292799" y="5415226"/>
            <a:ext cx="0" cy="723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uščični povezovalnik 28"/>
          <p:cNvCxnSpPr/>
          <p:nvPr/>
        </p:nvCxnSpPr>
        <p:spPr>
          <a:xfrm>
            <a:off x="5364807" y="7124834"/>
            <a:ext cx="0" cy="723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5868863" y="728162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z</a:t>
            </a:r>
            <a:r>
              <a:rPr lang="sl-SI" smtClean="0"/>
              <a:t> namenom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1977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594172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Kako so lahko organizirane družbe po zakonu o  gospodarskih družbah (ZGD) in kaj je kriterij za njihovo delitev?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2752052" y="1386260"/>
            <a:ext cx="2330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Statusne oblike družb po ZGD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468263" y="290016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Osebne gospodarske družbe</a:t>
            </a:r>
            <a:endParaRPr lang="sl-SI"/>
          </a:p>
        </p:txBody>
      </p:sp>
      <p:cxnSp>
        <p:nvCxnSpPr>
          <p:cNvPr id="14" name="Raven puščični povezovalnik 13"/>
          <p:cNvCxnSpPr/>
          <p:nvPr/>
        </p:nvCxnSpPr>
        <p:spPr>
          <a:xfrm flipH="1">
            <a:off x="1548383" y="1818308"/>
            <a:ext cx="1296144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uščični povezovalnik 26"/>
          <p:cNvCxnSpPr/>
          <p:nvPr/>
        </p:nvCxnSpPr>
        <p:spPr>
          <a:xfrm>
            <a:off x="5082098" y="1890316"/>
            <a:ext cx="1146805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5220791" y="28264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Kapitalske gospodarske družbe</a:t>
            </a:r>
            <a:endParaRPr lang="sl-SI"/>
          </a:p>
        </p:txBody>
      </p:sp>
      <p:sp>
        <p:nvSpPr>
          <p:cNvPr id="36" name="PoljeZBesedilom 35"/>
          <p:cNvSpPr txBox="1"/>
          <p:nvPr/>
        </p:nvSpPr>
        <p:spPr>
          <a:xfrm>
            <a:off x="2844527" y="2106340"/>
            <a:ext cx="216024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/>
              <a:t>k</a:t>
            </a:r>
            <a:r>
              <a:rPr lang="sl-SI" smtClean="0"/>
              <a:t>riterij za delitev: Kdo odgovarja za obveznosti družbe?</a:t>
            </a:r>
            <a:endParaRPr lang="sl-SI"/>
          </a:p>
        </p:txBody>
      </p:sp>
      <p:sp>
        <p:nvSpPr>
          <p:cNvPr id="37" name="PoljeZBesedilom 36"/>
          <p:cNvSpPr txBox="1"/>
          <p:nvPr/>
        </p:nvSpPr>
        <p:spPr>
          <a:xfrm>
            <a:off x="612279" y="3762524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Katera podjetja imamo glede na število lastnikov, delitev družb, vste osebnih oz. kapitalskih družb?</a:t>
            </a:r>
            <a:endParaRPr lang="sl-SI"/>
          </a:p>
        </p:txBody>
      </p:sp>
      <p:sp>
        <p:nvSpPr>
          <p:cNvPr id="38" name="PoljeZBesedilom 37"/>
          <p:cNvSpPr txBox="1"/>
          <p:nvPr/>
        </p:nvSpPr>
        <p:spPr>
          <a:xfrm>
            <a:off x="2700511" y="448260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Vrste podjetij po različnih merilih</a:t>
            </a:r>
            <a:endParaRPr lang="sl-SI"/>
          </a:p>
        </p:txBody>
      </p:sp>
      <p:sp>
        <p:nvSpPr>
          <p:cNvPr id="39" name="PoljeZBesedilom 38"/>
          <p:cNvSpPr txBox="1"/>
          <p:nvPr/>
        </p:nvSpPr>
        <p:spPr>
          <a:xfrm>
            <a:off x="612279" y="5564465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p</a:t>
            </a:r>
            <a:r>
              <a:rPr lang="sl-SI" smtClean="0"/>
              <a:t>odjetje – posameznik (samostojni podjetnik – s.p.</a:t>
            </a:r>
            <a:endParaRPr lang="sl-SI"/>
          </a:p>
        </p:txBody>
      </p:sp>
      <p:sp>
        <p:nvSpPr>
          <p:cNvPr id="40" name="PoljeZBesedilom 39"/>
          <p:cNvSpPr txBox="1"/>
          <p:nvPr/>
        </p:nvSpPr>
        <p:spPr>
          <a:xfrm>
            <a:off x="4500711" y="563473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p</a:t>
            </a:r>
            <a:r>
              <a:rPr lang="sl-SI" smtClean="0"/>
              <a:t>odjetje – družba</a:t>
            </a:r>
            <a:endParaRPr lang="sl-SI"/>
          </a:p>
        </p:txBody>
      </p:sp>
      <p:sp>
        <p:nvSpPr>
          <p:cNvPr id="41" name="PoljeZBesedilom 40"/>
          <p:cNvSpPr txBox="1"/>
          <p:nvPr/>
        </p:nvSpPr>
        <p:spPr>
          <a:xfrm>
            <a:off x="828303" y="7353632"/>
            <a:ext cx="187220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/>
              <a:t>o</a:t>
            </a:r>
            <a:r>
              <a:rPr lang="sl-SI" smtClean="0"/>
              <a:t>sebne družbe</a:t>
            </a:r>
            <a:endParaRPr lang="sl-SI"/>
          </a:p>
        </p:txBody>
      </p:sp>
      <p:sp>
        <p:nvSpPr>
          <p:cNvPr id="42" name="PoljeZBesedilom 41"/>
          <p:cNvSpPr txBox="1"/>
          <p:nvPr/>
        </p:nvSpPr>
        <p:spPr>
          <a:xfrm>
            <a:off x="4644727" y="7362924"/>
            <a:ext cx="187220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kapitalske družbe</a:t>
            </a:r>
            <a:endParaRPr lang="sl-SI"/>
          </a:p>
        </p:txBody>
      </p:sp>
      <p:sp>
        <p:nvSpPr>
          <p:cNvPr id="43" name="PoljeZBesedilom 42"/>
          <p:cNvSpPr txBox="1"/>
          <p:nvPr/>
        </p:nvSpPr>
        <p:spPr>
          <a:xfrm>
            <a:off x="580213" y="786698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družba z neomejeno odgovornostjo</a:t>
            </a:r>
          </a:p>
          <a:p>
            <a:pPr algn="ctr"/>
            <a:r>
              <a:rPr lang="sl-SI" smtClean="0"/>
              <a:t>(d.n.o.)</a:t>
            </a:r>
            <a:endParaRPr lang="sl-SI"/>
          </a:p>
        </p:txBody>
      </p:sp>
      <p:sp>
        <p:nvSpPr>
          <p:cNvPr id="44" name="PoljeZBesedilom 43"/>
          <p:cNvSpPr txBox="1"/>
          <p:nvPr/>
        </p:nvSpPr>
        <p:spPr>
          <a:xfrm>
            <a:off x="612279" y="8887866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k</a:t>
            </a:r>
            <a:r>
              <a:rPr lang="sl-SI" smtClean="0"/>
              <a:t>omanditna družba</a:t>
            </a:r>
          </a:p>
          <a:p>
            <a:pPr algn="ctr"/>
            <a:r>
              <a:rPr lang="sl-SI" smtClean="0"/>
              <a:t>(k.d.)</a:t>
            </a:r>
            <a:endParaRPr lang="sl-SI"/>
          </a:p>
        </p:txBody>
      </p:sp>
      <p:sp>
        <p:nvSpPr>
          <p:cNvPr id="45" name="PoljeZBesedilom 44"/>
          <p:cNvSpPr txBox="1"/>
          <p:nvPr/>
        </p:nvSpPr>
        <p:spPr>
          <a:xfrm>
            <a:off x="684287" y="966892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t</a:t>
            </a:r>
            <a:r>
              <a:rPr lang="sl-SI" smtClean="0"/>
              <a:t>iha družba</a:t>
            </a:r>
            <a:endParaRPr lang="sl-SI"/>
          </a:p>
        </p:txBody>
      </p:sp>
      <p:sp>
        <p:nvSpPr>
          <p:cNvPr id="46" name="PoljeZBesedilom 45"/>
          <p:cNvSpPr txBox="1"/>
          <p:nvPr/>
        </p:nvSpPr>
        <p:spPr>
          <a:xfrm>
            <a:off x="4428703" y="7964536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delniška družba</a:t>
            </a:r>
            <a:br>
              <a:rPr lang="sl-SI" smtClean="0"/>
            </a:br>
            <a:r>
              <a:rPr lang="sl-SI" smtClean="0"/>
              <a:t>d.d.</a:t>
            </a:r>
            <a:endParaRPr lang="sl-SI"/>
          </a:p>
        </p:txBody>
      </p:sp>
      <p:sp>
        <p:nvSpPr>
          <p:cNvPr id="47" name="PoljeZBesedilom 46"/>
          <p:cNvSpPr txBox="1"/>
          <p:nvPr/>
        </p:nvSpPr>
        <p:spPr>
          <a:xfrm>
            <a:off x="4356695" y="8803084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družba z omejeno odgovornostjo (d.o.o.)</a:t>
            </a:r>
          </a:p>
        </p:txBody>
      </p:sp>
      <p:cxnSp>
        <p:nvCxnSpPr>
          <p:cNvPr id="49" name="Raven puščični povezovalnik 48"/>
          <p:cNvCxnSpPr/>
          <p:nvPr/>
        </p:nvCxnSpPr>
        <p:spPr>
          <a:xfrm flipH="1">
            <a:off x="2196455" y="5128935"/>
            <a:ext cx="1440160" cy="4355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uščični povezovalnik 49"/>
          <p:cNvCxnSpPr/>
          <p:nvPr/>
        </p:nvCxnSpPr>
        <p:spPr>
          <a:xfrm>
            <a:off x="4284687" y="5130754"/>
            <a:ext cx="1227812" cy="503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3348583" y="5346700"/>
            <a:ext cx="107658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število lastnikov</a:t>
            </a:r>
            <a:endParaRPr lang="sl-SI"/>
          </a:p>
        </p:txBody>
      </p:sp>
      <p:cxnSp>
        <p:nvCxnSpPr>
          <p:cNvPr id="53" name="Raven puščični povezovalnik 52"/>
          <p:cNvCxnSpPr/>
          <p:nvPr/>
        </p:nvCxnSpPr>
        <p:spPr>
          <a:xfrm flipH="1">
            <a:off x="1836415" y="6008643"/>
            <a:ext cx="3175432" cy="13449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uščični povezovalnik 54"/>
          <p:cNvCxnSpPr/>
          <p:nvPr/>
        </p:nvCxnSpPr>
        <p:spPr>
          <a:xfrm>
            <a:off x="5018370" y="6008643"/>
            <a:ext cx="637130" cy="13449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/>
          <p:cNvSpPr txBox="1"/>
          <p:nvPr/>
        </p:nvSpPr>
        <p:spPr>
          <a:xfrm>
            <a:off x="3420591" y="6788601"/>
            <a:ext cx="107658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/>
              <a:t>d</a:t>
            </a:r>
            <a:r>
              <a:rPr lang="sl-SI" smtClean="0"/>
              <a:t>elitev družb</a:t>
            </a:r>
            <a:endParaRPr lang="sl-SI"/>
          </a:p>
        </p:txBody>
      </p:sp>
      <p:cxnSp>
        <p:nvCxnSpPr>
          <p:cNvPr id="59" name="Raven puščični povezovalnik 58"/>
          <p:cNvCxnSpPr>
            <a:stCxn id="42" idx="2"/>
          </p:cNvCxnSpPr>
          <p:nvPr/>
        </p:nvCxnSpPr>
        <p:spPr>
          <a:xfrm>
            <a:off x="5580831" y="7732256"/>
            <a:ext cx="0" cy="340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uščični povezovalnik 60"/>
          <p:cNvCxnSpPr/>
          <p:nvPr/>
        </p:nvCxnSpPr>
        <p:spPr>
          <a:xfrm>
            <a:off x="1548383" y="7732256"/>
            <a:ext cx="0" cy="232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Skupina 83"/>
          <p:cNvGrpSpPr/>
          <p:nvPr/>
        </p:nvGrpSpPr>
        <p:grpSpPr>
          <a:xfrm>
            <a:off x="324247" y="7702933"/>
            <a:ext cx="576064" cy="1316175"/>
            <a:chOff x="324247" y="7702933"/>
            <a:chExt cx="576064" cy="1316175"/>
          </a:xfrm>
        </p:grpSpPr>
        <p:cxnSp>
          <p:nvCxnSpPr>
            <p:cNvPr id="63" name="Raven povezovalnik 62"/>
            <p:cNvCxnSpPr/>
            <p:nvPr/>
          </p:nvCxnSpPr>
          <p:spPr>
            <a:xfrm flipH="1">
              <a:off x="324247" y="7702933"/>
              <a:ext cx="576064" cy="7401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aven puščični povezovalnik 65"/>
            <p:cNvCxnSpPr/>
            <p:nvPr/>
          </p:nvCxnSpPr>
          <p:spPr>
            <a:xfrm>
              <a:off x="324247" y="8443044"/>
              <a:ext cx="360040" cy="5760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Skupina 84"/>
          <p:cNvGrpSpPr/>
          <p:nvPr/>
        </p:nvGrpSpPr>
        <p:grpSpPr>
          <a:xfrm>
            <a:off x="2403148" y="7732256"/>
            <a:ext cx="657403" cy="2121331"/>
            <a:chOff x="2403148" y="7732256"/>
            <a:chExt cx="657403" cy="2121331"/>
          </a:xfrm>
        </p:grpSpPr>
        <p:cxnSp>
          <p:nvCxnSpPr>
            <p:cNvPr id="68" name="Raven povezovalnik 67"/>
            <p:cNvCxnSpPr/>
            <p:nvPr/>
          </p:nvCxnSpPr>
          <p:spPr>
            <a:xfrm>
              <a:off x="2556495" y="7732256"/>
              <a:ext cx="504056" cy="8786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aven puščični povezovalnik 69"/>
            <p:cNvCxnSpPr/>
            <p:nvPr/>
          </p:nvCxnSpPr>
          <p:spPr>
            <a:xfrm flipH="1">
              <a:off x="2403148" y="8610867"/>
              <a:ext cx="657403" cy="12427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Skupina 85"/>
          <p:cNvGrpSpPr/>
          <p:nvPr/>
        </p:nvGrpSpPr>
        <p:grpSpPr>
          <a:xfrm>
            <a:off x="4068663" y="7650956"/>
            <a:ext cx="576064" cy="1560075"/>
            <a:chOff x="4068663" y="7650956"/>
            <a:chExt cx="576064" cy="1560075"/>
          </a:xfrm>
        </p:grpSpPr>
        <p:cxnSp>
          <p:nvCxnSpPr>
            <p:cNvPr id="74" name="Raven povezovalnik 73"/>
            <p:cNvCxnSpPr/>
            <p:nvPr/>
          </p:nvCxnSpPr>
          <p:spPr>
            <a:xfrm flipH="1">
              <a:off x="4068663" y="7650956"/>
              <a:ext cx="576064" cy="7401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Raven puščični povezovalnik 74"/>
            <p:cNvCxnSpPr/>
            <p:nvPr/>
          </p:nvCxnSpPr>
          <p:spPr>
            <a:xfrm>
              <a:off x="4068663" y="8391067"/>
              <a:ext cx="576064" cy="8199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Skupina 86"/>
          <p:cNvGrpSpPr/>
          <p:nvPr/>
        </p:nvGrpSpPr>
        <p:grpSpPr>
          <a:xfrm>
            <a:off x="6300911" y="7650956"/>
            <a:ext cx="472717" cy="636745"/>
            <a:chOff x="6300911" y="7650956"/>
            <a:chExt cx="472717" cy="636745"/>
          </a:xfrm>
        </p:grpSpPr>
        <p:cxnSp>
          <p:nvCxnSpPr>
            <p:cNvPr id="79" name="Raven povezovalnik 78"/>
            <p:cNvCxnSpPr/>
            <p:nvPr/>
          </p:nvCxnSpPr>
          <p:spPr>
            <a:xfrm>
              <a:off x="6598274" y="7650956"/>
              <a:ext cx="175354" cy="3700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Raven puščični povezovalnik 79"/>
            <p:cNvCxnSpPr/>
            <p:nvPr/>
          </p:nvCxnSpPr>
          <p:spPr>
            <a:xfrm flipH="1">
              <a:off x="6300911" y="8010996"/>
              <a:ext cx="441380" cy="27670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157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40271" y="954212"/>
            <a:ext cx="201622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Kapitalske družbe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4356695" y="957694"/>
            <a:ext cx="201622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Osebne družbe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540271" y="14552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Prednosti: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4644727" y="139903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Prednosti: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540271" y="1855982"/>
            <a:ext cx="2592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Družba jamči s svojim premoženjem, družbeniki osebno ne jamčijo (le izjemoma v primerih, določenih z zakonom)</a:t>
            </a:r>
          </a:p>
        </p:txBody>
      </p:sp>
      <p:sp>
        <p:nvSpPr>
          <p:cNvPr id="7" name="PoljeZBesedilom 6"/>
          <p:cNvSpPr txBox="1"/>
          <p:nvPr/>
        </p:nvSpPr>
        <p:spPr>
          <a:xfrm>
            <a:off x="4140671" y="1768366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 Po zakonu minimalni osnovni kapital ni obvezen.</a:t>
            </a:r>
          </a:p>
        </p:txBody>
      </p:sp>
      <p:sp>
        <p:nvSpPr>
          <p:cNvPr id="8" name="PoljeZBesedilom 7"/>
          <p:cNvSpPr txBox="1"/>
          <p:nvPr/>
        </p:nvSpPr>
        <p:spPr>
          <a:xfrm>
            <a:off x="4140671" y="2466380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 Manj zahtevni pravnoformali postopki glede statusa (ne zahteva se notarska oblika).</a:t>
            </a:r>
          </a:p>
        </p:txBody>
      </p:sp>
      <p:sp>
        <p:nvSpPr>
          <p:cNvPr id="9" name="PoljeZBesedilom 8"/>
          <p:cNvSpPr txBox="1"/>
          <p:nvPr/>
        </p:nvSpPr>
        <p:spPr>
          <a:xfrm>
            <a:off x="4140671" y="3690516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 Poenostavljeno upravljanje (manj obveznih organov.</a:t>
            </a:r>
          </a:p>
        </p:txBody>
      </p:sp>
      <p:sp>
        <p:nvSpPr>
          <p:cNvPr id="10" name="PoljeZBesedilom 9"/>
          <p:cNvSpPr txBox="1"/>
          <p:nvPr/>
        </p:nvSpPr>
        <p:spPr>
          <a:xfrm>
            <a:off x="4212679" y="4626620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 Cenejša ustavnovitev in manj stroškov pri poslovanju.</a:t>
            </a:r>
          </a:p>
        </p:txBody>
      </p:sp>
      <p:sp>
        <p:nvSpPr>
          <p:cNvPr id="11" name="PoljeZBesedilom 10"/>
          <p:cNvSpPr txBox="1"/>
          <p:nvPr/>
        </p:nvSpPr>
        <p:spPr>
          <a:xfrm>
            <a:off x="540271" y="306140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Katere so prednosti kapitalskih družb oz. osebnih družb?</a:t>
            </a:r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612279" y="5562724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6. Katere so slabosti kapitalskih družb oz. osebnih družb?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612279" y="6066780"/>
            <a:ext cx="201622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Kapitalske družbe</a:t>
            </a:r>
          </a:p>
        </p:txBody>
      </p:sp>
      <p:sp>
        <p:nvSpPr>
          <p:cNvPr id="14" name="PoljeZBesedilom 13"/>
          <p:cNvSpPr txBox="1"/>
          <p:nvPr/>
        </p:nvSpPr>
        <p:spPr>
          <a:xfrm>
            <a:off x="900311" y="64268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Slabosti: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396255" y="6858868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 Zahteva se visok osnovni kapital.</a:t>
            </a:r>
          </a:p>
        </p:txBody>
      </p:sp>
      <p:sp>
        <p:nvSpPr>
          <p:cNvPr id="16" name="PoljeZBesedilom 15"/>
          <p:cNvSpPr txBox="1"/>
          <p:nvPr/>
        </p:nvSpPr>
        <p:spPr>
          <a:xfrm>
            <a:off x="396255" y="7578948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 Zahtevnejši pravnoformalni postopki glede ureditve statusa (notarska oblika).</a:t>
            </a:r>
          </a:p>
        </p:txBody>
      </p:sp>
      <p:sp>
        <p:nvSpPr>
          <p:cNvPr id="17" name="PoljeZBesedilom 16"/>
          <p:cNvSpPr txBox="1"/>
          <p:nvPr/>
        </p:nvSpPr>
        <p:spPr>
          <a:xfrm>
            <a:off x="396255" y="880308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 Bolj zapleteno upravljanje (več obveznih organov).</a:t>
            </a:r>
          </a:p>
        </p:txBody>
      </p:sp>
      <p:sp>
        <p:nvSpPr>
          <p:cNvPr id="18" name="PoljeZBesedilom 17"/>
          <p:cNvSpPr txBox="1"/>
          <p:nvPr/>
        </p:nvSpPr>
        <p:spPr>
          <a:xfrm>
            <a:off x="396255" y="959517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 Dražja ustanovitev in večji stroški pri delovanju družbe.</a:t>
            </a:r>
          </a:p>
        </p:txBody>
      </p:sp>
      <p:sp>
        <p:nvSpPr>
          <p:cNvPr id="19" name="PoljeZBesedilom 18"/>
          <p:cNvSpPr txBox="1"/>
          <p:nvPr/>
        </p:nvSpPr>
        <p:spPr>
          <a:xfrm>
            <a:off x="4644727" y="6066780"/>
            <a:ext cx="201622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Osebne družbe</a:t>
            </a:r>
          </a:p>
        </p:txBody>
      </p:sp>
      <p:sp>
        <p:nvSpPr>
          <p:cNvPr id="20" name="PoljeZBesedilom 19"/>
          <p:cNvSpPr txBox="1"/>
          <p:nvPr/>
        </p:nvSpPr>
        <p:spPr>
          <a:xfrm>
            <a:off x="4932759" y="64268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Slabosti:</a:t>
            </a:r>
            <a:endParaRPr lang="sl-SI"/>
          </a:p>
        </p:txBody>
      </p:sp>
      <p:sp>
        <p:nvSpPr>
          <p:cNvPr id="21" name="PoljeZBesedilom 20"/>
          <p:cNvSpPr txBox="1"/>
          <p:nvPr/>
        </p:nvSpPr>
        <p:spPr>
          <a:xfrm>
            <a:off x="4428703" y="6858868"/>
            <a:ext cx="28803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• </a:t>
            </a:r>
            <a:r>
              <a:rPr lang="sl-SI" smtClean="0"/>
              <a:t> Za obveznosti družbe jamčijo družbeniki neomejeno z vsem svojim premoženjem; upnikom je torej odgovoren vsak družbenik, ki ga izbere upnik, in sicer za celotni znesek obveznosti (visoka boniteta).</a:t>
            </a:r>
          </a:p>
        </p:txBody>
      </p:sp>
    </p:spTree>
    <p:extLst>
      <p:ext uri="{BB962C8B-B14F-4D97-AF65-F5344CB8AC3E}">
        <p14:creationId xmlns:p14="http://schemas.microsoft.com/office/powerpoint/2010/main" val="230365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162124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13 OSNOVNI KAPITAL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612279" y="810196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je osnovni ali ustanovitveni kapital?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684287" y="700288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Osnovni kapital je odvisen od vrste družbe, ki jo nameravamo ustanoviti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540271" y="6210796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Koliko ga potrebujemo in kdo vloži osnovni kapital v gospodarsko družbo (podjetje)?</a:t>
            </a:r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2484487" y="13862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Pred registracijo družbe</a:t>
            </a:r>
            <a:endParaRPr lang="sl-SI"/>
          </a:p>
        </p:txBody>
      </p:sp>
      <p:cxnSp>
        <p:nvCxnSpPr>
          <p:cNvPr id="17" name="Raven puščični povezovalnik 16"/>
          <p:cNvCxnSpPr/>
          <p:nvPr/>
        </p:nvCxnSpPr>
        <p:spPr>
          <a:xfrm>
            <a:off x="3636615" y="1890316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3924647" y="216905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j</a:t>
            </a:r>
            <a:r>
              <a:rPr lang="sl-SI" smtClean="0"/>
              <a:t>e treba na banko</a:t>
            </a:r>
            <a:endParaRPr lang="sl-SI"/>
          </a:p>
        </p:txBody>
      </p:sp>
      <p:sp>
        <p:nvSpPr>
          <p:cNvPr id="32" name="PoljeZBesedilom 31"/>
          <p:cNvSpPr txBox="1"/>
          <p:nvPr/>
        </p:nvSpPr>
        <p:spPr>
          <a:xfrm>
            <a:off x="1116335" y="3105160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oložiti znesek denarja, t.i. osnovni ali ustanovitveni kapital</a:t>
            </a:r>
            <a:endParaRPr lang="sl-SI"/>
          </a:p>
        </p:txBody>
      </p:sp>
      <p:cxnSp>
        <p:nvCxnSpPr>
          <p:cNvPr id="33" name="Raven puščični povezovalnik 32"/>
          <p:cNvCxnSpPr/>
          <p:nvPr/>
        </p:nvCxnSpPr>
        <p:spPr>
          <a:xfrm>
            <a:off x="3852639" y="3762524"/>
            <a:ext cx="1368152" cy="12241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4788743" y="40412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predstavlja</a:t>
            </a:r>
            <a:endParaRPr lang="sl-SI"/>
          </a:p>
        </p:txBody>
      </p:sp>
      <p:sp>
        <p:nvSpPr>
          <p:cNvPr id="35" name="PoljeZBesedilom 34"/>
          <p:cNvSpPr txBox="1"/>
          <p:nvPr/>
        </p:nvSpPr>
        <p:spPr>
          <a:xfrm>
            <a:off x="4356695" y="4986659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jamstvo upnikom za poplačilo njihovih terjatev</a:t>
            </a:r>
          </a:p>
        </p:txBody>
      </p:sp>
      <p:cxnSp>
        <p:nvCxnSpPr>
          <p:cNvPr id="36" name="Raven puščični povezovalnik 35"/>
          <p:cNvCxnSpPr/>
          <p:nvPr/>
        </p:nvCxnSpPr>
        <p:spPr>
          <a:xfrm flipH="1">
            <a:off x="2196455" y="3762524"/>
            <a:ext cx="1368152" cy="12241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jeZBesedilom 39"/>
          <p:cNvSpPr txBox="1"/>
          <p:nvPr/>
        </p:nvSpPr>
        <p:spPr>
          <a:xfrm>
            <a:off x="972319" y="513067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finančno osnovo družbe</a:t>
            </a:r>
          </a:p>
        </p:txBody>
      </p:sp>
      <p:grpSp>
        <p:nvGrpSpPr>
          <p:cNvPr id="44" name="Skupina 43"/>
          <p:cNvGrpSpPr/>
          <p:nvPr/>
        </p:nvGrpSpPr>
        <p:grpSpPr>
          <a:xfrm>
            <a:off x="2348855" y="7794972"/>
            <a:ext cx="3024336" cy="1224135"/>
            <a:chOff x="2348855" y="8443045"/>
            <a:chExt cx="3024336" cy="1224135"/>
          </a:xfrm>
        </p:grpSpPr>
        <p:cxnSp>
          <p:nvCxnSpPr>
            <p:cNvPr id="41" name="Raven puščični povezovalnik 40"/>
            <p:cNvCxnSpPr/>
            <p:nvPr/>
          </p:nvCxnSpPr>
          <p:spPr>
            <a:xfrm>
              <a:off x="4005039" y="8443045"/>
              <a:ext cx="1368152" cy="122413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aven puščični povezovalnik 41"/>
            <p:cNvCxnSpPr/>
            <p:nvPr/>
          </p:nvCxnSpPr>
          <p:spPr>
            <a:xfrm flipH="1">
              <a:off x="2348855" y="8443045"/>
              <a:ext cx="1368152" cy="122413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PoljeZBesedilom 42"/>
          <p:cNvSpPr txBox="1"/>
          <p:nvPr/>
        </p:nvSpPr>
        <p:spPr>
          <a:xfrm>
            <a:off x="1404367" y="40412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predstavlja</a:t>
            </a:r>
            <a:endParaRPr lang="sl-SI"/>
          </a:p>
        </p:txBody>
      </p:sp>
      <p:sp>
        <p:nvSpPr>
          <p:cNvPr id="47" name="PoljeZBesedilom 46"/>
          <p:cNvSpPr txBox="1"/>
          <p:nvPr/>
        </p:nvSpPr>
        <p:spPr>
          <a:xfrm>
            <a:off x="1584387" y="9307140"/>
            <a:ext cx="176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d.o.o. = 7.500 €</a:t>
            </a:r>
            <a:endParaRPr lang="sl-SI"/>
          </a:p>
        </p:txBody>
      </p:sp>
      <p:sp>
        <p:nvSpPr>
          <p:cNvPr id="48" name="PoljeZBesedilom 47"/>
          <p:cNvSpPr txBox="1"/>
          <p:nvPr/>
        </p:nvSpPr>
        <p:spPr>
          <a:xfrm>
            <a:off x="4464707" y="9307140"/>
            <a:ext cx="176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d.d. = 25.000 €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5313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162124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13 OSNOVNI KAPITAL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612279" y="810196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je osnovni ali ustanovitveni kapital?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684287" y="700288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Osnovni kapital je odvisen od vrste družbe, ki jo nameravamo ustanoviti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540271" y="6210796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Koliko potrebujemo osnovnega kapitala za gospodarsko družbo (podjetje)?</a:t>
            </a:r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2484487" y="13862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Pred registracijo družbe</a:t>
            </a:r>
            <a:endParaRPr lang="sl-SI"/>
          </a:p>
        </p:txBody>
      </p:sp>
      <p:cxnSp>
        <p:nvCxnSpPr>
          <p:cNvPr id="17" name="Raven puščični povezovalnik 16"/>
          <p:cNvCxnSpPr/>
          <p:nvPr/>
        </p:nvCxnSpPr>
        <p:spPr>
          <a:xfrm>
            <a:off x="3636615" y="1890316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3924647" y="216905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j</a:t>
            </a:r>
            <a:r>
              <a:rPr lang="sl-SI" smtClean="0"/>
              <a:t>e treba na banko</a:t>
            </a:r>
            <a:endParaRPr lang="sl-SI"/>
          </a:p>
        </p:txBody>
      </p:sp>
      <p:sp>
        <p:nvSpPr>
          <p:cNvPr id="32" name="PoljeZBesedilom 31"/>
          <p:cNvSpPr txBox="1"/>
          <p:nvPr/>
        </p:nvSpPr>
        <p:spPr>
          <a:xfrm>
            <a:off x="1116335" y="3105160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oložiti znesek denarja, t.i. osnovni ali ustanovitveni kapital</a:t>
            </a:r>
            <a:endParaRPr lang="sl-SI"/>
          </a:p>
        </p:txBody>
      </p:sp>
      <p:cxnSp>
        <p:nvCxnSpPr>
          <p:cNvPr id="33" name="Raven puščični povezovalnik 32"/>
          <p:cNvCxnSpPr/>
          <p:nvPr/>
        </p:nvCxnSpPr>
        <p:spPr>
          <a:xfrm>
            <a:off x="3852639" y="3762524"/>
            <a:ext cx="1368152" cy="12241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4788743" y="40412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predstavlja</a:t>
            </a:r>
            <a:endParaRPr lang="sl-SI"/>
          </a:p>
        </p:txBody>
      </p:sp>
      <p:sp>
        <p:nvSpPr>
          <p:cNvPr id="35" name="PoljeZBesedilom 34"/>
          <p:cNvSpPr txBox="1"/>
          <p:nvPr/>
        </p:nvSpPr>
        <p:spPr>
          <a:xfrm>
            <a:off x="4356695" y="4986659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jamstvo upnikom za poplačilo njihovih terjatev</a:t>
            </a:r>
          </a:p>
        </p:txBody>
      </p:sp>
      <p:cxnSp>
        <p:nvCxnSpPr>
          <p:cNvPr id="36" name="Raven puščični povezovalnik 35"/>
          <p:cNvCxnSpPr/>
          <p:nvPr/>
        </p:nvCxnSpPr>
        <p:spPr>
          <a:xfrm flipH="1">
            <a:off x="2196455" y="3762524"/>
            <a:ext cx="1368152" cy="12241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jeZBesedilom 39"/>
          <p:cNvSpPr txBox="1"/>
          <p:nvPr/>
        </p:nvSpPr>
        <p:spPr>
          <a:xfrm>
            <a:off x="972319" y="513067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finančno osnovo družbe</a:t>
            </a:r>
          </a:p>
        </p:txBody>
      </p:sp>
      <p:cxnSp>
        <p:nvCxnSpPr>
          <p:cNvPr id="41" name="Raven puščični povezovalnik 40"/>
          <p:cNvCxnSpPr/>
          <p:nvPr/>
        </p:nvCxnSpPr>
        <p:spPr>
          <a:xfrm>
            <a:off x="4005039" y="7794972"/>
            <a:ext cx="1368152" cy="12241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uščični povezovalnik 41"/>
          <p:cNvCxnSpPr/>
          <p:nvPr/>
        </p:nvCxnSpPr>
        <p:spPr>
          <a:xfrm flipH="1">
            <a:off x="2348855" y="7794972"/>
            <a:ext cx="1368152" cy="12241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1404367" y="40412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predstavlja</a:t>
            </a:r>
            <a:endParaRPr lang="sl-SI"/>
          </a:p>
        </p:txBody>
      </p:sp>
      <p:sp>
        <p:nvSpPr>
          <p:cNvPr id="47" name="PoljeZBesedilom 46"/>
          <p:cNvSpPr txBox="1"/>
          <p:nvPr/>
        </p:nvSpPr>
        <p:spPr>
          <a:xfrm>
            <a:off x="1584387" y="9307140"/>
            <a:ext cx="176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d.o.o. = 7.500 €</a:t>
            </a:r>
            <a:endParaRPr lang="sl-SI"/>
          </a:p>
        </p:txBody>
      </p:sp>
      <p:sp>
        <p:nvSpPr>
          <p:cNvPr id="48" name="PoljeZBesedilom 47"/>
          <p:cNvSpPr txBox="1"/>
          <p:nvPr/>
        </p:nvSpPr>
        <p:spPr>
          <a:xfrm>
            <a:off x="4464707" y="9307140"/>
            <a:ext cx="176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d.d. = 25.000 €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8329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234132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Kdo vloži osnovni kapital v gospodarsko družbo in v kakšni obliki?</a:t>
            </a:r>
            <a:endParaRPr lang="sl-SI"/>
          </a:p>
        </p:txBody>
      </p:sp>
      <p:cxnSp>
        <p:nvCxnSpPr>
          <p:cNvPr id="17" name="Raven puščični povezovalnik 16"/>
          <p:cNvCxnSpPr/>
          <p:nvPr/>
        </p:nvCxnSpPr>
        <p:spPr>
          <a:xfrm flipH="1">
            <a:off x="1404367" y="1890316"/>
            <a:ext cx="1908212" cy="12055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3312579" y="1314252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vplačan</a:t>
            </a:r>
            <a:endParaRPr lang="sl-SI"/>
          </a:p>
        </p:txBody>
      </p:sp>
      <p:sp>
        <p:nvSpPr>
          <p:cNvPr id="34" name="PoljeZBesedilom 33"/>
          <p:cNvSpPr txBox="1"/>
          <p:nvPr/>
        </p:nvSpPr>
        <p:spPr>
          <a:xfrm>
            <a:off x="5652839" y="340248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kombinirano</a:t>
            </a:r>
            <a:endParaRPr lang="sl-SI"/>
          </a:p>
        </p:txBody>
      </p:sp>
      <p:sp>
        <p:nvSpPr>
          <p:cNvPr id="43" name="PoljeZBesedilom 42"/>
          <p:cNvSpPr txBox="1"/>
          <p:nvPr/>
        </p:nvSpPr>
        <p:spPr>
          <a:xfrm>
            <a:off x="593116" y="32584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 denarju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2231842" y="810196"/>
            <a:ext cx="2988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l</a:t>
            </a:r>
            <a:r>
              <a:rPr lang="sl-SI" smtClean="0"/>
              <a:t>astniki vložijo osnovni kapital</a:t>
            </a:r>
            <a:endParaRPr lang="sl-SI"/>
          </a:p>
        </p:txBody>
      </p:sp>
      <p:sp>
        <p:nvSpPr>
          <p:cNvPr id="22" name="PoljeZBesedilom 21"/>
          <p:cNvSpPr txBox="1"/>
          <p:nvPr/>
        </p:nvSpPr>
        <p:spPr>
          <a:xfrm>
            <a:off x="2520491" y="3330476"/>
            <a:ext cx="2628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 sredstvih (stvarni vložki)</a:t>
            </a:r>
            <a:endParaRPr lang="sl-SI"/>
          </a:p>
        </p:txBody>
      </p:sp>
      <p:cxnSp>
        <p:nvCxnSpPr>
          <p:cNvPr id="24" name="Raven puščični povezovalnik 23"/>
          <p:cNvCxnSpPr/>
          <p:nvPr/>
        </p:nvCxnSpPr>
        <p:spPr>
          <a:xfrm>
            <a:off x="4140671" y="1890316"/>
            <a:ext cx="1656184" cy="12775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uščični povezovalnik 36"/>
          <p:cNvCxnSpPr/>
          <p:nvPr/>
        </p:nvCxnSpPr>
        <p:spPr>
          <a:xfrm>
            <a:off x="3708623" y="1890316"/>
            <a:ext cx="17693" cy="12148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2628503" y="3690516"/>
            <a:ext cx="2575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l-SI" smtClean="0"/>
              <a:t>IT-opremo</a:t>
            </a:r>
          </a:p>
          <a:p>
            <a:pPr marL="285750" indent="-285750">
              <a:buFontTx/>
              <a:buChar char="-"/>
            </a:pPr>
            <a:r>
              <a:rPr lang="sl-SI" smtClean="0"/>
              <a:t>pisarniško opremo</a:t>
            </a:r>
          </a:p>
          <a:p>
            <a:pPr marL="285750" indent="-285750">
              <a:buFontTx/>
              <a:buChar char="-"/>
            </a:pPr>
            <a:r>
              <a:rPr lang="sl-SI"/>
              <a:t>v</a:t>
            </a:r>
            <a:r>
              <a:rPr lang="sl-SI" smtClean="0"/>
              <a:t>rednostne papirje …</a:t>
            </a:r>
            <a:endParaRPr lang="sl-SI"/>
          </a:p>
        </p:txBody>
      </p:sp>
      <p:sp>
        <p:nvSpPr>
          <p:cNvPr id="28" name="PoljeZBesedilom 27"/>
          <p:cNvSpPr txBox="1"/>
          <p:nvPr/>
        </p:nvSpPr>
        <p:spPr>
          <a:xfrm>
            <a:off x="593116" y="5922764"/>
            <a:ext cx="2052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r</a:t>
            </a:r>
            <a:r>
              <a:rPr lang="sl-SI" smtClean="0"/>
              <a:t>ačun za ta sredstva</a:t>
            </a:r>
          </a:p>
          <a:p>
            <a:r>
              <a:rPr lang="sl-SI" smtClean="0"/>
              <a:t>(največ 2 meseca star)</a:t>
            </a:r>
            <a:endParaRPr lang="sl-SI"/>
          </a:p>
        </p:txBody>
      </p:sp>
      <p:sp>
        <p:nvSpPr>
          <p:cNvPr id="45" name="PoljeZBesedilom 44"/>
          <p:cNvSpPr txBox="1"/>
          <p:nvPr/>
        </p:nvSpPr>
        <p:spPr>
          <a:xfrm>
            <a:off x="4901109" y="5922764"/>
            <a:ext cx="2052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m</a:t>
            </a:r>
            <a:r>
              <a:rPr lang="sl-SI" smtClean="0"/>
              <a:t>nenje sodnega cenilca</a:t>
            </a:r>
            <a:endParaRPr lang="sl-SI"/>
          </a:p>
        </p:txBody>
      </p:sp>
      <p:cxnSp>
        <p:nvCxnSpPr>
          <p:cNvPr id="46" name="Raven puščični povezovalnik 45"/>
          <p:cNvCxnSpPr/>
          <p:nvPr/>
        </p:nvCxnSpPr>
        <p:spPr>
          <a:xfrm flipH="1">
            <a:off x="2124447" y="4770636"/>
            <a:ext cx="1340532" cy="8555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uščični povezovalnik 48"/>
          <p:cNvCxnSpPr/>
          <p:nvPr/>
        </p:nvCxnSpPr>
        <p:spPr>
          <a:xfrm>
            <a:off x="4293071" y="4770636"/>
            <a:ext cx="1071736" cy="845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2826525" y="5202684"/>
            <a:ext cx="203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m</a:t>
            </a:r>
            <a:r>
              <a:rPr lang="sl-SI" smtClean="0"/>
              <a:t>orate sodišču predložiti</a:t>
            </a:r>
            <a:endParaRPr lang="sl-SI"/>
          </a:p>
        </p:txBody>
      </p:sp>
      <p:sp>
        <p:nvSpPr>
          <p:cNvPr id="51" name="PoljeZBesedilom 50"/>
          <p:cNvSpPr txBox="1"/>
          <p:nvPr/>
        </p:nvSpPr>
        <p:spPr>
          <a:xfrm>
            <a:off x="3060551" y="6570836"/>
            <a:ext cx="169638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sl-SI" b="1" smtClean="0">
                <a:solidFill>
                  <a:schemeClr val="bg1"/>
                </a:solidFill>
              </a:rPr>
              <a:t>Ups. Ni dnarja.</a:t>
            </a:r>
            <a:endParaRPr lang="sl-SI" b="1">
              <a:solidFill>
                <a:schemeClr val="bg1"/>
              </a:solidFill>
            </a:endParaRPr>
          </a:p>
        </p:txBody>
      </p:sp>
      <p:sp>
        <p:nvSpPr>
          <p:cNvPr id="52" name="PoljeZBesedilom 51">
            <a:hlinkClick r:id="rId2"/>
          </p:cNvPr>
          <p:cNvSpPr txBox="1"/>
          <p:nvPr/>
        </p:nvSpPr>
        <p:spPr>
          <a:xfrm>
            <a:off x="900311" y="7578948"/>
            <a:ext cx="15841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oslovni angeli</a:t>
            </a:r>
            <a:endParaRPr lang="sl-SI"/>
          </a:p>
        </p:txBody>
      </p:sp>
      <p:sp>
        <p:nvSpPr>
          <p:cNvPr id="53" name="PoljeZBesedilom 52">
            <a:hlinkClick r:id="rId3"/>
          </p:cNvPr>
          <p:cNvSpPr txBox="1"/>
          <p:nvPr/>
        </p:nvSpPr>
        <p:spPr>
          <a:xfrm>
            <a:off x="3204567" y="7506940"/>
            <a:ext cx="172819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/>
              <a:t>s</a:t>
            </a:r>
            <a:r>
              <a:rPr lang="sl-SI" smtClean="0"/>
              <a:t>kladi tveganega kapitala</a:t>
            </a:r>
            <a:endParaRPr lang="sl-SI"/>
          </a:p>
        </p:txBody>
      </p:sp>
      <p:sp>
        <p:nvSpPr>
          <p:cNvPr id="54" name="PoljeZBesedilom 53">
            <a:hlinkClick r:id="rId4"/>
          </p:cNvPr>
          <p:cNvSpPr txBox="1"/>
          <p:nvPr/>
        </p:nvSpPr>
        <p:spPr>
          <a:xfrm>
            <a:off x="5652839" y="7290916"/>
            <a:ext cx="172819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/>
              <a:t>s</a:t>
            </a:r>
            <a:r>
              <a:rPr lang="sl-SI" smtClean="0"/>
              <a:t>ubvencije zavoda za zaposlovanje</a:t>
            </a:r>
            <a:endParaRPr lang="sl-SI"/>
          </a:p>
        </p:txBody>
      </p:sp>
      <p:sp>
        <p:nvSpPr>
          <p:cNvPr id="55" name="PoljeZBesedilom 54"/>
          <p:cNvSpPr txBox="1"/>
          <p:nvPr/>
        </p:nvSpPr>
        <p:spPr>
          <a:xfrm>
            <a:off x="450261" y="8515052"/>
            <a:ext cx="23222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u</a:t>
            </a:r>
            <a:r>
              <a:rPr lang="sl-SI" smtClean="0"/>
              <a:t>gledni slovenski poslovneži investirajo v ambiciozne podjetnike v začetnih fazah rasti podjetja</a:t>
            </a:r>
            <a:endParaRPr lang="sl-SI"/>
          </a:p>
        </p:txBody>
      </p:sp>
      <p:cxnSp>
        <p:nvCxnSpPr>
          <p:cNvPr id="57" name="Raven puščični povezovalnik 56"/>
          <p:cNvCxnSpPr/>
          <p:nvPr/>
        </p:nvCxnSpPr>
        <p:spPr>
          <a:xfrm>
            <a:off x="1620391" y="8010996"/>
            <a:ext cx="0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>
            <a:hlinkClick r:id="rId5"/>
          </p:cNvPr>
          <p:cNvSpPr txBox="1"/>
          <p:nvPr/>
        </p:nvSpPr>
        <p:spPr>
          <a:xfrm>
            <a:off x="2916535" y="8366968"/>
            <a:ext cx="25922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firnancirajo podjetniške ideje vsaj 25 % letnim donosom;</a:t>
            </a:r>
          </a:p>
          <a:p>
            <a:pPr algn="ctr"/>
            <a:r>
              <a:rPr lang="sl-SI" smtClean="0"/>
              <a:t>vloži  od 200.000 do več milijonov evrov;</a:t>
            </a:r>
          </a:p>
          <a:p>
            <a:pPr algn="ctr"/>
            <a:r>
              <a:rPr lang="sl-SI"/>
              <a:t>p</a:t>
            </a:r>
            <a:r>
              <a:rPr lang="sl-SI" smtClean="0"/>
              <a:t>osegajo v poslovanje podjetja;</a:t>
            </a:r>
          </a:p>
          <a:p>
            <a:pPr algn="ctr"/>
            <a:r>
              <a:rPr lang="sl-SI"/>
              <a:t>p</a:t>
            </a:r>
            <a:r>
              <a:rPr lang="sl-SI" smtClean="0"/>
              <a:t>oročanje o poslovanju</a:t>
            </a:r>
            <a:endParaRPr lang="sl-SI"/>
          </a:p>
        </p:txBody>
      </p:sp>
      <p:cxnSp>
        <p:nvCxnSpPr>
          <p:cNvPr id="59" name="Raven puščični povezovalnik 58"/>
          <p:cNvCxnSpPr/>
          <p:nvPr/>
        </p:nvCxnSpPr>
        <p:spPr>
          <a:xfrm>
            <a:off x="3996655" y="7146900"/>
            <a:ext cx="0" cy="2473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uščični povezovalnik 61"/>
          <p:cNvCxnSpPr/>
          <p:nvPr/>
        </p:nvCxnSpPr>
        <p:spPr>
          <a:xfrm>
            <a:off x="4824747" y="7146900"/>
            <a:ext cx="684076" cy="2473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ven puščični povezovalnik 63"/>
          <p:cNvCxnSpPr/>
          <p:nvPr/>
        </p:nvCxnSpPr>
        <p:spPr>
          <a:xfrm flipH="1">
            <a:off x="2124447" y="7146900"/>
            <a:ext cx="900717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oljeZBesedilom 64"/>
          <p:cNvSpPr txBox="1"/>
          <p:nvPr/>
        </p:nvSpPr>
        <p:spPr>
          <a:xfrm>
            <a:off x="5220791" y="8693908"/>
            <a:ext cx="2592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zaposlitev </a:t>
            </a:r>
          </a:p>
          <a:p>
            <a:pPr algn="ctr"/>
            <a:r>
              <a:rPr lang="sl-SI" smtClean="0"/>
              <a:t>brezposelnih oseb,</a:t>
            </a:r>
          </a:p>
          <a:p>
            <a:pPr algn="ctr"/>
            <a:r>
              <a:rPr lang="sl-SI" smtClean="0"/>
              <a:t>ki so pripravljeni na zavodu</a:t>
            </a:r>
          </a:p>
          <a:p>
            <a:pPr algn="ctr"/>
            <a:r>
              <a:rPr lang="sl-SI"/>
              <a:t>z</a:t>
            </a:r>
            <a:r>
              <a:rPr lang="sl-SI" smtClean="0"/>
              <a:t>a zaposlovanje</a:t>
            </a:r>
            <a:endParaRPr lang="sl-SI"/>
          </a:p>
        </p:txBody>
      </p:sp>
      <p:cxnSp>
        <p:nvCxnSpPr>
          <p:cNvPr id="66" name="Raven puščični povezovalnik 65"/>
          <p:cNvCxnSpPr/>
          <p:nvPr/>
        </p:nvCxnSpPr>
        <p:spPr>
          <a:xfrm>
            <a:off x="4068663" y="8245604"/>
            <a:ext cx="0" cy="197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ven puščični povezovalnik 67"/>
          <p:cNvCxnSpPr/>
          <p:nvPr/>
        </p:nvCxnSpPr>
        <p:spPr>
          <a:xfrm>
            <a:off x="6588943" y="8299028"/>
            <a:ext cx="0" cy="3948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65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oljeZBesedilom 33"/>
          <p:cNvSpPr txBox="1"/>
          <p:nvPr/>
        </p:nvSpPr>
        <p:spPr>
          <a:xfrm>
            <a:off x="540271" y="2756153"/>
            <a:ext cx="204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 obliki notarskega zapisa</a:t>
            </a:r>
            <a:endParaRPr lang="sl-SI"/>
          </a:p>
        </p:txBody>
      </p:sp>
      <p:sp>
        <p:nvSpPr>
          <p:cNvPr id="43" name="PoljeZBesedilom 42"/>
          <p:cNvSpPr txBox="1"/>
          <p:nvPr/>
        </p:nvSpPr>
        <p:spPr>
          <a:xfrm>
            <a:off x="3025163" y="1962324"/>
            <a:ext cx="1907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lahko je sklenjena</a:t>
            </a:r>
            <a:endParaRPr lang="sl-SI"/>
          </a:p>
        </p:txBody>
      </p:sp>
      <p:sp>
        <p:nvSpPr>
          <p:cNvPr id="22" name="PoljeZBesedilom 21"/>
          <p:cNvSpPr txBox="1"/>
          <p:nvPr/>
        </p:nvSpPr>
        <p:spPr>
          <a:xfrm>
            <a:off x="593116" y="1386260"/>
            <a:ext cx="642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 družbeno pogodbo se ustanovi gospodarska družba (d.o.o.)</a:t>
            </a:r>
            <a:endParaRPr lang="sl-SI"/>
          </a:p>
        </p:txBody>
      </p:sp>
      <p:sp>
        <p:nvSpPr>
          <p:cNvPr id="45" name="PoljeZBesedilom 44"/>
          <p:cNvSpPr txBox="1"/>
          <p:nvPr/>
        </p:nvSpPr>
        <p:spPr>
          <a:xfrm>
            <a:off x="5472819" y="4986660"/>
            <a:ext cx="2052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odpisani družbeniki overjeni</a:t>
            </a:r>
            <a:endParaRPr lang="sl-SI"/>
          </a:p>
        </p:txBody>
      </p:sp>
      <p:cxnSp>
        <p:nvCxnSpPr>
          <p:cNvPr id="46" name="Raven puščični povezovalnik 45"/>
          <p:cNvCxnSpPr/>
          <p:nvPr/>
        </p:nvCxnSpPr>
        <p:spPr>
          <a:xfrm flipH="1">
            <a:off x="2412479" y="2322364"/>
            <a:ext cx="1224136" cy="5057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uščični povezovalnik 48"/>
          <p:cNvCxnSpPr/>
          <p:nvPr/>
        </p:nvCxnSpPr>
        <p:spPr>
          <a:xfrm>
            <a:off x="4068663" y="2355757"/>
            <a:ext cx="977949" cy="686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2700511" y="4340329"/>
            <a:ext cx="203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p</a:t>
            </a:r>
            <a:r>
              <a:rPr lang="sl-SI" smtClean="0"/>
              <a:t>odpišejo jo vsi družbeniki</a:t>
            </a:r>
            <a:endParaRPr lang="sl-SI"/>
          </a:p>
        </p:txBody>
      </p:sp>
      <p:sp>
        <p:nvSpPr>
          <p:cNvPr id="30" name="PoljeZBesedilom 29">
            <a:hlinkClick r:id="rId2" action="ppaction://hlinkfile"/>
          </p:cNvPr>
          <p:cNvSpPr txBox="1"/>
          <p:nvPr/>
        </p:nvSpPr>
        <p:spPr>
          <a:xfrm>
            <a:off x="593116" y="234132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14 DRUŽBENA POGODBA</a:t>
            </a:r>
            <a:endParaRPr lang="sl-SI" sz="2400"/>
          </a:p>
        </p:txBody>
      </p:sp>
      <p:sp>
        <p:nvSpPr>
          <p:cNvPr id="32" name="PoljeZBesedilom 31"/>
          <p:cNvSpPr txBox="1"/>
          <p:nvPr/>
        </p:nvSpPr>
        <p:spPr>
          <a:xfrm>
            <a:off x="612279" y="810196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Kakšne so značilnosti družbene pogodbe?</a:t>
            </a:r>
            <a:endParaRPr lang="sl-SI"/>
          </a:p>
        </p:txBody>
      </p:sp>
      <p:sp>
        <p:nvSpPr>
          <p:cNvPr id="33" name="PoljeZBesedilom 32"/>
          <p:cNvSpPr txBox="1"/>
          <p:nvPr/>
        </p:nvSpPr>
        <p:spPr>
          <a:xfrm>
            <a:off x="5118620" y="2900169"/>
            <a:ext cx="22624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 posebnem obrazcu</a:t>
            </a:r>
          </a:p>
          <a:p>
            <a:pPr marL="285750" indent="-285750">
              <a:buFontTx/>
              <a:buChar char="-"/>
            </a:pPr>
            <a:r>
              <a:rPr lang="sl-SI" smtClean="0"/>
              <a:t>fizični;</a:t>
            </a:r>
          </a:p>
          <a:p>
            <a:pPr marL="285750" indent="-285750">
              <a:buFontTx/>
              <a:buChar char="-"/>
            </a:pPr>
            <a:r>
              <a:rPr lang="sl-SI" smtClean="0"/>
              <a:t>elektronski obliiki</a:t>
            </a:r>
            <a:endParaRPr lang="sl-SI"/>
          </a:p>
        </p:txBody>
      </p:sp>
      <p:cxnSp>
        <p:nvCxnSpPr>
          <p:cNvPr id="38" name="Raven puščični povezovalnik 37"/>
          <p:cNvCxnSpPr/>
          <p:nvPr/>
        </p:nvCxnSpPr>
        <p:spPr>
          <a:xfrm>
            <a:off x="2189859" y="3402484"/>
            <a:ext cx="115872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uščični povezovalnik 40"/>
          <p:cNvCxnSpPr/>
          <p:nvPr/>
        </p:nvCxnSpPr>
        <p:spPr>
          <a:xfrm flipH="1">
            <a:off x="3924647" y="3546500"/>
            <a:ext cx="1296144" cy="5786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uščični povezovalnik 20"/>
          <p:cNvCxnSpPr/>
          <p:nvPr/>
        </p:nvCxnSpPr>
        <p:spPr>
          <a:xfrm>
            <a:off x="4529449" y="5023534"/>
            <a:ext cx="763350" cy="323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uščični povezovalnik 24"/>
          <p:cNvCxnSpPr/>
          <p:nvPr/>
        </p:nvCxnSpPr>
        <p:spPr>
          <a:xfrm>
            <a:off x="6249825" y="3835816"/>
            <a:ext cx="0" cy="10068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540271" y="5706740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Kako se  imenuje družbena pogodba, kadar gre za enega ustanovitelja?</a:t>
            </a:r>
            <a:endParaRPr lang="sl-SI"/>
          </a:p>
        </p:txBody>
      </p:sp>
      <p:sp>
        <p:nvSpPr>
          <p:cNvPr id="60" name="PoljeZBesedilom 59"/>
          <p:cNvSpPr txBox="1"/>
          <p:nvPr/>
        </p:nvSpPr>
        <p:spPr>
          <a:xfrm>
            <a:off x="540271" y="6426820"/>
            <a:ext cx="642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Akt o ustanovitvi se sprejme, če gre za enega ustanovitelja.</a:t>
            </a:r>
            <a:endParaRPr lang="sl-SI"/>
          </a:p>
        </p:txBody>
      </p:sp>
      <p:sp>
        <p:nvSpPr>
          <p:cNvPr id="61" name="PoljeZBesedilom 60"/>
          <p:cNvSpPr txBox="1"/>
          <p:nvPr/>
        </p:nvSpPr>
        <p:spPr>
          <a:xfrm>
            <a:off x="612279" y="7004625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/>
              <a:t>3</a:t>
            </a:r>
            <a:r>
              <a:rPr lang="sl-SI" smtClean="0"/>
              <a:t>. Kaj mora vsebovati družbena pogodba?</a:t>
            </a:r>
            <a:endParaRPr lang="sl-SI"/>
          </a:p>
        </p:txBody>
      </p:sp>
      <p:sp>
        <p:nvSpPr>
          <p:cNvPr id="63" name="PoljeZBesedilom 62"/>
          <p:cNvSpPr txBox="1"/>
          <p:nvPr/>
        </p:nvSpPr>
        <p:spPr>
          <a:xfrm>
            <a:off x="396255" y="8156753"/>
            <a:ext cx="204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firmo, sedež in dejavnost družbe;</a:t>
            </a:r>
            <a:endParaRPr lang="sl-SI"/>
          </a:p>
        </p:txBody>
      </p:sp>
      <p:cxnSp>
        <p:nvCxnSpPr>
          <p:cNvPr id="67" name="Raven puščični povezovalnik 66"/>
          <p:cNvCxnSpPr/>
          <p:nvPr/>
        </p:nvCxnSpPr>
        <p:spPr>
          <a:xfrm flipH="1">
            <a:off x="1188343" y="7506940"/>
            <a:ext cx="648072" cy="5786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oljeZBesedilom 68"/>
          <p:cNvSpPr txBox="1"/>
          <p:nvPr/>
        </p:nvSpPr>
        <p:spPr>
          <a:xfrm>
            <a:off x="2598340" y="7866980"/>
            <a:ext cx="20463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avedbo imena in priimka  (firme) ter prebivališča (sedeža) vsakega družbenika;</a:t>
            </a:r>
            <a:endParaRPr lang="sl-SI"/>
          </a:p>
        </p:txBody>
      </p:sp>
      <p:cxnSp>
        <p:nvCxnSpPr>
          <p:cNvPr id="70" name="Raven puščični povezovalnik 69"/>
          <p:cNvCxnSpPr/>
          <p:nvPr/>
        </p:nvCxnSpPr>
        <p:spPr>
          <a:xfrm flipH="1">
            <a:off x="3564607" y="7506940"/>
            <a:ext cx="1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/>
          <p:cNvSpPr txBox="1"/>
          <p:nvPr/>
        </p:nvSpPr>
        <p:spPr>
          <a:xfrm>
            <a:off x="5262636" y="7722964"/>
            <a:ext cx="20463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avedbo zneska osnovnega kapitala in vsakega osnovnega vložka posebej, navedbo družbenika za vsak osnovni vložek in njegov poslovni delež;</a:t>
            </a:r>
            <a:endParaRPr lang="sl-SI"/>
          </a:p>
        </p:txBody>
      </p:sp>
      <p:cxnSp>
        <p:nvCxnSpPr>
          <p:cNvPr id="72" name="Raven puščični povezovalnik 71"/>
          <p:cNvCxnSpPr/>
          <p:nvPr/>
        </p:nvCxnSpPr>
        <p:spPr>
          <a:xfrm flipH="1">
            <a:off x="6156895" y="7434932"/>
            <a:ext cx="1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/>
          <p:cNvSpPr txBox="1"/>
          <p:nvPr/>
        </p:nvSpPr>
        <p:spPr>
          <a:xfrm>
            <a:off x="548655" y="9308881"/>
            <a:ext cx="2046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čas delovanja družbe, če je ustanovljena za določen čas;</a:t>
            </a:r>
            <a:endParaRPr lang="sl-SI"/>
          </a:p>
        </p:txBody>
      </p:sp>
      <p:grpSp>
        <p:nvGrpSpPr>
          <p:cNvPr id="50" name="Skupina 49"/>
          <p:cNvGrpSpPr/>
          <p:nvPr/>
        </p:nvGrpSpPr>
        <p:grpSpPr>
          <a:xfrm>
            <a:off x="2189859" y="7506940"/>
            <a:ext cx="222620" cy="2016224"/>
            <a:chOff x="2189859" y="7506940"/>
            <a:chExt cx="222620" cy="2016224"/>
          </a:xfrm>
        </p:grpSpPr>
        <p:cxnSp>
          <p:nvCxnSpPr>
            <p:cNvPr id="44" name="Raven povezovalnik 43"/>
            <p:cNvCxnSpPr/>
            <p:nvPr/>
          </p:nvCxnSpPr>
          <p:spPr>
            <a:xfrm>
              <a:off x="2412479" y="7506940"/>
              <a:ext cx="0" cy="20162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aven puščični povezovalnik 47"/>
            <p:cNvCxnSpPr/>
            <p:nvPr/>
          </p:nvCxnSpPr>
          <p:spPr>
            <a:xfrm flipH="1">
              <a:off x="2189859" y="9523164"/>
              <a:ext cx="22262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PoljeZBesedilom 74"/>
          <p:cNvSpPr txBox="1"/>
          <p:nvPr/>
        </p:nvSpPr>
        <p:spPr>
          <a:xfrm>
            <a:off x="3174404" y="9461281"/>
            <a:ext cx="2046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o</a:t>
            </a:r>
            <a:r>
              <a:rPr lang="sl-SI" smtClean="0"/>
              <a:t>bveznosti družbenikov do družbe.</a:t>
            </a:r>
            <a:endParaRPr lang="sl-SI"/>
          </a:p>
        </p:txBody>
      </p:sp>
      <p:grpSp>
        <p:nvGrpSpPr>
          <p:cNvPr id="76" name="Skupina 75"/>
          <p:cNvGrpSpPr/>
          <p:nvPr/>
        </p:nvGrpSpPr>
        <p:grpSpPr>
          <a:xfrm>
            <a:off x="4782147" y="7659340"/>
            <a:ext cx="222620" cy="2016224"/>
            <a:chOff x="2189859" y="7506940"/>
            <a:chExt cx="222620" cy="2016224"/>
          </a:xfrm>
        </p:grpSpPr>
        <p:cxnSp>
          <p:nvCxnSpPr>
            <p:cNvPr id="77" name="Raven povezovalnik 76"/>
            <p:cNvCxnSpPr/>
            <p:nvPr/>
          </p:nvCxnSpPr>
          <p:spPr>
            <a:xfrm>
              <a:off x="2412479" y="7506940"/>
              <a:ext cx="0" cy="20162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Raven puščični povezovalnik 77"/>
            <p:cNvCxnSpPr/>
            <p:nvPr/>
          </p:nvCxnSpPr>
          <p:spPr>
            <a:xfrm flipH="1">
              <a:off x="2189859" y="9523164"/>
              <a:ext cx="22262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374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oljeZBesedilom 31"/>
          <p:cNvSpPr txBox="1"/>
          <p:nvPr/>
        </p:nvSpPr>
        <p:spPr>
          <a:xfrm>
            <a:off x="612279" y="306140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Kaj je treba navesti v družbeni pogodbi, če gre za stvarne vložke?</a:t>
            </a:r>
            <a:endParaRPr lang="sl-SI"/>
          </a:p>
        </p:txBody>
      </p:sp>
      <p:sp>
        <p:nvSpPr>
          <p:cNvPr id="35" name="PoljeZBesedilom 34"/>
          <p:cNvSpPr txBox="1"/>
          <p:nvPr/>
        </p:nvSpPr>
        <p:spPr>
          <a:xfrm>
            <a:off x="438100" y="1460009"/>
            <a:ext cx="204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p</a:t>
            </a:r>
            <a:r>
              <a:rPr lang="sl-SI" smtClean="0"/>
              <a:t>redmet vsakega stvarnega vložka</a:t>
            </a:r>
            <a:endParaRPr lang="sl-SI"/>
          </a:p>
        </p:txBody>
      </p:sp>
      <p:sp>
        <p:nvSpPr>
          <p:cNvPr id="36" name="PoljeZBesedilom 35"/>
          <p:cNvSpPr txBox="1"/>
          <p:nvPr/>
        </p:nvSpPr>
        <p:spPr>
          <a:xfrm>
            <a:off x="2916535" y="1399034"/>
            <a:ext cx="2046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z</a:t>
            </a:r>
            <a:r>
              <a:rPr lang="sl-SI" smtClean="0"/>
              <a:t>nesek osnovnega vložka za stvarni vložek</a:t>
            </a:r>
            <a:endParaRPr lang="sl-SI"/>
          </a:p>
        </p:txBody>
      </p:sp>
      <p:sp>
        <p:nvSpPr>
          <p:cNvPr id="37" name="PoljeZBesedilom 36"/>
          <p:cNvSpPr txBox="1"/>
          <p:nvPr/>
        </p:nvSpPr>
        <p:spPr>
          <a:xfrm>
            <a:off x="5364807" y="1460009"/>
            <a:ext cx="204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d</a:t>
            </a:r>
            <a:r>
              <a:rPr lang="sl-SI" smtClean="0"/>
              <a:t>ružbenik, ki je prispeval vložek</a:t>
            </a:r>
            <a:endParaRPr lang="sl-SI"/>
          </a:p>
        </p:txBody>
      </p:sp>
      <p:cxnSp>
        <p:nvCxnSpPr>
          <p:cNvPr id="3" name="Raven puščični povezovalnik 2"/>
          <p:cNvCxnSpPr/>
          <p:nvPr/>
        </p:nvCxnSpPr>
        <p:spPr>
          <a:xfrm>
            <a:off x="3852639" y="675472"/>
            <a:ext cx="0" cy="723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ven puščični povezovalnik 4"/>
          <p:cNvCxnSpPr/>
          <p:nvPr/>
        </p:nvCxnSpPr>
        <p:spPr>
          <a:xfrm flipH="1">
            <a:off x="2268463" y="675472"/>
            <a:ext cx="864096" cy="566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uščični povezovalnik 6"/>
          <p:cNvCxnSpPr/>
          <p:nvPr/>
        </p:nvCxnSpPr>
        <p:spPr>
          <a:xfrm>
            <a:off x="4716735" y="675472"/>
            <a:ext cx="792088" cy="566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>
            <a:hlinkClick r:id="rId2" action="ppaction://hlinkfile"/>
          </p:cNvPr>
          <p:cNvSpPr txBox="1"/>
          <p:nvPr/>
        </p:nvSpPr>
        <p:spPr>
          <a:xfrm>
            <a:off x="593116" y="2724795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15 TRANSAKCIJSKI RAČUN</a:t>
            </a:r>
            <a:endParaRPr lang="sl-SI" sz="2400"/>
          </a:p>
        </p:txBody>
      </p:sp>
      <p:sp>
        <p:nvSpPr>
          <p:cNvPr id="47" name="PoljeZBesedilom 46"/>
          <p:cNvSpPr txBox="1"/>
          <p:nvPr/>
        </p:nvSpPr>
        <p:spPr>
          <a:xfrm>
            <a:off x="612279" y="3321184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je treba skleniti, če ustanavljamo d.o.o.?</a:t>
            </a:r>
            <a:endParaRPr lang="sl-SI"/>
          </a:p>
        </p:txBody>
      </p:sp>
      <p:sp>
        <p:nvSpPr>
          <p:cNvPr id="51" name="PoljeZBesedilom 50"/>
          <p:cNvSpPr txBox="1"/>
          <p:nvPr/>
        </p:nvSpPr>
        <p:spPr>
          <a:xfrm>
            <a:off x="2916535" y="4122564"/>
            <a:ext cx="2046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depozitno pogodbo za odprtje začasnega računa </a:t>
            </a:r>
            <a:endParaRPr lang="sl-SI"/>
          </a:p>
        </p:txBody>
      </p:sp>
      <p:sp>
        <p:nvSpPr>
          <p:cNvPr id="52" name="PoljeZBesedilom 51"/>
          <p:cNvSpPr txBox="1"/>
          <p:nvPr/>
        </p:nvSpPr>
        <p:spPr>
          <a:xfrm>
            <a:off x="324247" y="5553432"/>
            <a:ext cx="2046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v poslovni banki</a:t>
            </a:r>
            <a:endParaRPr lang="sl-SI"/>
          </a:p>
        </p:txBody>
      </p:sp>
      <p:sp>
        <p:nvSpPr>
          <p:cNvPr id="53" name="PoljeZBesedilom 52"/>
          <p:cNvSpPr txBox="1"/>
          <p:nvPr/>
        </p:nvSpPr>
        <p:spPr>
          <a:xfrm>
            <a:off x="5118620" y="5490716"/>
            <a:ext cx="204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po elektronski poti prek sistema e-TRR</a:t>
            </a:r>
            <a:endParaRPr lang="sl-SI"/>
          </a:p>
        </p:txBody>
      </p:sp>
      <p:cxnSp>
        <p:nvCxnSpPr>
          <p:cNvPr id="9" name="Raven puščični povezovalnik 8"/>
          <p:cNvCxnSpPr>
            <a:stCxn id="51" idx="2"/>
          </p:cNvCxnSpPr>
          <p:nvPr/>
        </p:nvCxnSpPr>
        <p:spPr>
          <a:xfrm flipH="1">
            <a:off x="2052439" y="5045894"/>
            <a:ext cx="1887290" cy="4448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uščični povezovalnik 10"/>
          <p:cNvCxnSpPr/>
          <p:nvPr/>
        </p:nvCxnSpPr>
        <p:spPr>
          <a:xfrm>
            <a:off x="4140671" y="5045894"/>
            <a:ext cx="1224136" cy="5075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/>
          <p:cNvSpPr txBox="1"/>
          <p:nvPr/>
        </p:nvSpPr>
        <p:spPr>
          <a:xfrm>
            <a:off x="764679" y="6705560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Zakaj podjetje potrebuje  začasni račun?</a:t>
            </a:r>
            <a:endParaRPr lang="sl-SI"/>
          </a:p>
        </p:txBody>
      </p:sp>
      <p:sp>
        <p:nvSpPr>
          <p:cNvPr id="55" name="PoljeZBesedilom 54"/>
          <p:cNvSpPr txBox="1"/>
          <p:nvPr/>
        </p:nvSpPr>
        <p:spPr>
          <a:xfrm>
            <a:off x="2772519" y="7290916"/>
            <a:ext cx="2046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podjetje</a:t>
            </a:r>
            <a:endParaRPr lang="sl-SI"/>
          </a:p>
        </p:txBody>
      </p:sp>
      <p:cxnSp>
        <p:nvCxnSpPr>
          <p:cNvPr id="57" name="Raven puščični povezovalnik 56"/>
          <p:cNvCxnSpPr/>
          <p:nvPr/>
        </p:nvCxnSpPr>
        <p:spPr>
          <a:xfrm flipH="1">
            <a:off x="2268463" y="7719482"/>
            <a:ext cx="1584176" cy="10023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1332359" y="7857688"/>
            <a:ext cx="2046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nakaže</a:t>
            </a:r>
            <a:endParaRPr lang="sl-SI"/>
          </a:p>
        </p:txBody>
      </p:sp>
      <p:sp>
        <p:nvSpPr>
          <p:cNvPr id="59" name="PoljeZBesedilom 58"/>
          <p:cNvSpPr txBox="1"/>
          <p:nvPr/>
        </p:nvSpPr>
        <p:spPr>
          <a:xfrm>
            <a:off x="972319" y="8721784"/>
            <a:ext cx="2046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začasni račun</a:t>
            </a:r>
            <a:endParaRPr lang="sl-SI"/>
          </a:p>
        </p:txBody>
      </p:sp>
      <p:sp>
        <p:nvSpPr>
          <p:cNvPr id="62" name="PoljeZBesedilom 61"/>
          <p:cNvSpPr txBox="1"/>
          <p:nvPr/>
        </p:nvSpPr>
        <p:spPr>
          <a:xfrm>
            <a:off x="4561953" y="8371036"/>
            <a:ext cx="23150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o</a:t>
            </a:r>
            <a:r>
              <a:rPr lang="sl-SI" smtClean="0"/>
              <a:t>snovne vložke družbenikov</a:t>
            </a:r>
          </a:p>
          <a:p>
            <a:pPr algn="ctr"/>
            <a:r>
              <a:rPr lang="sl-SI" smtClean="0"/>
              <a:t>(ustanovni kapital)</a:t>
            </a:r>
            <a:endParaRPr lang="sl-SI"/>
          </a:p>
        </p:txBody>
      </p:sp>
      <p:cxnSp>
        <p:nvCxnSpPr>
          <p:cNvPr id="18" name="Raven puščični povezovalnik 17"/>
          <p:cNvCxnSpPr/>
          <p:nvPr/>
        </p:nvCxnSpPr>
        <p:spPr>
          <a:xfrm>
            <a:off x="3378746" y="8906450"/>
            <a:ext cx="133798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/>
          <p:cNvSpPr txBox="1"/>
          <p:nvPr/>
        </p:nvSpPr>
        <p:spPr>
          <a:xfrm>
            <a:off x="3564607" y="8220633"/>
            <a:ext cx="997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d</a:t>
            </a:r>
            <a:r>
              <a:rPr lang="sl-SI" smtClean="0"/>
              <a:t>enarni del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902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764679" y="522164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Kaj potrebuje podjetje  za sklenitev depozitne pogodbe?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540271" y="1314252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Podjetje potrebuje za sklenitev depozitne pogodbe</a:t>
            </a:r>
            <a:endParaRPr lang="sl-SI"/>
          </a:p>
        </p:txBody>
      </p:sp>
      <p:cxnSp>
        <p:nvCxnSpPr>
          <p:cNvPr id="5" name="Raven puščični povezovalnik 4"/>
          <p:cNvCxnSpPr/>
          <p:nvPr/>
        </p:nvCxnSpPr>
        <p:spPr>
          <a:xfrm flipH="1">
            <a:off x="2052439" y="1962324"/>
            <a:ext cx="122413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uščični povezovalnik 6"/>
          <p:cNvCxnSpPr/>
          <p:nvPr/>
        </p:nvCxnSpPr>
        <p:spPr>
          <a:xfrm>
            <a:off x="3636615" y="1962324"/>
            <a:ext cx="100811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972319" y="297043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družbeno pogodbo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3852639" y="297043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a</a:t>
            </a:r>
            <a:r>
              <a:rPr lang="sl-SI" smtClean="0"/>
              <a:t>kt o ustanovitvi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756295" y="3681224"/>
            <a:ext cx="54726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Kaj </a:t>
            </a:r>
            <a:r>
              <a:rPr lang="sl-SI"/>
              <a:t>izda banka v primeru nakazila osnovnega vložka?</a:t>
            </a:r>
          </a:p>
        </p:txBody>
      </p:sp>
      <p:sp>
        <p:nvSpPr>
          <p:cNvPr id="11" name="PoljeZBesedilom 10"/>
          <p:cNvSpPr txBox="1"/>
          <p:nvPr/>
        </p:nvSpPr>
        <p:spPr>
          <a:xfrm>
            <a:off x="756295" y="4153922"/>
            <a:ext cx="381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Potrdilo o višini osnovnega vložka.</a:t>
            </a:r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828303" y="4833352"/>
            <a:ext cx="547260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Kaj potrebujemo  za odprtje transakcijskega računa (TRR) (poslovnega računa?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324247" y="6138788"/>
            <a:ext cx="234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izpis iz Poslovnega registra Slovenije; </a:t>
            </a:r>
            <a:endParaRPr lang="sl-SI"/>
          </a:p>
        </p:txBody>
      </p:sp>
      <p:sp>
        <p:nvSpPr>
          <p:cNvPr id="14" name="PoljeZBesedilom 13"/>
          <p:cNvSpPr txBox="1"/>
          <p:nvPr/>
        </p:nvSpPr>
        <p:spPr>
          <a:xfrm>
            <a:off x="2484487" y="6151562"/>
            <a:ext cx="2340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potrdilo o plačanih prispevkih (izda ga DURS);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4752739" y="6138788"/>
            <a:ext cx="2340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vlogo za odprtje in vodenje poslovnega računa</a:t>
            </a:r>
            <a:endParaRPr lang="sl-SI"/>
          </a:p>
        </p:txBody>
      </p:sp>
      <p:cxnSp>
        <p:nvCxnSpPr>
          <p:cNvPr id="17" name="Raven puščični povezovalnik 16"/>
          <p:cNvCxnSpPr/>
          <p:nvPr/>
        </p:nvCxnSpPr>
        <p:spPr>
          <a:xfrm flipH="1">
            <a:off x="2052439" y="5634732"/>
            <a:ext cx="144016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uščični povezovalnik 18"/>
          <p:cNvCxnSpPr/>
          <p:nvPr/>
        </p:nvCxnSpPr>
        <p:spPr>
          <a:xfrm>
            <a:off x="4284687" y="5634732"/>
            <a:ext cx="79208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uščični povezovalnik 20"/>
          <p:cNvCxnSpPr/>
          <p:nvPr/>
        </p:nvCxnSpPr>
        <p:spPr>
          <a:xfrm>
            <a:off x="3852639" y="5634732"/>
            <a:ext cx="0" cy="5168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684287" y="7148641"/>
            <a:ext cx="54726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6. Kaj omogoča transakcijski račun (TRR) podjetju?</a:t>
            </a:r>
            <a:endParaRPr lang="sl-SI"/>
          </a:p>
        </p:txBody>
      </p:sp>
      <p:sp>
        <p:nvSpPr>
          <p:cNvPr id="23" name="PoljeZBesedilom 22"/>
          <p:cNvSpPr txBox="1"/>
          <p:nvPr/>
        </p:nvSpPr>
        <p:spPr>
          <a:xfrm>
            <a:off x="2340471" y="77229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TRR omogoča podjetju  </a:t>
            </a:r>
            <a:endParaRPr lang="sl-SI"/>
          </a:p>
        </p:txBody>
      </p:sp>
      <p:cxnSp>
        <p:nvCxnSpPr>
          <p:cNvPr id="24" name="Raven puščični povezovalnik 23"/>
          <p:cNvCxnSpPr/>
          <p:nvPr/>
        </p:nvCxnSpPr>
        <p:spPr>
          <a:xfrm>
            <a:off x="3564607" y="8286254"/>
            <a:ext cx="0" cy="5168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jeZBesedilom 24"/>
          <p:cNvSpPr txBox="1"/>
          <p:nvPr/>
        </p:nvSpPr>
        <p:spPr>
          <a:xfrm>
            <a:off x="3780631" y="836174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izvajati</a:t>
            </a:r>
            <a:endParaRPr lang="sl-SI"/>
          </a:p>
        </p:txBody>
      </p:sp>
      <p:sp>
        <p:nvSpPr>
          <p:cNvPr id="26" name="PoljeZBesedilom 25"/>
          <p:cNvSpPr txBox="1"/>
          <p:nvPr/>
        </p:nvSpPr>
        <p:spPr>
          <a:xfrm>
            <a:off x="684287" y="9235132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gotovinski plačilni promet</a:t>
            </a:r>
            <a:endParaRPr lang="sl-SI"/>
          </a:p>
        </p:txBody>
      </p:sp>
      <p:sp>
        <p:nvSpPr>
          <p:cNvPr id="27" name="PoljeZBesedilom 26"/>
          <p:cNvSpPr txBox="1"/>
          <p:nvPr/>
        </p:nvSpPr>
        <p:spPr>
          <a:xfrm>
            <a:off x="3852639" y="9380889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negotovinski plačilni promet</a:t>
            </a:r>
            <a:endParaRPr lang="sl-SI"/>
          </a:p>
        </p:txBody>
      </p:sp>
      <p:grpSp>
        <p:nvGrpSpPr>
          <p:cNvPr id="39" name="Skupina 38"/>
          <p:cNvGrpSpPr/>
          <p:nvPr/>
        </p:nvGrpSpPr>
        <p:grpSpPr>
          <a:xfrm>
            <a:off x="1980431" y="9091116"/>
            <a:ext cx="1906662" cy="1224136"/>
            <a:chOff x="1980431" y="9091116"/>
            <a:chExt cx="1906662" cy="1224136"/>
          </a:xfrm>
        </p:grpSpPr>
        <p:cxnSp>
          <p:nvCxnSpPr>
            <p:cNvPr id="29" name="Raven puščični povezovalnik 28"/>
            <p:cNvCxnSpPr>
              <a:endCxn id="31" idx="1"/>
            </p:cNvCxnSpPr>
            <p:nvPr/>
          </p:nvCxnSpPr>
          <p:spPr>
            <a:xfrm flipV="1">
              <a:off x="1980431" y="9275782"/>
              <a:ext cx="685626" cy="2825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oljeZBesedilom 30"/>
            <p:cNvSpPr txBox="1"/>
            <p:nvPr/>
          </p:nvSpPr>
          <p:spPr>
            <a:xfrm>
              <a:off x="2666057" y="9091116"/>
              <a:ext cx="1114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domači</a:t>
              </a:r>
              <a:endParaRPr lang="sl-SI"/>
            </a:p>
          </p:txBody>
        </p:sp>
        <p:sp>
          <p:nvSpPr>
            <p:cNvPr id="32" name="PoljeZBesedilom 31"/>
            <p:cNvSpPr txBox="1"/>
            <p:nvPr/>
          </p:nvSpPr>
          <p:spPr>
            <a:xfrm>
              <a:off x="2772519" y="9945920"/>
              <a:ext cx="1114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tuji</a:t>
              </a:r>
              <a:endParaRPr lang="sl-SI"/>
            </a:p>
          </p:txBody>
        </p:sp>
        <p:cxnSp>
          <p:nvCxnSpPr>
            <p:cNvPr id="33" name="Raven puščični povezovalnik 32"/>
            <p:cNvCxnSpPr/>
            <p:nvPr/>
          </p:nvCxnSpPr>
          <p:spPr>
            <a:xfrm>
              <a:off x="1980431" y="9696797"/>
              <a:ext cx="720080" cy="43378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Skupina 39"/>
          <p:cNvGrpSpPr/>
          <p:nvPr/>
        </p:nvGrpSpPr>
        <p:grpSpPr>
          <a:xfrm>
            <a:off x="5618385" y="9243516"/>
            <a:ext cx="1906662" cy="1224136"/>
            <a:chOff x="1980431" y="9091116"/>
            <a:chExt cx="1906662" cy="1224136"/>
          </a:xfrm>
        </p:grpSpPr>
        <p:cxnSp>
          <p:nvCxnSpPr>
            <p:cNvPr id="41" name="Raven puščični povezovalnik 40"/>
            <p:cNvCxnSpPr>
              <a:endCxn id="42" idx="1"/>
            </p:cNvCxnSpPr>
            <p:nvPr/>
          </p:nvCxnSpPr>
          <p:spPr>
            <a:xfrm flipV="1">
              <a:off x="1980431" y="9275782"/>
              <a:ext cx="685626" cy="2825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PoljeZBesedilom 41"/>
            <p:cNvSpPr txBox="1"/>
            <p:nvPr/>
          </p:nvSpPr>
          <p:spPr>
            <a:xfrm>
              <a:off x="2666057" y="9091116"/>
              <a:ext cx="1114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domači</a:t>
              </a:r>
              <a:endParaRPr lang="sl-SI"/>
            </a:p>
          </p:txBody>
        </p:sp>
        <p:sp>
          <p:nvSpPr>
            <p:cNvPr id="43" name="PoljeZBesedilom 42"/>
            <p:cNvSpPr txBox="1"/>
            <p:nvPr/>
          </p:nvSpPr>
          <p:spPr>
            <a:xfrm>
              <a:off x="2772519" y="9945920"/>
              <a:ext cx="1114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tuji</a:t>
              </a:r>
              <a:endParaRPr lang="sl-SI"/>
            </a:p>
          </p:txBody>
        </p:sp>
        <p:cxnSp>
          <p:nvCxnSpPr>
            <p:cNvPr id="44" name="Raven puščični povezovalnik 43"/>
            <p:cNvCxnSpPr/>
            <p:nvPr/>
          </p:nvCxnSpPr>
          <p:spPr>
            <a:xfrm>
              <a:off x="1980431" y="9696797"/>
              <a:ext cx="720080" cy="43378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843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jeZBesedilom 9"/>
          <p:cNvSpPr txBox="1"/>
          <p:nvPr/>
        </p:nvSpPr>
        <p:spPr>
          <a:xfrm>
            <a:off x="684287" y="162124"/>
            <a:ext cx="547260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7. Koliko mest obsega številka TRR in kaj pomenijo posamezne številke  transakcijskega računa?</a:t>
            </a:r>
            <a:endParaRPr lang="sl-SI"/>
          </a:p>
        </p:txBody>
      </p:sp>
      <p:grpSp>
        <p:nvGrpSpPr>
          <p:cNvPr id="6" name="Skupina 5"/>
          <p:cNvGrpSpPr/>
          <p:nvPr/>
        </p:nvGrpSpPr>
        <p:grpSpPr>
          <a:xfrm>
            <a:off x="684287" y="810196"/>
            <a:ext cx="3819525" cy="810672"/>
            <a:chOff x="684287" y="1304960"/>
            <a:chExt cx="3819525" cy="810672"/>
          </a:xfrm>
        </p:grpSpPr>
        <p:sp>
          <p:nvSpPr>
            <p:cNvPr id="11" name="PoljeZBesedilom 10"/>
            <p:cNvSpPr txBox="1"/>
            <p:nvPr/>
          </p:nvSpPr>
          <p:spPr>
            <a:xfrm>
              <a:off x="684287" y="1304960"/>
              <a:ext cx="3819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koda države s kontrolno številko</a:t>
              </a:r>
              <a:endParaRPr lang="sl-SI"/>
            </a:p>
          </p:txBody>
        </p:sp>
        <p:sp>
          <p:nvSpPr>
            <p:cNvPr id="4" name="PoljeZBesedilom 3"/>
            <p:cNvSpPr txBox="1"/>
            <p:nvPr/>
          </p:nvSpPr>
          <p:spPr>
            <a:xfrm>
              <a:off x="828303" y="1746300"/>
              <a:ext cx="68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SI 56</a:t>
              </a:r>
              <a:endParaRPr lang="sl-SI"/>
            </a:p>
          </p:txBody>
        </p:sp>
      </p:grpSp>
      <p:grpSp>
        <p:nvGrpSpPr>
          <p:cNvPr id="16" name="Skupina 15"/>
          <p:cNvGrpSpPr/>
          <p:nvPr/>
        </p:nvGrpSpPr>
        <p:grpSpPr>
          <a:xfrm>
            <a:off x="756295" y="1818308"/>
            <a:ext cx="3819525" cy="864096"/>
            <a:chOff x="756295" y="2394372"/>
            <a:chExt cx="3819525" cy="864096"/>
          </a:xfrm>
        </p:grpSpPr>
        <p:sp>
          <p:nvSpPr>
            <p:cNvPr id="36" name="PoljeZBesedilom 35"/>
            <p:cNvSpPr txBox="1"/>
            <p:nvPr/>
          </p:nvSpPr>
          <p:spPr>
            <a:xfrm>
              <a:off x="756295" y="2394372"/>
              <a:ext cx="3819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5 mest šifra banke</a:t>
              </a:r>
              <a:endParaRPr lang="sl-SI"/>
            </a:p>
          </p:txBody>
        </p:sp>
        <p:sp>
          <p:nvSpPr>
            <p:cNvPr id="37" name="PoljeZBesedilom 36"/>
            <p:cNvSpPr txBox="1"/>
            <p:nvPr/>
          </p:nvSpPr>
          <p:spPr>
            <a:xfrm>
              <a:off x="1620391" y="2889136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10100</a:t>
              </a:r>
              <a:endParaRPr lang="sl-SI"/>
            </a:p>
          </p:txBody>
        </p:sp>
      </p:grpSp>
      <p:grpSp>
        <p:nvGrpSpPr>
          <p:cNvPr id="18" name="Skupina 17"/>
          <p:cNvGrpSpPr/>
          <p:nvPr/>
        </p:nvGrpSpPr>
        <p:grpSpPr>
          <a:xfrm>
            <a:off x="828303" y="2826420"/>
            <a:ext cx="3819525" cy="810672"/>
            <a:chOff x="828303" y="3834532"/>
            <a:chExt cx="3819525" cy="810672"/>
          </a:xfrm>
        </p:grpSpPr>
        <p:sp>
          <p:nvSpPr>
            <p:cNvPr id="46" name="PoljeZBesedilom 45"/>
            <p:cNvSpPr txBox="1"/>
            <p:nvPr/>
          </p:nvSpPr>
          <p:spPr>
            <a:xfrm>
              <a:off x="828303" y="3834532"/>
              <a:ext cx="3819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8 mest številka računa</a:t>
              </a:r>
              <a:endParaRPr lang="sl-SI"/>
            </a:p>
          </p:txBody>
        </p:sp>
        <p:sp>
          <p:nvSpPr>
            <p:cNvPr id="47" name="PoljeZBesedilom 46"/>
            <p:cNvSpPr txBox="1"/>
            <p:nvPr/>
          </p:nvSpPr>
          <p:spPr>
            <a:xfrm>
              <a:off x="3060551" y="4275872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00000999</a:t>
              </a:r>
              <a:endParaRPr lang="sl-SI"/>
            </a:p>
          </p:txBody>
        </p:sp>
      </p:grpSp>
      <p:grpSp>
        <p:nvGrpSpPr>
          <p:cNvPr id="20" name="Skupina 19"/>
          <p:cNvGrpSpPr/>
          <p:nvPr/>
        </p:nvGrpSpPr>
        <p:grpSpPr>
          <a:xfrm>
            <a:off x="980703" y="3834532"/>
            <a:ext cx="4014564" cy="653936"/>
            <a:chOff x="980703" y="5256108"/>
            <a:chExt cx="4014564" cy="653936"/>
          </a:xfrm>
        </p:grpSpPr>
        <p:sp>
          <p:nvSpPr>
            <p:cNvPr id="49" name="PoljeZBesedilom 48"/>
            <p:cNvSpPr txBox="1"/>
            <p:nvPr/>
          </p:nvSpPr>
          <p:spPr>
            <a:xfrm>
              <a:off x="980703" y="5256108"/>
              <a:ext cx="3819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2 mesti kontrolna številka</a:t>
              </a:r>
              <a:endParaRPr lang="sl-SI"/>
            </a:p>
          </p:txBody>
        </p:sp>
        <p:sp>
          <p:nvSpPr>
            <p:cNvPr id="50" name="PoljeZBesedilom 49"/>
            <p:cNvSpPr txBox="1"/>
            <p:nvPr/>
          </p:nvSpPr>
          <p:spPr>
            <a:xfrm>
              <a:off x="4571603" y="5540712"/>
              <a:ext cx="4236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KK</a:t>
              </a:r>
              <a:endParaRPr lang="sl-SI"/>
            </a:p>
          </p:txBody>
        </p:sp>
      </p:grpSp>
      <p:grpSp>
        <p:nvGrpSpPr>
          <p:cNvPr id="62" name="Skupina 61"/>
          <p:cNvGrpSpPr/>
          <p:nvPr/>
        </p:nvGrpSpPr>
        <p:grpSpPr>
          <a:xfrm>
            <a:off x="980703" y="4770636"/>
            <a:ext cx="5752256" cy="2961620"/>
            <a:chOff x="980703" y="6354812"/>
            <a:chExt cx="5752256" cy="2961620"/>
          </a:xfrm>
        </p:grpSpPr>
        <p:sp>
          <p:nvSpPr>
            <p:cNvPr id="28" name="PoljeZBesedilom 27"/>
            <p:cNvSpPr txBox="1"/>
            <p:nvPr/>
          </p:nvSpPr>
          <p:spPr>
            <a:xfrm>
              <a:off x="980703" y="6354812"/>
              <a:ext cx="5752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4000" smtClean="0"/>
                <a:t>SI 56 10100 – 00000999KK</a:t>
              </a:r>
              <a:endParaRPr lang="sl-SI" sz="4000"/>
            </a:p>
          </p:txBody>
        </p:sp>
        <p:cxnSp>
          <p:nvCxnSpPr>
            <p:cNvPr id="34" name="Raven povezovalnik 33"/>
            <p:cNvCxnSpPr/>
            <p:nvPr/>
          </p:nvCxnSpPr>
          <p:spPr>
            <a:xfrm>
              <a:off x="2196455" y="7062698"/>
              <a:ext cx="0" cy="5882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aven povezovalnik 50"/>
            <p:cNvCxnSpPr/>
            <p:nvPr/>
          </p:nvCxnSpPr>
          <p:spPr>
            <a:xfrm>
              <a:off x="2196455" y="7650956"/>
              <a:ext cx="1660376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aven povezovalnik 52"/>
            <p:cNvCxnSpPr/>
            <p:nvPr/>
          </p:nvCxnSpPr>
          <p:spPr>
            <a:xfrm>
              <a:off x="6732959" y="7062698"/>
              <a:ext cx="0" cy="5882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aven povezovalnik 54"/>
            <p:cNvCxnSpPr/>
            <p:nvPr/>
          </p:nvCxnSpPr>
          <p:spPr>
            <a:xfrm flipH="1">
              <a:off x="4503812" y="7650956"/>
              <a:ext cx="2229147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Raven povezovalnik 56"/>
            <p:cNvCxnSpPr/>
            <p:nvPr/>
          </p:nvCxnSpPr>
          <p:spPr>
            <a:xfrm>
              <a:off x="3856831" y="8083004"/>
              <a:ext cx="355848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aven povezovalnik 58"/>
            <p:cNvCxnSpPr/>
            <p:nvPr/>
          </p:nvCxnSpPr>
          <p:spPr>
            <a:xfrm flipH="1">
              <a:off x="4212679" y="8083004"/>
              <a:ext cx="291133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PoljeZBesedilom 59"/>
            <p:cNvSpPr txBox="1"/>
            <p:nvPr/>
          </p:nvSpPr>
          <p:spPr>
            <a:xfrm>
              <a:off x="3410657" y="7281624"/>
              <a:ext cx="2474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Koliko mest?</a:t>
              </a:r>
              <a:endParaRPr lang="sl-SI"/>
            </a:p>
          </p:txBody>
        </p:sp>
        <p:sp>
          <p:nvSpPr>
            <p:cNvPr id="61" name="PoljeZBesedilom 60"/>
            <p:cNvSpPr txBox="1"/>
            <p:nvPr/>
          </p:nvSpPr>
          <p:spPr>
            <a:xfrm>
              <a:off x="2666057" y="8947100"/>
              <a:ext cx="321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Številka TRR obsega 15 mest</a:t>
              </a:r>
              <a:endParaRPr lang="sl-SI"/>
            </a:p>
          </p:txBody>
        </p:sp>
      </p:grpSp>
      <p:sp>
        <p:nvSpPr>
          <p:cNvPr id="63" name="PoljeZBesedilom 62"/>
          <p:cNvSpPr txBox="1"/>
          <p:nvPr/>
        </p:nvSpPr>
        <p:spPr>
          <a:xfrm>
            <a:off x="684287" y="7866980"/>
            <a:ext cx="54726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8. Čemu služi številka transakcijskega računa (TRR)?</a:t>
            </a:r>
            <a:endParaRPr lang="sl-SI"/>
          </a:p>
        </p:txBody>
      </p:sp>
      <p:sp>
        <p:nvSpPr>
          <p:cNvPr id="64" name="PoljeZBesedilom 63"/>
          <p:cNvSpPr txBox="1"/>
          <p:nvPr/>
        </p:nvSpPr>
        <p:spPr>
          <a:xfrm>
            <a:off x="1079258" y="8443044"/>
            <a:ext cx="5416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Številko TRR, ki je navedena na pogodbi o odprtju TRR</a:t>
            </a:r>
            <a:endParaRPr lang="sl-SI"/>
          </a:p>
        </p:txBody>
      </p:sp>
      <p:cxnSp>
        <p:nvCxnSpPr>
          <p:cNvPr id="66" name="Raven puščični povezovalnik 65"/>
          <p:cNvCxnSpPr/>
          <p:nvPr/>
        </p:nvCxnSpPr>
        <p:spPr>
          <a:xfrm flipH="1">
            <a:off x="1512379" y="9203114"/>
            <a:ext cx="1260140" cy="6707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jeZBesedilom 66"/>
          <p:cNvSpPr txBox="1"/>
          <p:nvPr/>
        </p:nvSpPr>
        <p:spPr>
          <a:xfrm>
            <a:off x="3027189" y="8833782"/>
            <a:ext cx="1257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vpisujemo</a:t>
            </a:r>
            <a:endParaRPr lang="sl-SI"/>
          </a:p>
        </p:txBody>
      </p:sp>
      <p:sp>
        <p:nvSpPr>
          <p:cNvPr id="68" name="PoljeZBesedilom 67"/>
          <p:cNvSpPr txBox="1"/>
          <p:nvPr/>
        </p:nvSpPr>
        <p:spPr>
          <a:xfrm>
            <a:off x="252239" y="9873912"/>
            <a:ext cx="126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 račune</a:t>
            </a:r>
            <a:endParaRPr lang="sl-SI"/>
          </a:p>
        </p:txBody>
      </p:sp>
      <p:sp>
        <p:nvSpPr>
          <p:cNvPr id="69" name="PoljeZBesedilom 68"/>
          <p:cNvSpPr txBox="1"/>
          <p:nvPr/>
        </p:nvSpPr>
        <p:spPr>
          <a:xfrm>
            <a:off x="2916535" y="98739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plačilne naloge</a:t>
            </a:r>
            <a:endParaRPr lang="sl-SI"/>
          </a:p>
        </p:txBody>
      </p:sp>
      <p:sp>
        <p:nvSpPr>
          <p:cNvPr id="70" name="PoljeZBesedilom 69"/>
          <p:cNvSpPr txBox="1"/>
          <p:nvPr/>
        </p:nvSpPr>
        <p:spPr>
          <a:xfrm>
            <a:off x="5220791" y="9452897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osredujemo poslovnim partnerjem</a:t>
            </a:r>
            <a:endParaRPr lang="sl-SI"/>
          </a:p>
        </p:txBody>
      </p:sp>
      <p:cxnSp>
        <p:nvCxnSpPr>
          <p:cNvPr id="74" name="Raven puščični povezovalnik 73"/>
          <p:cNvCxnSpPr/>
          <p:nvPr/>
        </p:nvCxnSpPr>
        <p:spPr>
          <a:xfrm>
            <a:off x="4358245" y="9279314"/>
            <a:ext cx="819708" cy="518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aven puščični povezovalnik 82"/>
          <p:cNvCxnSpPr/>
          <p:nvPr/>
        </p:nvCxnSpPr>
        <p:spPr>
          <a:xfrm>
            <a:off x="3636615" y="9279314"/>
            <a:ext cx="0" cy="518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77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oljeZBesedilom 34">
            <a:hlinkClick r:id="rId3" action="ppaction://hlinkfile"/>
          </p:cNvPr>
          <p:cNvSpPr txBox="1"/>
          <p:nvPr/>
        </p:nvSpPr>
        <p:spPr>
          <a:xfrm>
            <a:off x="612279" y="306140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16 SODNI REGISTER IN POSLOVNI REGISTER SLOVENIJE</a:t>
            </a:r>
            <a:endParaRPr lang="sl-SI" sz="2400"/>
          </a:p>
        </p:txBody>
      </p:sp>
      <p:sp>
        <p:nvSpPr>
          <p:cNvPr id="38" name="PoljeZBesedilom 37">
            <a:hlinkClick r:id="rId4" action="ppaction://hlinkfile"/>
          </p:cNvPr>
          <p:cNvSpPr txBox="1"/>
          <p:nvPr/>
        </p:nvSpPr>
        <p:spPr>
          <a:xfrm>
            <a:off x="540271" y="1242244"/>
            <a:ext cx="655272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je sodni register in kdo se mora vpisati v sodni register? </a:t>
            </a:r>
            <a:endParaRPr lang="sl-SI"/>
          </a:p>
        </p:txBody>
      </p:sp>
      <p:sp>
        <p:nvSpPr>
          <p:cNvPr id="39" name="PoljeZBesedilom 38"/>
          <p:cNvSpPr txBox="1"/>
          <p:nvPr/>
        </p:nvSpPr>
        <p:spPr>
          <a:xfrm>
            <a:off x="2700511" y="181830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sodni register</a:t>
            </a:r>
            <a:endParaRPr lang="sl-SI"/>
          </a:p>
        </p:txBody>
      </p:sp>
      <p:sp>
        <p:nvSpPr>
          <p:cNvPr id="2" name="PoljeZBesedilom 1"/>
          <p:cNvSpPr txBox="1"/>
          <p:nvPr/>
        </p:nvSpPr>
        <p:spPr>
          <a:xfrm>
            <a:off x="684287" y="270447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javna knjiga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4450754" y="256597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zabeleženi vsi bistveni podatki o podjetju</a:t>
            </a:r>
            <a:endParaRPr lang="sl-SI"/>
          </a:p>
        </p:txBody>
      </p:sp>
      <p:cxnSp>
        <p:nvCxnSpPr>
          <p:cNvPr id="7" name="Raven puščični povezovalnik 6"/>
          <p:cNvCxnSpPr/>
          <p:nvPr/>
        </p:nvCxnSpPr>
        <p:spPr>
          <a:xfrm flipH="1">
            <a:off x="1836415" y="2187640"/>
            <a:ext cx="864096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uščični povezovalnik 11"/>
          <p:cNvCxnSpPr/>
          <p:nvPr/>
        </p:nvCxnSpPr>
        <p:spPr>
          <a:xfrm>
            <a:off x="2268463" y="2889136"/>
            <a:ext cx="20162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/>
          <p:cNvSpPr txBox="1"/>
          <p:nvPr/>
        </p:nvSpPr>
        <p:spPr>
          <a:xfrm>
            <a:off x="468263" y="3394115"/>
            <a:ext cx="662473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Kdo vodi sodni register in kateri zakon ureja področje sodnega registra?</a:t>
            </a:r>
            <a:endParaRPr lang="sl-SI"/>
          </a:p>
        </p:txBody>
      </p:sp>
      <p:sp>
        <p:nvSpPr>
          <p:cNvPr id="45" name="PoljeZBesedilom 44"/>
          <p:cNvSpPr txBox="1"/>
          <p:nvPr/>
        </p:nvSpPr>
        <p:spPr>
          <a:xfrm>
            <a:off x="2844527" y="433858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sodni register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396255" y="5575498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t</a:t>
            </a:r>
            <a:r>
              <a:rPr lang="sl-SI" smtClean="0"/>
              <a:t>emeljna sodišča, npr. okrajno sodišče v Kranju</a:t>
            </a:r>
            <a:endParaRPr lang="sl-SI"/>
          </a:p>
        </p:txBody>
      </p:sp>
      <p:sp>
        <p:nvSpPr>
          <p:cNvPr id="48" name="PoljeZBesedilom 47"/>
          <p:cNvSpPr txBox="1"/>
          <p:nvPr/>
        </p:nvSpPr>
        <p:spPr>
          <a:xfrm>
            <a:off x="4932759" y="5636473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Zakon o sodnem registru (Zsreg)</a:t>
            </a:r>
            <a:endParaRPr lang="sl-SI"/>
          </a:p>
        </p:txBody>
      </p:sp>
      <p:cxnSp>
        <p:nvCxnSpPr>
          <p:cNvPr id="15" name="Raven puščični povezovalnik 14"/>
          <p:cNvCxnSpPr/>
          <p:nvPr/>
        </p:nvCxnSpPr>
        <p:spPr>
          <a:xfrm flipH="1">
            <a:off x="900311" y="4698628"/>
            <a:ext cx="2016224" cy="867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1332359" y="47706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vodijo</a:t>
            </a:r>
            <a:endParaRPr lang="sl-SI"/>
          </a:p>
        </p:txBody>
      </p:sp>
      <p:cxnSp>
        <p:nvCxnSpPr>
          <p:cNvPr id="21" name="Raven puščični povezovalnik 20"/>
          <p:cNvCxnSpPr/>
          <p:nvPr/>
        </p:nvCxnSpPr>
        <p:spPr>
          <a:xfrm>
            <a:off x="4126718" y="4722984"/>
            <a:ext cx="1670137" cy="983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/>
          <p:cNvSpPr txBox="1"/>
          <p:nvPr/>
        </p:nvSpPr>
        <p:spPr>
          <a:xfrm>
            <a:off x="4716735" y="46986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ureja</a:t>
            </a:r>
            <a:endParaRPr lang="sl-SI"/>
          </a:p>
        </p:txBody>
      </p:sp>
      <p:sp>
        <p:nvSpPr>
          <p:cNvPr id="56" name="PoljeZBesedilom 55"/>
          <p:cNvSpPr txBox="1"/>
          <p:nvPr/>
        </p:nvSpPr>
        <p:spPr>
          <a:xfrm>
            <a:off x="396255" y="6716593"/>
            <a:ext cx="669674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Kako se izvede postopek vpisa gospodarske družbe v sodni register?</a:t>
            </a:r>
            <a:endParaRPr lang="sl-SI"/>
          </a:p>
        </p:txBody>
      </p:sp>
      <p:sp>
        <p:nvSpPr>
          <p:cNvPr id="58" name="PoljeZBesedilom 57">
            <a:hlinkClick r:id="rId5" action="ppaction://hlinkfile"/>
          </p:cNvPr>
          <p:cNvSpPr txBox="1"/>
          <p:nvPr/>
        </p:nvSpPr>
        <p:spPr>
          <a:xfrm>
            <a:off x="1098333" y="7218908"/>
            <a:ext cx="5220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Postopek vpisa  gospodarske družbe v sodni register </a:t>
            </a:r>
            <a:endParaRPr lang="sl-SI"/>
          </a:p>
        </p:txBody>
      </p:sp>
      <p:sp>
        <p:nvSpPr>
          <p:cNvPr id="27" name="PoljeZBesedilom 26"/>
          <p:cNvSpPr txBox="1"/>
          <p:nvPr/>
        </p:nvSpPr>
        <p:spPr>
          <a:xfrm>
            <a:off x="299442" y="7650956"/>
            <a:ext cx="162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izvede z izpolnitvijo</a:t>
            </a:r>
            <a:endParaRPr lang="sl-SI"/>
          </a:p>
        </p:txBody>
      </p:sp>
      <p:sp>
        <p:nvSpPr>
          <p:cNvPr id="29" name="PoljeZBesedilom 28"/>
          <p:cNvSpPr txBox="1"/>
          <p:nvPr/>
        </p:nvSpPr>
        <p:spPr>
          <a:xfrm>
            <a:off x="4973447" y="8010996"/>
            <a:ext cx="2413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rek sistema e-VEM v elektronski obliki</a:t>
            </a:r>
            <a:endParaRPr lang="sl-SI"/>
          </a:p>
        </p:txBody>
      </p:sp>
      <p:sp>
        <p:nvSpPr>
          <p:cNvPr id="31" name="PoljeZBesedilom 30">
            <a:hlinkClick r:id="rId6" action="ppaction://hlinkfile"/>
          </p:cNvPr>
          <p:cNvSpPr txBox="1"/>
          <p:nvPr/>
        </p:nvSpPr>
        <p:spPr>
          <a:xfrm>
            <a:off x="2340471" y="822702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Predloga za vpis v sodni register</a:t>
            </a:r>
            <a:endParaRPr lang="sl-SI"/>
          </a:p>
        </p:txBody>
      </p:sp>
      <p:cxnSp>
        <p:nvCxnSpPr>
          <p:cNvPr id="41" name="Raven puščični povezovalnik 40"/>
          <p:cNvCxnSpPr/>
          <p:nvPr/>
        </p:nvCxnSpPr>
        <p:spPr>
          <a:xfrm flipV="1">
            <a:off x="4126718" y="7799618"/>
            <a:ext cx="846729" cy="7874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Skupina 79"/>
          <p:cNvGrpSpPr/>
          <p:nvPr/>
        </p:nvGrpSpPr>
        <p:grpSpPr>
          <a:xfrm>
            <a:off x="1836415" y="7588240"/>
            <a:ext cx="1728192" cy="422756"/>
            <a:chOff x="1836415" y="7588240"/>
            <a:chExt cx="1728192" cy="422756"/>
          </a:xfrm>
        </p:grpSpPr>
        <p:cxnSp>
          <p:nvCxnSpPr>
            <p:cNvPr id="43" name="Raven povezovalnik 42"/>
            <p:cNvCxnSpPr/>
            <p:nvPr/>
          </p:nvCxnSpPr>
          <p:spPr>
            <a:xfrm>
              <a:off x="3564607" y="7588240"/>
              <a:ext cx="0" cy="4227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aven puščični povezovalnik 64"/>
            <p:cNvCxnSpPr/>
            <p:nvPr/>
          </p:nvCxnSpPr>
          <p:spPr>
            <a:xfrm flipH="1">
              <a:off x="1836415" y="8010996"/>
              <a:ext cx="172819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Skupina 77"/>
          <p:cNvGrpSpPr/>
          <p:nvPr/>
        </p:nvGrpSpPr>
        <p:grpSpPr>
          <a:xfrm>
            <a:off x="828303" y="8299028"/>
            <a:ext cx="1512168" cy="323165"/>
            <a:chOff x="828303" y="8947100"/>
            <a:chExt cx="1512168" cy="323165"/>
          </a:xfrm>
        </p:grpSpPr>
        <p:cxnSp>
          <p:nvCxnSpPr>
            <p:cNvPr id="72" name="Raven povezovalnik 71"/>
            <p:cNvCxnSpPr/>
            <p:nvPr/>
          </p:nvCxnSpPr>
          <p:spPr>
            <a:xfrm>
              <a:off x="828303" y="8947100"/>
              <a:ext cx="0" cy="32316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Raven puščični povezovalnik 74"/>
            <p:cNvCxnSpPr/>
            <p:nvPr/>
          </p:nvCxnSpPr>
          <p:spPr>
            <a:xfrm>
              <a:off x="828303" y="9235132"/>
              <a:ext cx="151216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5" name="Raven puščični povezovalnik 84"/>
          <p:cNvCxnSpPr/>
          <p:nvPr/>
        </p:nvCxnSpPr>
        <p:spPr>
          <a:xfrm>
            <a:off x="3251025" y="8873351"/>
            <a:ext cx="0" cy="10725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PoljeZBesedilom 85"/>
          <p:cNvSpPr txBox="1"/>
          <p:nvPr/>
        </p:nvSpPr>
        <p:spPr>
          <a:xfrm>
            <a:off x="3276574" y="9369856"/>
            <a:ext cx="2736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 obravnavi predloga izda</a:t>
            </a:r>
            <a:endParaRPr lang="sl-SI"/>
          </a:p>
        </p:txBody>
      </p:sp>
      <p:sp>
        <p:nvSpPr>
          <p:cNvPr id="87" name="PoljeZBesedilom 86"/>
          <p:cNvSpPr txBox="1"/>
          <p:nvPr/>
        </p:nvSpPr>
        <p:spPr>
          <a:xfrm>
            <a:off x="324247" y="9945920"/>
            <a:ext cx="3281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Sklep  o vpisu v sodni register</a:t>
            </a:r>
            <a:endParaRPr lang="sl-SI"/>
          </a:p>
        </p:txBody>
      </p:sp>
      <p:cxnSp>
        <p:nvCxnSpPr>
          <p:cNvPr id="90" name="Raven puščični povezovalnik 89"/>
          <p:cNvCxnSpPr/>
          <p:nvPr/>
        </p:nvCxnSpPr>
        <p:spPr>
          <a:xfrm>
            <a:off x="3420591" y="10130586"/>
            <a:ext cx="114370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PoljeZBesedilom 90"/>
          <p:cNvSpPr txBox="1"/>
          <p:nvPr/>
        </p:nvSpPr>
        <p:spPr>
          <a:xfrm>
            <a:off x="5004767" y="9812937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odjetje začne obstajati</a:t>
            </a:r>
            <a:endParaRPr lang="sl-SI"/>
          </a:p>
        </p:txBody>
      </p:sp>
      <p:sp>
        <p:nvSpPr>
          <p:cNvPr id="34" name="PoljeZBesedilom 33"/>
          <p:cNvSpPr txBox="1"/>
          <p:nvPr/>
        </p:nvSpPr>
        <p:spPr>
          <a:xfrm>
            <a:off x="5004767" y="7578948"/>
            <a:ext cx="2413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rek točke VEM</a:t>
            </a:r>
            <a:endParaRPr lang="sl-SI"/>
          </a:p>
        </p:txBody>
      </p:sp>
      <p:cxnSp>
        <p:nvCxnSpPr>
          <p:cNvPr id="37" name="Raven puščični povezovalnik 36"/>
          <p:cNvCxnSpPr>
            <a:endCxn id="29" idx="1"/>
          </p:cNvCxnSpPr>
          <p:nvPr/>
        </p:nvCxnSpPr>
        <p:spPr>
          <a:xfrm flipV="1">
            <a:off x="4221063" y="8334162"/>
            <a:ext cx="752384" cy="2528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uščični povezovalnik 45"/>
          <p:cNvCxnSpPr>
            <a:endCxn id="47" idx="1"/>
          </p:cNvCxnSpPr>
          <p:nvPr/>
        </p:nvCxnSpPr>
        <p:spPr>
          <a:xfrm>
            <a:off x="4140671" y="8659068"/>
            <a:ext cx="899281" cy="391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/>
          <p:cNvSpPr txBox="1"/>
          <p:nvPr/>
        </p:nvSpPr>
        <p:spPr>
          <a:xfrm>
            <a:off x="5039952" y="8865800"/>
            <a:ext cx="2413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 pomočjo notarja</a:t>
            </a:r>
            <a:endParaRPr lang="sl-SI"/>
          </a:p>
        </p:txBody>
      </p:sp>
      <p:sp>
        <p:nvSpPr>
          <p:cNvPr id="49" name="Pravokotnik 48"/>
          <p:cNvSpPr/>
          <p:nvPr/>
        </p:nvSpPr>
        <p:spPr>
          <a:xfrm>
            <a:off x="3204567" y="8926775"/>
            <a:ext cx="116808" cy="9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0" name="Pravokotnik 49"/>
          <p:cNvSpPr/>
          <p:nvPr/>
        </p:nvSpPr>
        <p:spPr>
          <a:xfrm>
            <a:off x="6112095" y="7362924"/>
            <a:ext cx="116808" cy="9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3" name="Slika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487" y="4986660"/>
            <a:ext cx="2016224" cy="1510251"/>
          </a:xfrm>
          <a:prstGeom prst="rect">
            <a:avLst/>
          </a:prstGeom>
        </p:spPr>
      </p:pic>
      <p:sp>
        <p:nvSpPr>
          <p:cNvPr id="42" name="Pravokotnik 41"/>
          <p:cNvSpPr/>
          <p:nvPr/>
        </p:nvSpPr>
        <p:spPr>
          <a:xfrm>
            <a:off x="6472135" y="1386260"/>
            <a:ext cx="116808" cy="9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5298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oljeZBesedilom 37"/>
          <p:cNvSpPr txBox="1"/>
          <p:nvPr/>
        </p:nvSpPr>
        <p:spPr>
          <a:xfrm>
            <a:off x="540271" y="378148"/>
            <a:ext cx="655272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Kako sta povezana Sodni register in  Poslovni register Slovenije?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2772519" y="1204854"/>
            <a:ext cx="169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Sodni register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2052439" y="282642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Poslovnega registra Slovenije</a:t>
            </a:r>
            <a:endParaRPr lang="sl-SI"/>
          </a:p>
        </p:txBody>
      </p:sp>
      <p:cxnSp>
        <p:nvCxnSpPr>
          <p:cNvPr id="8" name="Raven puščični povezovalnik 7"/>
          <p:cNvCxnSpPr>
            <a:stCxn id="4" idx="2"/>
          </p:cNvCxnSpPr>
          <p:nvPr/>
        </p:nvCxnSpPr>
        <p:spPr>
          <a:xfrm>
            <a:off x="3618613" y="1574186"/>
            <a:ext cx="0" cy="11082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3816635" y="1890316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je del</a:t>
            </a:r>
            <a:endParaRPr lang="sl-SI"/>
          </a:p>
        </p:txBody>
      </p:sp>
      <p:sp>
        <p:nvSpPr>
          <p:cNvPr id="40" name="PoljeZBesedilom 39"/>
          <p:cNvSpPr txBox="1"/>
          <p:nvPr/>
        </p:nvSpPr>
        <p:spPr>
          <a:xfrm>
            <a:off x="692671" y="3681224"/>
            <a:ext cx="655272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Kdo vodi Poslovni register Slovenije?</a:t>
            </a:r>
            <a:endParaRPr lang="sl-SI"/>
          </a:p>
        </p:txBody>
      </p:sp>
      <p:sp>
        <p:nvSpPr>
          <p:cNvPr id="42" name="PoljeZBesedilom 41"/>
          <p:cNvSpPr txBox="1"/>
          <p:nvPr/>
        </p:nvSpPr>
        <p:spPr>
          <a:xfrm>
            <a:off x="2204839" y="425728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Poslovni register Slovenije</a:t>
            </a:r>
            <a:endParaRPr lang="sl-SI"/>
          </a:p>
        </p:txBody>
      </p:sp>
      <p:cxnSp>
        <p:nvCxnSpPr>
          <p:cNvPr id="47" name="Raven puščični povezovalnik 46"/>
          <p:cNvCxnSpPr/>
          <p:nvPr/>
        </p:nvCxnSpPr>
        <p:spPr>
          <a:xfrm>
            <a:off x="3636615" y="4742538"/>
            <a:ext cx="0" cy="11082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3852639" y="5058668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vodi</a:t>
            </a:r>
            <a:endParaRPr lang="sl-SI"/>
          </a:p>
        </p:txBody>
      </p:sp>
      <p:sp>
        <p:nvSpPr>
          <p:cNvPr id="11" name="PoljeZBesedilom 10"/>
          <p:cNvSpPr txBox="1"/>
          <p:nvPr/>
        </p:nvSpPr>
        <p:spPr>
          <a:xfrm>
            <a:off x="540271" y="599477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Agencija Republike Slovenije za javnopravne evidence in storitve (AJPES)</a:t>
            </a:r>
            <a:endParaRPr lang="sl-SI"/>
          </a:p>
        </p:txBody>
      </p:sp>
      <p:sp>
        <p:nvSpPr>
          <p:cNvPr id="50" name="PoljeZBesedilom 49"/>
          <p:cNvSpPr txBox="1"/>
          <p:nvPr/>
        </p:nvSpPr>
        <p:spPr>
          <a:xfrm>
            <a:off x="684287" y="6849576"/>
            <a:ext cx="655272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6. Kaj je Poslovni register Slovenije (PRS)?</a:t>
            </a:r>
            <a:endParaRPr lang="sl-SI"/>
          </a:p>
        </p:txBody>
      </p:sp>
      <p:sp>
        <p:nvSpPr>
          <p:cNvPr id="14" name="PoljeZBesedilom 13">
            <a:hlinkClick r:id="rId3"/>
          </p:cNvPr>
          <p:cNvSpPr txBox="1"/>
          <p:nvPr/>
        </p:nvSpPr>
        <p:spPr>
          <a:xfrm>
            <a:off x="2268463" y="7362924"/>
            <a:ext cx="327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Poslovni register Slovenije (PRS)</a:t>
            </a:r>
            <a:endParaRPr lang="sl-SI"/>
          </a:p>
        </p:txBody>
      </p:sp>
      <p:sp>
        <p:nvSpPr>
          <p:cNvPr id="16" name="PoljeZBesedilom 15"/>
          <p:cNvSpPr txBox="1"/>
          <p:nvPr/>
        </p:nvSpPr>
        <p:spPr>
          <a:xfrm>
            <a:off x="507454" y="8047870"/>
            <a:ext cx="2049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o</a:t>
            </a:r>
            <a:r>
              <a:rPr lang="sl-SI" smtClean="0"/>
              <a:t>srednja javna baza podatkov</a:t>
            </a:r>
            <a:endParaRPr lang="sl-SI"/>
          </a:p>
        </p:txBody>
      </p:sp>
      <p:sp>
        <p:nvSpPr>
          <p:cNvPr id="51" name="PoljeZBesedilom 50">
            <a:hlinkClick r:id="rId4" action="ppaction://hlinkfile"/>
          </p:cNvPr>
          <p:cNvSpPr txBox="1"/>
          <p:nvPr/>
        </p:nvSpPr>
        <p:spPr>
          <a:xfrm>
            <a:off x="540271" y="9402955"/>
            <a:ext cx="2049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v</a:t>
            </a:r>
            <a:r>
              <a:rPr lang="sl-SI" smtClean="0"/>
              <a:t>seh organizacij s sedežem na območju Republike Slovenije</a:t>
            </a:r>
            <a:endParaRPr lang="sl-SI"/>
          </a:p>
        </p:txBody>
      </p:sp>
      <p:sp>
        <p:nvSpPr>
          <p:cNvPr id="18" name="PoljeZBesedilom 17"/>
          <p:cNvSpPr txBox="1"/>
          <p:nvPr/>
        </p:nvSpPr>
        <p:spPr>
          <a:xfrm>
            <a:off x="3088171" y="9595172"/>
            <a:ext cx="1196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opravljajo</a:t>
            </a:r>
            <a:endParaRPr lang="sl-SI"/>
          </a:p>
        </p:txBody>
      </p:sp>
      <p:sp>
        <p:nvSpPr>
          <p:cNvPr id="19" name="PoljeZBesedilom 18"/>
          <p:cNvSpPr txBox="1"/>
          <p:nvPr/>
        </p:nvSpPr>
        <p:spPr>
          <a:xfrm>
            <a:off x="5004767" y="851505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ridobitno dejavnost</a:t>
            </a:r>
            <a:endParaRPr lang="sl-SI"/>
          </a:p>
        </p:txBody>
      </p:sp>
      <p:sp>
        <p:nvSpPr>
          <p:cNvPr id="52" name="PoljeZBesedilom 51"/>
          <p:cNvSpPr txBox="1"/>
          <p:nvPr/>
        </p:nvSpPr>
        <p:spPr>
          <a:xfrm>
            <a:off x="5004767" y="9884945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epridobitno dejavnost</a:t>
            </a:r>
            <a:endParaRPr lang="sl-SI"/>
          </a:p>
        </p:txBody>
      </p:sp>
      <p:cxnSp>
        <p:nvCxnSpPr>
          <p:cNvPr id="22" name="Raven puščični povezovalnik 21"/>
          <p:cNvCxnSpPr/>
          <p:nvPr/>
        </p:nvCxnSpPr>
        <p:spPr>
          <a:xfrm flipV="1">
            <a:off x="4374697" y="9164865"/>
            <a:ext cx="358299" cy="3582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uščični povezovalnik 23"/>
          <p:cNvCxnSpPr/>
          <p:nvPr/>
        </p:nvCxnSpPr>
        <p:spPr>
          <a:xfrm>
            <a:off x="4374697" y="9883203"/>
            <a:ext cx="486054" cy="288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Skupina 31"/>
          <p:cNvGrpSpPr/>
          <p:nvPr/>
        </p:nvGrpSpPr>
        <p:grpSpPr>
          <a:xfrm>
            <a:off x="2718513" y="7794972"/>
            <a:ext cx="1638182" cy="467182"/>
            <a:chOff x="2268463" y="8047870"/>
            <a:chExt cx="1638182" cy="467182"/>
          </a:xfrm>
        </p:grpSpPr>
        <p:cxnSp>
          <p:nvCxnSpPr>
            <p:cNvPr id="26" name="Raven povezovalnik 25"/>
            <p:cNvCxnSpPr/>
            <p:nvPr/>
          </p:nvCxnSpPr>
          <p:spPr>
            <a:xfrm>
              <a:off x="3906645" y="8047870"/>
              <a:ext cx="0" cy="4671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aven puščični povezovalnik 29"/>
            <p:cNvCxnSpPr/>
            <p:nvPr/>
          </p:nvCxnSpPr>
          <p:spPr>
            <a:xfrm flipH="1">
              <a:off x="2268463" y="8515052"/>
              <a:ext cx="163818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Raven puščični povezovalnik 33"/>
          <p:cNvCxnSpPr/>
          <p:nvPr/>
        </p:nvCxnSpPr>
        <p:spPr>
          <a:xfrm>
            <a:off x="1332359" y="8659068"/>
            <a:ext cx="0" cy="612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uščični povezovalnik 52"/>
          <p:cNvCxnSpPr/>
          <p:nvPr/>
        </p:nvCxnSpPr>
        <p:spPr>
          <a:xfrm>
            <a:off x="2718513" y="9820488"/>
            <a:ext cx="36965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Slika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692" y="4603122"/>
            <a:ext cx="2161899" cy="1442392"/>
          </a:xfrm>
          <a:prstGeom prst="rect">
            <a:avLst/>
          </a:prstGeom>
        </p:spPr>
      </p:pic>
      <p:sp>
        <p:nvSpPr>
          <p:cNvPr id="27" name="Pravokotnik 26"/>
          <p:cNvSpPr/>
          <p:nvPr/>
        </p:nvSpPr>
        <p:spPr>
          <a:xfrm>
            <a:off x="2196455" y="7506940"/>
            <a:ext cx="116808" cy="9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8" name="Pravokotnik 27"/>
          <p:cNvSpPr/>
          <p:nvPr/>
        </p:nvSpPr>
        <p:spPr>
          <a:xfrm>
            <a:off x="396255" y="9523164"/>
            <a:ext cx="116808" cy="9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5015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oljeZBesedilom 34">
            <a:hlinkClick r:id="rId3" action="ppaction://hlinkfile"/>
          </p:cNvPr>
          <p:cNvSpPr txBox="1"/>
          <p:nvPr/>
        </p:nvSpPr>
        <p:spPr>
          <a:xfrm>
            <a:off x="612279" y="306140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17 DAVČNI REGISTER</a:t>
            </a:r>
            <a:endParaRPr lang="sl-SI" sz="2400"/>
          </a:p>
        </p:txBody>
      </p:sp>
      <p:sp>
        <p:nvSpPr>
          <p:cNvPr id="38" name="PoljeZBesedilom 37"/>
          <p:cNvSpPr txBox="1"/>
          <p:nvPr/>
        </p:nvSpPr>
        <p:spPr>
          <a:xfrm>
            <a:off x="268535" y="1111002"/>
            <a:ext cx="6552728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V kateri register se mora pravna oseba najpozneje v 8 dneh vpisati potem, ko se registrira pri sodnem registru, Poslovnem registru  Slovenije ali kakšnem drugem registru?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324247" y="2178348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Vpisati se mora v davčni register pri izpostavi davčnega urada Davčne uprave RS (Durs).</a:t>
            </a:r>
            <a:endParaRPr lang="sl-SI"/>
          </a:p>
        </p:txBody>
      </p:sp>
      <p:sp>
        <p:nvSpPr>
          <p:cNvPr id="36" name="PoljeZBesedilom 35"/>
          <p:cNvSpPr txBox="1"/>
          <p:nvPr/>
        </p:nvSpPr>
        <p:spPr>
          <a:xfrm>
            <a:off x="396255" y="3114452"/>
            <a:ext cx="655272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Kateri obrazec je treba izpolniti , da se prijavimo  v davčni register in kaj je treba  priložiti k temu obrazcu?</a:t>
            </a:r>
            <a:endParaRPr lang="sl-SI"/>
          </a:p>
        </p:txBody>
      </p:sp>
      <p:sp>
        <p:nvSpPr>
          <p:cNvPr id="5" name="PoljeZBesedilom 4">
            <a:hlinkClick r:id="rId4" action="ppaction://hlinkfile"/>
          </p:cNvPr>
          <p:cNvSpPr txBox="1"/>
          <p:nvPr/>
        </p:nvSpPr>
        <p:spPr>
          <a:xfrm>
            <a:off x="2232459" y="401919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Izpolniti je treba obrazec DR-04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1367358" y="5597857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dokazila, ki potrjujejo resničnost navedb v obrazcu DR-04</a:t>
            </a:r>
            <a:endParaRPr lang="sl-SI"/>
          </a:p>
        </p:txBody>
      </p:sp>
      <p:cxnSp>
        <p:nvCxnSpPr>
          <p:cNvPr id="9" name="Raven puščični povezovalnik 8"/>
          <p:cNvCxnSpPr/>
          <p:nvPr/>
        </p:nvCxnSpPr>
        <p:spPr>
          <a:xfrm>
            <a:off x="3600611" y="4388530"/>
            <a:ext cx="0" cy="12093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3947789" y="4778038"/>
            <a:ext cx="1189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priložiti</a:t>
            </a:r>
            <a:endParaRPr lang="sl-SI"/>
          </a:p>
        </p:txBody>
      </p:sp>
      <p:sp>
        <p:nvSpPr>
          <p:cNvPr id="42" name="PoljeZBesedilom 41"/>
          <p:cNvSpPr txBox="1"/>
          <p:nvPr/>
        </p:nvSpPr>
        <p:spPr>
          <a:xfrm>
            <a:off x="468263" y="6426820"/>
            <a:ext cx="655272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Kaj pošlje  DURS pravni osebi, ki  se je vpisala v davčni register?</a:t>
            </a:r>
            <a:endParaRPr lang="sl-SI"/>
          </a:p>
        </p:txBody>
      </p:sp>
      <p:sp>
        <p:nvSpPr>
          <p:cNvPr id="11" name="PoljeZBesedilom 10"/>
          <p:cNvSpPr txBox="1"/>
          <p:nvPr/>
        </p:nvSpPr>
        <p:spPr>
          <a:xfrm>
            <a:off x="2052439" y="6930876"/>
            <a:ext cx="3420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Davčna uprava Republike Slovenije (DURS)</a:t>
            </a:r>
            <a:endParaRPr lang="sl-SI"/>
          </a:p>
        </p:txBody>
      </p:sp>
      <p:cxnSp>
        <p:nvCxnSpPr>
          <p:cNvPr id="46" name="Raven puščični povezovalnik 45"/>
          <p:cNvCxnSpPr/>
          <p:nvPr/>
        </p:nvCxnSpPr>
        <p:spPr>
          <a:xfrm flipH="1">
            <a:off x="1692399" y="7707283"/>
            <a:ext cx="2016224" cy="12093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/>
          <p:cNvSpPr txBox="1"/>
          <p:nvPr/>
        </p:nvSpPr>
        <p:spPr>
          <a:xfrm>
            <a:off x="1367358" y="7950767"/>
            <a:ext cx="1189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pošlje</a:t>
            </a:r>
            <a:endParaRPr lang="sl-SI"/>
          </a:p>
        </p:txBody>
      </p:sp>
      <p:cxnSp>
        <p:nvCxnSpPr>
          <p:cNvPr id="49" name="Raven puščični povezovalnik 48"/>
          <p:cNvCxnSpPr/>
          <p:nvPr/>
        </p:nvCxnSpPr>
        <p:spPr>
          <a:xfrm>
            <a:off x="3924647" y="7722964"/>
            <a:ext cx="1872208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324247" y="930714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otrdilo o vpisu v davčni register</a:t>
            </a:r>
            <a:endParaRPr lang="sl-SI"/>
          </a:p>
        </p:txBody>
      </p:sp>
      <p:sp>
        <p:nvSpPr>
          <p:cNvPr id="50" name="PoljeZBesedilom 49"/>
          <p:cNvSpPr txBox="1"/>
          <p:nvPr/>
        </p:nvSpPr>
        <p:spPr>
          <a:xfrm>
            <a:off x="5543822" y="8103167"/>
            <a:ext cx="1189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dodeli</a:t>
            </a:r>
            <a:endParaRPr lang="sl-SI"/>
          </a:p>
        </p:txBody>
      </p:sp>
      <p:sp>
        <p:nvSpPr>
          <p:cNvPr id="51" name="PoljeZBesedilom 50"/>
          <p:cNvSpPr txBox="1"/>
          <p:nvPr/>
        </p:nvSpPr>
        <p:spPr>
          <a:xfrm>
            <a:off x="5185792" y="9307140"/>
            <a:ext cx="1691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davčno številko</a:t>
            </a:r>
            <a:endParaRPr lang="sl-SI"/>
          </a:p>
        </p:txBody>
      </p:sp>
      <p:sp>
        <p:nvSpPr>
          <p:cNvPr id="19" name="Pravokotnik 18"/>
          <p:cNvSpPr/>
          <p:nvPr/>
        </p:nvSpPr>
        <p:spPr>
          <a:xfrm>
            <a:off x="2124447" y="4174247"/>
            <a:ext cx="116808" cy="9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3242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oljeZBesedilom 37"/>
          <p:cNvSpPr txBox="1"/>
          <p:nvPr/>
        </p:nvSpPr>
        <p:spPr>
          <a:xfrm>
            <a:off x="268535" y="90116"/>
            <a:ext cx="655272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Komu se dodeli davčna številka in za kaj se uporablja?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2647008" y="522164"/>
            <a:ext cx="1781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Davčna številka</a:t>
            </a:r>
            <a:endParaRPr lang="sl-SI"/>
          </a:p>
        </p:txBody>
      </p:sp>
      <p:sp>
        <p:nvSpPr>
          <p:cNvPr id="2" name="PoljeZBesedilom 1"/>
          <p:cNvSpPr txBox="1"/>
          <p:nvPr/>
        </p:nvSpPr>
        <p:spPr>
          <a:xfrm>
            <a:off x="900311" y="109822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se dodeli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1116335" y="196232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zavezancu za davek</a:t>
            </a:r>
            <a:endParaRPr lang="sl-SI"/>
          </a:p>
        </p:txBody>
      </p:sp>
      <p:grpSp>
        <p:nvGrpSpPr>
          <p:cNvPr id="16" name="Skupina 15"/>
          <p:cNvGrpSpPr/>
          <p:nvPr/>
        </p:nvGrpSpPr>
        <p:grpSpPr>
          <a:xfrm>
            <a:off x="2124447" y="738188"/>
            <a:ext cx="432048" cy="1123246"/>
            <a:chOff x="2052439" y="1109872"/>
            <a:chExt cx="432048" cy="1123246"/>
          </a:xfrm>
        </p:grpSpPr>
        <p:cxnSp>
          <p:nvCxnSpPr>
            <p:cNvPr id="13" name="Raven povezovalnik 12"/>
            <p:cNvCxnSpPr/>
            <p:nvPr/>
          </p:nvCxnSpPr>
          <p:spPr>
            <a:xfrm flipH="1">
              <a:off x="2052439" y="1109872"/>
              <a:ext cx="4320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aven puščični povezovalnik 14"/>
            <p:cNvCxnSpPr/>
            <p:nvPr/>
          </p:nvCxnSpPr>
          <p:spPr>
            <a:xfrm>
              <a:off x="2052439" y="1109872"/>
              <a:ext cx="0" cy="112324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Raven puščični povezovalnik 18"/>
          <p:cNvCxnSpPr/>
          <p:nvPr/>
        </p:nvCxnSpPr>
        <p:spPr>
          <a:xfrm>
            <a:off x="3132559" y="2106340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3348583" y="138626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u</a:t>
            </a:r>
            <a:r>
              <a:rPr lang="sl-SI" smtClean="0"/>
              <a:t>porablja se v zvezi z</a:t>
            </a:r>
            <a:endParaRPr lang="sl-SI"/>
          </a:p>
        </p:txBody>
      </p:sp>
      <p:sp>
        <p:nvSpPr>
          <p:cNvPr id="21" name="PoljeZBesedilom 20"/>
          <p:cNvSpPr txBox="1"/>
          <p:nvPr/>
        </p:nvSpPr>
        <p:spPr>
          <a:xfrm>
            <a:off x="5220791" y="1890316"/>
            <a:ext cx="1528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vsemi davki</a:t>
            </a:r>
            <a:endParaRPr lang="sl-SI"/>
          </a:p>
        </p:txBody>
      </p:sp>
      <p:sp>
        <p:nvSpPr>
          <p:cNvPr id="32" name="PoljeZBesedilom 31">
            <a:hlinkClick r:id="rId3" action="ppaction://hlinkfile"/>
          </p:cNvPr>
          <p:cNvSpPr txBox="1"/>
          <p:nvPr/>
        </p:nvSpPr>
        <p:spPr>
          <a:xfrm>
            <a:off x="252239" y="2466380"/>
            <a:ext cx="655272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/>
              <a:t>5</a:t>
            </a:r>
            <a:r>
              <a:rPr lang="sl-SI" smtClean="0"/>
              <a:t>. Kakšne so značilnosti davčne številke, ki je identifikacijska številka (t.i ID številka)? </a:t>
            </a:r>
            <a:endParaRPr lang="sl-SI"/>
          </a:p>
        </p:txBody>
      </p:sp>
      <p:grpSp>
        <p:nvGrpSpPr>
          <p:cNvPr id="25" name="Skupina 24"/>
          <p:cNvGrpSpPr/>
          <p:nvPr/>
        </p:nvGrpSpPr>
        <p:grpSpPr>
          <a:xfrm>
            <a:off x="1304503" y="3114452"/>
            <a:ext cx="4680520" cy="738664"/>
            <a:chOff x="1304503" y="4194572"/>
            <a:chExt cx="4680520" cy="738664"/>
          </a:xfrm>
        </p:grpSpPr>
        <p:sp>
          <p:nvSpPr>
            <p:cNvPr id="23" name="PoljeZBesedilom 22"/>
            <p:cNvSpPr txBox="1"/>
            <p:nvPr/>
          </p:nvSpPr>
          <p:spPr>
            <a:xfrm>
              <a:off x="1304503" y="4194572"/>
              <a:ext cx="4680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Predpona SI samo za davčne zavezance za DDV</a:t>
              </a:r>
              <a:endParaRPr lang="sl-SI"/>
            </a:p>
          </p:txBody>
        </p:sp>
        <p:sp>
          <p:nvSpPr>
            <p:cNvPr id="24" name="PoljeZBesedilom 23"/>
            <p:cNvSpPr txBox="1"/>
            <p:nvPr/>
          </p:nvSpPr>
          <p:spPr>
            <a:xfrm>
              <a:off x="1332359" y="4563904"/>
              <a:ext cx="3340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SI</a:t>
              </a:r>
              <a:endParaRPr lang="sl-SI"/>
            </a:p>
          </p:txBody>
        </p:sp>
      </p:grpSp>
      <p:grpSp>
        <p:nvGrpSpPr>
          <p:cNvPr id="26" name="Skupina 25"/>
          <p:cNvGrpSpPr/>
          <p:nvPr/>
        </p:nvGrpSpPr>
        <p:grpSpPr>
          <a:xfrm>
            <a:off x="1332359" y="4050556"/>
            <a:ext cx="4680520" cy="738664"/>
            <a:chOff x="1332359" y="5274692"/>
            <a:chExt cx="4680520" cy="738664"/>
          </a:xfrm>
        </p:grpSpPr>
        <p:sp>
          <p:nvSpPr>
            <p:cNvPr id="39" name="PoljeZBesedilom 38"/>
            <p:cNvSpPr txBox="1"/>
            <p:nvPr/>
          </p:nvSpPr>
          <p:spPr>
            <a:xfrm>
              <a:off x="1332359" y="5274692"/>
              <a:ext cx="4680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7 mest naključno izbranih</a:t>
              </a:r>
              <a:endParaRPr lang="sl-SI"/>
            </a:p>
          </p:txBody>
        </p:sp>
        <p:sp>
          <p:nvSpPr>
            <p:cNvPr id="40" name="PoljeZBesedilom 39"/>
            <p:cNvSpPr txBox="1"/>
            <p:nvPr/>
          </p:nvSpPr>
          <p:spPr>
            <a:xfrm>
              <a:off x="1332359" y="5644024"/>
              <a:ext cx="3340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1234567</a:t>
              </a:r>
              <a:endParaRPr lang="sl-SI"/>
            </a:p>
          </p:txBody>
        </p:sp>
      </p:grpSp>
      <p:grpSp>
        <p:nvGrpSpPr>
          <p:cNvPr id="27" name="Skupina 26"/>
          <p:cNvGrpSpPr/>
          <p:nvPr/>
        </p:nvGrpSpPr>
        <p:grpSpPr>
          <a:xfrm>
            <a:off x="1449982" y="4986660"/>
            <a:ext cx="4680520" cy="738664"/>
            <a:chOff x="1404367" y="6282804"/>
            <a:chExt cx="4680520" cy="738664"/>
          </a:xfrm>
        </p:grpSpPr>
        <p:sp>
          <p:nvSpPr>
            <p:cNvPr id="43" name="PoljeZBesedilom 42"/>
            <p:cNvSpPr txBox="1"/>
            <p:nvPr/>
          </p:nvSpPr>
          <p:spPr>
            <a:xfrm>
              <a:off x="1404367" y="6282804"/>
              <a:ext cx="4680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kontrolna številka</a:t>
              </a:r>
              <a:endParaRPr lang="sl-SI"/>
            </a:p>
          </p:txBody>
        </p:sp>
        <p:sp>
          <p:nvSpPr>
            <p:cNvPr id="44" name="PoljeZBesedilom 43"/>
            <p:cNvSpPr txBox="1"/>
            <p:nvPr/>
          </p:nvSpPr>
          <p:spPr>
            <a:xfrm>
              <a:off x="1404367" y="6652136"/>
              <a:ext cx="3340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K</a:t>
              </a:r>
              <a:endParaRPr lang="sl-SI"/>
            </a:p>
          </p:txBody>
        </p:sp>
      </p:grpSp>
      <p:grpSp>
        <p:nvGrpSpPr>
          <p:cNvPr id="34" name="Skupina 33"/>
          <p:cNvGrpSpPr/>
          <p:nvPr/>
        </p:nvGrpSpPr>
        <p:grpSpPr>
          <a:xfrm>
            <a:off x="1404367" y="5922764"/>
            <a:ext cx="4896544" cy="1305436"/>
            <a:chOff x="1404367" y="6714852"/>
            <a:chExt cx="4896544" cy="1305436"/>
          </a:xfrm>
        </p:grpSpPr>
        <p:sp>
          <p:nvSpPr>
            <p:cNvPr id="28" name="PoljeZBesedilom 27"/>
            <p:cNvSpPr txBox="1"/>
            <p:nvPr/>
          </p:nvSpPr>
          <p:spPr>
            <a:xfrm>
              <a:off x="1404367" y="6714852"/>
              <a:ext cx="4896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SI 12345678</a:t>
              </a:r>
              <a:endParaRPr lang="sl-SI"/>
            </a:p>
          </p:txBody>
        </p:sp>
        <p:sp>
          <p:nvSpPr>
            <p:cNvPr id="30" name="PoljeZBesedilom 29"/>
            <p:cNvSpPr txBox="1"/>
            <p:nvPr/>
          </p:nvSpPr>
          <p:spPr>
            <a:xfrm>
              <a:off x="1404367" y="7650956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Osemmestna številka</a:t>
              </a:r>
              <a:endParaRPr lang="sl-SI"/>
            </a:p>
          </p:txBody>
        </p:sp>
        <p:cxnSp>
          <p:nvCxnSpPr>
            <p:cNvPr id="33" name="Raven puščični povezovalnik 32"/>
            <p:cNvCxnSpPr/>
            <p:nvPr/>
          </p:nvCxnSpPr>
          <p:spPr>
            <a:xfrm>
              <a:off x="2124447" y="7146900"/>
              <a:ext cx="0" cy="4227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PoljeZBesedilom 51">
            <a:hlinkClick r:id="rId4" action="ppaction://hlinkfile"/>
          </p:cNvPr>
          <p:cNvSpPr txBox="1"/>
          <p:nvPr/>
        </p:nvSpPr>
        <p:spPr>
          <a:xfrm>
            <a:off x="404639" y="7218908"/>
            <a:ext cx="655272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6. Kje vse navaja davčni zavezanec davčno številko in kje je to predpisano? </a:t>
            </a:r>
            <a:endParaRPr lang="sl-SI"/>
          </a:p>
        </p:txBody>
      </p:sp>
      <p:sp>
        <p:nvSpPr>
          <p:cNvPr id="45" name="PoljeZBesedilom 44"/>
          <p:cNvSpPr txBox="1"/>
          <p:nvPr/>
        </p:nvSpPr>
        <p:spPr>
          <a:xfrm>
            <a:off x="252239" y="873107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davčni napovedi;</a:t>
            </a:r>
            <a:endParaRPr lang="sl-SI"/>
          </a:p>
        </p:txBody>
      </p:sp>
      <p:sp>
        <p:nvSpPr>
          <p:cNvPr id="53" name="PoljeZBesedilom 52"/>
          <p:cNvSpPr txBox="1"/>
          <p:nvPr/>
        </p:nvSpPr>
        <p:spPr>
          <a:xfrm>
            <a:off x="2700511" y="873107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obračunu  davka z DDV;</a:t>
            </a:r>
            <a:endParaRPr lang="sl-SI"/>
          </a:p>
        </p:txBody>
      </p:sp>
      <p:sp>
        <p:nvSpPr>
          <p:cNvPr id="54" name="PoljeZBesedilom 53"/>
          <p:cNvSpPr txBox="1"/>
          <p:nvPr/>
        </p:nvSpPr>
        <p:spPr>
          <a:xfrm>
            <a:off x="5148783" y="873107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 izdanih računih …</a:t>
            </a:r>
            <a:endParaRPr lang="sl-SI"/>
          </a:p>
        </p:txBody>
      </p:sp>
      <p:grpSp>
        <p:nvGrpSpPr>
          <p:cNvPr id="68" name="Skupina 67"/>
          <p:cNvGrpSpPr/>
          <p:nvPr/>
        </p:nvGrpSpPr>
        <p:grpSpPr>
          <a:xfrm>
            <a:off x="1322734" y="7866980"/>
            <a:ext cx="4708376" cy="751438"/>
            <a:chOff x="1304503" y="8587060"/>
            <a:chExt cx="4708376" cy="751438"/>
          </a:xfrm>
        </p:grpSpPr>
        <p:cxnSp>
          <p:nvCxnSpPr>
            <p:cNvPr id="57" name="Raven povezovalnik 56"/>
            <p:cNvCxnSpPr/>
            <p:nvPr/>
          </p:nvCxnSpPr>
          <p:spPr>
            <a:xfrm>
              <a:off x="1304503" y="8875092"/>
              <a:ext cx="47083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Raven povezovalnik 60"/>
            <p:cNvCxnSpPr/>
            <p:nvPr/>
          </p:nvCxnSpPr>
          <p:spPr>
            <a:xfrm>
              <a:off x="1304503" y="8875092"/>
              <a:ext cx="0" cy="422756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aven povezovalnik 63"/>
            <p:cNvCxnSpPr/>
            <p:nvPr/>
          </p:nvCxnSpPr>
          <p:spPr>
            <a:xfrm>
              <a:off x="5985023" y="8875092"/>
              <a:ext cx="0" cy="422756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aven puščični povezovalnik 65"/>
            <p:cNvCxnSpPr/>
            <p:nvPr/>
          </p:nvCxnSpPr>
          <p:spPr>
            <a:xfrm>
              <a:off x="3544899" y="8587060"/>
              <a:ext cx="0" cy="75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PoljeZBesedilom 68"/>
          <p:cNvSpPr txBox="1"/>
          <p:nvPr/>
        </p:nvSpPr>
        <p:spPr>
          <a:xfrm>
            <a:off x="2240607" y="9811196"/>
            <a:ext cx="3772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Zakon o davčnem postopku  (ZDavP)</a:t>
            </a:r>
            <a:endParaRPr lang="sl-SI"/>
          </a:p>
        </p:txBody>
      </p:sp>
      <p:cxnSp>
        <p:nvCxnSpPr>
          <p:cNvPr id="73" name="Raven puščični povezovalnik 72"/>
          <p:cNvCxnSpPr/>
          <p:nvPr/>
        </p:nvCxnSpPr>
        <p:spPr>
          <a:xfrm>
            <a:off x="3636615" y="9388440"/>
            <a:ext cx="0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PoljeZBesedilom 74"/>
          <p:cNvSpPr txBox="1"/>
          <p:nvPr/>
        </p:nvSpPr>
        <p:spPr>
          <a:xfrm>
            <a:off x="3636615" y="930714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ureja</a:t>
            </a:r>
            <a:endParaRPr lang="sl-SI"/>
          </a:p>
        </p:txBody>
      </p:sp>
      <p:sp>
        <p:nvSpPr>
          <p:cNvPr id="76" name="PoljeZBesedilom 75"/>
          <p:cNvSpPr txBox="1"/>
          <p:nvPr/>
        </p:nvSpPr>
        <p:spPr>
          <a:xfrm>
            <a:off x="324247" y="10172977"/>
            <a:ext cx="6896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7. Kdaj se moramo prijaviti v sistem  DDV? Več kot 50.000 € prihodkov</a:t>
            </a:r>
            <a:endParaRPr lang="sl-SI"/>
          </a:p>
        </p:txBody>
      </p:sp>
      <p:sp>
        <p:nvSpPr>
          <p:cNvPr id="41" name="Pravokotnik 40"/>
          <p:cNvSpPr/>
          <p:nvPr/>
        </p:nvSpPr>
        <p:spPr>
          <a:xfrm>
            <a:off x="1908423" y="2898428"/>
            <a:ext cx="116808" cy="9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2" name="Pravokotnik 41"/>
          <p:cNvSpPr/>
          <p:nvPr/>
        </p:nvSpPr>
        <p:spPr>
          <a:xfrm>
            <a:off x="1764407" y="7650956"/>
            <a:ext cx="116808" cy="9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7413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" r="42295" b="83435"/>
          <a:stretch/>
        </p:blipFill>
        <p:spPr bwMode="auto">
          <a:xfrm>
            <a:off x="972319" y="4698627"/>
            <a:ext cx="5628290" cy="59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22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8" r="40032" b="69426"/>
          <a:stretch/>
        </p:blipFill>
        <p:spPr bwMode="auto">
          <a:xfrm>
            <a:off x="0" y="3804988"/>
            <a:ext cx="7396617" cy="197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29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79" y="1962324"/>
            <a:ext cx="6338115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674292"/>
            <a:ext cx="7367867" cy="7128792"/>
          </a:xfrm>
          <a:prstGeom prst="rect">
            <a:avLst/>
          </a:prstGeom>
        </p:spPr>
      </p:pic>
      <p:sp>
        <p:nvSpPr>
          <p:cNvPr id="3" name="Pravokotnik 2">
            <a:hlinkClick r:id="rId4" action="ppaction://hlinkfile"/>
          </p:cNvPr>
          <p:cNvSpPr/>
          <p:nvPr/>
        </p:nvSpPr>
        <p:spPr>
          <a:xfrm>
            <a:off x="2916535" y="9595172"/>
            <a:ext cx="12241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1898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2223</Words>
  <Application>Microsoft Office PowerPoint</Application>
  <PresentationFormat>Po meri</PresentationFormat>
  <Paragraphs>378</Paragraphs>
  <Slides>26</Slides>
  <Notes>6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186</cp:revision>
  <dcterms:created xsi:type="dcterms:W3CDTF">2014-09-07T06:32:34Z</dcterms:created>
  <dcterms:modified xsi:type="dcterms:W3CDTF">2015-06-18T08:56:29Z</dcterms:modified>
</cp:coreProperties>
</file>