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58" r:id="rId6"/>
    <p:sldId id="259" r:id="rId7"/>
    <p:sldId id="260" r:id="rId8"/>
    <p:sldId id="262" r:id="rId9"/>
    <p:sldId id="263" r:id="rId10"/>
    <p:sldId id="265" r:id="rId11"/>
    <p:sldId id="266" r:id="rId12"/>
    <p:sldId id="267" r:id="rId13"/>
  </p:sldIdLst>
  <p:sldSz cx="7561263" cy="106934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50" autoAdjust="0"/>
    <p:restoredTop sz="94660"/>
  </p:normalViewPr>
  <p:slideViewPr>
    <p:cSldViewPr>
      <p:cViewPr varScale="1">
        <p:scale>
          <a:sx n="54" d="100"/>
          <a:sy n="54" d="100"/>
        </p:scale>
        <p:origin x="2381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18.6.2015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poslovni_nacrt_pohistvo.doc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slide" Target="slide8.xml"/><Relationship Id="rId2" Type="http://schemas.openxmlformats.org/officeDocument/2006/relationships/hyperlink" Target="../filmi/poslovni_nacrt.wmv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612279" y="7381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smtClean="0"/>
              <a:t>1. 7 POSLOVNI NAČRT</a:t>
            </a:r>
            <a:endParaRPr lang="sl-SI" sz="2400"/>
          </a:p>
        </p:txBody>
      </p:sp>
      <p:sp>
        <p:nvSpPr>
          <p:cNvPr id="2" name="PoljeZBesedilom 1"/>
          <p:cNvSpPr txBox="1"/>
          <p:nvPr/>
        </p:nvSpPr>
        <p:spPr>
          <a:xfrm>
            <a:off x="619894" y="34024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pisni dokument</a:t>
            </a:r>
            <a:endParaRPr lang="sl-SI"/>
          </a:p>
        </p:txBody>
      </p:sp>
      <p:grpSp>
        <p:nvGrpSpPr>
          <p:cNvPr id="16" name="Skupina 15"/>
          <p:cNvGrpSpPr/>
          <p:nvPr/>
        </p:nvGrpSpPr>
        <p:grpSpPr>
          <a:xfrm>
            <a:off x="1555998" y="2073241"/>
            <a:ext cx="640457" cy="1194519"/>
            <a:chOff x="1555998" y="1199853"/>
            <a:chExt cx="640457" cy="1194519"/>
          </a:xfrm>
        </p:grpSpPr>
        <p:cxnSp>
          <p:nvCxnSpPr>
            <p:cNvPr id="11" name="Raven puščični povezovalnik 10"/>
            <p:cNvCxnSpPr/>
            <p:nvPr/>
          </p:nvCxnSpPr>
          <p:spPr>
            <a:xfrm>
              <a:off x="1555998" y="1199853"/>
              <a:ext cx="0" cy="11945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PoljeZBesedilom 14"/>
            <p:cNvSpPr txBox="1"/>
            <p:nvPr/>
          </p:nvSpPr>
          <p:spPr>
            <a:xfrm>
              <a:off x="1692399" y="153027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1</a:t>
              </a:r>
              <a:endParaRPr lang="sl-SI"/>
            </a:p>
          </p:txBody>
        </p:sp>
      </p:grpSp>
      <p:grpSp>
        <p:nvGrpSpPr>
          <p:cNvPr id="56" name="Skupina 55"/>
          <p:cNvGrpSpPr/>
          <p:nvPr/>
        </p:nvGrpSpPr>
        <p:grpSpPr>
          <a:xfrm>
            <a:off x="1548383" y="4017457"/>
            <a:ext cx="720080" cy="1194519"/>
            <a:chOff x="1548383" y="4017457"/>
            <a:chExt cx="720080" cy="1194519"/>
          </a:xfrm>
        </p:grpSpPr>
        <p:cxnSp>
          <p:nvCxnSpPr>
            <p:cNvPr id="19" name="Raven puščični povezovalnik 18"/>
            <p:cNvCxnSpPr/>
            <p:nvPr/>
          </p:nvCxnSpPr>
          <p:spPr>
            <a:xfrm>
              <a:off x="1548383" y="4017457"/>
              <a:ext cx="0" cy="11945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PoljeZBesedilom 19"/>
            <p:cNvSpPr txBox="1"/>
            <p:nvPr/>
          </p:nvSpPr>
          <p:spPr>
            <a:xfrm>
              <a:off x="1764407" y="4318263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2</a:t>
              </a:r>
            </a:p>
          </p:txBody>
        </p:sp>
      </p:grpSp>
      <p:sp>
        <p:nvSpPr>
          <p:cNvPr id="21" name="PoljeZBesedilom 20"/>
          <p:cNvSpPr txBox="1"/>
          <p:nvPr/>
        </p:nvSpPr>
        <p:spPr>
          <a:xfrm>
            <a:off x="612279" y="57160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podjetnik</a:t>
            </a:r>
            <a:endParaRPr lang="sl-SI"/>
          </a:p>
        </p:txBody>
      </p:sp>
      <p:sp>
        <p:nvSpPr>
          <p:cNvPr id="26" name="PoljeZBesedilom 25"/>
          <p:cNvSpPr txBox="1"/>
          <p:nvPr/>
        </p:nvSpPr>
        <p:spPr>
          <a:xfrm>
            <a:off x="2260155" y="5490716"/>
            <a:ext cx="1952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d</a:t>
            </a:r>
            <a:r>
              <a:rPr lang="sl-SI" smtClean="0"/>
              <a:t>obi pregled</a:t>
            </a:r>
            <a:endParaRPr lang="sl-SI"/>
          </a:p>
        </p:txBody>
      </p:sp>
      <p:sp>
        <p:nvSpPr>
          <p:cNvPr id="29" name="PoljeZBesedilom 28"/>
          <p:cNvSpPr txBox="1"/>
          <p:nvPr/>
        </p:nvSpPr>
        <p:spPr>
          <a:xfrm>
            <a:off x="5076775" y="48112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n</a:t>
            </a:r>
            <a:r>
              <a:rPr lang="sl-SI" smtClean="0"/>
              <a:t>ad tržnimi razmerami</a:t>
            </a:r>
            <a:endParaRPr lang="sl-SI"/>
          </a:p>
        </p:txBody>
      </p:sp>
      <p:grpSp>
        <p:nvGrpSpPr>
          <p:cNvPr id="58" name="Skupina 57"/>
          <p:cNvGrpSpPr/>
          <p:nvPr/>
        </p:nvGrpSpPr>
        <p:grpSpPr>
          <a:xfrm>
            <a:off x="1980431" y="5182359"/>
            <a:ext cx="2952328" cy="1469777"/>
            <a:chOff x="1980431" y="5182359"/>
            <a:chExt cx="2952328" cy="1469777"/>
          </a:xfrm>
        </p:grpSpPr>
        <p:cxnSp>
          <p:nvCxnSpPr>
            <p:cNvPr id="25" name="Raven puščični povezovalnik 24"/>
            <p:cNvCxnSpPr/>
            <p:nvPr/>
          </p:nvCxnSpPr>
          <p:spPr>
            <a:xfrm>
              <a:off x="1980431" y="5932056"/>
              <a:ext cx="20882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aven puščični povezovalnik 27"/>
            <p:cNvCxnSpPr/>
            <p:nvPr/>
          </p:nvCxnSpPr>
          <p:spPr>
            <a:xfrm flipV="1">
              <a:off x="4212679" y="5182359"/>
              <a:ext cx="720080" cy="6776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aven puščični povezovalnik 30"/>
            <p:cNvCxnSpPr/>
            <p:nvPr/>
          </p:nvCxnSpPr>
          <p:spPr>
            <a:xfrm>
              <a:off x="4212679" y="6012449"/>
              <a:ext cx="711696" cy="6396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PoljeZBesedilom 33"/>
          <p:cNvSpPr txBox="1"/>
          <p:nvPr/>
        </p:nvSpPr>
        <p:spPr>
          <a:xfrm>
            <a:off x="5148783" y="6344521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ogoji poslovanja</a:t>
            </a:r>
            <a:endParaRPr lang="sl-SI"/>
          </a:p>
        </p:txBody>
      </p:sp>
      <p:sp>
        <p:nvSpPr>
          <p:cNvPr id="45" name="PoljeZBesedilom 44"/>
          <p:cNvSpPr txBox="1"/>
          <p:nvPr/>
        </p:nvSpPr>
        <p:spPr>
          <a:xfrm>
            <a:off x="4068663" y="2073241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v njem jasno  opredeli</a:t>
            </a:r>
            <a:endParaRPr lang="sl-SI"/>
          </a:p>
        </p:txBody>
      </p:sp>
      <p:grpSp>
        <p:nvGrpSpPr>
          <p:cNvPr id="57" name="Skupina 56"/>
          <p:cNvGrpSpPr/>
          <p:nvPr/>
        </p:nvGrpSpPr>
        <p:grpSpPr>
          <a:xfrm>
            <a:off x="4212679" y="1386260"/>
            <a:ext cx="2808312" cy="2016224"/>
            <a:chOff x="4212679" y="1386260"/>
            <a:chExt cx="2808312" cy="2016224"/>
          </a:xfrm>
        </p:grpSpPr>
        <p:sp>
          <p:nvSpPr>
            <p:cNvPr id="44" name="PoljeZBesedilom 43"/>
            <p:cNvSpPr txBox="1"/>
            <p:nvPr/>
          </p:nvSpPr>
          <p:spPr>
            <a:xfrm>
              <a:off x="5436815" y="138626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3</a:t>
              </a:r>
              <a:endParaRPr lang="sl-SI"/>
            </a:p>
          </p:txBody>
        </p:sp>
        <p:cxnSp>
          <p:nvCxnSpPr>
            <p:cNvPr id="47" name="Raven povezovalnik 46"/>
            <p:cNvCxnSpPr/>
            <p:nvPr/>
          </p:nvCxnSpPr>
          <p:spPr>
            <a:xfrm>
              <a:off x="4212679" y="1842408"/>
              <a:ext cx="28083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aven povezovalnik 48"/>
            <p:cNvCxnSpPr/>
            <p:nvPr/>
          </p:nvCxnSpPr>
          <p:spPr>
            <a:xfrm>
              <a:off x="7020991" y="1842408"/>
              <a:ext cx="0" cy="1065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aven puščični povezovalnik 50"/>
            <p:cNvCxnSpPr/>
            <p:nvPr/>
          </p:nvCxnSpPr>
          <p:spPr>
            <a:xfrm flipH="1">
              <a:off x="4710582" y="2907720"/>
              <a:ext cx="2310409" cy="4947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PoljeZBesedilom 51"/>
          <p:cNvSpPr txBox="1"/>
          <p:nvPr/>
        </p:nvSpPr>
        <p:spPr>
          <a:xfrm>
            <a:off x="3276575" y="3618508"/>
            <a:ext cx="313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svoje cilje in strategije</a:t>
            </a:r>
            <a:endParaRPr lang="sl-SI"/>
          </a:p>
        </p:txBody>
      </p:sp>
      <p:sp>
        <p:nvSpPr>
          <p:cNvPr id="55" name="PoljeZBesedilom 54"/>
          <p:cNvSpPr txBox="1"/>
          <p:nvPr/>
        </p:nvSpPr>
        <p:spPr>
          <a:xfrm>
            <a:off x="612279" y="1386260"/>
            <a:ext cx="28803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1. Kaj je poslovni načrt?</a:t>
            </a:r>
            <a:endParaRPr lang="sl-SI"/>
          </a:p>
        </p:txBody>
      </p:sp>
      <p:sp>
        <p:nvSpPr>
          <p:cNvPr id="59" name="PoljeZBesedilom 58"/>
          <p:cNvSpPr txBox="1"/>
          <p:nvPr/>
        </p:nvSpPr>
        <p:spPr>
          <a:xfrm>
            <a:off x="534364" y="7074892"/>
            <a:ext cx="383872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2. Čemu je namenjen poslovni načrt?</a:t>
            </a:r>
            <a:endParaRPr lang="sl-SI"/>
          </a:p>
        </p:txBody>
      </p:sp>
      <p:sp>
        <p:nvSpPr>
          <p:cNvPr id="60" name="PoljeZBesedilom 59"/>
          <p:cNvSpPr txBox="1"/>
          <p:nvPr/>
        </p:nvSpPr>
        <p:spPr>
          <a:xfrm>
            <a:off x="468263" y="7650956"/>
            <a:ext cx="677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služi kot dokument pri pridobivanju potrebnih finančnih sredstev;</a:t>
            </a:r>
            <a:endParaRPr lang="sl-SI"/>
          </a:p>
        </p:txBody>
      </p:sp>
      <p:sp>
        <p:nvSpPr>
          <p:cNvPr id="61" name="PoljeZBesedilom 60"/>
          <p:cNvSpPr txBox="1"/>
          <p:nvPr/>
        </p:nvSpPr>
        <p:spPr>
          <a:xfrm>
            <a:off x="468263" y="8227020"/>
            <a:ext cx="6774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služi kot komunikacijski instrument med podjetnikom, stranko in drugimi zainteresiranimi;</a:t>
            </a:r>
            <a:endParaRPr lang="sl-SI"/>
          </a:p>
        </p:txBody>
      </p:sp>
      <p:sp>
        <p:nvSpPr>
          <p:cNvPr id="62" name="PoljeZBesedilom 61"/>
          <p:cNvSpPr txBox="1"/>
          <p:nvPr/>
        </p:nvSpPr>
        <p:spPr>
          <a:xfrm>
            <a:off x="540271" y="9038131"/>
            <a:ext cx="677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služi kot instrument osebne in podjetniške promocije podjetnika.</a:t>
            </a:r>
            <a:endParaRPr lang="sl-SI"/>
          </a:p>
        </p:txBody>
      </p:sp>
      <p:sp>
        <p:nvSpPr>
          <p:cNvPr id="63" name="Pravokotnik 62">
            <a:hlinkClick r:id="rId2" action="ppaction://hlinkfile"/>
          </p:cNvPr>
          <p:cNvSpPr/>
          <p:nvPr/>
        </p:nvSpPr>
        <p:spPr>
          <a:xfrm>
            <a:off x="4212679" y="738188"/>
            <a:ext cx="497903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09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4247" y="1098228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jasno naj pokaže, kaj je posel in kako ga nameravamo opravljati;</a:t>
            </a:r>
            <a:endParaRPr lang="sl-SI"/>
          </a:p>
        </p:txBody>
      </p:sp>
      <p:grpSp>
        <p:nvGrpSpPr>
          <p:cNvPr id="23" name="Skupina 22"/>
          <p:cNvGrpSpPr/>
          <p:nvPr/>
        </p:nvGrpSpPr>
        <p:grpSpPr>
          <a:xfrm>
            <a:off x="4500711" y="1530276"/>
            <a:ext cx="2520280" cy="860423"/>
            <a:chOff x="4500711" y="1530276"/>
            <a:chExt cx="2520280" cy="860423"/>
          </a:xfrm>
        </p:grpSpPr>
        <p:sp>
          <p:nvSpPr>
            <p:cNvPr id="10" name="PoljeZBesedilom 9"/>
            <p:cNvSpPr txBox="1"/>
            <p:nvPr/>
          </p:nvSpPr>
          <p:spPr>
            <a:xfrm>
              <a:off x="4500711" y="2021367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kdo bo sodeloval v poslu </a:t>
              </a:r>
              <a:endParaRPr lang="sl-SI"/>
            </a:p>
          </p:txBody>
        </p:sp>
        <p:cxnSp>
          <p:nvCxnSpPr>
            <p:cNvPr id="14" name="Raven puščični povezovalnik 13"/>
            <p:cNvCxnSpPr/>
            <p:nvPr/>
          </p:nvCxnSpPr>
          <p:spPr>
            <a:xfrm>
              <a:off x="5868863" y="1530276"/>
              <a:ext cx="0" cy="4919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Skupina 21"/>
          <p:cNvGrpSpPr/>
          <p:nvPr/>
        </p:nvGrpSpPr>
        <p:grpSpPr>
          <a:xfrm>
            <a:off x="3564607" y="1386260"/>
            <a:ext cx="2520280" cy="1440160"/>
            <a:chOff x="3564607" y="1386260"/>
            <a:chExt cx="2520280" cy="1440160"/>
          </a:xfrm>
        </p:grpSpPr>
        <p:sp>
          <p:nvSpPr>
            <p:cNvPr id="16" name="PoljeZBesedilom 15">
              <a:hlinkClick r:id="rId2" action="ppaction://hlinksldjump"/>
            </p:cNvPr>
            <p:cNvSpPr txBox="1"/>
            <p:nvPr/>
          </p:nvSpPr>
          <p:spPr>
            <a:xfrm>
              <a:off x="3564607" y="2457088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/>
                <a:t>k</a:t>
              </a:r>
              <a:r>
                <a:rPr lang="sl-SI" smtClean="0"/>
                <a:t>ako ga bomo financirali</a:t>
              </a:r>
              <a:endParaRPr lang="sl-SI"/>
            </a:p>
          </p:txBody>
        </p:sp>
        <p:cxnSp>
          <p:nvCxnSpPr>
            <p:cNvPr id="17" name="Raven puščični povezovalnik 16"/>
            <p:cNvCxnSpPr/>
            <p:nvPr/>
          </p:nvCxnSpPr>
          <p:spPr>
            <a:xfrm>
              <a:off x="4212679" y="1386260"/>
              <a:ext cx="0" cy="10708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PoljeZBesedilom 23">
            <a:hlinkClick r:id="rId3" action="ppaction://hlinksldjump"/>
          </p:cNvPr>
          <p:cNvSpPr txBox="1"/>
          <p:nvPr/>
        </p:nvSpPr>
        <p:spPr>
          <a:xfrm>
            <a:off x="324247" y="3762524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vizijo posla oblikujemo v finančne projekcije, ki prikazujejo pričakovana uspešnost podjetja;</a:t>
            </a:r>
            <a:endParaRPr lang="sl-SI"/>
          </a:p>
        </p:txBody>
      </p:sp>
      <p:sp>
        <p:nvSpPr>
          <p:cNvPr id="25" name="PoljeZBesedilom 24">
            <a:hlinkClick r:id="rId3" action="ppaction://hlinksldjump"/>
          </p:cNvPr>
          <p:cNvSpPr txBox="1"/>
          <p:nvPr/>
        </p:nvSpPr>
        <p:spPr>
          <a:xfrm>
            <a:off x="252239" y="477063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obsega naj 20 do 25 strani, ki se jim doda priloge (tabele, podrobnejše analize ..);</a:t>
            </a:r>
            <a:endParaRPr lang="sl-SI"/>
          </a:p>
        </p:txBody>
      </p:sp>
      <p:sp>
        <p:nvSpPr>
          <p:cNvPr id="26" name="PoljeZBesedilom 25">
            <a:hlinkClick r:id="rId3" action="ppaction://hlinksldjump"/>
          </p:cNvPr>
          <p:cNvSpPr txBox="1"/>
          <p:nvPr/>
        </p:nvSpPr>
        <p:spPr>
          <a:xfrm>
            <a:off x="252239" y="577874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poslovni načrt naj bo usmerjen v prihodnost 3 do 5 let, za prvo leto v mesečnih projekcijah;</a:t>
            </a:r>
            <a:endParaRPr lang="sl-SI"/>
          </a:p>
        </p:txBody>
      </p:sp>
      <p:sp>
        <p:nvSpPr>
          <p:cNvPr id="27" name="PoljeZBesedilom 26">
            <a:hlinkClick r:id="rId3" action="ppaction://hlinksldjump"/>
          </p:cNvPr>
          <p:cNvSpPr txBox="1"/>
          <p:nvPr/>
        </p:nvSpPr>
        <p:spPr>
          <a:xfrm>
            <a:off x="324247" y="71469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• uporabimo enostaven, jasen jezik, izognimo se preveč osebnim izjavam.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5248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hlinkClick r:id="rId2" action="ppaction://hlinkfile"/>
          </p:cNvPr>
          <p:cNvSpPr txBox="1"/>
          <p:nvPr/>
        </p:nvSpPr>
        <p:spPr>
          <a:xfrm>
            <a:off x="612279" y="4194572"/>
            <a:ext cx="44644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4.  Katera poglavja naj vsebuje poslovni načrt?</a:t>
            </a:r>
            <a:endParaRPr lang="sl-SI"/>
          </a:p>
        </p:txBody>
      </p:sp>
      <p:sp>
        <p:nvSpPr>
          <p:cNvPr id="3" name="PoljeZBesedilom 2">
            <a:hlinkClick r:id="rId3" action="ppaction://hlinksldjump"/>
          </p:cNvPr>
          <p:cNvSpPr txBox="1"/>
          <p:nvPr/>
        </p:nvSpPr>
        <p:spPr>
          <a:xfrm>
            <a:off x="2844527" y="16212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1. Povzetek</a:t>
            </a:r>
            <a:endParaRPr lang="sl-SI"/>
          </a:p>
        </p:txBody>
      </p:sp>
      <p:sp>
        <p:nvSpPr>
          <p:cNvPr id="4" name="PoljeZBesedilom 3">
            <a:hlinkClick r:id="rId4" action="ppaction://hlinksldjump"/>
          </p:cNvPr>
          <p:cNvSpPr txBox="1"/>
          <p:nvPr/>
        </p:nvSpPr>
        <p:spPr>
          <a:xfrm>
            <a:off x="4428703" y="66618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2.</a:t>
            </a:r>
            <a:r>
              <a:rPr lang="sl-SI" smtClean="0">
                <a:hlinkClick r:id="rId5" action="ppaction://hlinksldjump"/>
              </a:rPr>
              <a:t> Industrijska </a:t>
            </a:r>
            <a:r>
              <a:rPr lang="sl-SI" smtClean="0"/>
              <a:t>ponoga, podjetje, </a:t>
            </a:r>
            <a:r>
              <a:rPr lang="sl-SI" smtClean="0">
                <a:hlinkClick r:id="rId6" action="ppaction://hlinksldjump"/>
              </a:rPr>
              <a:t>proizvodi/storitve</a:t>
            </a:r>
            <a:endParaRPr lang="sl-SI"/>
          </a:p>
        </p:txBody>
      </p:sp>
      <p:sp>
        <p:nvSpPr>
          <p:cNvPr id="5" name="PoljeZBesedilom 4"/>
          <p:cNvSpPr txBox="1"/>
          <p:nvPr/>
        </p:nvSpPr>
        <p:spPr>
          <a:xfrm>
            <a:off x="5220791" y="1964065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3. Tržna raziskava in analiza</a:t>
            </a:r>
            <a:endParaRPr lang="sl-SI"/>
          </a:p>
        </p:txBody>
      </p:sp>
      <p:sp>
        <p:nvSpPr>
          <p:cNvPr id="6" name="PoljeZBesedilom 5">
            <a:hlinkClick r:id="rId7" action="ppaction://hlinksldjump"/>
          </p:cNvPr>
          <p:cNvSpPr txBox="1"/>
          <p:nvPr/>
        </p:nvSpPr>
        <p:spPr>
          <a:xfrm>
            <a:off x="5329015" y="318646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4. Načrt trženja in prodaje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5481415" y="441059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5. Menedžment,</a:t>
            </a:r>
          </a:p>
          <a:p>
            <a:r>
              <a:rPr lang="sl-SI"/>
              <a:t>o</a:t>
            </a:r>
            <a:r>
              <a:rPr lang="sl-SI" smtClean="0"/>
              <a:t>rganizacija, lastništvo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5292799" y="586353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6. Ekonomika poslovanja in finančni načrt</a:t>
            </a:r>
            <a:endParaRPr lang="sl-SI"/>
          </a:p>
        </p:txBody>
      </p:sp>
      <p:sp>
        <p:nvSpPr>
          <p:cNvPr id="9" name="PoljeZBesedilom 8"/>
          <p:cNvSpPr txBox="1"/>
          <p:nvPr/>
        </p:nvSpPr>
        <p:spPr>
          <a:xfrm>
            <a:off x="3492599" y="729091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7. Kritična tveganja in predvidene rešitve</a:t>
            </a:r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1260351" y="815501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8. Časovni načrt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02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2239" y="1530276"/>
            <a:ext cx="5400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5.  Kaj se zgodi, če posloni načrt deluje ali ne deluje?</a:t>
            </a:r>
            <a:endParaRPr lang="sl-SI"/>
          </a:p>
        </p:txBody>
      </p:sp>
      <p:sp>
        <p:nvSpPr>
          <p:cNvPr id="3" name="PoljeZBesedilom 2"/>
          <p:cNvSpPr txBox="1"/>
          <p:nvPr/>
        </p:nvSpPr>
        <p:spPr>
          <a:xfrm>
            <a:off x="2952539" y="2394372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mtClean="0"/>
              <a:t>ideja</a:t>
            </a:r>
            <a:endParaRPr lang="sl-SI"/>
          </a:p>
        </p:txBody>
      </p:sp>
      <p:cxnSp>
        <p:nvCxnSpPr>
          <p:cNvPr id="5" name="Raven puščični povezovalnik 4"/>
          <p:cNvCxnSpPr/>
          <p:nvPr/>
        </p:nvCxnSpPr>
        <p:spPr>
          <a:xfrm>
            <a:off x="3348583" y="2970436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2556495" y="4338588"/>
            <a:ext cx="2665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oslovni načrt</a:t>
            </a:r>
            <a:endParaRPr lang="sl-SI"/>
          </a:p>
        </p:txBody>
      </p:sp>
      <p:sp>
        <p:nvSpPr>
          <p:cNvPr id="7" name="PoljeZBesedilom 6"/>
          <p:cNvSpPr txBox="1"/>
          <p:nvPr/>
        </p:nvSpPr>
        <p:spPr>
          <a:xfrm>
            <a:off x="2952540" y="60835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a</a:t>
            </a:r>
            <a:r>
              <a:rPr lang="sl-SI" smtClean="0"/>
              <a:t>li deluje</a:t>
            </a:r>
            <a:endParaRPr lang="sl-SI"/>
          </a:p>
        </p:txBody>
      </p:sp>
      <p:sp>
        <p:nvSpPr>
          <p:cNvPr id="8" name="PoljeZBesedilom 7"/>
          <p:cNvSpPr txBox="1"/>
          <p:nvPr/>
        </p:nvSpPr>
        <p:spPr>
          <a:xfrm>
            <a:off x="2564879" y="8001704"/>
            <a:ext cx="2665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/>
              <a:t>p</a:t>
            </a:r>
            <a:r>
              <a:rPr lang="sl-SI" smtClean="0"/>
              <a:t>oslovanje družbe</a:t>
            </a:r>
            <a:endParaRPr lang="sl-SI"/>
          </a:p>
        </p:txBody>
      </p:sp>
      <p:cxnSp>
        <p:nvCxnSpPr>
          <p:cNvPr id="9" name="Raven puščični povezovalnik 8"/>
          <p:cNvCxnSpPr/>
          <p:nvPr/>
        </p:nvCxnSpPr>
        <p:spPr>
          <a:xfrm>
            <a:off x="3348583" y="4707920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Skupina 18"/>
          <p:cNvGrpSpPr/>
          <p:nvPr/>
        </p:nvGrpSpPr>
        <p:grpSpPr>
          <a:xfrm>
            <a:off x="3348583" y="6642844"/>
            <a:ext cx="648072" cy="1080120"/>
            <a:chOff x="3348583" y="6642844"/>
            <a:chExt cx="648072" cy="1080120"/>
          </a:xfrm>
        </p:grpSpPr>
        <p:cxnSp>
          <p:nvCxnSpPr>
            <p:cNvPr id="10" name="Raven puščični povezovalnik 9"/>
            <p:cNvCxnSpPr/>
            <p:nvPr/>
          </p:nvCxnSpPr>
          <p:spPr>
            <a:xfrm>
              <a:off x="3348583" y="6642844"/>
              <a:ext cx="0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PoljeZBesedilom 10"/>
            <p:cNvSpPr txBox="1"/>
            <p:nvPr/>
          </p:nvSpPr>
          <p:spPr>
            <a:xfrm>
              <a:off x="3510898" y="6921584"/>
              <a:ext cx="485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da</a:t>
              </a:r>
              <a:endParaRPr lang="sl-SI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468263" y="2579038"/>
            <a:ext cx="2376264" cy="3689136"/>
            <a:chOff x="468263" y="2579038"/>
            <a:chExt cx="2376264" cy="3689136"/>
          </a:xfrm>
        </p:grpSpPr>
        <p:cxnSp>
          <p:nvCxnSpPr>
            <p:cNvPr id="13" name="Raven povezovalnik 12"/>
            <p:cNvCxnSpPr/>
            <p:nvPr/>
          </p:nvCxnSpPr>
          <p:spPr>
            <a:xfrm flipH="1">
              <a:off x="1188343" y="6268174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aven povezovalnik 14"/>
            <p:cNvCxnSpPr/>
            <p:nvPr/>
          </p:nvCxnSpPr>
          <p:spPr>
            <a:xfrm flipV="1">
              <a:off x="1188343" y="2579038"/>
              <a:ext cx="0" cy="3689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ven puščični povezovalnik 16"/>
            <p:cNvCxnSpPr/>
            <p:nvPr/>
          </p:nvCxnSpPr>
          <p:spPr>
            <a:xfrm>
              <a:off x="1188343" y="2579038"/>
              <a:ext cx="165618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PoljeZBesedilom 17"/>
            <p:cNvSpPr txBox="1"/>
            <p:nvPr/>
          </p:nvSpPr>
          <p:spPr>
            <a:xfrm>
              <a:off x="468263" y="383453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mtClean="0"/>
                <a:t>ne</a:t>
              </a:r>
              <a:endParaRPr lang="sl-SI"/>
            </a:p>
          </p:txBody>
        </p:sp>
      </p:grpSp>
    </p:spTree>
    <p:extLst>
      <p:ext uri="{BB962C8B-B14F-4D97-AF65-F5344CB8AC3E}">
        <p14:creationId xmlns:p14="http://schemas.microsoft.com/office/powerpoint/2010/main" val="342042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8" t="24826" r="22477" b="16543"/>
          <a:stretch/>
        </p:blipFill>
        <p:spPr bwMode="auto">
          <a:xfrm>
            <a:off x="324247" y="3546500"/>
            <a:ext cx="6904092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8" t="28696" r="22477" b="45709"/>
          <a:stretch/>
        </p:blipFill>
        <p:spPr bwMode="auto">
          <a:xfrm>
            <a:off x="468263" y="522164"/>
            <a:ext cx="706873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30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8" t="51051" r="29464" b="15352"/>
          <a:stretch/>
        </p:blipFill>
        <p:spPr bwMode="auto">
          <a:xfrm>
            <a:off x="684287" y="1497724"/>
            <a:ext cx="6845349" cy="356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2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3" t="26048" r="27909" b="12961"/>
          <a:stretch/>
        </p:blipFill>
        <p:spPr bwMode="auto">
          <a:xfrm>
            <a:off x="396255" y="1674292"/>
            <a:ext cx="7041520" cy="727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67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1" t="24754" r="15949" b="26323"/>
          <a:stretch/>
        </p:blipFill>
        <p:spPr bwMode="auto">
          <a:xfrm>
            <a:off x="252239" y="162124"/>
            <a:ext cx="6862012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0" t="45078" r="24515" b="21797"/>
          <a:stretch/>
        </p:blipFill>
        <p:spPr bwMode="auto">
          <a:xfrm>
            <a:off x="235871" y="4482604"/>
            <a:ext cx="4666595" cy="242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3" t="40703" r="39793" b="9082"/>
          <a:stretch/>
        </p:blipFill>
        <p:spPr bwMode="auto">
          <a:xfrm>
            <a:off x="4739234" y="4482603"/>
            <a:ext cx="2822029" cy="367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6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5" t="34453" r="28879" b="25245"/>
          <a:stretch/>
        </p:blipFill>
        <p:spPr bwMode="auto">
          <a:xfrm>
            <a:off x="0" y="29985"/>
            <a:ext cx="2969141" cy="199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4" t="23894" r="27024" b="9081"/>
          <a:stretch/>
        </p:blipFill>
        <p:spPr bwMode="auto">
          <a:xfrm>
            <a:off x="3899236" y="55641"/>
            <a:ext cx="3274008" cy="361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6" t="41564" r="30580" b="25251"/>
          <a:stretch/>
        </p:blipFill>
        <p:spPr bwMode="auto">
          <a:xfrm>
            <a:off x="0" y="2452566"/>
            <a:ext cx="4083269" cy="242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8" t="23001" r="34375" b="7818"/>
          <a:stretch/>
        </p:blipFill>
        <p:spPr bwMode="auto">
          <a:xfrm>
            <a:off x="21178" y="4698628"/>
            <a:ext cx="3815256" cy="5060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9" t="24970" r="27832" b="12530"/>
          <a:stretch/>
        </p:blipFill>
        <p:spPr bwMode="auto">
          <a:xfrm>
            <a:off x="4083269" y="4692072"/>
            <a:ext cx="3509525" cy="371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35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1" t="22815" r="16433" b="12746"/>
          <a:stretch/>
        </p:blipFill>
        <p:spPr bwMode="auto">
          <a:xfrm>
            <a:off x="1964" y="12017"/>
            <a:ext cx="7468102" cy="540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5" t="14029" r="17403" b="32573"/>
          <a:stretch/>
        </p:blipFill>
        <p:spPr bwMode="auto">
          <a:xfrm>
            <a:off x="180231" y="5418708"/>
            <a:ext cx="694023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86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8" t="16780" r="17403" b="21366"/>
          <a:stretch/>
        </p:blipFill>
        <p:spPr bwMode="auto">
          <a:xfrm>
            <a:off x="108223" y="162124"/>
            <a:ext cx="7362881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6" t="29191" r="17074" b="14819"/>
          <a:stretch/>
        </p:blipFill>
        <p:spPr bwMode="auto">
          <a:xfrm>
            <a:off x="212997" y="5448126"/>
            <a:ext cx="7092271" cy="457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64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9" t="24827" r="17773" b="10851"/>
          <a:stretch/>
        </p:blipFill>
        <p:spPr bwMode="auto">
          <a:xfrm>
            <a:off x="180231" y="234132"/>
            <a:ext cx="7149782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3" t="26656" r="17480" b="14757"/>
          <a:stretch/>
        </p:blipFill>
        <p:spPr bwMode="auto">
          <a:xfrm>
            <a:off x="231249" y="5706740"/>
            <a:ext cx="7005766" cy="482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13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243</Words>
  <Application>Microsoft Office PowerPoint</Application>
  <PresentationFormat>Po meri</PresentationFormat>
  <Paragraphs>40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62</cp:revision>
  <dcterms:created xsi:type="dcterms:W3CDTF">2014-09-07T06:32:34Z</dcterms:created>
  <dcterms:modified xsi:type="dcterms:W3CDTF">2015-06-18T08:51:26Z</dcterms:modified>
</cp:coreProperties>
</file>