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2" r:id="rId7"/>
    <p:sldId id="261" r:id="rId8"/>
    <p:sldId id="260" r:id="rId9"/>
    <p:sldId id="263" r:id="rId10"/>
    <p:sldId id="265" r:id="rId11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2" autoAdjust="0"/>
    <p:restoredTop sz="94660"/>
  </p:normalViewPr>
  <p:slideViewPr>
    <p:cSldViewPr>
      <p:cViewPr varScale="1">
        <p:scale>
          <a:sx n="54" d="100"/>
          <a:sy n="54" d="100"/>
        </p:scale>
        <p:origin x="238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ckstarter.com/discover/places/ljubljana-si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tlas.povabi.me/afi/EUpoti/" TargetMode="External"/><Relationship Id="rId2" Type="http://schemas.openxmlformats.org/officeDocument/2006/relationships/hyperlink" Target="http://eupoti.com/navigacija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upoti.com/" TargetMode="External"/><Relationship Id="rId4" Type="http://schemas.openxmlformats.org/officeDocument/2006/relationships/hyperlink" Target="http://www.kalamar.si/snaklo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l-sipo.si/" TargetMode="External"/><Relationship Id="rId2" Type="http://schemas.openxmlformats.org/officeDocument/2006/relationships/hyperlink" Target="http://eupoti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hyperlink" Target="http://www.uil-sipo.si/uil/dodatno/koristni-viri/pristojbine-in-cenik-storitev/patenti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telegraph.co.uk/finance/personalfinance/9892011/10-well-paid-jobs-of-the-future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slide" Target="slide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2 POSLOVNA ZAMISEL</a:t>
            </a:r>
            <a:endParaRPr lang="sl-SI" sz="240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138626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hlinkClick r:id="rId2"/>
              </a:rPr>
              <a:t>Slovenske poslovne ideje na Kickstarterju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612279" y="2025040"/>
            <a:ext cx="62646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Na podlagi česa pridemo do podjetniške ideje, zamisli?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612279" y="304244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izkušenj,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621584" y="356417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znanja,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612279" y="412256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razmišljanj,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684287" y="469862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sanj.</a:t>
            </a:r>
            <a:endParaRPr lang="sl-SI"/>
          </a:p>
        </p:txBody>
      </p:sp>
      <p:cxnSp>
        <p:nvCxnSpPr>
          <p:cNvPr id="12" name="Raven puščični povezovalnik 11"/>
          <p:cNvCxnSpPr/>
          <p:nvPr/>
        </p:nvCxnSpPr>
        <p:spPr>
          <a:xfrm>
            <a:off x="2484487" y="4122564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4896494" y="393350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odjetniška ideja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2970541" y="3564176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rezultat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28008" y="522164"/>
            <a:ext cx="35846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Kako dobimo podjetniške ideje?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3420591" y="490536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i</a:t>
            </a:r>
            <a:r>
              <a:rPr lang="sl-SI" smtClean="0"/>
              <a:t>deja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420342" y="1098228"/>
            <a:ext cx="3012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hlinkClick r:id="rId2"/>
              </a:rPr>
              <a:t>reševanje problemov ljudi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5372671" y="4905360"/>
            <a:ext cx="2008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ugotavljanje, v čem šepajo konkurenti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180231" y="4842644"/>
            <a:ext cx="2512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osnemanje uspešne ideje nekoga drugega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4868615" y="7002884"/>
            <a:ext cx="2512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razmišljanje na nov način: nazaj k izvoru, veliko, majhno …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215589" y="7002884"/>
            <a:ext cx="2512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odziv na izjave ljudi „če bi le …“</a:t>
            </a:r>
            <a:endParaRPr lang="sl-SI"/>
          </a:p>
        </p:txBody>
      </p:sp>
      <p:sp>
        <p:nvSpPr>
          <p:cNvPr id="13" name="PoljeZBesedilom 12"/>
          <p:cNvSpPr txBox="1"/>
          <p:nvPr/>
        </p:nvSpPr>
        <p:spPr>
          <a:xfrm>
            <a:off x="4868615" y="3222464"/>
            <a:ext cx="2512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r</a:t>
            </a:r>
            <a:r>
              <a:rPr lang="sl-SI" smtClean="0"/>
              <a:t>azmišljanje, čemu stvari služijo in čemu ne, kaj stvari so</a:t>
            </a:r>
            <a:endParaRPr lang="sl-SI"/>
          </a:p>
        </p:txBody>
      </p:sp>
      <p:sp>
        <p:nvSpPr>
          <p:cNvPr id="14" name="PoljeZBesedilom 13"/>
          <p:cNvSpPr txBox="1"/>
          <p:nvPr/>
        </p:nvSpPr>
        <p:spPr>
          <a:xfrm>
            <a:off x="248154" y="2538388"/>
            <a:ext cx="1588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t</a:t>
            </a:r>
            <a:r>
              <a:rPr lang="sl-SI" smtClean="0"/>
              <a:t>ržna raziskava</a:t>
            </a:r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5432730" y="1818308"/>
            <a:ext cx="1588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s</a:t>
            </a:r>
            <a:r>
              <a:rPr lang="sl-SI" smtClean="0"/>
              <a:t>anjarjenje in domišljija</a:t>
            </a:r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2524423" y="6356553"/>
            <a:ext cx="2512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/>
              <a:t>Izboljšanje izdelka ali storitve</a:t>
            </a:r>
            <a:endParaRPr lang="sl-SI"/>
          </a:p>
        </p:txBody>
      </p:sp>
      <p:sp>
        <p:nvSpPr>
          <p:cNvPr id="27" name="PoljeZBesedilom 26"/>
          <p:cNvSpPr txBox="1"/>
          <p:nvPr/>
        </p:nvSpPr>
        <p:spPr>
          <a:xfrm>
            <a:off x="2268463" y="2034332"/>
            <a:ext cx="2660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n</a:t>
            </a:r>
            <a:r>
              <a:rPr lang="sl-SI" smtClean="0"/>
              <a:t>ov način, kako naredimo znano stvar</a:t>
            </a:r>
            <a:endParaRPr lang="sl-SI"/>
          </a:p>
        </p:txBody>
      </p:sp>
      <p:sp>
        <p:nvSpPr>
          <p:cNvPr id="3" name="Elipsa 2"/>
          <p:cNvSpPr/>
          <p:nvPr/>
        </p:nvSpPr>
        <p:spPr>
          <a:xfrm>
            <a:off x="3132559" y="4770636"/>
            <a:ext cx="1296144" cy="6480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8" name="PoljeZBesedilom 27"/>
          <p:cNvSpPr txBox="1"/>
          <p:nvPr/>
        </p:nvSpPr>
        <p:spPr>
          <a:xfrm>
            <a:off x="2124447" y="2972177"/>
            <a:ext cx="2660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>
                <a:hlinkClick r:id="rId3"/>
              </a:rPr>
              <a:t>viharjenje možganov v skupini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2276847" y="8012737"/>
            <a:ext cx="2660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i</a:t>
            </a:r>
            <a:r>
              <a:rPr lang="sl-SI" smtClean="0"/>
              <a:t>skanje vrzeli na trgu</a:t>
            </a:r>
            <a:endParaRPr lang="sl-SI"/>
          </a:p>
        </p:txBody>
      </p:sp>
      <p:sp>
        <p:nvSpPr>
          <p:cNvPr id="30" name="PoljeZBesedilom 29"/>
          <p:cNvSpPr txBox="1"/>
          <p:nvPr/>
        </p:nvSpPr>
        <p:spPr>
          <a:xfrm>
            <a:off x="215589" y="9595172"/>
            <a:ext cx="2660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/>
              <a:t>p</a:t>
            </a:r>
            <a:r>
              <a:rPr lang="sl-SI" smtClean="0"/>
              <a:t>ogovor in poslušanje  ljudi</a:t>
            </a:r>
            <a:endParaRPr lang="sl-SI"/>
          </a:p>
        </p:txBody>
      </p:sp>
      <p:sp>
        <p:nvSpPr>
          <p:cNvPr id="31" name="PoljeZBesedilom 30">
            <a:hlinkClick r:id="rId4"/>
          </p:cNvPr>
          <p:cNvSpPr txBox="1"/>
          <p:nvPr/>
        </p:nvSpPr>
        <p:spPr>
          <a:xfrm>
            <a:off x="4042565" y="9669418"/>
            <a:ext cx="2660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mtClean="0">
                <a:hlinkClick r:id="rId4"/>
              </a:rPr>
              <a:t>preoblikovanje odpadnih stvari v koristne izdelke</a:t>
            </a:r>
            <a:endParaRPr lang="sl-SI"/>
          </a:p>
        </p:txBody>
      </p:sp>
      <p:sp>
        <p:nvSpPr>
          <p:cNvPr id="32" name="PoljeZBesedilom 31"/>
          <p:cNvSpPr txBox="1"/>
          <p:nvPr/>
        </p:nvSpPr>
        <p:spPr>
          <a:xfrm>
            <a:off x="248154" y="3295342"/>
            <a:ext cx="1588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hlinkClick r:id="rId5"/>
              </a:rPr>
              <a:t>razvoj posla iz konjička</a:t>
            </a:r>
            <a:endParaRPr lang="sl-SI"/>
          </a:p>
        </p:txBody>
      </p:sp>
      <p:grpSp>
        <p:nvGrpSpPr>
          <p:cNvPr id="36" name="Skupina 35"/>
          <p:cNvGrpSpPr/>
          <p:nvPr/>
        </p:nvGrpSpPr>
        <p:grpSpPr>
          <a:xfrm>
            <a:off x="2492351" y="4145794"/>
            <a:ext cx="2544488" cy="1992994"/>
            <a:chOff x="2492351" y="4145794"/>
            <a:chExt cx="2544488" cy="1992994"/>
          </a:xfrm>
        </p:grpSpPr>
        <p:grpSp>
          <p:nvGrpSpPr>
            <p:cNvPr id="33" name="Skupina 32"/>
            <p:cNvGrpSpPr/>
            <p:nvPr/>
          </p:nvGrpSpPr>
          <p:grpSpPr>
            <a:xfrm>
              <a:off x="2492351" y="4145794"/>
              <a:ext cx="2544488" cy="1992994"/>
              <a:chOff x="2492351" y="4145794"/>
              <a:chExt cx="2544488" cy="1992994"/>
            </a:xfrm>
          </p:grpSpPr>
          <p:cxnSp>
            <p:nvCxnSpPr>
              <p:cNvPr id="6" name="Raven puščični povezovalnik 5"/>
              <p:cNvCxnSpPr/>
              <p:nvPr/>
            </p:nvCxnSpPr>
            <p:spPr>
              <a:xfrm flipV="1">
                <a:off x="3748559" y="4145794"/>
                <a:ext cx="0" cy="51044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aven puščični povezovalnik 17"/>
              <p:cNvCxnSpPr/>
              <p:nvPr/>
            </p:nvCxnSpPr>
            <p:spPr>
              <a:xfrm flipV="1">
                <a:off x="4644727" y="5165809"/>
                <a:ext cx="392112" cy="87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aven puščični povezovalnik 19"/>
              <p:cNvCxnSpPr/>
              <p:nvPr/>
            </p:nvCxnSpPr>
            <p:spPr>
              <a:xfrm>
                <a:off x="3708623" y="5607113"/>
                <a:ext cx="0" cy="53167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aven puščični povezovalnik 23"/>
              <p:cNvCxnSpPr/>
              <p:nvPr/>
            </p:nvCxnSpPr>
            <p:spPr>
              <a:xfrm flipH="1">
                <a:off x="2492351" y="5130676"/>
                <a:ext cx="424184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PoljeZBesedilom 34"/>
            <p:cNvSpPr txBox="1"/>
            <p:nvPr/>
          </p:nvSpPr>
          <p:spPr>
            <a:xfrm>
              <a:off x="3454552" y="4905360"/>
              <a:ext cx="758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Ideja</a:t>
              </a:r>
              <a:endParaRPr lang="sl-SI"/>
            </a:p>
          </p:txBody>
        </p:sp>
      </p:grpSp>
    </p:spTree>
    <p:extLst>
      <p:ext uri="{BB962C8B-B14F-4D97-AF65-F5344CB8AC3E}">
        <p14:creationId xmlns:p14="http://schemas.microsoft.com/office/powerpoint/2010/main" val="171457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28008" y="522164"/>
            <a:ext cx="545687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3. Ali vsaka poslovna ideja zagotavlja dober posel?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180231" y="22503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priložnosti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2700511" y="181830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iskanje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2484487" y="28264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ustvarjanje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5652839" y="23130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podjetništvo</a:t>
            </a:r>
            <a:endParaRPr lang="sl-SI"/>
          </a:p>
        </p:txBody>
      </p:sp>
      <p:grpSp>
        <p:nvGrpSpPr>
          <p:cNvPr id="29" name="Skupina 28"/>
          <p:cNvGrpSpPr/>
          <p:nvPr/>
        </p:nvGrpSpPr>
        <p:grpSpPr>
          <a:xfrm>
            <a:off x="3996655" y="2187640"/>
            <a:ext cx="1296144" cy="823446"/>
            <a:chOff x="3996655" y="2187640"/>
            <a:chExt cx="1296144" cy="823446"/>
          </a:xfrm>
        </p:grpSpPr>
        <p:cxnSp>
          <p:nvCxnSpPr>
            <p:cNvPr id="9" name="Raven puščični povezovalnik 8"/>
            <p:cNvCxnSpPr/>
            <p:nvPr/>
          </p:nvCxnSpPr>
          <p:spPr>
            <a:xfrm flipH="1" flipV="1">
              <a:off x="3996655" y="2187640"/>
              <a:ext cx="1296144" cy="310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ven puščični povezovalnik 10"/>
            <p:cNvCxnSpPr/>
            <p:nvPr/>
          </p:nvCxnSpPr>
          <p:spPr>
            <a:xfrm flipH="1">
              <a:off x="3996655" y="2556972"/>
              <a:ext cx="1296144" cy="4541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Raven puščični povezovalnik 17"/>
          <p:cNvCxnSpPr/>
          <p:nvPr/>
        </p:nvCxnSpPr>
        <p:spPr>
          <a:xfrm flipH="1">
            <a:off x="1548383" y="243502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uščični povezovalnik 31"/>
          <p:cNvCxnSpPr/>
          <p:nvPr/>
        </p:nvCxnSpPr>
        <p:spPr>
          <a:xfrm>
            <a:off x="628008" y="2826420"/>
            <a:ext cx="0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324247" y="585075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r</a:t>
            </a:r>
            <a:r>
              <a:rPr lang="sl-SI" smtClean="0"/>
              <a:t>azlogi za nastanek </a:t>
            </a:r>
            <a:endParaRPr lang="sl-SI"/>
          </a:p>
        </p:txBody>
      </p:sp>
      <p:sp>
        <p:nvSpPr>
          <p:cNvPr id="34" name="PoljeZBesedilom 33"/>
          <p:cNvSpPr txBox="1"/>
          <p:nvPr/>
        </p:nvSpPr>
        <p:spPr>
          <a:xfrm>
            <a:off x="3312579" y="4770636"/>
            <a:ext cx="277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tehnološka sprememba</a:t>
            </a:r>
            <a:endParaRPr lang="sl-SI"/>
          </a:p>
        </p:txBody>
      </p:sp>
      <p:sp>
        <p:nvSpPr>
          <p:cNvPr id="35" name="PoljeZBesedilom 34"/>
          <p:cNvSpPr txBox="1"/>
          <p:nvPr/>
        </p:nvSpPr>
        <p:spPr>
          <a:xfrm>
            <a:off x="3348583" y="5553432"/>
            <a:ext cx="277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sprememba želja</a:t>
            </a:r>
            <a:endParaRPr lang="sl-SI"/>
          </a:p>
        </p:txBody>
      </p:sp>
      <p:sp>
        <p:nvSpPr>
          <p:cNvPr id="36" name="PoljeZBesedilom 35"/>
          <p:cNvSpPr txBox="1"/>
          <p:nvPr/>
        </p:nvSpPr>
        <p:spPr>
          <a:xfrm>
            <a:off x="3406165" y="6642844"/>
            <a:ext cx="277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sprememba zakonodaje, predpisov …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1741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6 ZAŠČITA PODJETNIŠKE IDEJE</a:t>
            </a:r>
            <a:endParaRPr lang="sl-SI" sz="240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1602284"/>
            <a:ext cx="62646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Katere možnosti obstajajo za zaščito podjetniške ideje?</a:t>
            </a:r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246638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patentiranje, ki zaščiti delovanje neke stvari,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304244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registracija dizajna, ki zaščiti zunanji videz neke stvari,</a:t>
            </a:r>
            <a:endParaRPr lang="sl-SI"/>
          </a:p>
        </p:txBody>
      </p:sp>
      <p:sp>
        <p:nvSpPr>
          <p:cNvPr id="6" name="PoljeZBesedilom 5"/>
          <p:cNvSpPr txBox="1"/>
          <p:nvPr/>
        </p:nvSpPr>
        <p:spPr>
          <a:xfrm>
            <a:off x="684287" y="3690516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</a:t>
            </a:r>
            <a:r>
              <a:rPr lang="sl-SI" smtClean="0">
                <a:hlinkClick r:id="rId2"/>
              </a:rPr>
              <a:t>avtorska pravica, ki zaščiti filmska, glasbena in knjižna dela</a:t>
            </a:r>
            <a:r>
              <a:rPr lang="sl-SI" smtClean="0"/>
              <a:t>,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614553" y="4482604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registracija blagovne znamke, ki zaščiti ime nekega izdelka ali storitve,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556272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poslovna skrivnost, ki pomeni skrivanje ključnih informacij,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601233" y="6389931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hitra realizacija ideje na trgu ki omogoči vodilno mesto na trgu</a:t>
            </a:r>
            <a:endParaRPr lang="sl-SI"/>
          </a:p>
        </p:txBody>
      </p:sp>
      <p:sp>
        <p:nvSpPr>
          <p:cNvPr id="11" name="PoljeZBesedilom 10"/>
          <p:cNvSpPr txBox="1"/>
          <p:nvPr/>
        </p:nvSpPr>
        <p:spPr>
          <a:xfrm>
            <a:off x="764679" y="7281624"/>
            <a:ext cx="62646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Kdo v Sloveniji skrbi za zaščito podjetniške ideje?</a:t>
            </a:r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684287" y="7938988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>
                <a:hlinkClick r:id="rId3"/>
              </a:rPr>
              <a:t>Urad  Republike Slovenije za intelektualno lastnino.</a:t>
            </a:r>
            <a:endParaRPr lang="sl-SI"/>
          </a:p>
        </p:txBody>
      </p:sp>
      <p:sp>
        <p:nvSpPr>
          <p:cNvPr id="13" name="Pravokotnik 12">
            <a:hlinkClick r:id="rId4"/>
          </p:cNvPr>
          <p:cNvSpPr/>
          <p:nvPr/>
        </p:nvSpPr>
        <p:spPr>
          <a:xfrm>
            <a:off x="3276575" y="8731076"/>
            <a:ext cx="45700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avokotnik 13">
            <a:hlinkClick r:id="rId5" action="ppaction://hlinksldjump"/>
          </p:cNvPr>
          <p:cNvSpPr/>
          <p:nvPr/>
        </p:nvSpPr>
        <p:spPr>
          <a:xfrm>
            <a:off x="252239" y="2466380"/>
            <a:ext cx="34899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8142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98" t="21740" r="4064" b="12891"/>
          <a:stretch/>
        </p:blipFill>
        <p:spPr>
          <a:xfrm>
            <a:off x="468263" y="954212"/>
            <a:ext cx="6408712" cy="8640318"/>
          </a:xfrm>
          <a:prstGeom prst="rect">
            <a:avLst/>
          </a:prstGeom>
        </p:spPr>
      </p:pic>
      <p:sp>
        <p:nvSpPr>
          <p:cNvPr id="3" name="Pravokotnik 2">
            <a:hlinkClick r:id="rId4" action="ppaction://hlinksldjump"/>
          </p:cNvPr>
          <p:cNvSpPr/>
          <p:nvPr/>
        </p:nvSpPr>
        <p:spPr>
          <a:xfrm>
            <a:off x="3204567" y="234132"/>
            <a:ext cx="4680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191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738188"/>
            <a:ext cx="6390903" cy="913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7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1332359" y="1746300"/>
            <a:ext cx="5616624" cy="8064896"/>
            <a:chOff x="1453243" y="522164"/>
            <a:chExt cx="4801960" cy="668417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9" t="13219" r="48996" b="10293"/>
            <a:stretch/>
          </p:blipFill>
          <p:spPr bwMode="auto">
            <a:xfrm>
              <a:off x="1476375" y="522164"/>
              <a:ext cx="4778828" cy="5595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3" t="75422" r="49134" b="9697"/>
            <a:stretch/>
          </p:blipFill>
          <p:spPr bwMode="auto">
            <a:xfrm>
              <a:off x="1453243" y="6117771"/>
              <a:ext cx="4801960" cy="108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Pravokotnik 2">
            <a:hlinkClick r:id="rId4" action="ppaction://hlinksldjump"/>
          </p:cNvPr>
          <p:cNvSpPr/>
          <p:nvPr/>
        </p:nvSpPr>
        <p:spPr>
          <a:xfrm>
            <a:off x="3276575" y="116541"/>
            <a:ext cx="7920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ravokotnik 3">
            <a:hlinkClick r:id="rId5" action="ppaction://hlinksldjump"/>
          </p:cNvPr>
          <p:cNvSpPr/>
          <p:nvPr/>
        </p:nvSpPr>
        <p:spPr>
          <a:xfrm>
            <a:off x="3276575" y="954212"/>
            <a:ext cx="792088" cy="64807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Pravokotnik 4">
            <a:hlinkClick r:id="rId6" action="ppaction://hlinksldjump"/>
          </p:cNvPr>
          <p:cNvSpPr/>
          <p:nvPr/>
        </p:nvSpPr>
        <p:spPr>
          <a:xfrm>
            <a:off x="349331" y="1746300"/>
            <a:ext cx="828303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20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1620391" y="1602284"/>
            <a:ext cx="4896544" cy="7565842"/>
            <a:chOff x="1620391" y="450156"/>
            <a:chExt cx="4896544" cy="75658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" t="25720" r="50446" b="15054"/>
            <a:stretch/>
          </p:blipFill>
          <p:spPr bwMode="auto">
            <a:xfrm>
              <a:off x="1620391" y="450156"/>
              <a:ext cx="4767943" cy="4332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8" t="23338" r="48961" b="34400"/>
            <a:stretch/>
          </p:blipFill>
          <p:spPr bwMode="auto">
            <a:xfrm>
              <a:off x="1741508" y="4924455"/>
              <a:ext cx="4775427" cy="3091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Pravokotnik 2">
            <a:hlinkClick r:id="rId4" action="ppaction://hlinksldjump"/>
          </p:cNvPr>
          <p:cNvSpPr/>
          <p:nvPr/>
        </p:nvSpPr>
        <p:spPr>
          <a:xfrm>
            <a:off x="3204567" y="306140"/>
            <a:ext cx="86409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ravokotnik 3">
            <a:hlinkClick r:id="rId5" action="ppaction://hlinksldjump"/>
          </p:cNvPr>
          <p:cNvSpPr/>
          <p:nvPr/>
        </p:nvSpPr>
        <p:spPr>
          <a:xfrm>
            <a:off x="3204567" y="1026220"/>
            <a:ext cx="92465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9383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ond Life - The Online 3D Virtual Worl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838" y="3330476"/>
            <a:ext cx="6096000" cy="3181350"/>
          </a:xfrm>
          <a:prstGeom prst="rect">
            <a:avLst/>
          </a:prstGeom>
        </p:spPr>
      </p:pic>
      <p:sp>
        <p:nvSpPr>
          <p:cNvPr id="3" name="Pravokotnik 2">
            <a:hlinkClick r:id="rId5" action="ppaction://hlinksldjump"/>
          </p:cNvPr>
          <p:cNvSpPr/>
          <p:nvPr/>
        </p:nvSpPr>
        <p:spPr>
          <a:xfrm>
            <a:off x="3311786" y="450156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4027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" t="38517" r="47656" b="26960"/>
          <a:stretch/>
        </p:blipFill>
        <p:spPr bwMode="auto">
          <a:xfrm>
            <a:off x="828303" y="1098228"/>
            <a:ext cx="5963942" cy="324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4" t="27207" r="20536" b="29341"/>
          <a:stretch/>
        </p:blipFill>
        <p:spPr bwMode="auto">
          <a:xfrm>
            <a:off x="800557" y="5058668"/>
            <a:ext cx="6096001" cy="317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48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263</Words>
  <Application>Microsoft Office PowerPoint</Application>
  <PresentationFormat>Po meri</PresentationFormat>
  <Paragraphs>46</Paragraphs>
  <Slides>10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32</cp:revision>
  <dcterms:created xsi:type="dcterms:W3CDTF">2014-09-07T06:32:34Z</dcterms:created>
  <dcterms:modified xsi:type="dcterms:W3CDTF">2015-06-18T08:49:54Z</dcterms:modified>
</cp:coreProperties>
</file>