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62" r:id="rId19"/>
    <p:sldId id="263" r:id="rId20"/>
    <p:sldId id="264" r:id="rId21"/>
    <p:sldId id="276" r:id="rId22"/>
    <p:sldId id="277" r:id="rId23"/>
    <p:sldId id="278" r:id="rId24"/>
    <p:sldId id="279" r:id="rId25"/>
  </p:sldIdLst>
  <p:sldSz cx="7561263" cy="106934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50" autoAdjust="0"/>
    <p:restoredTop sz="94660"/>
  </p:normalViewPr>
  <p:slideViewPr>
    <p:cSldViewPr>
      <p:cViewPr varScale="1">
        <p:scale>
          <a:sx n="54" d="100"/>
          <a:sy n="54" d="100"/>
        </p:scale>
        <p:origin x="1536" y="86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E20F0-366D-47DA-BA04-798C868BFDC0}" type="datetimeFigureOut">
              <a:rPr lang="sl-SI" smtClean="0"/>
              <a:t>29.7.2015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C6991-769A-48AC-9C9C-00067F04831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45887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4" cy="2292150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29.7.2015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94370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29.7.2015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3521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29.7.2015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3086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378063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843642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29.7.2015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96734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29.7.2015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8387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29.7.2015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33543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29.7.2015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34690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78064" y="425756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2956244" y="425756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29.7.2015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28588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29.7.2015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54793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29.7.2015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46161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5481916" y="428232"/>
            <a:ext cx="1701284" cy="9124045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378063" y="428232"/>
            <a:ext cx="4977831" cy="9124045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29.7.2015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3317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378063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13ACB-DEC5-4264-B998-DBACDC9FF53C}" type="datetimeFigureOut">
              <a:rPr lang="sl-SI" smtClean="0"/>
              <a:t>29.7.2015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2583432" y="9911198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5418905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01968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slide" Target="slide18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hyperlink" Target="knjizenja_primeri.pdf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hyperlink" Target="knjizenja_primeri.pdf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hyperlink" Target="knjizenja_primeri.pdf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hyperlink" Target="knjizenja_primeri.pdf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hyperlink" Target="knjizenja_primeri.pdf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hyperlink" Target="knjizenja_primeri.pdf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hyperlink" Target="knjizenja_primeri.pdf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hyperlink" Target="knjizenja_primeri.pdf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397691" y="1314252"/>
            <a:ext cx="6551292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Katera so najpomembnejša opravila računovodskega oddelka glede na zaporedje od prvega do zadnjega?</a:t>
            </a:r>
            <a:endParaRPr lang="sl-SI" dirty="0"/>
          </a:p>
        </p:txBody>
      </p:sp>
      <p:cxnSp>
        <p:nvCxnSpPr>
          <p:cNvPr id="3" name="Raven povezovalnik 2"/>
          <p:cNvCxnSpPr/>
          <p:nvPr/>
        </p:nvCxnSpPr>
        <p:spPr>
          <a:xfrm>
            <a:off x="3996655" y="1602284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oljeZBesedilom 3"/>
          <p:cNvSpPr txBox="1"/>
          <p:nvPr/>
        </p:nvSpPr>
        <p:spPr>
          <a:xfrm>
            <a:off x="468263" y="234132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5.1 NALOGE RAČUNOVODSTVA</a:t>
            </a:r>
            <a:endParaRPr lang="sl-SI" sz="2400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468263" y="852587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5.1.1 </a:t>
            </a:r>
            <a:r>
              <a:rPr lang="sl-SI" sz="2400" dirty="0" smtClean="0"/>
              <a:t>UGOTAVLJANJE POTREB PO ZAPOSLENIH</a:t>
            </a:r>
            <a:endParaRPr lang="sl-SI" sz="2400" dirty="0"/>
          </a:p>
        </p:txBody>
      </p:sp>
      <p:pic>
        <p:nvPicPr>
          <p:cNvPr id="37" name="Slika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82" y="1997164"/>
            <a:ext cx="7018438" cy="8479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555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252239" y="378148"/>
            <a:ext cx="698477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Kaj je poslovni dogodek?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252239" y="954212"/>
            <a:ext cx="6840760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poslovni dogodek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468264" y="1567076"/>
            <a:ext cx="662473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dogodek, ki vpliva na spreminjanje:</a:t>
            </a:r>
            <a:endParaRPr lang="sl-SI" dirty="0"/>
          </a:p>
        </p:txBody>
      </p:sp>
      <p:cxnSp>
        <p:nvCxnSpPr>
          <p:cNvPr id="7" name="Raven povezovalnik 6"/>
          <p:cNvCxnSpPr/>
          <p:nvPr/>
        </p:nvCxnSpPr>
        <p:spPr>
          <a:xfrm flipH="1">
            <a:off x="252238" y="1314253"/>
            <a:ext cx="2" cy="28748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ven povezovalnik 7"/>
          <p:cNvCxnSpPr>
            <a:endCxn id="6" idx="1"/>
          </p:cNvCxnSpPr>
          <p:nvPr/>
        </p:nvCxnSpPr>
        <p:spPr>
          <a:xfrm>
            <a:off x="252239" y="1746301"/>
            <a:ext cx="216025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jeZBesedilom 8"/>
          <p:cNvSpPr txBox="1"/>
          <p:nvPr/>
        </p:nvSpPr>
        <p:spPr>
          <a:xfrm>
            <a:off x="684288" y="2106338"/>
            <a:ext cx="6408711" cy="38210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stanja sredstev</a:t>
            </a:r>
            <a:endParaRPr lang="sl-SI" dirty="0"/>
          </a:p>
        </p:txBody>
      </p:sp>
      <p:cxnSp>
        <p:nvCxnSpPr>
          <p:cNvPr id="10" name="Raven povezovalnik 9"/>
          <p:cNvCxnSpPr>
            <a:endCxn id="9" idx="1"/>
          </p:cNvCxnSpPr>
          <p:nvPr/>
        </p:nvCxnSpPr>
        <p:spPr>
          <a:xfrm>
            <a:off x="468263" y="2285565"/>
            <a:ext cx="216025" cy="118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aven povezovalnik 37"/>
          <p:cNvCxnSpPr/>
          <p:nvPr/>
        </p:nvCxnSpPr>
        <p:spPr>
          <a:xfrm>
            <a:off x="468263" y="1962324"/>
            <a:ext cx="0" cy="14753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oljeZBesedilom 38"/>
          <p:cNvSpPr txBox="1"/>
          <p:nvPr/>
        </p:nvSpPr>
        <p:spPr>
          <a:xfrm>
            <a:off x="684288" y="2673112"/>
            <a:ext cx="640871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obveznosti do virov sredstev</a:t>
            </a:r>
            <a:endParaRPr lang="sl-SI" dirty="0"/>
          </a:p>
        </p:txBody>
      </p:sp>
      <p:cxnSp>
        <p:nvCxnSpPr>
          <p:cNvPr id="40" name="Raven povezovalnik 39"/>
          <p:cNvCxnSpPr>
            <a:endCxn id="39" idx="1"/>
          </p:cNvCxnSpPr>
          <p:nvPr/>
        </p:nvCxnSpPr>
        <p:spPr>
          <a:xfrm>
            <a:off x="468263" y="2852338"/>
            <a:ext cx="216025" cy="54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PoljeZBesedilom 40"/>
          <p:cNvSpPr txBox="1"/>
          <p:nvPr/>
        </p:nvSpPr>
        <p:spPr>
          <a:xfrm>
            <a:off x="684288" y="3258468"/>
            <a:ext cx="640871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rihodkov ali odhodkov</a:t>
            </a:r>
            <a:endParaRPr lang="sl-SI" dirty="0"/>
          </a:p>
        </p:txBody>
      </p:sp>
      <p:cxnSp>
        <p:nvCxnSpPr>
          <p:cNvPr id="42" name="Raven povezovalnik 41"/>
          <p:cNvCxnSpPr>
            <a:endCxn id="41" idx="1"/>
          </p:cNvCxnSpPr>
          <p:nvPr/>
        </p:nvCxnSpPr>
        <p:spPr>
          <a:xfrm>
            <a:off x="468263" y="3437694"/>
            <a:ext cx="216025" cy="54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PoljeZBesedilom 43"/>
          <p:cNvSpPr txBox="1"/>
          <p:nvPr/>
        </p:nvSpPr>
        <p:spPr>
          <a:xfrm>
            <a:off x="468264" y="3897248"/>
            <a:ext cx="6624735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oslovni dogodek moramo zapisati na mestu nastanka spremembe, ko nastane</a:t>
            </a:r>
            <a:endParaRPr lang="sl-SI" dirty="0"/>
          </a:p>
        </p:txBody>
      </p:sp>
      <p:cxnSp>
        <p:nvCxnSpPr>
          <p:cNvPr id="49" name="Raven povezovalnik 48"/>
          <p:cNvCxnSpPr/>
          <p:nvPr/>
        </p:nvCxnSpPr>
        <p:spPr>
          <a:xfrm>
            <a:off x="252239" y="4189131"/>
            <a:ext cx="216025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PoljeZBesedilom 49"/>
          <p:cNvSpPr txBox="1"/>
          <p:nvPr/>
        </p:nvSpPr>
        <p:spPr>
          <a:xfrm>
            <a:off x="684288" y="4698626"/>
            <a:ext cx="6408711" cy="38210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z</a:t>
            </a:r>
            <a:r>
              <a:rPr lang="sl-SI" dirty="0" smtClean="0"/>
              <a:t>apišemo ga v poslovnih listinah in knjigah</a:t>
            </a:r>
            <a:endParaRPr lang="sl-SI" dirty="0"/>
          </a:p>
        </p:txBody>
      </p:sp>
      <p:cxnSp>
        <p:nvCxnSpPr>
          <p:cNvPr id="51" name="Raven povezovalnik 50"/>
          <p:cNvCxnSpPr>
            <a:endCxn id="50" idx="1"/>
          </p:cNvCxnSpPr>
          <p:nvPr/>
        </p:nvCxnSpPr>
        <p:spPr>
          <a:xfrm>
            <a:off x="468263" y="4877853"/>
            <a:ext cx="216025" cy="118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Raven povezovalnik 51"/>
          <p:cNvCxnSpPr/>
          <p:nvPr/>
        </p:nvCxnSpPr>
        <p:spPr>
          <a:xfrm>
            <a:off x="468263" y="4554612"/>
            <a:ext cx="0" cy="10339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PoljeZBesedilom 52"/>
          <p:cNvSpPr txBox="1"/>
          <p:nvPr/>
        </p:nvSpPr>
        <p:spPr>
          <a:xfrm>
            <a:off x="684288" y="5265400"/>
            <a:ext cx="640871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o njem poročamo v računovodskih izkazih za obračunsko obdobje, na katerega se nanaša</a:t>
            </a:r>
            <a:endParaRPr lang="sl-SI" dirty="0"/>
          </a:p>
        </p:txBody>
      </p:sp>
      <p:cxnSp>
        <p:nvCxnSpPr>
          <p:cNvPr id="57" name="Raven povezovalnik 56"/>
          <p:cNvCxnSpPr/>
          <p:nvPr/>
        </p:nvCxnSpPr>
        <p:spPr>
          <a:xfrm>
            <a:off x="468262" y="5562724"/>
            <a:ext cx="216025" cy="54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PoljeZBesedilom 60"/>
          <p:cNvSpPr txBox="1"/>
          <p:nvPr/>
        </p:nvSpPr>
        <p:spPr>
          <a:xfrm>
            <a:off x="252239" y="6098959"/>
            <a:ext cx="698477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3. Kaj je knjigovodska listina?</a:t>
            </a:r>
            <a:endParaRPr lang="sl-SI" dirty="0"/>
          </a:p>
        </p:txBody>
      </p:sp>
      <p:cxnSp>
        <p:nvCxnSpPr>
          <p:cNvPr id="63" name="Raven povezovalnik 62"/>
          <p:cNvCxnSpPr/>
          <p:nvPr/>
        </p:nvCxnSpPr>
        <p:spPr>
          <a:xfrm flipH="1">
            <a:off x="324245" y="6735178"/>
            <a:ext cx="4" cy="7810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PoljeZBesedilom 64"/>
          <p:cNvSpPr txBox="1"/>
          <p:nvPr/>
        </p:nvSpPr>
        <p:spPr>
          <a:xfrm>
            <a:off x="540272" y="7228200"/>
            <a:ext cx="640871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v posebni obliki sestavljen in s podpisi potrjen zapis o poslovnem dogodku</a:t>
            </a:r>
            <a:endParaRPr lang="sl-SI" dirty="0"/>
          </a:p>
        </p:txBody>
      </p:sp>
      <p:sp>
        <p:nvSpPr>
          <p:cNvPr id="79" name="PoljeZBesedilom 78"/>
          <p:cNvSpPr txBox="1"/>
          <p:nvPr/>
        </p:nvSpPr>
        <p:spPr>
          <a:xfrm>
            <a:off x="324247" y="6570836"/>
            <a:ext cx="6840760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knjigovodska listina</a:t>
            </a:r>
            <a:endParaRPr lang="sl-SI" dirty="0"/>
          </a:p>
        </p:txBody>
      </p:sp>
      <p:cxnSp>
        <p:nvCxnSpPr>
          <p:cNvPr id="82" name="Raven povezovalnik 81"/>
          <p:cNvCxnSpPr/>
          <p:nvPr/>
        </p:nvCxnSpPr>
        <p:spPr>
          <a:xfrm>
            <a:off x="324246" y="7516232"/>
            <a:ext cx="216025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PoljeZBesedilom 82"/>
          <p:cNvSpPr txBox="1"/>
          <p:nvPr/>
        </p:nvSpPr>
        <p:spPr>
          <a:xfrm>
            <a:off x="756296" y="8010996"/>
            <a:ext cx="604867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ga izpričuje</a:t>
            </a:r>
            <a:endParaRPr lang="sl-SI" dirty="0"/>
          </a:p>
        </p:txBody>
      </p:sp>
      <p:cxnSp>
        <p:nvCxnSpPr>
          <p:cNvPr id="84" name="Raven povezovalnik 83"/>
          <p:cNvCxnSpPr/>
          <p:nvPr/>
        </p:nvCxnSpPr>
        <p:spPr>
          <a:xfrm>
            <a:off x="540271" y="8221900"/>
            <a:ext cx="197240" cy="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Raven povezovalnik 85"/>
          <p:cNvCxnSpPr/>
          <p:nvPr/>
        </p:nvCxnSpPr>
        <p:spPr>
          <a:xfrm>
            <a:off x="540273" y="7872422"/>
            <a:ext cx="0" cy="14295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PoljeZBesedilom 86"/>
          <p:cNvSpPr txBox="1"/>
          <p:nvPr/>
        </p:nvSpPr>
        <p:spPr>
          <a:xfrm>
            <a:off x="756296" y="8505760"/>
            <a:ext cx="604867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kontrolira</a:t>
            </a:r>
            <a:endParaRPr lang="sl-SI" dirty="0"/>
          </a:p>
        </p:txBody>
      </p:sp>
      <p:cxnSp>
        <p:nvCxnSpPr>
          <p:cNvPr id="88" name="Raven povezovalnik 87"/>
          <p:cNvCxnSpPr/>
          <p:nvPr/>
        </p:nvCxnSpPr>
        <p:spPr>
          <a:xfrm>
            <a:off x="540271" y="8716664"/>
            <a:ext cx="197240" cy="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PoljeZBesedilom 88"/>
          <p:cNvSpPr txBox="1"/>
          <p:nvPr/>
        </p:nvSpPr>
        <p:spPr>
          <a:xfrm>
            <a:off x="756296" y="9091116"/>
            <a:ext cx="604867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služi za vnos knjigovodskih podatkov v poslovne knjige</a:t>
            </a:r>
            <a:endParaRPr lang="sl-SI" dirty="0"/>
          </a:p>
        </p:txBody>
      </p:sp>
      <p:cxnSp>
        <p:nvCxnSpPr>
          <p:cNvPr id="90" name="Raven povezovalnik 89"/>
          <p:cNvCxnSpPr/>
          <p:nvPr/>
        </p:nvCxnSpPr>
        <p:spPr>
          <a:xfrm>
            <a:off x="540271" y="9302020"/>
            <a:ext cx="197240" cy="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0394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252239" y="18108"/>
            <a:ext cx="698477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4. Kakšne so značilnosti notranjih, zunanjih listin in katere so?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252239" y="378148"/>
            <a:ext cx="6840760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notranje listine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468264" y="810196"/>
            <a:ext cx="662473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nastanejo v podjetju</a:t>
            </a:r>
            <a:endParaRPr lang="sl-SI" dirty="0"/>
          </a:p>
        </p:txBody>
      </p:sp>
      <p:cxnSp>
        <p:nvCxnSpPr>
          <p:cNvPr id="7" name="Raven povezovalnik 6"/>
          <p:cNvCxnSpPr/>
          <p:nvPr/>
        </p:nvCxnSpPr>
        <p:spPr>
          <a:xfrm>
            <a:off x="252240" y="738189"/>
            <a:ext cx="0" cy="33475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ven povezovalnik 7"/>
          <p:cNvCxnSpPr>
            <a:endCxn id="6" idx="1"/>
          </p:cNvCxnSpPr>
          <p:nvPr/>
        </p:nvCxnSpPr>
        <p:spPr>
          <a:xfrm>
            <a:off x="252239" y="989421"/>
            <a:ext cx="216025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jeZBesedilom 8"/>
          <p:cNvSpPr txBox="1"/>
          <p:nvPr/>
        </p:nvSpPr>
        <p:spPr>
          <a:xfrm>
            <a:off x="684288" y="1349458"/>
            <a:ext cx="6408711" cy="38210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izdani račun (IR)</a:t>
            </a:r>
            <a:endParaRPr lang="sl-SI" dirty="0"/>
          </a:p>
        </p:txBody>
      </p:sp>
      <p:cxnSp>
        <p:nvCxnSpPr>
          <p:cNvPr id="11" name="Raven povezovalnik 10"/>
          <p:cNvCxnSpPr/>
          <p:nvPr/>
        </p:nvCxnSpPr>
        <p:spPr>
          <a:xfrm>
            <a:off x="468263" y="1205444"/>
            <a:ext cx="0" cy="21132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oljeZBesedilom 22"/>
          <p:cNvSpPr txBox="1"/>
          <p:nvPr/>
        </p:nvSpPr>
        <p:spPr>
          <a:xfrm>
            <a:off x="684288" y="1903457"/>
            <a:ext cx="6408711" cy="38210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izdani dobropis (ID)</a:t>
            </a:r>
            <a:endParaRPr lang="sl-SI" dirty="0"/>
          </a:p>
        </p:txBody>
      </p:sp>
      <p:sp>
        <p:nvSpPr>
          <p:cNvPr id="26" name="PoljeZBesedilom 25"/>
          <p:cNvSpPr txBox="1"/>
          <p:nvPr/>
        </p:nvSpPr>
        <p:spPr>
          <a:xfrm>
            <a:off x="684288" y="2501588"/>
            <a:ext cx="6408711" cy="38210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izdani </a:t>
            </a:r>
            <a:r>
              <a:rPr lang="sl-SI" dirty="0" err="1" smtClean="0"/>
              <a:t>bremepis</a:t>
            </a:r>
            <a:r>
              <a:rPr lang="sl-SI" dirty="0" smtClean="0"/>
              <a:t> (IB)</a:t>
            </a:r>
            <a:endParaRPr lang="sl-SI" dirty="0"/>
          </a:p>
        </p:txBody>
      </p:sp>
      <p:sp>
        <p:nvSpPr>
          <p:cNvPr id="28" name="PoljeZBesedilom 27"/>
          <p:cNvSpPr txBox="1"/>
          <p:nvPr/>
        </p:nvSpPr>
        <p:spPr>
          <a:xfrm>
            <a:off x="684288" y="3127593"/>
            <a:ext cx="6408711" cy="38210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i</a:t>
            </a:r>
            <a:r>
              <a:rPr lang="sl-SI" dirty="0" smtClean="0"/>
              <a:t>zdani račun za predujem (</a:t>
            </a:r>
            <a:r>
              <a:rPr lang="sl-SI" dirty="0" err="1" smtClean="0"/>
              <a:t>IRp</a:t>
            </a:r>
            <a:r>
              <a:rPr lang="sl-SI" dirty="0" smtClean="0"/>
              <a:t>)</a:t>
            </a:r>
            <a:endParaRPr lang="sl-SI" dirty="0"/>
          </a:p>
        </p:txBody>
      </p:sp>
      <p:sp>
        <p:nvSpPr>
          <p:cNvPr id="31" name="PoljeZBesedilom 30"/>
          <p:cNvSpPr txBox="1"/>
          <p:nvPr/>
        </p:nvSpPr>
        <p:spPr>
          <a:xfrm>
            <a:off x="540272" y="4050556"/>
            <a:ext cx="662473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nastanejo zunaj podjetja</a:t>
            </a:r>
            <a:endParaRPr lang="sl-SI" dirty="0"/>
          </a:p>
        </p:txBody>
      </p:sp>
      <p:cxnSp>
        <p:nvCxnSpPr>
          <p:cNvPr id="32" name="Raven povezovalnik 31"/>
          <p:cNvCxnSpPr>
            <a:endCxn id="31" idx="1"/>
          </p:cNvCxnSpPr>
          <p:nvPr/>
        </p:nvCxnSpPr>
        <p:spPr>
          <a:xfrm>
            <a:off x="324247" y="4229781"/>
            <a:ext cx="216025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PoljeZBesedilom 32"/>
          <p:cNvSpPr txBox="1"/>
          <p:nvPr/>
        </p:nvSpPr>
        <p:spPr>
          <a:xfrm>
            <a:off x="756296" y="4482604"/>
            <a:ext cx="6408711" cy="38210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n</a:t>
            </a:r>
            <a:r>
              <a:rPr lang="sl-SI" dirty="0" smtClean="0"/>
              <a:t>astanek terjatev oz. obveznosti</a:t>
            </a:r>
            <a:endParaRPr lang="sl-SI" dirty="0"/>
          </a:p>
        </p:txBody>
      </p:sp>
      <p:cxnSp>
        <p:nvCxnSpPr>
          <p:cNvPr id="35" name="Raven povezovalnik 34"/>
          <p:cNvCxnSpPr/>
          <p:nvPr/>
        </p:nvCxnSpPr>
        <p:spPr>
          <a:xfrm>
            <a:off x="540273" y="4338588"/>
            <a:ext cx="0" cy="3232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PoljeZBesedilom 35"/>
          <p:cNvSpPr txBox="1"/>
          <p:nvPr/>
        </p:nvSpPr>
        <p:spPr>
          <a:xfrm>
            <a:off x="1044328" y="4914652"/>
            <a:ext cx="612067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rejeti račun (PR)</a:t>
            </a:r>
            <a:endParaRPr lang="sl-SI" dirty="0"/>
          </a:p>
        </p:txBody>
      </p:sp>
      <p:cxnSp>
        <p:nvCxnSpPr>
          <p:cNvPr id="37" name="Raven povezovalnik 36"/>
          <p:cNvCxnSpPr>
            <a:endCxn id="36" idx="1"/>
          </p:cNvCxnSpPr>
          <p:nvPr/>
        </p:nvCxnSpPr>
        <p:spPr>
          <a:xfrm>
            <a:off x="756295" y="5099318"/>
            <a:ext cx="2880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PoljeZBesedilom 42"/>
          <p:cNvSpPr txBox="1"/>
          <p:nvPr/>
        </p:nvSpPr>
        <p:spPr>
          <a:xfrm>
            <a:off x="252239" y="3581708"/>
            <a:ext cx="6840760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zunanje listine</a:t>
            </a:r>
            <a:endParaRPr lang="sl-SI" dirty="0"/>
          </a:p>
        </p:txBody>
      </p:sp>
      <p:cxnSp>
        <p:nvCxnSpPr>
          <p:cNvPr id="45" name="Raven povezovalnik 44"/>
          <p:cNvCxnSpPr/>
          <p:nvPr/>
        </p:nvCxnSpPr>
        <p:spPr>
          <a:xfrm>
            <a:off x="252239" y="3999390"/>
            <a:ext cx="0" cy="52725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aven povezovalnik 47"/>
          <p:cNvCxnSpPr/>
          <p:nvPr/>
        </p:nvCxnSpPr>
        <p:spPr>
          <a:xfrm>
            <a:off x="756295" y="4916246"/>
            <a:ext cx="0" cy="17672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Raven povezovalnik 51"/>
          <p:cNvCxnSpPr/>
          <p:nvPr/>
        </p:nvCxnSpPr>
        <p:spPr>
          <a:xfrm>
            <a:off x="468262" y="1560043"/>
            <a:ext cx="216025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Raven povezovalnik 52"/>
          <p:cNvCxnSpPr/>
          <p:nvPr/>
        </p:nvCxnSpPr>
        <p:spPr>
          <a:xfrm>
            <a:off x="468262" y="2069540"/>
            <a:ext cx="216025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Raven povezovalnik 53"/>
          <p:cNvCxnSpPr/>
          <p:nvPr/>
        </p:nvCxnSpPr>
        <p:spPr>
          <a:xfrm>
            <a:off x="468262" y="2645604"/>
            <a:ext cx="216025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Raven povezovalnik 54"/>
          <p:cNvCxnSpPr/>
          <p:nvPr/>
        </p:nvCxnSpPr>
        <p:spPr>
          <a:xfrm>
            <a:off x="468262" y="3360243"/>
            <a:ext cx="216025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PoljeZBesedilom 55"/>
          <p:cNvSpPr txBox="1"/>
          <p:nvPr/>
        </p:nvSpPr>
        <p:spPr>
          <a:xfrm>
            <a:off x="1044328" y="5468283"/>
            <a:ext cx="612067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rejeti dobropis (PD)</a:t>
            </a:r>
            <a:endParaRPr lang="sl-SI" dirty="0"/>
          </a:p>
        </p:txBody>
      </p:sp>
      <p:cxnSp>
        <p:nvCxnSpPr>
          <p:cNvPr id="57" name="Raven povezovalnik 56"/>
          <p:cNvCxnSpPr>
            <a:endCxn id="56" idx="1"/>
          </p:cNvCxnSpPr>
          <p:nvPr/>
        </p:nvCxnSpPr>
        <p:spPr>
          <a:xfrm>
            <a:off x="756295" y="5652949"/>
            <a:ext cx="2880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PoljeZBesedilom 57"/>
          <p:cNvSpPr txBox="1"/>
          <p:nvPr/>
        </p:nvSpPr>
        <p:spPr>
          <a:xfrm>
            <a:off x="1044328" y="6044347"/>
            <a:ext cx="612067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rejeti </a:t>
            </a:r>
            <a:r>
              <a:rPr lang="sl-SI" dirty="0" err="1" smtClean="0"/>
              <a:t>bremepis</a:t>
            </a:r>
            <a:r>
              <a:rPr lang="sl-SI" dirty="0" smtClean="0"/>
              <a:t> (PB)</a:t>
            </a:r>
            <a:endParaRPr lang="sl-SI" dirty="0"/>
          </a:p>
        </p:txBody>
      </p:sp>
      <p:cxnSp>
        <p:nvCxnSpPr>
          <p:cNvPr id="59" name="Raven povezovalnik 58"/>
          <p:cNvCxnSpPr>
            <a:endCxn id="58" idx="1"/>
          </p:cNvCxnSpPr>
          <p:nvPr/>
        </p:nvCxnSpPr>
        <p:spPr>
          <a:xfrm>
            <a:off x="756295" y="6229013"/>
            <a:ext cx="2880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PoljeZBesedilom 59"/>
          <p:cNvSpPr txBox="1"/>
          <p:nvPr/>
        </p:nvSpPr>
        <p:spPr>
          <a:xfrm>
            <a:off x="1044328" y="6498828"/>
            <a:ext cx="612067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rejeti račun za predujem (</a:t>
            </a:r>
            <a:r>
              <a:rPr lang="sl-SI" dirty="0" err="1" smtClean="0"/>
              <a:t>PRp</a:t>
            </a:r>
            <a:r>
              <a:rPr lang="sl-SI" dirty="0" smtClean="0"/>
              <a:t>)</a:t>
            </a:r>
            <a:endParaRPr lang="sl-SI" dirty="0"/>
          </a:p>
        </p:txBody>
      </p:sp>
      <p:cxnSp>
        <p:nvCxnSpPr>
          <p:cNvPr id="61" name="Raven povezovalnik 60"/>
          <p:cNvCxnSpPr>
            <a:endCxn id="60" idx="1"/>
          </p:cNvCxnSpPr>
          <p:nvPr/>
        </p:nvCxnSpPr>
        <p:spPr>
          <a:xfrm>
            <a:off x="756295" y="6683494"/>
            <a:ext cx="2880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Raven povezovalnik 62"/>
          <p:cNvCxnSpPr/>
          <p:nvPr/>
        </p:nvCxnSpPr>
        <p:spPr>
          <a:xfrm>
            <a:off x="540270" y="4626620"/>
            <a:ext cx="216025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PoljeZBesedilom 64"/>
          <p:cNvSpPr txBox="1"/>
          <p:nvPr/>
        </p:nvSpPr>
        <p:spPr>
          <a:xfrm>
            <a:off x="468265" y="6930876"/>
            <a:ext cx="6408711" cy="38210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spremembe denarnih sredstev</a:t>
            </a:r>
            <a:endParaRPr lang="sl-SI" dirty="0"/>
          </a:p>
        </p:txBody>
      </p:sp>
      <p:sp>
        <p:nvSpPr>
          <p:cNvPr id="67" name="PoljeZBesedilom 66"/>
          <p:cNvSpPr txBox="1"/>
          <p:nvPr/>
        </p:nvSpPr>
        <p:spPr>
          <a:xfrm>
            <a:off x="828306" y="7484875"/>
            <a:ext cx="604867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blagajniški prejemek (BP)</a:t>
            </a:r>
            <a:endParaRPr lang="sl-SI" dirty="0"/>
          </a:p>
        </p:txBody>
      </p:sp>
      <p:cxnSp>
        <p:nvCxnSpPr>
          <p:cNvPr id="68" name="Raven povezovalnik 67"/>
          <p:cNvCxnSpPr>
            <a:endCxn id="67" idx="1"/>
          </p:cNvCxnSpPr>
          <p:nvPr/>
        </p:nvCxnSpPr>
        <p:spPr>
          <a:xfrm flipV="1">
            <a:off x="540272" y="7669541"/>
            <a:ext cx="28803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Raven povezovalnik 68"/>
          <p:cNvCxnSpPr/>
          <p:nvPr/>
        </p:nvCxnSpPr>
        <p:spPr>
          <a:xfrm>
            <a:off x="540272" y="7327718"/>
            <a:ext cx="0" cy="14715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PoljeZBesedilom 69"/>
          <p:cNvSpPr txBox="1"/>
          <p:nvPr/>
        </p:nvSpPr>
        <p:spPr>
          <a:xfrm>
            <a:off x="828306" y="8038506"/>
            <a:ext cx="6048670" cy="36773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blagajniški izdatek (BI)</a:t>
            </a:r>
            <a:endParaRPr lang="sl-SI" dirty="0"/>
          </a:p>
        </p:txBody>
      </p:sp>
      <p:cxnSp>
        <p:nvCxnSpPr>
          <p:cNvPr id="71" name="Raven povezovalnik 70"/>
          <p:cNvCxnSpPr>
            <a:endCxn id="70" idx="1"/>
          </p:cNvCxnSpPr>
          <p:nvPr/>
        </p:nvCxnSpPr>
        <p:spPr>
          <a:xfrm flipV="1">
            <a:off x="540272" y="8222375"/>
            <a:ext cx="288034" cy="7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PoljeZBesedilom 71"/>
          <p:cNvSpPr txBox="1"/>
          <p:nvPr/>
        </p:nvSpPr>
        <p:spPr>
          <a:xfrm>
            <a:off x="828306" y="8614570"/>
            <a:ext cx="604867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blagajniški dnevnik (BD) + bančni izpisek (BA)</a:t>
            </a:r>
            <a:endParaRPr lang="sl-SI" dirty="0"/>
          </a:p>
        </p:txBody>
      </p:sp>
      <p:cxnSp>
        <p:nvCxnSpPr>
          <p:cNvPr id="73" name="Raven povezovalnik 72"/>
          <p:cNvCxnSpPr>
            <a:endCxn id="72" idx="1"/>
          </p:cNvCxnSpPr>
          <p:nvPr/>
        </p:nvCxnSpPr>
        <p:spPr>
          <a:xfrm>
            <a:off x="540272" y="8799236"/>
            <a:ext cx="2880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Raven povezovalnik 75"/>
          <p:cNvCxnSpPr/>
          <p:nvPr/>
        </p:nvCxnSpPr>
        <p:spPr>
          <a:xfrm>
            <a:off x="252239" y="7111694"/>
            <a:ext cx="216025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PoljeZBesedilom 85"/>
          <p:cNvSpPr txBox="1"/>
          <p:nvPr/>
        </p:nvSpPr>
        <p:spPr>
          <a:xfrm>
            <a:off x="468265" y="9091116"/>
            <a:ext cx="6408711" cy="38210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spremembe zalog v skladišču</a:t>
            </a:r>
            <a:endParaRPr lang="sl-SI" dirty="0"/>
          </a:p>
        </p:txBody>
      </p:sp>
      <p:sp>
        <p:nvSpPr>
          <p:cNvPr id="87" name="PoljeZBesedilom 86"/>
          <p:cNvSpPr txBox="1"/>
          <p:nvPr/>
        </p:nvSpPr>
        <p:spPr>
          <a:xfrm>
            <a:off x="828306" y="9645114"/>
            <a:ext cx="604867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skladiščna prevzemnica (SP)</a:t>
            </a:r>
            <a:endParaRPr lang="sl-SI" dirty="0"/>
          </a:p>
        </p:txBody>
      </p:sp>
      <p:cxnSp>
        <p:nvCxnSpPr>
          <p:cNvPr id="88" name="Raven povezovalnik 87"/>
          <p:cNvCxnSpPr>
            <a:endCxn id="87" idx="1"/>
          </p:cNvCxnSpPr>
          <p:nvPr/>
        </p:nvCxnSpPr>
        <p:spPr>
          <a:xfrm flipV="1">
            <a:off x="540272" y="9829780"/>
            <a:ext cx="28803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Raven povezovalnik 88"/>
          <p:cNvCxnSpPr/>
          <p:nvPr/>
        </p:nvCxnSpPr>
        <p:spPr>
          <a:xfrm>
            <a:off x="540272" y="9487958"/>
            <a:ext cx="0" cy="8954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PoljeZBesedilom 89"/>
          <p:cNvSpPr txBox="1"/>
          <p:nvPr/>
        </p:nvSpPr>
        <p:spPr>
          <a:xfrm>
            <a:off x="828306" y="10198746"/>
            <a:ext cx="6048670" cy="37862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skladiščna </a:t>
            </a:r>
            <a:r>
              <a:rPr lang="sl-SI" dirty="0" err="1" smtClean="0"/>
              <a:t>izdajnica</a:t>
            </a:r>
            <a:r>
              <a:rPr lang="sl-SI" dirty="0" smtClean="0"/>
              <a:t> (SI)</a:t>
            </a:r>
            <a:endParaRPr lang="sl-SI" dirty="0"/>
          </a:p>
        </p:txBody>
      </p:sp>
      <p:cxnSp>
        <p:nvCxnSpPr>
          <p:cNvPr id="91" name="Raven povezovalnik 90"/>
          <p:cNvCxnSpPr>
            <a:endCxn id="90" idx="1"/>
          </p:cNvCxnSpPr>
          <p:nvPr/>
        </p:nvCxnSpPr>
        <p:spPr>
          <a:xfrm>
            <a:off x="540272" y="10383412"/>
            <a:ext cx="288034" cy="46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Raven povezovalnik 93"/>
          <p:cNvCxnSpPr/>
          <p:nvPr/>
        </p:nvCxnSpPr>
        <p:spPr>
          <a:xfrm>
            <a:off x="252239" y="9271934"/>
            <a:ext cx="216025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6691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252239" y="234132"/>
            <a:ext cx="698477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3. Kaj so poslovne knjige?</a:t>
            </a:r>
            <a:endParaRPr lang="sl-SI" dirty="0"/>
          </a:p>
        </p:txBody>
      </p:sp>
      <p:cxnSp>
        <p:nvCxnSpPr>
          <p:cNvPr id="5" name="Raven povezovalnik 4"/>
          <p:cNvCxnSpPr/>
          <p:nvPr/>
        </p:nvCxnSpPr>
        <p:spPr>
          <a:xfrm>
            <a:off x="324250" y="870351"/>
            <a:ext cx="18783" cy="31256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jeZBesedilom 5"/>
          <p:cNvSpPr txBox="1"/>
          <p:nvPr/>
        </p:nvSpPr>
        <p:spPr>
          <a:xfrm>
            <a:off x="540272" y="1363373"/>
            <a:ext cx="640871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so povezane: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324247" y="706009"/>
            <a:ext cx="6840760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poslovne knjige</a:t>
            </a:r>
            <a:endParaRPr lang="sl-SI" dirty="0"/>
          </a:p>
        </p:txBody>
      </p:sp>
      <p:cxnSp>
        <p:nvCxnSpPr>
          <p:cNvPr id="8" name="Raven povezovalnik 7"/>
          <p:cNvCxnSpPr/>
          <p:nvPr/>
        </p:nvCxnSpPr>
        <p:spPr>
          <a:xfrm>
            <a:off x="324246" y="1596843"/>
            <a:ext cx="216025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jeZBesedilom 8"/>
          <p:cNvSpPr txBox="1"/>
          <p:nvPr/>
        </p:nvSpPr>
        <p:spPr>
          <a:xfrm>
            <a:off x="757610" y="1845878"/>
            <a:ext cx="619137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knjige</a:t>
            </a:r>
            <a:endParaRPr lang="sl-SI" dirty="0"/>
          </a:p>
        </p:txBody>
      </p:sp>
      <p:cxnSp>
        <p:nvCxnSpPr>
          <p:cNvPr id="10" name="Raven povezovalnik 9"/>
          <p:cNvCxnSpPr/>
          <p:nvPr/>
        </p:nvCxnSpPr>
        <p:spPr>
          <a:xfrm>
            <a:off x="541585" y="2056782"/>
            <a:ext cx="197240" cy="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ven povezovalnik 10"/>
          <p:cNvCxnSpPr/>
          <p:nvPr/>
        </p:nvCxnSpPr>
        <p:spPr>
          <a:xfrm flipH="1">
            <a:off x="540271" y="1707304"/>
            <a:ext cx="1316" cy="15862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oljeZBesedilom 11"/>
          <p:cNvSpPr txBox="1"/>
          <p:nvPr/>
        </p:nvSpPr>
        <p:spPr>
          <a:xfrm>
            <a:off x="757610" y="2457088"/>
            <a:ext cx="619137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kartoteke</a:t>
            </a:r>
            <a:endParaRPr lang="sl-SI" dirty="0"/>
          </a:p>
        </p:txBody>
      </p:sp>
      <p:cxnSp>
        <p:nvCxnSpPr>
          <p:cNvPr id="13" name="Raven povezovalnik 12"/>
          <p:cNvCxnSpPr/>
          <p:nvPr/>
        </p:nvCxnSpPr>
        <p:spPr>
          <a:xfrm>
            <a:off x="541585" y="2667992"/>
            <a:ext cx="197240" cy="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oljeZBesedilom 13"/>
          <p:cNvSpPr txBox="1"/>
          <p:nvPr/>
        </p:nvSpPr>
        <p:spPr>
          <a:xfrm>
            <a:off x="757610" y="2970436"/>
            <a:ext cx="6191373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datoteke </a:t>
            </a:r>
            <a:r>
              <a:rPr lang="sl-SI" dirty="0"/>
              <a:t>s knjižnimi poslovnimi dogodki, vidnimi iz knjigovodskih listin</a:t>
            </a:r>
          </a:p>
        </p:txBody>
      </p:sp>
      <p:cxnSp>
        <p:nvCxnSpPr>
          <p:cNvPr id="15" name="Raven povezovalnik 14"/>
          <p:cNvCxnSpPr/>
          <p:nvPr/>
        </p:nvCxnSpPr>
        <p:spPr>
          <a:xfrm>
            <a:off x="541585" y="3253348"/>
            <a:ext cx="197240" cy="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oljeZBesedilom 18"/>
          <p:cNvSpPr txBox="1"/>
          <p:nvPr/>
        </p:nvSpPr>
        <p:spPr>
          <a:xfrm>
            <a:off x="540273" y="3762524"/>
            <a:ext cx="640871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oznamo:</a:t>
            </a:r>
            <a:endParaRPr lang="sl-SI" dirty="0"/>
          </a:p>
        </p:txBody>
      </p:sp>
      <p:cxnSp>
        <p:nvCxnSpPr>
          <p:cNvPr id="20" name="Raven povezovalnik 19"/>
          <p:cNvCxnSpPr/>
          <p:nvPr/>
        </p:nvCxnSpPr>
        <p:spPr>
          <a:xfrm>
            <a:off x="324247" y="3995994"/>
            <a:ext cx="216025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oljeZBesedilom 20"/>
          <p:cNvSpPr txBox="1"/>
          <p:nvPr/>
        </p:nvSpPr>
        <p:spPr>
          <a:xfrm>
            <a:off x="757611" y="4245029"/>
            <a:ext cx="619137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temeljne poslovne knjige</a:t>
            </a:r>
            <a:endParaRPr lang="sl-SI" dirty="0"/>
          </a:p>
        </p:txBody>
      </p:sp>
      <p:cxnSp>
        <p:nvCxnSpPr>
          <p:cNvPr id="22" name="Raven povezovalnik 21"/>
          <p:cNvCxnSpPr/>
          <p:nvPr/>
        </p:nvCxnSpPr>
        <p:spPr>
          <a:xfrm>
            <a:off x="541586" y="4455933"/>
            <a:ext cx="197240" cy="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aven povezovalnik 22"/>
          <p:cNvCxnSpPr/>
          <p:nvPr/>
        </p:nvCxnSpPr>
        <p:spPr>
          <a:xfrm>
            <a:off x="541588" y="4106455"/>
            <a:ext cx="0" cy="20179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PoljeZBesedilom 27"/>
          <p:cNvSpPr txBox="1"/>
          <p:nvPr/>
        </p:nvSpPr>
        <p:spPr>
          <a:xfrm>
            <a:off x="756296" y="5913472"/>
            <a:ext cx="619137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pomožne poslovne knjige</a:t>
            </a:r>
            <a:endParaRPr lang="sl-SI" dirty="0"/>
          </a:p>
        </p:txBody>
      </p:sp>
      <p:cxnSp>
        <p:nvCxnSpPr>
          <p:cNvPr id="29" name="Raven povezovalnik 28"/>
          <p:cNvCxnSpPr/>
          <p:nvPr/>
        </p:nvCxnSpPr>
        <p:spPr>
          <a:xfrm>
            <a:off x="540271" y="6124376"/>
            <a:ext cx="197240" cy="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PoljeZBesedilom 32"/>
          <p:cNvSpPr txBox="1"/>
          <p:nvPr/>
        </p:nvSpPr>
        <p:spPr>
          <a:xfrm>
            <a:off x="973634" y="4765193"/>
            <a:ext cx="597403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dnevnike</a:t>
            </a:r>
            <a:endParaRPr lang="sl-SI" dirty="0"/>
          </a:p>
        </p:txBody>
      </p:sp>
      <p:cxnSp>
        <p:nvCxnSpPr>
          <p:cNvPr id="34" name="Raven povezovalnik 33"/>
          <p:cNvCxnSpPr/>
          <p:nvPr/>
        </p:nvCxnSpPr>
        <p:spPr>
          <a:xfrm>
            <a:off x="757609" y="4976098"/>
            <a:ext cx="197240" cy="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aven povezovalnik 34"/>
          <p:cNvCxnSpPr/>
          <p:nvPr/>
        </p:nvCxnSpPr>
        <p:spPr>
          <a:xfrm>
            <a:off x="757611" y="4626620"/>
            <a:ext cx="0" cy="10195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PoljeZBesedilom 35"/>
          <p:cNvSpPr txBox="1"/>
          <p:nvPr/>
        </p:nvSpPr>
        <p:spPr>
          <a:xfrm>
            <a:off x="973634" y="5376404"/>
            <a:ext cx="597403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glavne knjige</a:t>
            </a:r>
            <a:endParaRPr lang="sl-SI" dirty="0"/>
          </a:p>
        </p:txBody>
      </p:sp>
      <p:cxnSp>
        <p:nvCxnSpPr>
          <p:cNvPr id="37" name="Raven povezovalnik 36"/>
          <p:cNvCxnSpPr/>
          <p:nvPr/>
        </p:nvCxnSpPr>
        <p:spPr>
          <a:xfrm>
            <a:off x="757609" y="5587308"/>
            <a:ext cx="197240" cy="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PoljeZBesedilom 40"/>
          <p:cNvSpPr txBox="1"/>
          <p:nvPr/>
        </p:nvSpPr>
        <p:spPr>
          <a:xfrm>
            <a:off x="972320" y="6421377"/>
            <a:ext cx="597534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razčlenjevanje knjige</a:t>
            </a:r>
            <a:endParaRPr lang="sl-SI" dirty="0"/>
          </a:p>
        </p:txBody>
      </p:sp>
      <p:cxnSp>
        <p:nvCxnSpPr>
          <p:cNvPr id="42" name="Raven povezovalnik 41"/>
          <p:cNvCxnSpPr/>
          <p:nvPr/>
        </p:nvCxnSpPr>
        <p:spPr>
          <a:xfrm>
            <a:off x="756295" y="6632282"/>
            <a:ext cx="197240" cy="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Raven povezovalnik 42"/>
          <p:cNvCxnSpPr/>
          <p:nvPr/>
        </p:nvCxnSpPr>
        <p:spPr>
          <a:xfrm>
            <a:off x="756297" y="6282804"/>
            <a:ext cx="0" cy="3494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6720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252239" y="234132"/>
            <a:ext cx="698477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4. Kaj je dvostavno knjigovodstvo?</a:t>
            </a:r>
            <a:endParaRPr lang="sl-SI" dirty="0"/>
          </a:p>
        </p:txBody>
      </p:sp>
      <p:cxnSp>
        <p:nvCxnSpPr>
          <p:cNvPr id="5" name="Raven povezovalnik 4"/>
          <p:cNvCxnSpPr/>
          <p:nvPr/>
        </p:nvCxnSpPr>
        <p:spPr>
          <a:xfrm flipH="1">
            <a:off x="300313" y="870351"/>
            <a:ext cx="23938" cy="31976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jeZBesedilom 5"/>
          <p:cNvSpPr txBox="1"/>
          <p:nvPr/>
        </p:nvSpPr>
        <p:spPr>
          <a:xfrm>
            <a:off x="540272" y="1363373"/>
            <a:ext cx="640871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način zapisovanja podatkov o poslovnih dogodkih iz knjigovodskih listin v knjigovodske knjige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324247" y="706009"/>
            <a:ext cx="6840760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dvostavno knjigovodstvo</a:t>
            </a:r>
            <a:endParaRPr lang="sl-SI" dirty="0"/>
          </a:p>
        </p:txBody>
      </p:sp>
      <p:cxnSp>
        <p:nvCxnSpPr>
          <p:cNvPr id="8" name="Raven povezovalnik 7"/>
          <p:cNvCxnSpPr/>
          <p:nvPr/>
        </p:nvCxnSpPr>
        <p:spPr>
          <a:xfrm>
            <a:off x="324246" y="1596843"/>
            <a:ext cx="216025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oljeZBesedilom 30"/>
          <p:cNvSpPr txBox="1"/>
          <p:nvPr/>
        </p:nvSpPr>
        <p:spPr>
          <a:xfrm>
            <a:off x="540273" y="2250356"/>
            <a:ext cx="640871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izhodišče za temeljno knjigovodsko tehniko je v značilnosti poslovnega dogodka</a:t>
            </a:r>
            <a:endParaRPr lang="sl-SI" dirty="0"/>
          </a:p>
        </p:txBody>
      </p:sp>
      <p:cxnSp>
        <p:nvCxnSpPr>
          <p:cNvPr id="32" name="Raven povezovalnik 31"/>
          <p:cNvCxnSpPr/>
          <p:nvPr/>
        </p:nvCxnSpPr>
        <p:spPr>
          <a:xfrm>
            <a:off x="324247" y="2483826"/>
            <a:ext cx="216025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PoljeZBesedilom 32"/>
          <p:cNvSpPr txBox="1"/>
          <p:nvPr/>
        </p:nvSpPr>
        <p:spPr>
          <a:xfrm>
            <a:off x="828305" y="3188201"/>
            <a:ext cx="612068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ki vpliva na spremembo vsaj dveh ekonomskih kategorij</a:t>
            </a:r>
            <a:endParaRPr lang="sl-SI" dirty="0"/>
          </a:p>
        </p:txBody>
      </p:sp>
      <p:cxnSp>
        <p:nvCxnSpPr>
          <p:cNvPr id="34" name="Raven povezovalnik 33"/>
          <p:cNvCxnSpPr/>
          <p:nvPr/>
        </p:nvCxnSpPr>
        <p:spPr>
          <a:xfrm>
            <a:off x="555702" y="3427718"/>
            <a:ext cx="2628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aven povezovalnik 35"/>
          <p:cNvCxnSpPr/>
          <p:nvPr/>
        </p:nvCxnSpPr>
        <p:spPr>
          <a:xfrm>
            <a:off x="540271" y="2869129"/>
            <a:ext cx="3357" cy="5585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PoljeZBesedilom 40"/>
          <p:cNvSpPr txBox="1"/>
          <p:nvPr/>
        </p:nvSpPr>
        <p:spPr>
          <a:xfrm>
            <a:off x="540273" y="3834532"/>
            <a:ext cx="640871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vsi poslovni dogodki se beležijo na</a:t>
            </a:r>
            <a:endParaRPr lang="sl-SI" dirty="0"/>
          </a:p>
        </p:txBody>
      </p:sp>
      <p:cxnSp>
        <p:nvCxnSpPr>
          <p:cNvPr id="42" name="Raven povezovalnik 41"/>
          <p:cNvCxnSpPr/>
          <p:nvPr/>
        </p:nvCxnSpPr>
        <p:spPr>
          <a:xfrm>
            <a:off x="324247" y="4068002"/>
            <a:ext cx="216025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PoljeZBesedilom 42"/>
          <p:cNvSpPr txBox="1"/>
          <p:nvPr/>
        </p:nvSpPr>
        <p:spPr>
          <a:xfrm>
            <a:off x="828305" y="4545320"/>
            <a:ext cx="612068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k</a:t>
            </a:r>
            <a:r>
              <a:rPr lang="sl-SI" dirty="0" smtClean="0"/>
              <a:t>njigovodski račun - konto</a:t>
            </a:r>
            <a:endParaRPr lang="sl-SI" dirty="0"/>
          </a:p>
        </p:txBody>
      </p:sp>
      <p:cxnSp>
        <p:nvCxnSpPr>
          <p:cNvPr id="44" name="Raven povezovalnik 43"/>
          <p:cNvCxnSpPr/>
          <p:nvPr/>
        </p:nvCxnSpPr>
        <p:spPr>
          <a:xfrm>
            <a:off x="555702" y="4784837"/>
            <a:ext cx="2628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aven povezovalnik 44"/>
          <p:cNvCxnSpPr/>
          <p:nvPr/>
        </p:nvCxnSpPr>
        <p:spPr>
          <a:xfrm>
            <a:off x="540271" y="4226248"/>
            <a:ext cx="3357" cy="5585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5597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468264" y="175763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5.2 POPIS ALI INVENTURA</a:t>
            </a:r>
            <a:endParaRPr lang="sl-SI" sz="2400" dirty="0"/>
          </a:p>
        </p:txBody>
      </p:sp>
      <p:cxnSp>
        <p:nvCxnSpPr>
          <p:cNvPr id="5" name="Raven povezovalnik 4"/>
          <p:cNvCxnSpPr/>
          <p:nvPr/>
        </p:nvCxnSpPr>
        <p:spPr>
          <a:xfrm flipH="1">
            <a:off x="254669" y="1173160"/>
            <a:ext cx="69584" cy="92942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jeZBesedilom 5"/>
          <p:cNvSpPr txBox="1"/>
          <p:nvPr/>
        </p:nvSpPr>
        <p:spPr>
          <a:xfrm>
            <a:off x="540272" y="1473045"/>
            <a:ext cx="640871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red začetkom poslovanja mora podjetje ugotoviti, s kolikšnim premoženjem razpolaga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324247" y="1008818"/>
            <a:ext cx="665750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popis premoženja</a:t>
            </a:r>
            <a:endParaRPr lang="sl-SI" dirty="0"/>
          </a:p>
        </p:txBody>
      </p:sp>
      <p:cxnSp>
        <p:nvCxnSpPr>
          <p:cNvPr id="8" name="Raven povezovalnik 7"/>
          <p:cNvCxnSpPr/>
          <p:nvPr/>
        </p:nvCxnSpPr>
        <p:spPr>
          <a:xfrm>
            <a:off x="324246" y="1706515"/>
            <a:ext cx="216025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jeZBesedilom 8"/>
          <p:cNvSpPr txBox="1"/>
          <p:nvPr/>
        </p:nvSpPr>
        <p:spPr>
          <a:xfrm>
            <a:off x="540273" y="2193125"/>
            <a:ext cx="640871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i</a:t>
            </a:r>
            <a:r>
              <a:rPr lang="sl-SI" dirty="0" smtClean="0"/>
              <a:t>zvede popis premoženja:</a:t>
            </a:r>
            <a:endParaRPr lang="sl-SI" dirty="0"/>
          </a:p>
        </p:txBody>
      </p:sp>
      <p:cxnSp>
        <p:nvCxnSpPr>
          <p:cNvPr id="10" name="Raven povezovalnik 9"/>
          <p:cNvCxnSpPr/>
          <p:nvPr/>
        </p:nvCxnSpPr>
        <p:spPr>
          <a:xfrm>
            <a:off x="324247" y="2426595"/>
            <a:ext cx="216025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jeZBesedilom 10"/>
          <p:cNvSpPr txBox="1"/>
          <p:nvPr/>
        </p:nvSpPr>
        <p:spPr>
          <a:xfrm>
            <a:off x="828305" y="2625173"/>
            <a:ext cx="612068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opis:</a:t>
            </a:r>
            <a:endParaRPr lang="sl-SI" dirty="0"/>
          </a:p>
        </p:txBody>
      </p:sp>
      <p:cxnSp>
        <p:nvCxnSpPr>
          <p:cNvPr id="12" name="Raven povezovalnik 11"/>
          <p:cNvCxnSpPr/>
          <p:nvPr/>
        </p:nvCxnSpPr>
        <p:spPr>
          <a:xfrm>
            <a:off x="555702" y="2864690"/>
            <a:ext cx="2628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ven povezovalnik 12"/>
          <p:cNvCxnSpPr/>
          <p:nvPr/>
        </p:nvCxnSpPr>
        <p:spPr>
          <a:xfrm>
            <a:off x="540271" y="2553165"/>
            <a:ext cx="0" cy="3153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oljeZBesedilom 13"/>
          <p:cNvSpPr txBox="1"/>
          <p:nvPr/>
        </p:nvSpPr>
        <p:spPr>
          <a:xfrm>
            <a:off x="1044330" y="3170197"/>
            <a:ext cx="583264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sredstev</a:t>
            </a:r>
            <a:endParaRPr lang="sl-SI" dirty="0"/>
          </a:p>
        </p:txBody>
      </p:sp>
      <p:cxnSp>
        <p:nvCxnSpPr>
          <p:cNvPr id="15" name="Raven povezovalnik 14"/>
          <p:cNvCxnSpPr/>
          <p:nvPr/>
        </p:nvCxnSpPr>
        <p:spPr>
          <a:xfrm>
            <a:off x="828303" y="3403667"/>
            <a:ext cx="196607" cy="66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oljeZBesedilom 19"/>
          <p:cNvSpPr txBox="1"/>
          <p:nvPr/>
        </p:nvSpPr>
        <p:spPr>
          <a:xfrm>
            <a:off x="1044330" y="3633285"/>
            <a:ext cx="583264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obveznosti do virov sredstev</a:t>
            </a:r>
            <a:endParaRPr lang="sl-SI" dirty="0"/>
          </a:p>
        </p:txBody>
      </p:sp>
      <p:cxnSp>
        <p:nvCxnSpPr>
          <p:cNvPr id="21" name="Raven povezovalnik 20"/>
          <p:cNvCxnSpPr/>
          <p:nvPr/>
        </p:nvCxnSpPr>
        <p:spPr>
          <a:xfrm>
            <a:off x="828303" y="3777301"/>
            <a:ext cx="196607" cy="66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aven povezovalnik 21"/>
          <p:cNvCxnSpPr/>
          <p:nvPr/>
        </p:nvCxnSpPr>
        <p:spPr>
          <a:xfrm>
            <a:off x="824946" y="3043656"/>
            <a:ext cx="0" cy="7402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oljeZBesedilom 23"/>
          <p:cNvSpPr txBox="1"/>
          <p:nvPr/>
        </p:nvSpPr>
        <p:spPr>
          <a:xfrm>
            <a:off x="540272" y="4126459"/>
            <a:ext cx="640871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ristojni organ (direktor) izda poseben:</a:t>
            </a:r>
            <a:endParaRPr lang="sl-SI" dirty="0"/>
          </a:p>
        </p:txBody>
      </p:sp>
      <p:cxnSp>
        <p:nvCxnSpPr>
          <p:cNvPr id="25" name="Raven povezovalnik 24"/>
          <p:cNvCxnSpPr/>
          <p:nvPr/>
        </p:nvCxnSpPr>
        <p:spPr>
          <a:xfrm>
            <a:off x="324246" y="4359929"/>
            <a:ext cx="216025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oljeZBesedilom 26"/>
          <p:cNvSpPr txBox="1"/>
          <p:nvPr/>
        </p:nvSpPr>
        <p:spPr>
          <a:xfrm>
            <a:off x="831663" y="4676713"/>
            <a:ext cx="611732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sklep o izvedbi popisa</a:t>
            </a:r>
            <a:endParaRPr lang="sl-SI" dirty="0"/>
          </a:p>
        </p:txBody>
      </p:sp>
      <p:cxnSp>
        <p:nvCxnSpPr>
          <p:cNvPr id="28" name="Raven povezovalnik 27"/>
          <p:cNvCxnSpPr/>
          <p:nvPr/>
        </p:nvCxnSpPr>
        <p:spPr>
          <a:xfrm>
            <a:off x="615636" y="4910184"/>
            <a:ext cx="196607" cy="66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aven povezovalnik 28"/>
          <p:cNvCxnSpPr/>
          <p:nvPr/>
        </p:nvCxnSpPr>
        <p:spPr>
          <a:xfrm>
            <a:off x="540271" y="4550173"/>
            <a:ext cx="0" cy="3600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oljeZBesedilom 29">
            <a:hlinkClick r:id="rId2" action="ppaction://hlinksldjump"/>
          </p:cNvPr>
          <p:cNvSpPr txBox="1"/>
          <p:nvPr/>
        </p:nvSpPr>
        <p:spPr>
          <a:xfrm>
            <a:off x="1044329" y="5187363"/>
            <a:ext cx="5904653" cy="3748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i</a:t>
            </a:r>
            <a:r>
              <a:rPr lang="sl-SI" dirty="0" smtClean="0"/>
              <a:t>zdajo sklepi o imenovanju:</a:t>
            </a:r>
            <a:endParaRPr lang="sl-SI" dirty="0"/>
          </a:p>
        </p:txBody>
      </p:sp>
      <p:cxnSp>
        <p:nvCxnSpPr>
          <p:cNvPr id="31" name="Raven povezovalnik 30"/>
          <p:cNvCxnSpPr/>
          <p:nvPr/>
        </p:nvCxnSpPr>
        <p:spPr>
          <a:xfrm>
            <a:off x="828303" y="5420833"/>
            <a:ext cx="196607" cy="66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aven povezovalnik 31"/>
          <p:cNvCxnSpPr/>
          <p:nvPr/>
        </p:nvCxnSpPr>
        <p:spPr>
          <a:xfrm>
            <a:off x="828303" y="506082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oljeZBesedilom 34"/>
          <p:cNvSpPr txBox="1"/>
          <p:nvPr/>
        </p:nvSpPr>
        <p:spPr>
          <a:xfrm>
            <a:off x="1335719" y="5691419"/>
            <a:ext cx="5613263" cy="37092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opisnih komisij za popis posameznih delov premoženja</a:t>
            </a:r>
            <a:endParaRPr lang="sl-SI" dirty="0"/>
          </a:p>
        </p:txBody>
      </p:sp>
      <p:cxnSp>
        <p:nvCxnSpPr>
          <p:cNvPr id="36" name="Raven povezovalnik 35"/>
          <p:cNvCxnSpPr/>
          <p:nvPr/>
        </p:nvCxnSpPr>
        <p:spPr>
          <a:xfrm>
            <a:off x="1119692" y="5924889"/>
            <a:ext cx="196607" cy="66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PoljeZBesedilom 36"/>
          <p:cNvSpPr txBox="1"/>
          <p:nvPr/>
        </p:nvSpPr>
        <p:spPr>
          <a:xfrm>
            <a:off x="1551743" y="6267482"/>
            <a:ext cx="5397239" cy="37751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sestavljajo najmanj 3 člani iz vrst zaposlenih</a:t>
            </a:r>
            <a:endParaRPr lang="sl-SI" dirty="0"/>
          </a:p>
        </p:txBody>
      </p:sp>
      <p:cxnSp>
        <p:nvCxnSpPr>
          <p:cNvPr id="38" name="Raven povezovalnik 37"/>
          <p:cNvCxnSpPr/>
          <p:nvPr/>
        </p:nvCxnSpPr>
        <p:spPr>
          <a:xfrm>
            <a:off x="1044327" y="5564878"/>
            <a:ext cx="0" cy="3666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aven povezovalnik 38"/>
          <p:cNvCxnSpPr/>
          <p:nvPr/>
        </p:nvCxnSpPr>
        <p:spPr>
          <a:xfrm>
            <a:off x="1332359" y="6422352"/>
            <a:ext cx="196607" cy="66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aven povezovalnik 40"/>
          <p:cNvCxnSpPr/>
          <p:nvPr/>
        </p:nvCxnSpPr>
        <p:spPr>
          <a:xfrm>
            <a:off x="1332359" y="6062341"/>
            <a:ext cx="0" cy="3666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PoljeZBesedilom 43"/>
          <p:cNvSpPr txBox="1"/>
          <p:nvPr/>
        </p:nvSpPr>
        <p:spPr>
          <a:xfrm>
            <a:off x="540273" y="6718747"/>
            <a:ext cx="640871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Zakon o gospodarskih družbah predpisuje:</a:t>
            </a:r>
            <a:endParaRPr lang="sl-SI" dirty="0"/>
          </a:p>
        </p:txBody>
      </p:sp>
      <p:cxnSp>
        <p:nvCxnSpPr>
          <p:cNvPr id="45" name="Raven povezovalnik 44"/>
          <p:cNvCxnSpPr/>
          <p:nvPr/>
        </p:nvCxnSpPr>
        <p:spPr>
          <a:xfrm>
            <a:off x="324247" y="6952217"/>
            <a:ext cx="216025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PoljeZBesedilom 45"/>
          <p:cNvSpPr txBox="1"/>
          <p:nvPr/>
        </p:nvSpPr>
        <p:spPr>
          <a:xfrm>
            <a:off x="831664" y="7161677"/>
            <a:ext cx="611732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stanje sredstev in obveznosti  do virov sredstev  po poslovnih knjigah se mora vsaj enkrat letno uskladiti z dejanskim stanjem</a:t>
            </a:r>
            <a:endParaRPr lang="sl-SI" dirty="0"/>
          </a:p>
        </p:txBody>
      </p:sp>
      <p:cxnSp>
        <p:nvCxnSpPr>
          <p:cNvPr id="47" name="Raven povezovalnik 46"/>
          <p:cNvCxnSpPr/>
          <p:nvPr/>
        </p:nvCxnSpPr>
        <p:spPr>
          <a:xfrm>
            <a:off x="615637" y="7449709"/>
            <a:ext cx="196607" cy="66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aven povezovalnik 47"/>
          <p:cNvCxnSpPr/>
          <p:nvPr/>
        </p:nvCxnSpPr>
        <p:spPr>
          <a:xfrm>
            <a:off x="540272" y="7089669"/>
            <a:ext cx="0" cy="3600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PoljeZBesedilom 48"/>
          <p:cNvSpPr txBox="1"/>
          <p:nvPr/>
        </p:nvSpPr>
        <p:spPr>
          <a:xfrm>
            <a:off x="1044330" y="7938032"/>
            <a:ext cx="5904653" cy="37481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pri primerjavi dejanskega in knjižnega stanja lahko ugotovijo:</a:t>
            </a:r>
            <a:endParaRPr lang="sl-SI" dirty="0"/>
          </a:p>
        </p:txBody>
      </p:sp>
      <p:cxnSp>
        <p:nvCxnSpPr>
          <p:cNvPr id="50" name="Raven povezovalnik 49"/>
          <p:cNvCxnSpPr/>
          <p:nvPr/>
        </p:nvCxnSpPr>
        <p:spPr>
          <a:xfrm>
            <a:off x="828304" y="8164908"/>
            <a:ext cx="196607" cy="66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aven povezovalnik 50"/>
          <p:cNvCxnSpPr/>
          <p:nvPr/>
        </p:nvCxnSpPr>
        <p:spPr>
          <a:xfrm>
            <a:off x="828304" y="7545786"/>
            <a:ext cx="0" cy="6257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oljeZBesedilom 51"/>
          <p:cNvSpPr txBox="1"/>
          <p:nvPr/>
        </p:nvSpPr>
        <p:spPr>
          <a:xfrm>
            <a:off x="1260351" y="8442088"/>
            <a:ext cx="5688631" cy="36822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stanji sta enaki</a:t>
            </a:r>
            <a:endParaRPr lang="sl-SI" dirty="0"/>
          </a:p>
        </p:txBody>
      </p:sp>
      <p:cxnSp>
        <p:nvCxnSpPr>
          <p:cNvPr id="53" name="Raven povezovalnik 52"/>
          <p:cNvCxnSpPr/>
          <p:nvPr/>
        </p:nvCxnSpPr>
        <p:spPr>
          <a:xfrm>
            <a:off x="1044327" y="8675558"/>
            <a:ext cx="196607" cy="66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Raven povezovalnik 54"/>
          <p:cNvCxnSpPr/>
          <p:nvPr/>
        </p:nvCxnSpPr>
        <p:spPr>
          <a:xfrm>
            <a:off x="1044328" y="7881757"/>
            <a:ext cx="0" cy="3666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Raven povezovalnik 56"/>
          <p:cNvCxnSpPr/>
          <p:nvPr/>
        </p:nvCxnSpPr>
        <p:spPr>
          <a:xfrm>
            <a:off x="1040970" y="8379220"/>
            <a:ext cx="0" cy="11604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PoljeZBesedilom 59"/>
          <p:cNvSpPr txBox="1"/>
          <p:nvPr/>
        </p:nvSpPr>
        <p:spPr>
          <a:xfrm>
            <a:off x="1260351" y="8965208"/>
            <a:ext cx="568863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</a:t>
            </a:r>
            <a:r>
              <a:rPr lang="sl-SI" dirty="0" smtClean="0"/>
              <a:t>ejansko stanje &gt; knjižnega -&gt; presežek</a:t>
            </a:r>
            <a:endParaRPr lang="sl-SI" dirty="0"/>
          </a:p>
        </p:txBody>
      </p:sp>
      <p:cxnSp>
        <p:nvCxnSpPr>
          <p:cNvPr id="61" name="Raven povezovalnik 60"/>
          <p:cNvCxnSpPr/>
          <p:nvPr/>
        </p:nvCxnSpPr>
        <p:spPr>
          <a:xfrm>
            <a:off x="1063744" y="9107634"/>
            <a:ext cx="196607" cy="66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PoljeZBesedilom 63"/>
          <p:cNvSpPr txBox="1"/>
          <p:nvPr/>
        </p:nvSpPr>
        <p:spPr>
          <a:xfrm>
            <a:off x="1312942" y="9395666"/>
            <a:ext cx="5613263" cy="37092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</a:t>
            </a:r>
            <a:r>
              <a:rPr lang="sl-SI" dirty="0" smtClean="0"/>
              <a:t>ejansko stanje &lt; knjižnega -&gt; primanjkljaj</a:t>
            </a:r>
            <a:endParaRPr lang="sl-SI" dirty="0"/>
          </a:p>
        </p:txBody>
      </p:sp>
      <p:cxnSp>
        <p:nvCxnSpPr>
          <p:cNvPr id="65" name="Raven povezovalnik 64"/>
          <p:cNvCxnSpPr/>
          <p:nvPr/>
        </p:nvCxnSpPr>
        <p:spPr>
          <a:xfrm>
            <a:off x="1116335" y="9550564"/>
            <a:ext cx="196607" cy="66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PoljeZBesedilom 68">
            <a:hlinkClick r:id="rId3" action="ppaction://hlinksldjump"/>
          </p:cNvPr>
          <p:cNvSpPr txBox="1"/>
          <p:nvPr/>
        </p:nvSpPr>
        <p:spPr>
          <a:xfrm>
            <a:off x="468265" y="9801904"/>
            <a:ext cx="6408711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opisne listine podpišejo in zaključijo -&gt; sestavni del poslovnih </a:t>
            </a:r>
            <a:r>
              <a:rPr lang="sl-SI" dirty="0" err="1" smtClean="0"/>
              <a:t>knj</a:t>
            </a:r>
            <a:r>
              <a:rPr lang="sl-SI" dirty="0" smtClean="0"/>
              <a:t>.</a:t>
            </a:r>
            <a:endParaRPr lang="sl-SI" dirty="0"/>
          </a:p>
        </p:txBody>
      </p:sp>
      <p:cxnSp>
        <p:nvCxnSpPr>
          <p:cNvPr id="70" name="Raven povezovalnik 69"/>
          <p:cNvCxnSpPr/>
          <p:nvPr/>
        </p:nvCxnSpPr>
        <p:spPr>
          <a:xfrm>
            <a:off x="252239" y="10035374"/>
            <a:ext cx="216025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PoljeZBesedilom 70"/>
          <p:cNvSpPr txBox="1"/>
          <p:nvPr/>
        </p:nvSpPr>
        <p:spPr>
          <a:xfrm>
            <a:off x="468266" y="10233952"/>
            <a:ext cx="640871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primanjkljaj / presežek, evidentirajo v rač. stanje p. </a:t>
            </a:r>
            <a:r>
              <a:rPr lang="sl-SI" dirty="0" err="1" smtClean="0"/>
              <a:t>knj</a:t>
            </a:r>
            <a:r>
              <a:rPr lang="sl-SI" dirty="0" smtClean="0"/>
              <a:t>. </a:t>
            </a:r>
            <a:r>
              <a:rPr lang="sl-SI" dirty="0" err="1" smtClean="0"/>
              <a:t>usk</a:t>
            </a:r>
            <a:r>
              <a:rPr lang="sl-SI" dirty="0" smtClean="0"/>
              <a:t>. dej. s.</a:t>
            </a:r>
            <a:endParaRPr lang="sl-SI" dirty="0"/>
          </a:p>
        </p:txBody>
      </p:sp>
      <p:cxnSp>
        <p:nvCxnSpPr>
          <p:cNvPr id="72" name="Raven povezovalnik 71"/>
          <p:cNvCxnSpPr/>
          <p:nvPr/>
        </p:nvCxnSpPr>
        <p:spPr>
          <a:xfrm>
            <a:off x="252240" y="10467422"/>
            <a:ext cx="216025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PoljeZBesedilom 72"/>
          <p:cNvSpPr txBox="1"/>
          <p:nvPr/>
        </p:nvSpPr>
        <p:spPr>
          <a:xfrm>
            <a:off x="324246" y="562864"/>
            <a:ext cx="698477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5. Kakšne so značilnosti popisa premoženja (inventure)?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219081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468264" y="175763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5.3 ZAČETNA BILANCA STANJA</a:t>
            </a:r>
            <a:endParaRPr lang="sl-SI" sz="2400" dirty="0"/>
          </a:p>
        </p:txBody>
      </p:sp>
      <p:cxnSp>
        <p:nvCxnSpPr>
          <p:cNvPr id="5" name="Raven povezovalnik 4"/>
          <p:cNvCxnSpPr/>
          <p:nvPr/>
        </p:nvCxnSpPr>
        <p:spPr>
          <a:xfrm flipH="1">
            <a:off x="275203" y="1173160"/>
            <a:ext cx="49050" cy="65515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jeZBesedilom 5"/>
          <p:cNvSpPr txBox="1"/>
          <p:nvPr/>
        </p:nvSpPr>
        <p:spPr>
          <a:xfrm>
            <a:off x="540272" y="1473045"/>
            <a:ext cx="640871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eden temeljnih računovodskih izkazov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324247" y="1008818"/>
            <a:ext cx="665750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bilanca stanja</a:t>
            </a:r>
            <a:endParaRPr lang="sl-SI" dirty="0"/>
          </a:p>
        </p:txBody>
      </p:sp>
      <p:cxnSp>
        <p:nvCxnSpPr>
          <p:cNvPr id="8" name="Raven povezovalnik 7"/>
          <p:cNvCxnSpPr/>
          <p:nvPr/>
        </p:nvCxnSpPr>
        <p:spPr>
          <a:xfrm>
            <a:off x="324246" y="1706515"/>
            <a:ext cx="216025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jeZBesedilom 8"/>
          <p:cNvSpPr txBox="1"/>
          <p:nvPr/>
        </p:nvSpPr>
        <p:spPr>
          <a:xfrm>
            <a:off x="540273" y="1964065"/>
            <a:ext cx="640871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prikazuje stanje sredstev in obveznosti do virov sredstev na določen dan</a:t>
            </a:r>
            <a:endParaRPr lang="sl-SI" dirty="0"/>
          </a:p>
        </p:txBody>
      </p:sp>
      <p:cxnSp>
        <p:nvCxnSpPr>
          <p:cNvPr id="10" name="Raven povezovalnik 9"/>
          <p:cNvCxnSpPr/>
          <p:nvPr/>
        </p:nvCxnSpPr>
        <p:spPr>
          <a:xfrm>
            <a:off x="324247" y="2197535"/>
            <a:ext cx="216025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PoljeZBesedilom 72"/>
          <p:cNvSpPr txBox="1"/>
          <p:nvPr/>
        </p:nvSpPr>
        <p:spPr>
          <a:xfrm>
            <a:off x="324246" y="562864"/>
            <a:ext cx="698477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5. Kakšne so značilnosti začetne bilance stanja?</a:t>
            </a:r>
            <a:endParaRPr lang="sl-SI" dirty="0"/>
          </a:p>
        </p:txBody>
      </p:sp>
      <p:sp>
        <p:nvSpPr>
          <p:cNvPr id="54" name="PoljeZBesedilom 53"/>
          <p:cNvSpPr txBox="1"/>
          <p:nvPr/>
        </p:nvSpPr>
        <p:spPr>
          <a:xfrm>
            <a:off x="540273" y="2826420"/>
            <a:ext cx="640871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odjetja obvezno sestavijo bilanco stanja (redne):</a:t>
            </a:r>
            <a:endParaRPr lang="sl-SI" dirty="0"/>
          </a:p>
        </p:txBody>
      </p:sp>
      <p:cxnSp>
        <p:nvCxnSpPr>
          <p:cNvPr id="56" name="Raven povezovalnik 55"/>
          <p:cNvCxnSpPr/>
          <p:nvPr/>
        </p:nvCxnSpPr>
        <p:spPr>
          <a:xfrm>
            <a:off x="324247" y="3059890"/>
            <a:ext cx="216025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PoljeZBesedilom 57">
            <a:hlinkClick r:id="rId2" action="ppaction://hlinksldjump"/>
          </p:cNvPr>
          <p:cNvSpPr txBox="1"/>
          <p:nvPr/>
        </p:nvSpPr>
        <p:spPr>
          <a:xfrm>
            <a:off x="756297" y="3402483"/>
            <a:ext cx="6192686" cy="38036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ob ustanovitvi (začetna bilanca stanja)</a:t>
            </a:r>
            <a:endParaRPr lang="sl-SI" dirty="0"/>
          </a:p>
        </p:txBody>
      </p:sp>
      <p:cxnSp>
        <p:nvCxnSpPr>
          <p:cNvPr id="59" name="Raven povezovalnik 58"/>
          <p:cNvCxnSpPr/>
          <p:nvPr/>
        </p:nvCxnSpPr>
        <p:spPr>
          <a:xfrm>
            <a:off x="540271" y="3635954"/>
            <a:ext cx="20388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Raven povezovalnik 61"/>
          <p:cNvCxnSpPr/>
          <p:nvPr/>
        </p:nvCxnSpPr>
        <p:spPr>
          <a:xfrm flipH="1">
            <a:off x="540271" y="3195752"/>
            <a:ext cx="11489" cy="14622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PoljeZBesedilom 62"/>
          <p:cNvSpPr txBox="1"/>
          <p:nvPr/>
        </p:nvSpPr>
        <p:spPr>
          <a:xfrm>
            <a:off x="756297" y="3897248"/>
            <a:ext cx="619268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vsako leto pa 31. 12. (končna bilanca), ob koncu koledarskega  l.</a:t>
            </a:r>
            <a:endParaRPr lang="sl-SI" dirty="0"/>
          </a:p>
        </p:txBody>
      </p:sp>
      <p:cxnSp>
        <p:nvCxnSpPr>
          <p:cNvPr id="66" name="Raven povezovalnik 65"/>
          <p:cNvCxnSpPr/>
          <p:nvPr/>
        </p:nvCxnSpPr>
        <p:spPr>
          <a:xfrm>
            <a:off x="540271" y="4050556"/>
            <a:ext cx="20388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PoljeZBesedilom 66"/>
          <p:cNvSpPr txBox="1"/>
          <p:nvPr/>
        </p:nvSpPr>
        <p:spPr>
          <a:xfrm>
            <a:off x="756297" y="4473312"/>
            <a:ext cx="6192686" cy="36585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Ob začetku koledarskega leta (začetna bilanca)</a:t>
            </a:r>
            <a:endParaRPr lang="sl-SI" dirty="0"/>
          </a:p>
        </p:txBody>
      </p:sp>
      <p:cxnSp>
        <p:nvCxnSpPr>
          <p:cNvPr id="68" name="Raven povezovalnik 67"/>
          <p:cNvCxnSpPr/>
          <p:nvPr/>
        </p:nvCxnSpPr>
        <p:spPr>
          <a:xfrm>
            <a:off x="540271" y="4626620"/>
            <a:ext cx="20388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PoljeZBesedilom 73"/>
          <p:cNvSpPr txBox="1"/>
          <p:nvPr/>
        </p:nvSpPr>
        <p:spPr>
          <a:xfrm>
            <a:off x="540272" y="5058668"/>
            <a:ext cx="640871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o</a:t>
            </a:r>
            <a:r>
              <a:rPr lang="sl-SI" dirty="0" smtClean="0"/>
              <a:t>b izrednih dogodkih sestavijo še izredne bilance stanja (likvidaciji, elementarnih nesrečah …)</a:t>
            </a:r>
            <a:endParaRPr lang="sl-SI" dirty="0"/>
          </a:p>
        </p:txBody>
      </p:sp>
      <p:cxnSp>
        <p:nvCxnSpPr>
          <p:cNvPr id="75" name="Raven povezovalnik 74"/>
          <p:cNvCxnSpPr/>
          <p:nvPr/>
        </p:nvCxnSpPr>
        <p:spPr>
          <a:xfrm>
            <a:off x="324246" y="5202684"/>
            <a:ext cx="216025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PoljeZBesedilom 75"/>
          <p:cNvSpPr txBox="1"/>
          <p:nvPr/>
        </p:nvSpPr>
        <p:spPr>
          <a:xfrm>
            <a:off x="540273" y="5924505"/>
            <a:ext cx="640871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bilanca stanja ima dve strani:</a:t>
            </a:r>
            <a:endParaRPr lang="sl-SI" dirty="0"/>
          </a:p>
        </p:txBody>
      </p:sp>
      <p:cxnSp>
        <p:nvCxnSpPr>
          <p:cNvPr id="77" name="Raven povezovalnik 76"/>
          <p:cNvCxnSpPr/>
          <p:nvPr/>
        </p:nvCxnSpPr>
        <p:spPr>
          <a:xfrm>
            <a:off x="324247" y="6068521"/>
            <a:ext cx="216025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PoljeZBesedilom 77"/>
          <p:cNvSpPr txBox="1"/>
          <p:nvPr/>
        </p:nvSpPr>
        <p:spPr>
          <a:xfrm>
            <a:off x="756297" y="6489536"/>
            <a:ext cx="619268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aktivo -&gt; prikazuje sredstva (stvari, pravice, denar) podjetja</a:t>
            </a:r>
            <a:endParaRPr lang="sl-SI" dirty="0"/>
          </a:p>
        </p:txBody>
      </p:sp>
      <p:cxnSp>
        <p:nvCxnSpPr>
          <p:cNvPr id="79" name="Raven povezovalnik 78"/>
          <p:cNvCxnSpPr/>
          <p:nvPr/>
        </p:nvCxnSpPr>
        <p:spPr>
          <a:xfrm flipH="1">
            <a:off x="544913" y="6282804"/>
            <a:ext cx="6848" cy="8714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PoljeZBesedilom 79"/>
          <p:cNvSpPr txBox="1"/>
          <p:nvPr/>
        </p:nvSpPr>
        <p:spPr>
          <a:xfrm>
            <a:off x="756297" y="6984300"/>
            <a:ext cx="6192686" cy="37862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Pasivo -&gt; prikazuje obveznosti do virov sredstev</a:t>
            </a:r>
            <a:endParaRPr lang="sl-SI" dirty="0"/>
          </a:p>
        </p:txBody>
      </p:sp>
      <p:cxnSp>
        <p:nvCxnSpPr>
          <p:cNvPr id="81" name="Raven povezovalnik 80"/>
          <p:cNvCxnSpPr/>
          <p:nvPr/>
        </p:nvCxnSpPr>
        <p:spPr>
          <a:xfrm>
            <a:off x="540271" y="7137608"/>
            <a:ext cx="20388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Raven povezovalnik 81"/>
          <p:cNvCxnSpPr/>
          <p:nvPr/>
        </p:nvCxnSpPr>
        <p:spPr>
          <a:xfrm>
            <a:off x="552406" y="6642844"/>
            <a:ext cx="20388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PoljeZBesedilom 82"/>
          <p:cNvSpPr txBox="1"/>
          <p:nvPr/>
        </p:nvSpPr>
        <p:spPr>
          <a:xfrm>
            <a:off x="540273" y="7580689"/>
            <a:ext cx="640871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načelo uravnoteženosti</a:t>
            </a:r>
            <a:endParaRPr lang="sl-SI" dirty="0"/>
          </a:p>
        </p:txBody>
      </p:sp>
      <p:cxnSp>
        <p:nvCxnSpPr>
          <p:cNvPr id="84" name="Raven povezovalnik 83"/>
          <p:cNvCxnSpPr/>
          <p:nvPr/>
        </p:nvCxnSpPr>
        <p:spPr>
          <a:xfrm>
            <a:off x="324247" y="7724705"/>
            <a:ext cx="216025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PoljeZBesedilom 84"/>
          <p:cNvSpPr txBox="1"/>
          <p:nvPr/>
        </p:nvSpPr>
        <p:spPr>
          <a:xfrm>
            <a:off x="756297" y="8145720"/>
            <a:ext cx="619268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vrednost sredstev = vrednosti obveznosti do virov sredstev</a:t>
            </a:r>
            <a:endParaRPr lang="sl-SI" dirty="0"/>
          </a:p>
        </p:txBody>
      </p:sp>
      <p:cxnSp>
        <p:nvCxnSpPr>
          <p:cNvPr id="86" name="Raven povezovalnik 85"/>
          <p:cNvCxnSpPr/>
          <p:nvPr/>
        </p:nvCxnSpPr>
        <p:spPr>
          <a:xfrm flipH="1">
            <a:off x="544913" y="7938988"/>
            <a:ext cx="6848" cy="8714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PoljeZBesedilom 86"/>
          <p:cNvSpPr txBox="1"/>
          <p:nvPr/>
        </p:nvSpPr>
        <p:spPr>
          <a:xfrm>
            <a:off x="972321" y="8784500"/>
            <a:ext cx="5904654" cy="37862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temeljno bilančno načelo</a:t>
            </a:r>
            <a:endParaRPr lang="sl-SI" dirty="0"/>
          </a:p>
        </p:txBody>
      </p:sp>
      <p:cxnSp>
        <p:nvCxnSpPr>
          <p:cNvPr id="88" name="Raven povezovalnik 87"/>
          <p:cNvCxnSpPr/>
          <p:nvPr/>
        </p:nvCxnSpPr>
        <p:spPr>
          <a:xfrm>
            <a:off x="756295" y="8937808"/>
            <a:ext cx="20388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Raven povezovalnik 88"/>
          <p:cNvCxnSpPr/>
          <p:nvPr/>
        </p:nvCxnSpPr>
        <p:spPr>
          <a:xfrm>
            <a:off x="552406" y="8299028"/>
            <a:ext cx="20388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Raven povezovalnik 89"/>
          <p:cNvCxnSpPr/>
          <p:nvPr/>
        </p:nvCxnSpPr>
        <p:spPr>
          <a:xfrm>
            <a:off x="763143" y="8515052"/>
            <a:ext cx="0" cy="4227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9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468264" y="175763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5.4 NAJPOGOSTEJŠE KONTIRANJE</a:t>
            </a:r>
            <a:endParaRPr lang="sl-SI" sz="2400" dirty="0"/>
          </a:p>
        </p:txBody>
      </p:sp>
      <p:cxnSp>
        <p:nvCxnSpPr>
          <p:cNvPr id="5" name="Raven povezovalnik 4"/>
          <p:cNvCxnSpPr/>
          <p:nvPr/>
        </p:nvCxnSpPr>
        <p:spPr>
          <a:xfrm flipH="1">
            <a:off x="320260" y="1173160"/>
            <a:ext cx="3993" cy="5333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jeZBesedilom 5"/>
          <p:cNvSpPr txBox="1"/>
          <p:nvPr/>
        </p:nvSpPr>
        <p:spPr>
          <a:xfrm>
            <a:off x="540272" y="1473045"/>
            <a:ext cx="640871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najpogostejši poslovni dogodki v poslovanju podjetja</a:t>
            </a:r>
            <a:endParaRPr lang="sl-SI" dirty="0"/>
          </a:p>
        </p:txBody>
      </p:sp>
      <p:sp>
        <p:nvSpPr>
          <p:cNvPr id="7" name="PoljeZBesedilom 6">
            <a:hlinkClick r:id="rId2" action="ppaction://hlinkfile"/>
          </p:cNvPr>
          <p:cNvSpPr txBox="1"/>
          <p:nvPr/>
        </p:nvSpPr>
        <p:spPr>
          <a:xfrm>
            <a:off x="324247" y="1008818"/>
            <a:ext cx="665750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najpogostejše kontiranje</a:t>
            </a:r>
            <a:endParaRPr lang="sl-SI" dirty="0"/>
          </a:p>
        </p:txBody>
      </p:sp>
      <p:cxnSp>
        <p:nvCxnSpPr>
          <p:cNvPr id="8" name="Raven povezovalnik 7"/>
          <p:cNvCxnSpPr/>
          <p:nvPr/>
        </p:nvCxnSpPr>
        <p:spPr>
          <a:xfrm>
            <a:off x="324246" y="1706515"/>
            <a:ext cx="216025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PoljeZBesedilom 72"/>
          <p:cNvSpPr txBox="1"/>
          <p:nvPr/>
        </p:nvSpPr>
        <p:spPr>
          <a:xfrm>
            <a:off x="324246" y="562864"/>
            <a:ext cx="698477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6. Kakšne so značilnosti najpogostejšega kontiranja?</a:t>
            </a:r>
            <a:endParaRPr lang="sl-SI" dirty="0"/>
          </a:p>
        </p:txBody>
      </p:sp>
      <p:sp>
        <p:nvSpPr>
          <p:cNvPr id="58" name="PoljeZBesedilom 57">
            <a:hlinkClick r:id="rId3" action="ppaction://hlinksldjump"/>
          </p:cNvPr>
          <p:cNvSpPr txBox="1"/>
          <p:nvPr/>
        </p:nvSpPr>
        <p:spPr>
          <a:xfrm>
            <a:off x="756297" y="2025039"/>
            <a:ext cx="6192686" cy="3803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n</a:t>
            </a:r>
            <a:r>
              <a:rPr lang="sl-SI" dirty="0" smtClean="0"/>
              <a:t>ekateri se dogajajo ob vseh delovnih dneh</a:t>
            </a:r>
            <a:endParaRPr lang="sl-SI" dirty="0"/>
          </a:p>
        </p:txBody>
      </p:sp>
      <p:cxnSp>
        <p:nvCxnSpPr>
          <p:cNvPr id="59" name="Raven povezovalnik 58"/>
          <p:cNvCxnSpPr/>
          <p:nvPr/>
        </p:nvCxnSpPr>
        <p:spPr>
          <a:xfrm>
            <a:off x="540271" y="2258510"/>
            <a:ext cx="20388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Raven povezovalnik 61"/>
          <p:cNvCxnSpPr/>
          <p:nvPr/>
        </p:nvCxnSpPr>
        <p:spPr>
          <a:xfrm>
            <a:off x="551761" y="1818308"/>
            <a:ext cx="0" cy="14576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PoljeZBesedilom 62"/>
          <p:cNvSpPr txBox="1"/>
          <p:nvPr/>
        </p:nvSpPr>
        <p:spPr>
          <a:xfrm>
            <a:off x="972321" y="2519804"/>
            <a:ext cx="597666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n</a:t>
            </a:r>
            <a:r>
              <a:rPr lang="sl-SI" dirty="0" smtClean="0"/>
              <a:t>akupi, prodaje, plačila</a:t>
            </a:r>
            <a:endParaRPr lang="sl-SI" dirty="0"/>
          </a:p>
        </p:txBody>
      </p:sp>
      <p:cxnSp>
        <p:nvCxnSpPr>
          <p:cNvPr id="66" name="Raven povezovalnik 65"/>
          <p:cNvCxnSpPr/>
          <p:nvPr/>
        </p:nvCxnSpPr>
        <p:spPr>
          <a:xfrm>
            <a:off x="756295" y="2673112"/>
            <a:ext cx="196777" cy="45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aven povezovalnik 36"/>
          <p:cNvCxnSpPr/>
          <p:nvPr/>
        </p:nvCxnSpPr>
        <p:spPr>
          <a:xfrm>
            <a:off x="760909" y="2383340"/>
            <a:ext cx="0" cy="2897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PoljeZBesedilom 40">
            <a:hlinkClick r:id="rId3" action="ppaction://hlinksldjump"/>
          </p:cNvPr>
          <p:cNvSpPr txBox="1"/>
          <p:nvPr/>
        </p:nvSpPr>
        <p:spPr>
          <a:xfrm>
            <a:off x="828305" y="3042443"/>
            <a:ext cx="6192686" cy="3803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z</a:t>
            </a:r>
            <a:r>
              <a:rPr lang="sl-SI" dirty="0" smtClean="0"/>
              <a:t>a druge je značilna periodičnost</a:t>
            </a:r>
            <a:endParaRPr lang="sl-SI" dirty="0"/>
          </a:p>
        </p:txBody>
      </p:sp>
      <p:cxnSp>
        <p:nvCxnSpPr>
          <p:cNvPr id="42" name="Raven povezovalnik 41"/>
          <p:cNvCxnSpPr/>
          <p:nvPr/>
        </p:nvCxnSpPr>
        <p:spPr>
          <a:xfrm>
            <a:off x="612279" y="3275914"/>
            <a:ext cx="20388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PoljeZBesedilom 42"/>
          <p:cNvSpPr txBox="1"/>
          <p:nvPr/>
        </p:nvSpPr>
        <p:spPr>
          <a:xfrm>
            <a:off x="1044329" y="3537208"/>
            <a:ext cx="597666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mesečni obračun in nakazilo plač in drugih stroškov dela</a:t>
            </a:r>
            <a:endParaRPr lang="sl-SI" dirty="0"/>
          </a:p>
        </p:txBody>
      </p:sp>
      <p:cxnSp>
        <p:nvCxnSpPr>
          <p:cNvPr id="44" name="Raven povezovalnik 43"/>
          <p:cNvCxnSpPr/>
          <p:nvPr/>
        </p:nvCxnSpPr>
        <p:spPr>
          <a:xfrm>
            <a:off x="828303" y="3690516"/>
            <a:ext cx="196777" cy="45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aven povezovalnik 44"/>
          <p:cNvCxnSpPr/>
          <p:nvPr/>
        </p:nvCxnSpPr>
        <p:spPr>
          <a:xfrm>
            <a:off x="832917" y="3400744"/>
            <a:ext cx="0" cy="13071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PoljeZBesedilom 46"/>
          <p:cNvSpPr txBox="1"/>
          <p:nvPr/>
        </p:nvSpPr>
        <p:spPr>
          <a:xfrm>
            <a:off x="1044329" y="4050556"/>
            <a:ext cx="597666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trimesečni obračun DDV</a:t>
            </a:r>
            <a:endParaRPr lang="sl-SI" dirty="0"/>
          </a:p>
        </p:txBody>
      </p:sp>
      <p:cxnSp>
        <p:nvCxnSpPr>
          <p:cNvPr id="48" name="Raven povezovalnik 47"/>
          <p:cNvCxnSpPr/>
          <p:nvPr/>
        </p:nvCxnSpPr>
        <p:spPr>
          <a:xfrm>
            <a:off x="828303" y="4203864"/>
            <a:ext cx="196777" cy="45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PoljeZBesedilom 50"/>
          <p:cNvSpPr txBox="1"/>
          <p:nvPr/>
        </p:nvSpPr>
        <p:spPr>
          <a:xfrm>
            <a:off x="1044329" y="4554612"/>
            <a:ext cx="597666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letni obračun davka na dobiček</a:t>
            </a:r>
            <a:endParaRPr lang="sl-SI" dirty="0"/>
          </a:p>
        </p:txBody>
      </p:sp>
      <p:cxnSp>
        <p:nvCxnSpPr>
          <p:cNvPr id="52" name="Raven povezovalnik 51"/>
          <p:cNvCxnSpPr/>
          <p:nvPr/>
        </p:nvCxnSpPr>
        <p:spPr>
          <a:xfrm>
            <a:off x="828303" y="4707920"/>
            <a:ext cx="196777" cy="45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9392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468264" y="175763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5.5 DENARNO POSLOVANJE IN PLAČILNI PROMET</a:t>
            </a:r>
            <a:endParaRPr lang="sl-SI" sz="2400" dirty="0"/>
          </a:p>
        </p:txBody>
      </p:sp>
      <p:cxnSp>
        <p:nvCxnSpPr>
          <p:cNvPr id="5" name="Raven povezovalnik 4"/>
          <p:cNvCxnSpPr/>
          <p:nvPr/>
        </p:nvCxnSpPr>
        <p:spPr>
          <a:xfrm flipH="1">
            <a:off x="324257" y="1173160"/>
            <a:ext cx="1" cy="75901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jeZBesedilom 5"/>
          <p:cNvSpPr txBox="1"/>
          <p:nvPr/>
        </p:nvSpPr>
        <p:spPr>
          <a:xfrm>
            <a:off x="540272" y="1473045"/>
            <a:ext cx="691276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vključuje:</a:t>
            </a:r>
            <a:endParaRPr lang="sl-SI" dirty="0"/>
          </a:p>
        </p:txBody>
      </p:sp>
      <p:sp>
        <p:nvSpPr>
          <p:cNvPr id="7" name="PoljeZBesedilom 6">
            <a:hlinkClick r:id="rId2" action="ppaction://hlinkfile"/>
          </p:cNvPr>
          <p:cNvSpPr txBox="1"/>
          <p:nvPr/>
        </p:nvSpPr>
        <p:spPr>
          <a:xfrm>
            <a:off x="324247" y="1008818"/>
            <a:ext cx="712879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denarno poslovanje</a:t>
            </a:r>
            <a:endParaRPr lang="sl-SI" dirty="0"/>
          </a:p>
        </p:txBody>
      </p:sp>
      <p:cxnSp>
        <p:nvCxnSpPr>
          <p:cNvPr id="8" name="Raven povezovalnik 7"/>
          <p:cNvCxnSpPr/>
          <p:nvPr/>
        </p:nvCxnSpPr>
        <p:spPr>
          <a:xfrm>
            <a:off x="324246" y="1706515"/>
            <a:ext cx="216025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PoljeZBesedilom 72"/>
          <p:cNvSpPr txBox="1"/>
          <p:nvPr/>
        </p:nvSpPr>
        <p:spPr>
          <a:xfrm>
            <a:off x="324246" y="562864"/>
            <a:ext cx="698477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6. Kakšne so značilnosti denarnega poslovanja?</a:t>
            </a:r>
            <a:endParaRPr lang="sl-SI" dirty="0"/>
          </a:p>
        </p:txBody>
      </p:sp>
      <p:sp>
        <p:nvSpPr>
          <p:cNvPr id="58" name="PoljeZBesedilom 57">
            <a:hlinkClick r:id="rId3" action="ppaction://hlinksldjump"/>
          </p:cNvPr>
          <p:cNvSpPr txBox="1"/>
          <p:nvPr/>
        </p:nvSpPr>
        <p:spPr>
          <a:xfrm>
            <a:off x="756297" y="2025039"/>
            <a:ext cx="669674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renašanje, unovčevanje, obračunavanje, vplačevanje in izplačevanje</a:t>
            </a:r>
            <a:endParaRPr lang="sl-SI" dirty="0"/>
          </a:p>
        </p:txBody>
      </p:sp>
      <p:cxnSp>
        <p:nvCxnSpPr>
          <p:cNvPr id="59" name="Raven povezovalnik 58"/>
          <p:cNvCxnSpPr/>
          <p:nvPr/>
        </p:nvCxnSpPr>
        <p:spPr>
          <a:xfrm>
            <a:off x="540271" y="2258510"/>
            <a:ext cx="20388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Raven povezovalnik 61"/>
          <p:cNvCxnSpPr/>
          <p:nvPr/>
        </p:nvCxnSpPr>
        <p:spPr>
          <a:xfrm flipH="1">
            <a:off x="540271" y="1818308"/>
            <a:ext cx="11490" cy="4402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Raven povezovalnik 65"/>
          <p:cNvCxnSpPr/>
          <p:nvPr/>
        </p:nvCxnSpPr>
        <p:spPr>
          <a:xfrm>
            <a:off x="756295" y="2673112"/>
            <a:ext cx="196777" cy="45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aven povezovalnik 36"/>
          <p:cNvCxnSpPr/>
          <p:nvPr/>
        </p:nvCxnSpPr>
        <p:spPr>
          <a:xfrm>
            <a:off x="760909" y="2383340"/>
            <a:ext cx="0" cy="2897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PoljeZBesedilom 40">
            <a:hlinkClick r:id="rId3" action="ppaction://hlinksldjump"/>
          </p:cNvPr>
          <p:cNvSpPr txBox="1"/>
          <p:nvPr/>
        </p:nvSpPr>
        <p:spPr>
          <a:xfrm>
            <a:off x="972319" y="2538388"/>
            <a:ext cx="648072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denarnih zneskov med udeleženci plačilnega prometa</a:t>
            </a:r>
            <a:endParaRPr lang="sl-SI" dirty="0"/>
          </a:p>
        </p:txBody>
      </p:sp>
      <p:sp>
        <p:nvSpPr>
          <p:cNvPr id="30" name="PoljeZBesedilom 29"/>
          <p:cNvSpPr txBox="1"/>
          <p:nvPr/>
        </p:nvSpPr>
        <p:spPr>
          <a:xfrm>
            <a:off x="540272" y="3042444"/>
            <a:ext cx="691276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plačila so lahko:</a:t>
            </a:r>
            <a:endParaRPr lang="sl-SI" dirty="0"/>
          </a:p>
        </p:txBody>
      </p:sp>
      <p:cxnSp>
        <p:nvCxnSpPr>
          <p:cNvPr id="31" name="Raven povezovalnik 30"/>
          <p:cNvCxnSpPr/>
          <p:nvPr/>
        </p:nvCxnSpPr>
        <p:spPr>
          <a:xfrm>
            <a:off x="324246" y="3275914"/>
            <a:ext cx="216025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PoljeZBesedilom 31">
            <a:hlinkClick r:id="rId3" action="ppaction://hlinksldjump"/>
          </p:cNvPr>
          <p:cNvSpPr txBox="1"/>
          <p:nvPr/>
        </p:nvSpPr>
        <p:spPr>
          <a:xfrm>
            <a:off x="756297" y="3594438"/>
            <a:ext cx="669674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g</a:t>
            </a:r>
            <a:r>
              <a:rPr lang="sl-SI" dirty="0" smtClean="0"/>
              <a:t>otovinska (z denarjem v gotovini)</a:t>
            </a:r>
            <a:endParaRPr lang="sl-SI" dirty="0"/>
          </a:p>
        </p:txBody>
      </p:sp>
      <p:cxnSp>
        <p:nvCxnSpPr>
          <p:cNvPr id="33" name="Raven povezovalnik 32"/>
          <p:cNvCxnSpPr/>
          <p:nvPr/>
        </p:nvCxnSpPr>
        <p:spPr>
          <a:xfrm>
            <a:off x="540271" y="3827909"/>
            <a:ext cx="20388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aven povezovalnik 33"/>
          <p:cNvCxnSpPr/>
          <p:nvPr/>
        </p:nvCxnSpPr>
        <p:spPr>
          <a:xfrm>
            <a:off x="551761" y="3387707"/>
            <a:ext cx="0" cy="11030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oljeZBesedilom 38">
            <a:hlinkClick r:id="rId3" action="ppaction://hlinksldjump"/>
          </p:cNvPr>
          <p:cNvSpPr txBox="1"/>
          <p:nvPr/>
        </p:nvSpPr>
        <p:spPr>
          <a:xfrm>
            <a:off x="756297" y="4257288"/>
            <a:ext cx="669674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brezgotovinska (z instrumenti plačilnega prometa)</a:t>
            </a:r>
            <a:endParaRPr lang="sl-SI" dirty="0"/>
          </a:p>
        </p:txBody>
      </p:sp>
      <p:cxnSp>
        <p:nvCxnSpPr>
          <p:cNvPr id="40" name="Raven povezovalnik 39"/>
          <p:cNvCxnSpPr/>
          <p:nvPr/>
        </p:nvCxnSpPr>
        <p:spPr>
          <a:xfrm>
            <a:off x="540271" y="4490759"/>
            <a:ext cx="20388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PoljeZBesedilom 45"/>
          <p:cNvSpPr txBox="1"/>
          <p:nvPr/>
        </p:nvSpPr>
        <p:spPr>
          <a:xfrm>
            <a:off x="540273" y="4833352"/>
            <a:ext cx="691276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odjetje pridobi denarna sredstva na več načinov:</a:t>
            </a:r>
            <a:endParaRPr lang="sl-SI" dirty="0"/>
          </a:p>
        </p:txBody>
      </p:sp>
      <p:cxnSp>
        <p:nvCxnSpPr>
          <p:cNvPr id="49" name="Raven povezovalnik 48"/>
          <p:cNvCxnSpPr/>
          <p:nvPr/>
        </p:nvCxnSpPr>
        <p:spPr>
          <a:xfrm>
            <a:off x="324247" y="5066822"/>
            <a:ext cx="216025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PoljeZBesedilom 49">
            <a:hlinkClick r:id="rId3" action="ppaction://hlinksldjump"/>
          </p:cNvPr>
          <p:cNvSpPr txBox="1"/>
          <p:nvPr/>
        </p:nvSpPr>
        <p:spPr>
          <a:xfrm>
            <a:off x="756297" y="5409415"/>
            <a:ext cx="669674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prodaja poslovnih učinkov (proizvodi, blago in storitve) dejavnosti</a:t>
            </a:r>
            <a:endParaRPr lang="sl-SI" dirty="0"/>
          </a:p>
        </p:txBody>
      </p:sp>
      <p:cxnSp>
        <p:nvCxnSpPr>
          <p:cNvPr id="53" name="Raven povezovalnik 52"/>
          <p:cNvCxnSpPr/>
          <p:nvPr/>
        </p:nvCxnSpPr>
        <p:spPr>
          <a:xfrm>
            <a:off x="540271" y="5642886"/>
            <a:ext cx="20388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Raven povezovalnik 53"/>
          <p:cNvCxnSpPr/>
          <p:nvPr/>
        </p:nvCxnSpPr>
        <p:spPr>
          <a:xfrm>
            <a:off x="551761" y="5202684"/>
            <a:ext cx="0" cy="17363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PoljeZBesedilom 54">
            <a:hlinkClick r:id="rId3" action="ppaction://hlinksldjump"/>
          </p:cNvPr>
          <p:cNvSpPr txBox="1"/>
          <p:nvPr/>
        </p:nvSpPr>
        <p:spPr>
          <a:xfrm>
            <a:off x="756297" y="6072265"/>
            <a:ext cx="669674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prejetim posojilom ali z izdajo vrednostnih papirjev (delnic, obveznic)</a:t>
            </a:r>
            <a:endParaRPr lang="sl-SI" dirty="0"/>
          </a:p>
        </p:txBody>
      </p:sp>
      <p:cxnSp>
        <p:nvCxnSpPr>
          <p:cNvPr id="56" name="Raven povezovalnik 55"/>
          <p:cNvCxnSpPr/>
          <p:nvPr/>
        </p:nvCxnSpPr>
        <p:spPr>
          <a:xfrm>
            <a:off x="540271" y="6305736"/>
            <a:ext cx="20388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PoljeZBesedilom 56">
            <a:hlinkClick r:id="rId3" action="ppaction://hlinksldjump"/>
          </p:cNvPr>
          <p:cNvSpPr txBox="1"/>
          <p:nvPr/>
        </p:nvSpPr>
        <p:spPr>
          <a:xfrm>
            <a:off x="756297" y="6705560"/>
            <a:ext cx="669674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denarna sredstva pritekajo v podjetje:</a:t>
            </a:r>
            <a:endParaRPr lang="sl-SI" dirty="0"/>
          </a:p>
        </p:txBody>
      </p:sp>
      <p:cxnSp>
        <p:nvCxnSpPr>
          <p:cNvPr id="60" name="Raven povezovalnik 59"/>
          <p:cNvCxnSpPr/>
          <p:nvPr/>
        </p:nvCxnSpPr>
        <p:spPr>
          <a:xfrm>
            <a:off x="540271" y="6939031"/>
            <a:ext cx="20388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PoljeZBesedilom 60">
            <a:hlinkClick r:id="rId3" action="ppaction://hlinksldjump"/>
          </p:cNvPr>
          <p:cNvSpPr txBox="1"/>
          <p:nvPr/>
        </p:nvSpPr>
        <p:spPr>
          <a:xfrm>
            <a:off x="972321" y="7290916"/>
            <a:ext cx="648071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gotovina v blagajni (prodaja poslovnih učinkov za gotovino </a:t>
            </a:r>
            <a:r>
              <a:rPr lang="sl-SI" dirty="0" err="1" smtClean="0"/>
              <a:t>f.</a:t>
            </a:r>
            <a:r>
              <a:rPr lang="sl-SI" dirty="0" smtClean="0"/>
              <a:t> o.)</a:t>
            </a:r>
            <a:endParaRPr lang="sl-SI" dirty="0"/>
          </a:p>
        </p:txBody>
      </p:sp>
      <p:cxnSp>
        <p:nvCxnSpPr>
          <p:cNvPr id="64" name="Raven povezovalnik 63"/>
          <p:cNvCxnSpPr/>
          <p:nvPr/>
        </p:nvCxnSpPr>
        <p:spPr>
          <a:xfrm>
            <a:off x="756295" y="7524387"/>
            <a:ext cx="20388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PoljeZBesedilom 64">
            <a:hlinkClick r:id="rId3" action="ppaction://hlinksldjump"/>
          </p:cNvPr>
          <p:cNvSpPr txBox="1"/>
          <p:nvPr/>
        </p:nvSpPr>
        <p:spPr>
          <a:xfrm>
            <a:off x="972321" y="7953766"/>
            <a:ext cx="648071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n</a:t>
            </a:r>
            <a:r>
              <a:rPr lang="sl-SI" dirty="0" smtClean="0"/>
              <a:t>akazilom na poslovni račun podjetja</a:t>
            </a:r>
            <a:endParaRPr lang="sl-SI" dirty="0"/>
          </a:p>
        </p:txBody>
      </p:sp>
      <p:cxnSp>
        <p:nvCxnSpPr>
          <p:cNvPr id="67" name="Raven povezovalnik 66"/>
          <p:cNvCxnSpPr/>
          <p:nvPr/>
        </p:nvCxnSpPr>
        <p:spPr>
          <a:xfrm>
            <a:off x="756295" y="8149571"/>
            <a:ext cx="20388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Raven povezovalnik 67"/>
          <p:cNvCxnSpPr/>
          <p:nvPr/>
        </p:nvCxnSpPr>
        <p:spPr>
          <a:xfrm>
            <a:off x="756295" y="7074892"/>
            <a:ext cx="0" cy="10746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PoljeZBesedilom 69"/>
          <p:cNvSpPr txBox="1"/>
          <p:nvPr/>
        </p:nvSpPr>
        <p:spPr>
          <a:xfrm>
            <a:off x="540273" y="8529830"/>
            <a:ext cx="691276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denar se porabi:</a:t>
            </a:r>
            <a:endParaRPr lang="sl-SI" dirty="0"/>
          </a:p>
        </p:txBody>
      </p:sp>
      <p:cxnSp>
        <p:nvCxnSpPr>
          <p:cNvPr id="71" name="Raven povezovalnik 70"/>
          <p:cNvCxnSpPr/>
          <p:nvPr/>
        </p:nvCxnSpPr>
        <p:spPr>
          <a:xfrm>
            <a:off x="324247" y="8763300"/>
            <a:ext cx="216025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PoljeZBesedilom 71">
            <a:hlinkClick r:id="rId3" action="ppaction://hlinksldjump"/>
          </p:cNvPr>
          <p:cNvSpPr txBox="1"/>
          <p:nvPr/>
        </p:nvSpPr>
        <p:spPr>
          <a:xfrm>
            <a:off x="756297" y="9081824"/>
            <a:ext cx="6696742" cy="6531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za nakup materiala, blaga, plačilo opravljenih storitev, davkov ter prispevkov iz izplačila plač</a:t>
            </a:r>
            <a:endParaRPr lang="sl-SI" dirty="0"/>
          </a:p>
        </p:txBody>
      </p:sp>
      <p:cxnSp>
        <p:nvCxnSpPr>
          <p:cNvPr id="74" name="Raven povezovalnik 73"/>
          <p:cNvCxnSpPr/>
          <p:nvPr/>
        </p:nvCxnSpPr>
        <p:spPr>
          <a:xfrm>
            <a:off x="540271" y="9373707"/>
            <a:ext cx="20388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Raven povezovalnik 74"/>
          <p:cNvCxnSpPr/>
          <p:nvPr/>
        </p:nvCxnSpPr>
        <p:spPr>
          <a:xfrm>
            <a:off x="540271" y="8880533"/>
            <a:ext cx="0" cy="4931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1024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468264" y="175763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5.5 DENARNO POSLOVANJE IN PLAČILNI PROMET</a:t>
            </a:r>
            <a:endParaRPr lang="sl-SI" sz="2400" dirty="0"/>
          </a:p>
        </p:txBody>
      </p:sp>
      <p:cxnSp>
        <p:nvCxnSpPr>
          <p:cNvPr id="5" name="Raven povezovalnik 4"/>
          <p:cNvCxnSpPr/>
          <p:nvPr/>
        </p:nvCxnSpPr>
        <p:spPr>
          <a:xfrm flipH="1">
            <a:off x="324257" y="1173160"/>
            <a:ext cx="1" cy="75901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jeZBesedilom 5"/>
          <p:cNvSpPr txBox="1"/>
          <p:nvPr/>
        </p:nvSpPr>
        <p:spPr>
          <a:xfrm>
            <a:off x="540272" y="1473045"/>
            <a:ext cx="691276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i</a:t>
            </a:r>
            <a:r>
              <a:rPr lang="sl-SI" dirty="0" smtClean="0"/>
              <a:t>zvajalci plačilnega prometa so:</a:t>
            </a:r>
            <a:endParaRPr lang="sl-SI" dirty="0"/>
          </a:p>
        </p:txBody>
      </p:sp>
      <p:sp>
        <p:nvSpPr>
          <p:cNvPr id="7" name="PoljeZBesedilom 6">
            <a:hlinkClick r:id="rId2" action="ppaction://hlinkfile"/>
          </p:cNvPr>
          <p:cNvSpPr txBox="1"/>
          <p:nvPr/>
        </p:nvSpPr>
        <p:spPr>
          <a:xfrm>
            <a:off x="324247" y="1008818"/>
            <a:ext cx="712879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lačilni promet (1. del) </a:t>
            </a:r>
            <a:endParaRPr lang="sl-SI" dirty="0"/>
          </a:p>
        </p:txBody>
      </p:sp>
      <p:cxnSp>
        <p:nvCxnSpPr>
          <p:cNvPr id="8" name="Raven povezovalnik 7"/>
          <p:cNvCxnSpPr/>
          <p:nvPr/>
        </p:nvCxnSpPr>
        <p:spPr>
          <a:xfrm>
            <a:off x="324246" y="1706515"/>
            <a:ext cx="216025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PoljeZBesedilom 72"/>
          <p:cNvSpPr txBox="1"/>
          <p:nvPr/>
        </p:nvSpPr>
        <p:spPr>
          <a:xfrm>
            <a:off x="324246" y="562864"/>
            <a:ext cx="698477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6. Kakšne so značilnosti plačilnega prometa?</a:t>
            </a:r>
            <a:endParaRPr lang="sl-SI" dirty="0"/>
          </a:p>
        </p:txBody>
      </p:sp>
      <p:sp>
        <p:nvSpPr>
          <p:cNvPr id="58" name="PoljeZBesedilom 57">
            <a:hlinkClick r:id="rId3" action="ppaction://hlinksldjump"/>
          </p:cNvPr>
          <p:cNvSpPr txBox="1"/>
          <p:nvPr/>
        </p:nvSpPr>
        <p:spPr>
          <a:xfrm>
            <a:off x="756297" y="2025039"/>
            <a:ext cx="669674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Banka Slovenije in banke, hranilnice ter druge pravne osebe, ki opravljajo finančne storitve</a:t>
            </a:r>
            <a:endParaRPr lang="sl-SI" dirty="0"/>
          </a:p>
        </p:txBody>
      </p:sp>
      <p:cxnSp>
        <p:nvCxnSpPr>
          <p:cNvPr id="59" name="Raven povezovalnik 58"/>
          <p:cNvCxnSpPr/>
          <p:nvPr/>
        </p:nvCxnSpPr>
        <p:spPr>
          <a:xfrm>
            <a:off x="540271" y="2316923"/>
            <a:ext cx="20388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Raven povezovalnik 61"/>
          <p:cNvCxnSpPr/>
          <p:nvPr/>
        </p:nvCxnSpPr>
        <p:spPr>
          <a:xfrm flipH="1">
            <a:off x="540271" y="1818308"/>
            <a:ext cx="11490" cy="4986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Raven povezovalnik 65"/>
          <p:cNvCxnSpPr/>
          <p:nvPr/>
        </p:nvCxnSpPr>
        <p:spPr>
          <a:xfrm>
            <a:off x="756295" y="2673112"/>
            <a:ext cx="196777" cy="45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aven povezovalnik 36"/>
          <p:cNvCxnSpPr/>
          <p:nvPr/>
        </p:nvCxnSpPr>
        <p:spPr>
          <a:xfrm>
            <a:off x="760909" y="2383340"/>
            <a:ext cx="0" cy="2897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oljeZBesedilom 41">
            <a:hlinkClick r:id="rId3" action="ppaction://hlinksldjump"/>
          </p:cNvPr>
          <p:cNvSpPr txBox="1"/>
          <p:nvPr/>
        </p:nvSpPr>
        <p:spPr>
          <a:xfrm>
            <a:off x="972321" y="2900169"/>
            <a:ext cx="648071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z njihovim posredovanjem se v plačilni promet vključujejo:</a:t>
            </a:r>
            <a:endParaRPr lang="sl-SI" dirty="0"/>
          </a:p>
        </p:txBody>
      </p:sp>
      <p:cxnSp>
        <p:nvCxnSpPr>
          <p:cNvPr id="43" name="Raven povezovalnik 42"/>
          <p:cNvCxnSpPr/>
          <p:nvPr/>
        </p:nvCxnSpPr>
        <p:spPr>
          <a:xfrm>
            <a:off x="756295" y="3133640"/>
            <a:ext cx="195120" cy="48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aven povezovalnik 43"/>
          <p:cNvCxnSpPr/>
          <p:nvPr/>
        </p:nvCxnSpPr>
        <p:spPr>
          <a:xfrm flipH="1">
            <a:off x="756295" y="2682404"/>
            <a:ext cx="1" cy="30417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PoljeZBesedilom 47">
            <a:hlinkClick r:id="rId3" action="ppaction://hlinksldjump"/>
          </p:cNvPr>
          <p:cNvSpPr txBox="1"/>
          <p:nvPr/>
        </p:nvSpPr>
        <p:spPr>
          <a:xfrm>
            <a:off x="1188345" y="3465200"/>
            <a:ext cx="6264694" cy="6573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i</a:t>
            </a:r>
            <a:r>
              <a:rPr lang="sl-SI" dirty="0" smtClean="0"/>
              <a:t>metniki transakcijskih računov (pravne in fizične osebe (zasebniki) ter civilnopravne osebe (društva, verske skupnosti …)</a:t>
            </a:r>
            <a:endParaRPr lang="sl-SI" dirty="0"/>
          </a:p>
        </p:txBody>
      </p:sp>
      <p:cxnSp>
        <p:nvCxnSpPr>
          <p:cNvPr id="51" name="Raven povezovalnik 50"/>
          <p:cNvCxnSpPr/>
          <p:nvPr/>
        </p:nvCxnSpPr>
        <p:spPr>
          <a:xfrm>
            <a:off x="972319" y="3698671"/>
            <a:ext cx="188543" cy="57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Raven povezovalnik 51"/>
          <p:cNvCxnSpPr/>
          <p:nvPr/>
        </p:nvCxnSpPr>
        <p:spPr>
          <a:xfrm flipH="1">
            <a:off x="969996" y="3239280"/>
            <a:ext cx="2323" cy="4512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PoljeZBesedilom 62"/>
          <p:cNvSpPr txBox="1"/>
          <p:nvPr/>
        </p:nvSpPr>
        <p:spPr>
          <a:xfrm>
            <a:off x="972320" y="4329296"/>
            <a:ext cx="6480719" cy="366433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o vseh spremembah na TRR je lastnik le-tega sproti obveščen z:</a:t>
            </a:r>
            <a:endParaRPr lang="sl-SI" dirty="0"/>
          </a:p>
        </p:txBody>
      </p:sp>
      <p:cxnSp>
        <p:nvCxnSpPr>
          <p:cNvPr id="69" name="Raven povezovalnik 68"/>
          <p:cNvCxnSpPr/>
          <p:nvPr/>
        </p:nvCxnSpPr>
        <p:spPr>
          <a:xfrm>
            <a:off x="756294" y="4562766"/>
            <a:ext cx="216025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PoljeZBesedilom 75">
            <a:hlinkClick r:id="rId3" action="ppaction://hlinksldjump"/>
          </p:cNvPr>
          <p:cNvSpPr txBox="1"/>
          <p:nvPr/>
        </p:nvSpPr>
        <p:spPr>
          <a:xfrm>
            <a:off x="1188344" y="4916392"/>
            <a:ext cx="626469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i</a:t>
            </a:r>
            <a:r>
              <a:rPr lang="sl-SI" dirty="0" smtClean="0"/>
              <a:t>zpiskom, ki ga mora izdati banka</a:t>
            </a:r>
            <a:endParaRPr lang="sl-SI" dirty="0"/>
          </a:p>
        </p:txBody>
      </p:sp>
      <p:cxnSp>
        <p:nvCxnSpPr>
          <p:cNvPr id="77" name="Raven povezovalnik 76"/>
          <p:cNvCxnSpPr/>
          <p:nvPr/>
        </p:nvCxnSpPr>
        <p:spPr>
          <a:xfrm>
            <a:off x="972318" y="5208277"/>
            <a:ext cx="20388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Raven povezovalnik 77"/>
          <p:cNvCxnSpPr/>
          <p:nvPr/>
        </p:nvCxnSpPr>
        <p:spPr>
          <a:xfrm flipH="1">
            <a:off x="972318" y="4709662"/>
            <a:ext cx="11490" cy="4986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PoljeZBesedilom 78"/>
          <p:cNvSpPr txBox="1"/>
          <p:nvPr/>
        </p:nvSpPr>
        <p:spPr>
          <a:xfrm>
            <a:off x="972320" y="5490716"/>
            <a:ext cx="648071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i</a:t>
            </a:r>
            <a:r>
              <a:rPr lang="sl-SI" dirty="0" smtClean="0"/>
              <a:t>nstrumenti za poslovanje s TRR so:</a:t>
            </a:r>
            <a:endParaRPr lang="sl-SI" dirty="0"/>
          </a:p>
        </p:txBody>
      </p:sp>
      <p:cxnSp>
        <p:nvCxnSpPr>
          <p:cNvPr id="80" name="Raven povezovalnik 79"/>
          <p:cNvCxnSpPr/>
          <p:nvPr/>
        </p:nvCxnSpPr>
        <p:spPr>
          <a:xfrm>
            <a:off x="756294" y="5724186"/>
            <a:ext cx="216025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PoljeZBesedilom 80">
            <a:hlinkClick r:id="rId3" action="ppaction://hlinksldjump"/>
          </p:cNvPr>
          <p:cNvSpPr txBox="1"/>
          <p:nvPr/>
        </p:nvSpPr>
        <p:spPr>
          <a:xfrm>
            <a:off x="1188344" y="6077813"/>
            <a:ext cx="626469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posebna položnica, plačilni nalog in kartice</a:t>
            </a:r>
            <a:endParaRPr lang="sl-SI" dirty="0"/>
          </a:p>
        </p:txBody>
      </p:sp>
      <p:cxnSp>
        <p:nvCxnSpPr>
          <p:cNvPr id="82" name="Raven povezovalnik 81"/>
          <p:cNvCxnSpPr/>
          <p:nvPr/>
        </p:nvCxnSpPr>
        <p:spPr>
          <a:xfrm>
            <a:off x="972318" y="6277363"/>
            <a:ext cx="20388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Raven povezovalnik 82"/>
          <p:cNvCxnSpPr/>
          <p:nvPr/>
        </p:nvCxnSpPr>
        <p:spPr>
          <a:xfrm flipH="1">
            <a:off x="972765" y="5871082"/>
            <a:ext cx="11043" cy="47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PoljeZBesedilom 83"/>
          <p:cNvSpPr txBox="1"/>
          <p:nvPr/>
        </p:nvSpPr>
        <p:spPr>
          <a:xfrm>
            <a:off x="540273" y="6633552"/>
            <a:ext cx="691276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gotovinski plačilni promet</a:t>
            </a:r>
            <a:endParaRPr lang="sl-SI" dirty="0"/>
          </a:p>
        </p:txBody>
      </p:sp>
      <p:cxnSp>
        <p:nvCxnSpPr>
          <p:cNvPr id="85" name="Raven povezovalnik 84"/>
          <p:cNvCxnSpPr/>
          <p:nvPr/>
        </p:nvCxnSpPr>
        <p:spPr>
          <a:xfrm>
            <a:off x="324247" y="6786860"/>
            <a:ext cx="216025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PoljeZBesedilom 85">
            <a:hlinkClick r:id="rId3" action="ppaction://hlinksldjump"/>
          </p:cNvPr>
          <p:cNvSpPr txBox="1"/>
          <p:nvPr/>
        </p:nvSpPr>
        <p:spPr>
          <a:xfrm>
            <a:off x="756297" y="7209615"/>
            <a:ext cx="669674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zajema vse posle v zvezi z gotovino</a:t>
            </a:r>
            <a:endParaRPr lang="sl-SI" dirty="0"/>
          </a:p>
        </p:txBody>
      </p:sp>
      <p:cxnSp>
        <p:nvCxnSpPr>
          <p:cNvPr id="87" name="Raven povezovalnik 86"/>
          <p:cNvCxnSpPr/>
          <p:nvPr/>
        </p:nvCxnSpPr>
        <p:spPr>
          <a:xfrm>
            <a:off x="540271" y="7429491"/>
            <a:ext cx="20388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Raven povezovalnik 87"/>
          <p:cNvCxnSpPr/>
          <p:nvPr/>
        </p:nvCxnSpPr>
        <p:spPr>
          <a:xfrm flipH="1">
            <a:off x="540271" y="7002884"/>
            <a:ext cx="11490" cy="4986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PoljeZBesedilom 88">
            <a:hlinkClick r:id="rId3" action="ppaction://hlinksldjump"/>
          </p:cNvPr>
          <p:cNvSpPr txBox="1"/>
          <p:nvPr/>
        </p:nvSpPr>
        <p:spPr>
          <a:xfrm>
            <a:off x="972321" y="7794972"/>
            <a:ext cx="648071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n</a:t>
            </a:r>
            <a:r>
              <a:rPr lang="sl-SI" dirty="0" smtClean="0"/>
              <a:t>ajvečji del plačilnega prometa prek:</a:t>
            </a:r>
            <a:endParaRPr lang="sl-SI" dirty="0"/>
          </a:p>
        </p:txBody>
      </p:sp>
      <p:cxnSp>
        <p:nvCxnSpPr>
          <p:cNvPr id="90" name="Raven povezovalnik 89"/>
          <p:cNvCxnSpPr/>
          <p:nvPr/>
        </p:nvCxnSpPr>
        <p:spPr>
          <a:xfrm>
            <a:off x="756295" y="8028443"/>
            <a:ext cx="195120" cy="48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PoljeZBesedilom 90">
            <a:hlinkClick r:id="rId3" action="ppaction://hlinksldjump"/>
          </p:cNvPr>
          <p:cNvSpPr txBox="1"/>
          <p:nvPr/>
        </p:nvSpPr>
        <p:spPr>
          <a:xfrm>
            <a:off x="1188345" y="8360003"/>
            <a:ext cx="626469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b</a:t>
            </a:r>
            <a:r>
              <a:rPr lang="sl-SI" dirty="0" smtClean="0"/>
              <a:t>lagajne poteka pri prodaji blaga na drobno</a:t>
            </a:r>
            <a:endParaRPr lang="sl-SI" dirty="0"/>
          </a:p>
        </p:txBody>
      </p:sp>
      <p:cxnSp>
        <p:nvCxnSpPr>
          <p:cNvPr id="92" name="Raven povezovalnik 91"/>
          <p:cNvCxnSpPr/>
          <p:nvPr/>
        </p:nvCxnSpPr>
        <p:spPr>
          <a:xfrm flipH="1">
            <a:off x="972320" y="8134083"/>
            <a:ext cx="1" cy="9552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Raven povezovalnik 92"/>
          <p:cNvCxnSpPr/>
          <p:nvPr/>
        </p:nvCxnSpPr>
        <p:spPr>
          <a:xfrm>
            <a:off x="993223" y="8513311"/>
            <a:ext cx="195120" cy="48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PoljeZBesedilom 93">
            <a:hlinkClick r:id="rId3" action="ppaction://hlinksldjump"/>
          </p:cNvPr>
          <p:cNvSpPr txBox="1"/>
          <p:nvPr/>
        </p:nvSpPr>
        <p:spPr>
          <a:xfrm>
            <a:off x="1167441" y="8936067"/>
            <a:ext cx="626469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lačilo storitev v gotovini</a:t>
            </a:r>
            <a:endParaRPr lang="sl-SI" dirty="0"/>
          </a:p>
        </p:txBody>
      </p:sp>
      <p:cxnSp>
        <p:nvCxnSpPr>
          <p:cNvPr id="95" name="Raven povezovalnik 94"/>
          <p:cNvCxnSpPr/>
          <p:nvPr/>
        </p:nvCxnSpPr>
        <p:spPr>
          <a:xfrm>
            <a:off x="972319" y="9089375"/>
            <a:ext cx="195120" cy="48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Raven povezovalnik 95"/>
          <p:cNvCxnSpPr/>
          <p:nvPr/>
        </p:nvCxnSpPr>
        <p:spPr>
          <a:xfrm flipH="1">
            <a:off x="756295" y="7584389"/>
            <a:ext cx="11490" cy="4986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7283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468264" y="175763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5.5 DENARNO POSLOVANJE IN PLAČILNI PROMET</a:t>
            </a:r>
            <a:endParaRPr lang="sl-SI" sz="2400" dirty="0"/>
          </a:p>
        </p:txBody>
      </p:sp>
      <p:cxnSp>
        <p:nvCxnSpPr>
          <p:cNvPr id="5" name="Raven povezovalnik 4"/>
          <p:cNvCxnSpPr/>
          <p:nvPr/>
        </p:nvCxnSpPr>
        <p:spPr>
          <a:xfrm flipH="1">
            <a:off x="324258" y="1173160"/>
            <a:ext cx="1" cy="5975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oljeZBesedilom 6">
            <a:hlinkClick r:id="rId2" action="ppaction://hlinkfile"/>
          </p:cNvPr>
          <p:cNvSpPr txBox="1"/>
          <p:nvPr/>
        </p:nvSpPr>
        <p:spPr>
          <a:xfrm>
            <a:off x="324247" y="1008818"/>
            <a:ext cx="712879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lačilni promet (2. del)</a:t>
            </a:r>
            <a:endParaRPr lang="sl-SI" dirty="0"/>
          </a:p>
        </p:txBody>
      </p:sp>
      <p:sp>
        <p:nvSpPr>
          <p:cNvPr id="73" name="PoljeZBesedilom 72"/>
          <p:cNvSpPr txBox="1"/>
          <p:nvPr/>
        </p:nvSpPr>
        <p:spPr>
          <a:xfrm>
            <a:off x="324246" y="562864"/>
            <a:ext cx="698477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6. Kakšne so značilnosti plačilnega prometa?</a:t>
            </a:r>
            <a:endParaRPr lang="sl-SI" dirty="0"/>
          </a:p>
        </p:txBody>
      </p:sp>
      <p:cxnSp>
        <p:nvCxnSpPr>
          <p:cNvPr id="82" name="Raven povezovalnik 81"/>
          <p:cNvCxnSpPr/>
          <p:nvPr/>
        </p:nvCxnSpPr>
        <p:spPr>
          <a:xfrm>
            <a:off x="324247" y="1770744"/>
            <a:ext cx="20388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PoljeZBesedilom 83"/>
          <p:cNvSpPr txBox="1"/>
          <p:nvPr/>
        </p:nvSpPr>
        <p:spPr>
          <a:xfrm>
            <a:off x="540272" y="1602284"/>
            <a:ext cx="681985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gotovinski plačilni promet</a:t>
            </a:r>
            <a:endParaRPr lang="sl-SI" dirty="0"/>
          </a:p>
        </p:txBody>
      </p:sp>
      <p:sp>
        <p:nvSpPr>
          <p:cNvPr id="86" name="PoljeZBesedilom 85">
            <a:hlinkClick r:id="rId3" action="ppaction://hlinksldjump"/>
          </p:cNvPr>
          <p:cNvSpPr txBox="1"/>
          <p:nvPr/>
        </p:nvSpPr>
        <p:spPr>
          <a:xfrm>
            <a:off x="756297" y="1962324"/>
            <a:ext cx="660383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zajema vse posle v zvezi z gotovino</a:t>
            </a:r>
            <a:endParaRPr lang="sl-SI" dirty="0"/>
          </a:p>
        </p:txBody>
      </p:sp>
      <p:cxnSp>
        <p:nvCxnSpPr>
          <p:cNvPr id="87" name="Raven povezovalnik 86"/>
          <p:cNvCxnSpPr/>
          <p:nvPr/>
        </p:nvCxnSpPr>
        <p:spPr>
          <a:xfrm>
            <a:off x="540271" y="2182200"/>
            <a:ext cx="20388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Raven povezovalnik 87"/>
          <p:cNvCxnSpPr/>
          <p:nvPr/>
        </p:nvCxnSpPr>
        <p:spPr>
          <a:xfrm flipH="1">
            <a:off x="546997" y="1992209"/>
            <a:ext cx="4764" cy="2067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PoljeZBesedilom 88">
            <a:hlinkClick r:id="rId3" action="ppaction://hlinksldjump"/>
          </p:cNvPr>
          <p:cNvSpPr txBox="1"/>
          <p:nvPr/>
        </p:nvSpPr>
        <p:spPr>
          <a:xfrm>
            <a:off x="972321" y="2547681"/>
            <a:ext cx="638780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n</a:t>
            </a:r>
            <a:r>
              <a:rPr lang="sl-SI" dirty="0" smtClean="0"/>
              <a:t>ajvečji del plačilnega prometa prek:</a:t>
            </a:r>
            <a:endParaRPr lang="sl-SI" dirty="0"/>
          </a:p>
        </p:txBody>
      </p:sp>
      <p:cxnSp>
        <p:nvCxnSpPr>
          <p:cNvPr id="90" name="Raven povezovalnik 89"/>
          <p:cNvCxnSpPr/>
          <p:nvPr/>
        </p:nvCxnSpPr>
        <p:spPr>
          <a:xfrm>
            <a:off x="756295" y="2781152"/>
            <a:ext cx="195120" cy="48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PoljeZBesedilom 90">
            <a:hlinkClick r:id="rId3" action="ppaction://hlinksldjump"/>
          </p:cNvPr>
          <p:cNvSpPr txBox="1"/>
          <p:nvPr/>
        </p:nvSpPr>
        <p:spPr>
          <a:xfrm>
            <a:off x="1188345" y="3112711"/>
            <a:ext cx="617178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b</a:t>
            </a:r>
            <a:r>
              <a:rPr lang="sl-SI" dirty="0" smtClean="0"/>
              <a:t>lagajne poteka pri prodaji blaga na drobno</a:t>
            </a:r>
            <a:endParaRPr lang="sl-SI" dirty="0"/>
          </a:p>
        </p:txBody>
      </p:sp>
      <p:cxnSp>
        <p:nvCxnSpPr>
          <p:cNvPr id="92" name="Raven povezovalnik 91"/>
          <p:cNvCxnSpPr/>
          <p:nvPr/>
        </p:nvCxnSpPr>
        <p:spPr>
          <a:xfrm flipH="1">
            <a:off x="972324" y="2886792"/>
            <a:ext cx="1" cy="43208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Raven povezovalnik 92"/>
          <p:cNvCxnSpPr/>
          <p:nvPr/>
        </p:nvCxnSpPr>
        <p:spPr>
          <a:xfrm>
            <a:off x="993223" y="3266020"/>
            <a:ext cx="195120" cy="48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PoljeZBesedilom 93">
            <a:hlinkClick r:id="rId3" action="ppaction://hlinksldjump"/>
          </p:cNvPr>
          <p:cNvSpPr txBox="1"/>
          <p:nvPr/>
        </p:nvSpPr>
        <p:spPr>
          <a:xfrm>
            <a:off x="1167441" y="3688775"/>
            <a:ext cx="6192686" cy="37107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lačilo storitev v gotovini</a:t>
            </a:r>
            <a:endParaRPr lang="sl-SI" dirty="0"/>
          </a:p>
        </p:txBody>
      </p:sp>
      <p:cxnSp>
        <p:nvCxnSpPr>
          <p:cNvPr id="95" name="Raven povezovalnik 94"/>
          <p:cNvCxnSpPr/>
          <p:nvPr/>
        </p:nvCxnSpPr>
        <p:spPr>
          <a:xfrm>
            <a:off x="972319" y="3842084"/>
            <a:ext cx="195120" cy="48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Raven povezovalnik 95"/>
          <p:cNvCxnSpPr/>
          <p:nvPr/>
        </p:nvCxnSpPr>
        <p:spPr>
          <a:xfrm flipH="1">
            <a:off x="766553" y="2337098"/>
            <a:ext cx="1232" cy="4440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PoljeZBesedilom 48">
            <a:hlinkClick r:id="rId3" action="ppaction://hlinksldjump"/>
          </p:cNvPr>
          <p:cNvSpPr txBox="1"/>
          <p:nvPr/>
        </p:nvSpPr>
        <p:spPr>
          <a:xfrm>
            <a:off x="1455473" y="4245988"/>
            <a:ext cx="5904654" cy="3788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blagajniški maksimum -&gt; določen v aktu podjetja</a:t>
            </a:r>
            <a:endParaRPr lang="sl-SI" dirty="0"/>
          </a:p>
        </p:txBody>
      </p:sp>
      <p:cxnSp>
        <p:nvCxnSpPr>
          <p:cNvPr id="50" name="Raven povezovalnik 49"/>
          <p:cNvCxnSpPr/>
          <p:nvPr/>
        </p:nvCxnSpPr>
        <p:spPr>
          <a:xfrm>
            <a:off x="1188343" y="4404257"/>
            <a:ext cx="2586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PoljeZBesedilom 52">
            <a:hlinkClick r:id="rId3" action="ppaction://hlinksldjump"/>
          </p:cNvPr>
          <p:cNvSpPr txBox="1"/>
          <p:nvPr/>
        </p:nvSpPr>
        <p:spPr>
          <a:xfrm>
            <a:off x="1743505" y="4803202"/>
            <a:ext cx="5595718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v blagajni imamo dnevno lahko le toliko gotovine, kot jo potrebujemo za povprečna enodnevna izplačila gotovine</a:t>
            </a:r>
            <a:endParaRPr lang="sl-SI" dirty="0"/>
          </a:p>
        </p:txBody>
      </p:sp>
      <p:cxnSp>
        <p:nvCxnSpPr>
          <p:cNvPr id="54" name="Raven povezovalnik 53"/>
          <p:cNvCxnSpPr/>
          <p:nvPr/>
        </p:nvCxnSpPr>
        <p:spPr>
          <a:xfrm>
            <a:off x="1548383" y="4956511"/>
            <a:ext cx="176908" cy="49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Raven povezovalnik 54"/>
          <p:cNvCxnSpPr/>
          <p:nvPr/>
        </p:nvCxnSpPr>
        <p:spPr>
          <a:xfrm>
            <a:off x="1476375" y="4606028"/>
            <a:ext cx="0" cy="12351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PoljeZBesedilom 56">
            <a:hlinkClick r:id="rId3" action="ppaction://hlinksldjump"/>
          </p:cNvPr>
          <p:cNvSpPr txBox="1"/>
          <p:nvPr/>
        </p:nvSpPr>
        <p:spPr>
          <a:xfrm>
            <a:off x="1671497" y="5687889"/>
            <a:ext cx="568863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presežek denarnih sredstev nad blagajniškim maksimumom mora podjetje</a:t>
            </a:r>
            <a:endParaRPr lang="sl-SI" dirty="0"/>
          </a:p>
        </p:txBody>
      </p:sp>
      <p:cxnSp>
        <p:nvCxnSpPr>
          <p:cNvPr id="60" name="Raven povezovalnik 59"/>
          <p:cNvCxnSpPr/>
          <p:nvPr/>
        </p:nvCxnSpPr>
        <p:spPr>
          <a:xfrm>
            <a:off x="1476375" y="5841198"/>
            <a:ext cx="176908" cy="49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PoljeZBesedilom 60">
            <a:hlinkClick r:id="rId3" action="ppaction://hlinksldjump"/>
          </p:cNvPr>
          <p:cNvSpPr txBox="1"/>
          <p:nvPr/>
        </p:nvSpPr>
        <p:spPr>
          <a:xfrm>
            <a:off x="1929329" y="6551985"/>
            <a:ext cx="543079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Isti ali naslednji poslovni dan vplačati na svoj TRR</a:t>
            </a:r>
            <a:endParaRPr lang="sl-SI" dirty="0"/>
          </a:p>
        </p:txBody>
      </p:sp>
      <p:cxnSp>
        <p:nvCxnSpPr>
          <p:cNvPr id="64" name="Raven povezovalnik 63"/>
          <p:cNvCxnSpPr/>
          <p:nvPr/>
        </p:nvCxnSpPr>
        <p:spPr>
          <a:xfrm>
            <a:off x="1734207" y="6705294"/>
            <a:ext cx="176908" cy="49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Raven povezovalnik 64"/>
          <p:cNvCxnSpPr/>
          <p:nvPr/>
        </p:nvCxnSpPr>
        <p:spPr>
          <a:xfrm>
            <a:off x="1692399" y="6334220"/>
            <a:ext cx="0" cy="3710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PoljeZBesedilom 66">
            <a:hlinkClick r:id="rId3" action="ppaction://hlinksldjump"/>
          </p:cNvPr>
          <p:cNvSpPr txBox="1"/>
          <p:nvPr/>
        </p:nvSpPr>
        <p:spPr>
          <a:xfrm>
            <a:off x="1239449" y="7054300"/>
            <a:ext cx="617178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Blagajnik mora za vsako:</a:t>
            </a:r>
            <a:endParaRPr lang="sl-SI" dirty="0"/>
          </a:p>
        </p:txBody>
      </p:sp>
      <p:cxnSp>
        <p:nvCxnSpPr>
          <p:cNvPr id="68" name="Raven povezovalnik 67"/>
          <p:cNvCxnSpPr/>
          <p:nvPr/>
        </p:nvCxnSpPr>
        <p:spPr>
          <a:xfrm>
            <a:off x="1044327" y="7207609"/>
            <a:ext cx="195120" cy="48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PoljeZBesedilom 69">
            <a:hlinkClick r:id="rId3" action="ppaction://hlinksldjump"/>
          </p:cNvPr>
          <p:cNvSpPr txBox="1"/>
          <p:nvPr/>
        </p:nvSpPr>
        <p:spPr>
          <a:xfrm>
            <a:off x="1455473" y="7632105"/>
            <a:ext cx="581174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v</a:t>
            </a:r>
            <a:r>
              <a:rPr lang="sl-SI" dirty="0" smtClean="0"/>
              <a:t>plačilo izdati potrdilo o prejeti gotovini – blagajniški prejemek</a:t>
            </a:r>
            <a:endParaRPr lang="sl-SI" dirty="0"/>
          </a:p>
        </p:txBody>
      </p:sp>
      <p:cxnSp>
        <p:nvCxnSpPr>
          <p:cNvPr id="71" name="Raven povezovalnik 70"/>
          <p:cNvCxnSpPr/>
          <p:nvPr/>
        </p:nvCxnSpPr>
        <p:spPr>
          <a:xfrm>
            <a:off x="1260351" y="7785414"/>
            <a:ext cx="183738" cy="79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aven povezovalnik 23"/>
          <p:cNvCxnSpPr/>
          <p:nvPr/>
        </p:nvCxnSpPr>
        <p:spPr>
          <a:xfrm>
            <a:off x="1239447" y="7423632"/>
            <a:ext cx="0" cy="19538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PoljeZBesedilom 96">
            <a:hlinkClick r:id="rId3" action="ppaction://hlinksldjump"/>
          </p:cNvPr>
          <p:cNvSpPr txBox="1"/>
          <p:nvPr/>
        </p:nvSpPr>
        <p:spPr>
          <a:xfrm>
            <a:off x="1455473" y="8424193"/>
            <a:ext cx="581174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izplačilo izdati potrdilo o izplačilu gotovine – blagajniški izdatek</a:t>
            </a:r>
            <a:endParaRPr lang="sl-SI" dirty="0"/>
          </a:p>
        </p:txBody>
      </p:sp>
      <p:cxnSp>
        <p:nvCxnSpPr>
          <p:cNvPr id="98" name="Raven povezovalnik 97"/>
          <p:cNvCxnSpPr/>
          <p:nvPr/>
        </p:nvCxnSpPr>
        <p:spPr>
          <a:xfrm>
            <a:off x="1260351" y="8577502"/>
            <a:ext cx="183738" cy="79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PoljeZBesedilom 98">
            <a:hlinkClick r:id="rId3" action="ppaction://hlinksldjump"/>
          </p:cNvPr>
          <p:cNvSpPr txBox="1"/>
          <p:nvPr/>
        </p:nvSpPr>
        <p:spPr>
          <a:xfrm>
            <a:off x="1455473" y="9216281"/>
            <a:ext cx="581174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blagajniški dnevnik sestaviti</a:t>
            </a:r>
            <a:endParaRPr lang="sl-SI" dirty="0"/>
          </a:p>
        </p:txBody>
      </p:sp>
      <p:cxnSp>
        <p:nvCxnSpPr>
          <p:cNvPr id="100" name="Raven povezovalnik 99"/>
          <p:cNvCxnSpPr/>
          <p:nvPr/>
        </p:nvCxnSpPr>
        <p:spPr>
          <a:xfrm>
            <a:off x="1260351" y="9369590"/>
            <a:ext cx="183738" cy="79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PoljeZBesedilom 100">
            <a:hlinkClick r:id="rId3" action="ppaction://hlinksldjump"/>
          </p:cNvPr>
          <p:cNvSpPr txBox="1"/>
          <p:nvPr/>
        </p:nvSpPr>
        <p:spPr>
          <a:xfrm>
            <a:off x="1713305" y="9667180"/>
            <a:ext cx="555391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n</a:t>
            </a:r>
            <a:r>
              <a:rPr lang="sl-SI" dirty="0" smtClean="0"/>
              <a:t>a podlagi vseh prejemkov in izdatkov</a:t>
            </a:r>
            <a:endParaRPr lang="sl-SI" dirty="0"/>
          </a:p>
        </p:txBody>
      </p:sp>
      <p:cxnSp>
        <p:nvCxnSpPr>
          <p:cNvPr id="102" name="Raven povezovalnik 101"/>
          <p:cNvCxnSpPr/>
          <p:nvPr/>
        </p:nvCxnSpPr>
        <p:spPr>
          <a:xfrm>
            <a:off x="1476375" y="9828392"/>
            <a:ext cx="2255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Raven povezovalnik 102"/>
          <p:cNvCxnSpPr/>
          <p:nvPr/>
        </p:nvCxnSpPr>
        <p:spPr>
          <a:xfrm>
            <a:off x="1476375" y="9574580"/>
            <a:ext cx="0" cy="2538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Raven povezovalnik 103"/>
          <p:cNvCxnSpPr/>
          <p:nvPr/>
        </p:nvCxnSpPr>
        <p:spPr>
          <a:xfrm>
            <a:off x="1189575" y="4029964"/>
            <a:ext cx="0" cy="3693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PoljeZBesedilom 104">
            <a:hlinkClick r:id="rId3" action="ppaction://hlinksldjump"/>
          </p:cNvPr>
          <p:cNvSpPr txBox="1"/>
          <p:nvPr/>
        </p:nvSpPr>
        <p:spPr>
          <a:xfrm>
            <a:off x="1971137" y="10099228"/>
            <a:ext cx="555391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vidno začetno stanje den. V </a:t>
            </a:r>
            <a:r>
              <a:rPr lang="sl-SI" dirty="0" err="1" smtClean="0"/>
              <a:t>bl</a:t>
            </a:r>
            <a:r>
              <a:rPr lang="sl-SI" dirty="0" smtClean="0"/>
              <a:t>. -&gt; c. promet -&gt; k. stan. v b</a:t>
            </a:r>
            <a:endParaRPr lang="sl-SI" dirty="0"/>
          </a:p>
        </p:txBody>
      </p:sp>
      <p:cxnSp>
        <p:nvCxnSpPr>
          <p:cNvPr id="106" name="Raven povezovalnik 105"/>
          <p:cNvCxnSpPr/>
          <p:nvPr/>
        </p:nvCxnSpPr>
        <p:spPr>
          <a:xfrm>
            <a:off x="1734207" y="10260440"/>
            <a:ext cx="2255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Raven povezovalnik 106"/>
          <p:cNvCxnSpPr/>
          <p:nvPr/>
        </p:nvCxnSpPr>
        <p:spPr>
          <a:xfrm>
            <a:off x="1764407" y="10019316"/>
            <a:ext cx="0" cy="2411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3269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468264" y="90116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5.6 ZAMUDE PLAČIL</a:t>
            </a:r>
            <a:endParaRPr lang="sl-SI" sz="2400" dirty="0"/>
          </a:p>
        </p:txBody>
      </p:sp>
      <p:cxnSp>
        <p:nvCxnSpPr>
          <p:cNvPr id="5" name="Raven povezovalnik 4"/>
          <p:cNvCxnSpPr/>
          <p:nvPr/>
        </p:nvCxnSpPr>
        <p:spPr>
          <a:xfrm>
            <a:off x="324261" y="1173160"/>
            <a:ext cx="32380" cy="39819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jeZBesedilom 5">
            <a:hlinkClick r:id="rId2" action="ppaction://hlinkfile"/>
          </p:cNvPr>
          <p:cNvSpPr txBox="1"/>
          <p:nvPr/>
        </p:nvSpPr>
        <p:spPr>
          <a:xfrm>
            <a:off x="324247" y="1008818"/>
            <a:ext cx="712879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zamude plačil</a:t>
            </a:r>
            <a:endParaRPr lang="sl-SI" dirty="0"/>
          </a:p>
        </p:txBody>
      </p:sp>
      <p:cxnSp>
        <p:nvCxnSpPr>
          <p:cNvPr id="7" name="Raven povezovalnik 6"/>
          <p:cNvCxnSpPr/>
          <p:nvPr/>
        </p:nvCxnSpPr>
        <p:spPr>
          <a:xfrm>
            <a:off x="324247" y="1770744"/>
            <a:ext cx="20388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jeZBesedilom 7"/>
          <p:cNvSpPr txBox="1"/>
          <p:nvPr/>
        </p:nvSpPr>
        <p:spPr>
          <a:xfrm>
            <a:off x="540272" y="1602284"/>
            <a:ext cx="681985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 plačilom zamuja kupec pri fiksno dogovorjenem plačilnem roku</a:t>
            </a:r>
            <a:endParaRPr lang="sl-SI" dirty="0"/>
          </a:p>
        </p:txBody>
      </p:sp>
      <p:sp>
        <p:nvSpPr>
          <p:cNvPr id="9" name="PoljeZBesedilom 8">
            <a:hlinkClick r:id="rId3" action="ppaction://hlinksldjump"/>
          </p:cNvPr>
          <p:cNvSpPr txBox="1"/>
          <p:nvPr/>
        </p:nvSpPr>
        <p:spPr>
          <a:xfrm>
            <a:off x="756297" y="2169056"/>
            <a:ext cx="660383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ko ga prekorači</a:t>
            </a:r>
            <a:endParaRPr lang="sl-SI" dirty="0"/>
          </a:p>
        </p:txBody>
      </p:sp>
      <p:cxnSp>
        <p:nvCxnSpPr>
          <p:cNvPr id="10" name="Raven povezovalnik 9"/>
          <p:cNvCxnSpPr/>
          <p:nvPr/>
        </p:nvCxnSpPr>
        <p:spPr>
          <a:xfrm>
            <a:off x="540271" y="2388932"/>
            <a:ext cx="20388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ven povezovalnik 10"/>
          <p:cNvCxnSpPr/>
          <p:nvPr/>
        </p:nvCxnSpPr>
        <p:spPr>
          <a:xfrm>
            <a:off x="551761" y="1992209"/>
            <a:ext cx="0" cy="3967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aven povezovalnik 48"/>
          <p:cNvCxnSpPr/>
          <p:nvPr/>
        </p:nvCxnSpPr>
        <p:spPr>
          <a:xfrm>
            <a:off x="345151" y="3129604"/>
            <a:ext cx="20388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PoljeZBesedilom 49"/>
          <p:cNvSpPr txBox="1"/>
          <p:nvPr/>
        </p:nvSpPr>
        <p:spPr>
          <a:xfrm>
            <a:off x="561176" y="2961144"/>
            <a:ext cx="681985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dolžnik pred zapadlostjo ugotovi -&gt; ne bo mogel plačati v roku</a:t>
            </a:r>
            <a:endParaRPr lang="sl-SI" dirty="0"/>
          </a:p>
        </p:txBody>
      </p:sp>
      <p:sp>
        <p:nvSpPr>
          <p:cNvPr id="51" name="PoljeZBesedilom 50">
            <a:hlinkClick r:id="rId3" action="ppaction://hlinksldjump"/>
          </p:cNvPr>
          <p:cNvSpPr txBox="1"/>
          <p:nvPr/>
        </p:nvSpPr>
        <p:spPr>
          <a:xfrm>
            <a:off x="756297" y="3537208"/>
            <a:ext cx="660383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mora pravočasno -&gt; najpozneje po 2. opominu prositi upnika, podaljša plačilni rok</a:t>
            </a:r>
            <a:endParaRPr lang="sl-SI" dirty="0"/>
          </a:p>
        </p:txBody>
      </p:sp>
      <p:cxnSp>
        <p:nvCxnSpPr>
          <p:cNvPr id="52" name="Raven povezovalnik 51"/>
          <p:cNvCxnSpPr/>
          <p:nvPr/>
        </p:nvCxnSpPr>
        <p:spPr>
          <a:xfrm>
            <a:off x="540271" y="3757084"/>
            <a:ext cx="20388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Raven povezovalnik 52"/>
          <p:cNvCxnSpPr/>
          <p:nvPr/>
        </p:nvCxnSpPr>
        <p:spPr>
          <a:xfrm>
            <a:off x="551761" y="3360361"/>
            <a:ext cx="0" cy="3967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PoljeZBesedilom 53">
            <a:hlinkClick r:id="rId3" action="ppaction://hlinksldjump"/>
          </p:cNvPr>
          <p:cNvSpPr txBox="1"/>
          <p:nvPr/>
        </p:nvSpPr>
        <p:spPr>
          <a:xfrm>
            <a:off x="908697" y="4412337"/>
            <a:ext cx="645143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otrudimo, ne bomo znašli na listi dolžnikov</a:t>
            </a:r>
            <a:endParaRPr lang="sl-SI" dirty="0"/>
          </a:p>
        </p:txBody>
      </p:sp>
      <p:cxnSp>
        <p:nvCxnSpPr>
          <p:cNvPr id="55" name="Raven povezovalnik 54"/>
          <p:cNvCxnSpPr/>
          <p:nvPr/>
        </p:nvCxnSpPr>
        <p:spPr>
          <a:xfrm>
            <a:off x="692671" y="4632213"/>
            <a:ext cx="199184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Raven povezovalnik 56"/>
          <p:cNvCxnSpPr/>
          <p:nvPr/>
        </p:nvCxnSpPr>
        <p:spPr>
          <a:xfrm>
            <a:off x="756295" y="4229897"/>
            <a:ext cx="0" cy="3967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Raven povezovalnik 57"/>
          <p:cNvCxnSpPr/>
          <p:nvPr/>
        </p:nvCxnSpPr>
        <p:spPr>
          <a:xfrm>
            <a:off x="396255" y="5155120"/>
            <a:ext cx="20388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PoljeZBesedilom 58"/>
          <p:cNvSpPr txBox="1"/>
          <p:nvPr/>
        </p:nvSpPr>
        <p:spPr>
          <a:xfrm>
            <a:off x="612280" y="4986660"/>
            <a:ext cx="681985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k</a:t>
            </a:r>
            <a:r>
              <a:rPr lang="sl-SI" dirty="0" smtClean="0"/>
              <a:t>ot upnik bomo morali opomniti plačnike, ki so v zamudi</a:t>
            </a:r>
            <a:endParaRPr lang="sl-SI" dirty="0"/>
          </a:p>
        </p:txBody>
      </p:sp>
      <p:sp>
        <p:nvSpPr>
          <p:cNvPr id="60" name="PoljeZBesedilom 59">
            <a:hlinkClick r:id="rId3" action="ppaction://hlinksldjump"/>
          </p:cNvPr>
          <p:cNvSpPr txBox="1"/>
          <p:nvPr/>
        </p:nvSpPr>
        <p:spPr>
          <a:xfrm>
            <a:off x="828305" y="5553432"/>
            <a:ext cx="660383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načrt opominjanja uresničujemo v naslednjih fazah:</a:t>
            </a:r>
            <a:endParaRPr lang="sl-SI" dirty="0"/>
          </a:p>
        </p:txBody>
      </p:sp>
      <p:cxnSp>
        <p:nvCxnSpPr>
          <p:cNvPr id="61" name="Raven povezovalnik 60"/>
          <p:cNvCxnSpPr/>
          <p:nvPr/>
        </p:nvCxnSpPr>
        <p:spPr>
          <a:xfrm>
            <a:off x="612279" y="5773308"/>
            <a:ext cx="20388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Raven povezovalnik 61"/>
          <p:cNvCxnSpPr/>
          <p:nvPr/>
        </p:nvCxnSpPr>
        <p:spPr>
          <a:xfrm>
            <a:off x="623769" y="5376585"/>
            <a:ext cx="0" cy="3967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Raven povezovalnik 62"/>
          <p:cNvCxnSpPr/>
          <p:nvPr/>
        </p:nvCxnSpPr>
        <p:spPr>
          <a:xfrm>
            <a:off x="828303" y="5922764"/>
            <a:ext cx="0" cy="33069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PoljeZBesedilom 65">
            <a:hlinkClick r:id="rId3" action="ppaction://hlinksldjump"/>
          </p:cNvPr>
          <p:cNvSpPr txBox="1"/>
          <p:nvPr/>
        </p:nvSpPr>
        <p:spPr>
          <a:xfrm>
            <a:off x="1053098" y="6345520"/>
            <a:ext cx="637903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o</a:t>
            </a:r>
            <a:r>
              <a:rPr lang="sl-SI" dirty="0" smtClean="0"/>
              <a:t>pozorilno pismo (1. opomin) dva tedna po zapadlosti računa</a:t>
            </a:r>
            <a:endParaRPr lang="sl-SI" dirty="0"/>
          </a:p>
        </p:txBody>
      </p:sp>
      <p:cxnSp>
        <p:nvCxnSpPr>
          <p:cNvPr id="68" name="Raven povezovalnik 67"/>
          <p:cNvCxnSpPr/>
          <p:nvPr/>
        </p:nvCxnSpPr>
        <p:spPr>
          <a:xfrm>
            <a:off x="828303" y="6493387"/>
            <a:ext cx="19694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PoljeZBesedilom 69">
            <a:hlinkClick r:id="rId3" action="ppaction://hlinksldjump"/>
          </p:cNvPr>
          <p:cNvSpPr txBox="1"/>
          <p:nvPr/>
        </p:nvSpPr>
        <p:spPr>
          <a:xfrm>
            <a:off x="1053098" y="6921584"/>
            <a:ext cx="637903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opomin s postavitvijo roka </a:t>
            </a:r>
            <a:r>
              <a:rPr lang="sl-SI" dirty="0" smtClean="0"/>
              <a:t>(2. opomin) po </a:t>
            </a:r>
            <a:r>
              <a:rPr lang="sl-SI" dirty="0" err="1" smtClean="0"/>
              <a:t>nadaljnih</a:t>
            </a:r>
            <a:r>
              <a:rPr lang="sl-SI" dirty="0" smtClean="0"/>
              <a:t> 2 tednih</a:t>
            </a:r>
            <a:endParaRPr lang="sl-SI" dirty="0"/>
          </a:p>
        </p:txBody>
      </p:sp>
      <p:cxnSp>
        <p:nvCxnSpPr>
          <p:cNvPr id="71" name="Raven povezovalnik 70"/>
          <p:cNvCxnSpPr/>
          <p:nvPr/>
        </p:nvCxnSpPr>
        <p:spPr>
          <a:xfrm>
            <a:off x="828303" y="7069451"/>
            <a:ext cx="19694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Raven povezovalnik 72"/>
          <p:cNvCxnSpPr/>
          <p:nvPr/>
        </p:nvCxnSpPr>
        <p:spPr>
          <a:xfrm>
            <a:off x="828303" y="7645515"/>
            <a:ext cx="19694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PoljeZBesedilom 73">
            <a:hlinkClick r:id="rId3" action="ppaction://hlinksldjump"/>
          </p:cNvPr>
          <p:cNvSpPr txBox="1"/>
          <p:nvPr/>
        </p:nvSpPr>
        <p:spPr>
          <a:xfrm>
            <a:off x="1053098" y="8433752"/>
            <a:ext cx="637903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err="1"/>
              <a:t>v</a:t>
            </a:r>
            <a:r>
              <a:rPr lang="sl-SI" dirty="0" err="1" smtClean="0"/>
              <a:t>klučitev</a:t>
            </a:r>
            <a:r>
              <a:rPr lang="sl-SI" dirty="0" smtClean="0"/>
              <a:t> odvetnika po </a:t>
            </a:r>
            <a:r>
              <a:rPr lang="sl-SI" dirty="0" err="1" smtClean="0"/>
              <a:t>nadaljnem</a:t>
            </a:r>
            <a:r>
              <a:rPr lang="sl-SI" dirty="0" smtClean="0"/>
              <a:t> tednu</a:t>
            </a:r>
            <a:endParaRPr lang="sl-SI" dirty="0"/>
          </a:p>
        </p:txBody>
      </p:sp>
      <p:cxnSp>
        <p:nvCxnSpPr>
          <p:cNvPr id="75" name="Raven povezovalnik 74"/>
          <p:cNvCxnSpPr/>
          <p:nvPr/>
        </p:nvCxnSpPr>
        <p:spPr>
          <a:xfrm>
            <a:off x="828303" y="8581619"/>
            <a:ext cx="19694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PoljeZBesedilom 77">
            <a:hlinkClick r:id="rId3" action="ppaction://hlinksldjump"/>
          </p:cNvPr>
          <p:cNvSpPr txBox="1"/>
          <p:nvPr/>
        </p:nvSpPr>
        <p:spPr>
          <a:xfrm>
            <a:off x="1044327" y="7434932"/>
            <a:ext cx="637903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opomin s postavitvijo zadnjega plačilnega roka </a:t>
            </a:r>
            <a:r>
              <a:rPr lang="sl-SI" dirty="0" smtClean="0"/>
              <a:t>(3. opomin) po </a:t>
            </a:r>
            <a:r>
              <a:rPr lang="sl-SI" dirty="0" err="1" smtClean="0"/>
              <a:t>nadaljnih</a:t>
            </a:r>
            <a:r>
              <a:rPr lang="sl-SI" dirty="0" smtClean="0"/>
              <a:t> 2 tednih</a:t>
            </a:r>
            <a:endParaRPr lang="sl-SI" dirty="0"/>
          </a:p>
        </p:txBody>
      </p:sp>
      <p:sp>
        <p:nvSpPr>
          <p:cNvPr id="79" name="PoljeZBesedilom 78">
            <a:hlinkClick r:id="rId3" action="ppaction://hlinksldjump"/>
          </p:cNvPr>
          <p:cNvSpPr txBox="1"/>
          <p:nvPr/>
        </p:nvSpPr>
        <p:spPr>
          <a:xfrm>
            <a:off x="1053098" y="9081824"/>
            <a:ext cx="637903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o</a:t>
            </a:r>
            <a:r>
              <a:rPr lang="sl-SI" dirty="0" smtClean="0"/>
              <a:t>pominjanje po sodni poti po </a:t>
            </a:r>
            <a:r>
              <a:rPr lang="sl-SI" dirty="0" err="1" smtClean="0"/>
              <a:t>nadaljnih</a:t>
            </a:r>
            <a:r>
              <a:rPr lang="sl-SI" dirty="0" smtClean="0"/>
              <a:t> dveh tednih</a:t>
            </a:r>
            <a:endParaRPr lang="sl-SI" dirty="0"/>
          </a:p>
        </p:txBody>
      </p:sp>
      <p:cxnSp>
        <p:nvCxnSpPr>
          <p:cNvPr id="80" name="Raven povezovalnik 79"/>
          <p:cNvCxnSpPr/>
          <p:nvPr/>
        </p:nvCxnSpPr>
        <p:spPr>
          <a:xfrm>
            <a:off x="828303" y="9229691"/>
            <a:ext cx="19694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PoljeZBesedilom 83"/>
          <p:cNvSpPr txBox="1"/>
          <p:nvPr/>
        </p:nvSpPr>
        <p:spPr>
          <a:xfrm>
            <a:off x="468263" y="562864"/>
            <a:ext cx="698477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6. Kako ukrepamo v primeru zamude plačil?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23499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468264" y="90116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5.7 DAVKI</a:t>
            </a:r>
            <a:endParaRPr lang="sl-SI" sz="2400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468263" y="562864"/>
            <a:ext cx="698477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6. Kakšne so značilnosti DDV-ja in davka od dobička pravnih oseb?</a:t>
            </a:r>
            <a:endParaRPr lang="sl-SI" dirty="0"/>
          </a:p>
        </p:txBody>
      </p:sp>
      <p:cxnSp>
        <p:nvCxnSpPr>
          <p:cNvPr id="6" name="Raven povezovalnik 5"/>
          <p:cNvCxnSpPr/>
          <p:nvPr/>
        </p:nvCxnSpPr>
        <p:spPr>
          <a:xfrm>
            <a:off x="324261" y="1173160"/>
            <a:ext cx="5383" cy="6620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oljeZBesedilom 6">
            <a:hlinkClick r:id="rId2" action="ppaction://hlinkfile"/>
          </p:cNvPr>
          <p:cNvSpPr txBox="1"/>
          <p:nvPr/>
        </p:nvSpPr>
        <p:spPr>
          <a:xfrm>
            <a:off x="324247" y="1008818"/>
            <a:ext cx="712879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davki</a:t>
            </a:r>
            <a:endParaRPr lang="sl-SI" dirty="0"/>
          </a:p>
        </p:txBody>
      </p:sp>
      <p:cxnSp>
        <p:nvCxnSpPr>
          <p:cNvPr id="8" name="Raven povezovalnik 7"/>
          <p:cNvCxnSpPr/>
          <p:nvPr/>
        </p:nvCxnSpPr>
        <p:spPr>
          <a:xfrm>
            <a:off x="324247" y="1770744"/>
            <a:ext cx="20388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jeZBesedilom 8"/>
          <p:cNvSpPr txBox="1"/>
          <p:nvPr/>
        </p:nvSpPr>
        <p:spPr>
          <a:xfrm>
            <a:off x="540272" y="1602284"/>
            <a:ext cx="681985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Država opravlja naloge, ki so splošnega družbenega pomena</a:t>
            </a:r>
            <a:endParaRPr lang="sl-SI" dirty="0"/>
          </a:p>
        </p:txBody>
      </p:sp>
      <p:sp>
        <p:nvSpPr>
          <p:cNvPr id="10" name="PoljeZBesedilom 9">
            <a:hlinkClick r:id="rId3" action="ppaction://hlinksldjump"/>
          </p:cNvPr>
          <p:cNvSpPr txBox="1"/>
          <p:nvPr/>
        </p:nvSpPr>
        <p:spPr>
          <a:xfrm>
            <a:off x="756297" y="2169056"/>
            <a:ext cx="660383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za opravljanje teh nalog potrebuje -&gt; denarna sredstva</a:t>
            </a:r>
            <a:endParaRPr lang="sl-SI" dirty="0"/>
          </a:p>
        </p:txBody>
      </p:sp>
      <p:cxnSp>
        <p:nvCxnSpPr>
          <p:cNvPr id="11" name="Raven povezovalnik 10"/>
          <p:cNvCxnSpPr/>
          <p:nvPr/>
        </p:nvCxnSpPr>
        <p:spPr>
          <a:xfrm>
            <a:off x="540271" y="2388932"/>
            <a:ext cx="20388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ven povezovalnik 11"/>
          <p:cNvCxnSpPr/>
          <p:nvPr/>
        </p:nvCxnSpPr>
        <p:spPr>
          <a:xfrm>
            <a:off x="551761" y="1992209"/>
            <a:ext cx="0" cy="3967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PoljeZBesedilom 36">
            <a:hlinkClick r:id="rId3" action="ppaction://hlinksldjump"/>
          </p:cNvPr>
          <p:cNvSpPr txBox="1"/>
          <p:nvPr/>
        </p:nvSpPr>
        <p:spPr>
          <a:xfrm>
            <a:off x="972321" y="2745120"/>
            <a:ext cx="629489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e</a:t>
            </a:r>
            <a:r>
              <a:rPr lang="sl-SI" dirty="0" smtClean="0"/>
              <a:t>nega izmed teh virov predstavljajo davki -&gt; plačujejo: podjetja, posamezne fizične osebe</a:t>
            </a:r>
            <a:endParaRPr lang="sl-SI" dirty="0"/>
          </a:p>
        </p:txBody>
      </p:sp>
      <p:cxnSp>
        <p:nvCxnSpPr>
          <p:cNvPr id="38" name="Raven povezovalnik 37"/>
          <p:cNvCxnSpPr/>
          <p:nvPr/>
        </p:nvCxnSpPr>
        <p:spPr>
          <a:xfrm>
            <a:off x="756295" y="2964996"/>
            <a:ext cx="194351" cy="56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aven povezovalnik 39"/>
          <p:cNvCxnSpPr/>
          <p:nvPr/>
        </p:nvCxnSpPr>
        <p:spPr>
          <a:xfrm>
            <a:off x="756295" y="2538388"/>
            <a:ext cx="0" cy="3967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PoljeZBesedilom 40">
            <a:hlinkClick r:id="rId3" action="ppaction://hlinksldjump"/>
          </p:cNvPr>
          <p:cNvSpPr txBox="1"/>
          <p:nvPr/>
        </p:nvSpPr>
        <p:spPr>
          <a:xfrm>
            <a:off x="1260353" y="3546500"/>
            <a:ext cx="596505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davek na dodano  vrednost je davek, ki ga davčni zavezanci:</a:t>
            </a:r>
            <a:endParaRPr lang="sl-SI" dirty="0"/>
          </a:p>
        </p:txBody>
      </p:sp>
      <p:cxnSp>
        <p:nvCxnSpPr>
          <p:cNvPr id="42" name="Raven povezovalnik 41"/>
          <p:cNvCxnSpPr/>
          <p:nvPr/>
        </p:nvCxnSpPr>
        <p:spPr>
          <a:xfrm>
            <a:off x="972319" y="377077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aven povezovalnik 43"/>
          <p:cNvCxnSpPr/>
          <p:nvPr/>
        </p:nvCxnSpPr>
        <p:spPr>
          <a:xfrm>
            <a:off x="972319" y="3402484"/>
            <a:ext cx="0" cy="34519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PoljeZBesedilom 44">
            <a:hlinkClick r:id="rId3" action="ppaction://hlinksldjump"/>
          </p:cNvPr>
          <p:cNvSpPr txBox="1"/>
          <p:nvPr/>
        </p:nvSpPr>
        <p:spPr>
          <a:xfrm>
            <a:off x="1487985" y="4194572"/>
            <a:ext cx="596505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pri prodaji odvajajo državi</a:t>
            </a:r>
            <a:endParaRPr lang="sl-SI" dirty="0"/>
          </a:p>
        </p:txBody>
      </p:sp>
      <p:cxnSp>
        <p:nvCxnSpPr>
          <p:cNvPr id="46" name="Raven povezovalnik 45"/>
          <p:cNvCxnSpPr/>
          <p:nvPr/>
        </p:nvCxnSpPr>
        <p:spPr>
          <a:xfrm>
            <a:off x="1271959" y="4414448"/>
            <a:ext cx="184167" cy="44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Raven povezovalnik 46"/>
          <p:cNvCxnSpPr/>
          <p:nvPr/>
        </p:nvCxnSpPr>
        <p:spPr>
          <a:xfrm>
            <a:off x="1260351" y="3941865"/>
            <a:ext cx="0" cy="16154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PoljeZBesedilom 47">
            <a:hlinkClick r:id="rId3" action="ppaction://hlinksldjump"/>
          </p:cNvPr>
          <p:cNvSpPr txBox="1"/>
          <p:nvPr/>
        </p:nvSpPr>
        <p:spPr>
          <a:xfrm>
            <a:off x="1548385" y="4761344"/>
            <a:ext cx="596505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pri nabavi pa davek od države terjajo</a:t>
            </a:r>
            <a:endParaRPr lang="sl-SI" dirty="0"/>
          </a:p>
        </p:txBody>
      </p:sp>
      <p:cxnSp>
        <p:nvCxnSpPr>
          <p:cNvPr id="49" name="Raven povezovalnik 48"/>
          <p:cNvCxnSpPr/>
          <p:nvPr/>
        </p:nvCxnSpPr>
        <p:spPr>
          <a:xfrm>
            <a:off x="1332359" y="4981220"/>
            <a:ext cx="184167" cy="44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oljeZBesedilom 51">
            <a:hlinkClick r:id="rId3" action="ppaction://hlinksldjump"/>
          </p:cNvPr>
          <p:cNvSpPr txBox="1"/>
          <p:nvPr/>
        </p:nvSpPr>
        <p:spPr>
          <a:xfrm>
            <a:off x="1476377" y="5337408"/>
            <a:ext cx="596505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Podjetja opravljajo obračun DDV-ja</a:t>
            </a:r>
            <a:endParaRPr lang="sl-SI" dirty="0"/>
          </a:p>
        </p:txBody>
      </p:sp>
      <p:cxnSp>
        <p:nvCxnSpPr>
          <p:cNvPr id="53" name="Raven povezovalnik 52"/>
          <p:cNvCxnSpPr/>
          <p:nvPr/>
        </p:nvCxnSpPr>
        <p:spPr>
          <a:xfrm>
            <a:off x="1260351" y="5557284"/>
            <a:ext cx="184167" cy="44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PoljeZBesedilom 54">
            <a:hlinkClick r:id="rId3" action="ppaction://hlinksldjump"/>
          </p:cNvPr>
          <p:cNvSpPr txBox="1"/>
          <p:nvPr/>
        </p:nvSpPr>
        <p:spPr>
          <a:xfrm>
            <a:off x="1776017" y="5985480"/>
            <a:ext cx="5665414" cy="3820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m</a:t>
            </a:r>
            <a:r>
              <a:rPr lang="sl-SI" dirty="0" smtClean="0"/>
              <a:t>esečno ali trimesečno</a:t>
            </a:r>
            <a:endParaRPr lang="sl-SI" dirty="0"/>
          </a:p>
        </p:txBody>
      </p:sp>
      <p:cxnSp>
        <p:nvCxnSpPr>
          <p:cNvPr id="56" name="Raven povezovalnik 55"/>
          <p:cNvCxnSpPr/>
          <p:nvPr/>
        </p:nvCxnSpPr>
        <p:spPr>
          <a:xfrm>
            <a:off x="1516526" y="6209910"/>
            <a:ext cx="2183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Raven povezovalnik 57"/>
          <p:cNvCxnSpPr/>
          <p:nvPr/>
        </p:nvCxnSpPr>
        <p:spPr>
          <a:xfrm>
            <a:off x="1476375" y="5742065"/>
            <a:ext cx="0" cy="4632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PoljeZBesedilom 65">
            <a:hlinkClick r:id="rId3" action="ppaction://hlinksldjump"/>
          </p:cNvPr>
          <p:cNvSpPr txBox="1"/>
          <p:nvPr/>
        </p:nvSpPr>
        <p:spPr>
          <a:xfrm>
            <a:off x="1260353" y="6630120"/>
            <a:ext cx="596505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davek od dobička pravnih oseb</a:t>
            </a:r>
            <a:endParaRPr lang="sl-SI" dirty="0"/>
          </a:p>
        </p:txBody>
      </p:sp>
      <p:cxnSp>
        <p:nvCxnSpPr>
          <p:cNvPr id="67" name="Raven povezovalnik 66"/>
          <p:cNvCxnSpPr/>
          <p:nvPr/>
        </p:nvCxnSpPr>
        <p:spPr>
          <a:xfrm>
            <a:off x="972319" y="685439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PoljeZBesedilom 67">
            <a:hlinkClick r:id="rId3" action="ppaction://hlinksldjump"/>
          </p:cNvPr>
          <p:cNvSpPr txBox="1"/>
          <p:nvPr/>
        </p:nvSpPr>
        <p:spPr>
          <a:xfrm>
            <a:off x="1487985" y="7278192"/>
            <a:ext cx="596505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davčni subjekti so gospodarske družbe</a:t>
            </a:r>
            <a:endParaRPr lang="sl-SI" dirty="0"/>
          </a:p>
        </p:txBody>
      </p:sp>
      <p:cxnSp>
        <p:nvCxnSpPr>
          <p:cNvPr id="69" name="Raven povezovalnik 68"/>
          <p:cNvCxnSpPr/>
          <p:nvPr/>
        </p:nvCxnSpPr>
        <p:spPr>
          <a:xfrm>
            <a:off x="1260351" y="7025485"/>
            <a:ext cx="0" cy="19409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PoljeZBesedilom 69">
            <a:hlinkClick r:id="rId3" action="ppaction://hlinksldjump"/>
          </p:cNvPr>
          <p:cNvSpPr txBox="1"/>
          <p:nvPr/>
        </p:nvSpPr>
        <p:spPr>
          <a:xfrm>
            <a:off x="1548385" y="7844964"/>
            <a:ext cx="596505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davčna obveznost se ugotavlja na podlagi poslovnega rezultata v okviru opravljanja gospodarske dejavnosti</a:t>
            </a:r>
            <a:endParaRPr lang="sl-SI" dirty="0"/>
          </a:p>
        </p:txBody>
      </p:sp>
      <p:cxnSp>
        <p:nvCxnSpPr>
          <p:cNvPr id="75" name="Raven povezovalnik 74"/>
          <p:cNvCxnSpPr/>
          <p:nvPr/>
        </p:nvCxnSpPr>
        <p:spPr>
          <a:xfrm>
            <a:off x="1260351" y="7430530"/>
            <a:ext cx="184167" cy="44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Raven povezovalnik 75"/>
          <p:cNvCxnSpPr/>
          <p:nvPr/>
        </p:nvCxnSpPr>
        <p:spPr>
          <a:xfrm>
            <a:off x="1292208" y="8078602"/>
            <a:ext cx="184167" cy="44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PoljeZBesedilom 76">
            <a:hlinkClick r:id="rId3" action="ppaction://hlinksldjump"/>
          </p:cNvPr>
          <p:cNvSpPr txBox="1"/>
          <p:nvPr/>
        </p:nvSpPr>
        <p:spPr>
          <a:xfrm>
            <a:off x="1588536" y="8732817"/>
            <a:ext cx="596505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pravne osebe so zavezanci za davek od dobička pravnih oseb</a:t>
            </a:r>
            <a:endParaRPr lang="sl-SI" dirty="0"/>
          </a:p>
        </p:txBody>
      </p:sp>
      <p:cxnSp>
        <p:nvCxnSpPr>
          <p:cNvPr id="78" name="Raven povezovalnik 77"/>
          <p:cNvCxnSpPr/>
          <p:nvPr/>
        </p:nvCxnSpPr>
        <p:spPr>
          <a:xfrm>
            <a:off x="1332359" y="8966455"/>
            <a:ext cx="184167" cy="44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PoljeZBesedilom 79">
            <a:hlinkClick r:id="rId3" action="ppaction://hlinksldjump"/>
          </p:cNvPr>
          <p:cNvSpPr txBox="1"/>
          <p:nvPr/>
        </p:nvSpPr>
        <p:spPr>
          <a:xfrm>
            <a:off x="1817482" y="9199028"/>
            <a:ext cx="552139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dosegajo dobiček z opravljanjem dejavnosti</a:t>
            </a:r>
            <a:endParaRPr lang="sl-SI" dirty="0"/>
          </a:p>
        </p:txBody>
      </p:sp>
      <p:cxnSp>
        <p:nvCxnSpPr>
          <p:cNvPr id="81" name="Raven povezovalnik 80"/>
          <p:cNvCxnSpPr/>
          <p:nvPr/>
        </p:nvCxnSpPr>
        <p:spPr>
          <a:xfrm>
            <a:off x="1620391" y="9369856"/>
            <a:ext cx="170469" cy="40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PoljeZBesedilom 82">
            <a:hlinkClick r:id="rId3" action="ppaction://hlinksldjump"/>
          </p:cNvPr>
          <p:cNvSpPr txBox="1"/>
          <p:nvPr/>
        </p:nvSpPr>
        <p:spPr>
          <a:xfrm>
            <a:off x="1846025" y="9729896"/>
            <a:ext cx="552139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Imajo sedež na območju RS</a:t>
            </a:r>
            <a:endParaRPr lang="sl-SI" dirty="0"/>
          </a:p>
        </p:txBody>
      </p:sp>
      <p:cxnSp>
        <p:nvCxnSpPr>
          <p:cNvPr id="84" name="Raven povezovalnik 83"/>
          <p:cNvCxnSpPr/>
          <p:nvPr/>
        </p:nvCxnSpPr>
        <p:spPr>
          <a:xfrm>
            <a:off x="1648934" y="9900724"/>
            <a:ext cx="170469" cy="40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Raven povezovalnik 84"/>
          <p:cNvCxnSpPr/>
          <p:nvPr/>
        </p:nvCxnSpPr>
        <p:spPr>
          <a:xfrm>
            <a:off x="1620391" y="9094362"/>
            <a:ext cx="0" cy="13242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PoljeZBesedilom 86">
            <a:hlinkClick r:id="rId3" action="ppaction://hlinksldjump"/>
          </p:cNvPr>
          <p:cNvSpPr txBox="1"/>
          <p:nvPr/>
        </p:nvSpPr>
        <p:spPr>
          <a:xfrm>
            <a:off x="1817482" y="10233952"/>
            <a:ext cx="552139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Obračunava in plačuje se po stopnji 17 %</a:t>
            </a:r>
            <a:endParaRPr lang="sl-SI" dirty="0"/>
          </a:p>
        </p:txBody>
      </p:sp>
      <p:cxnSp>
        <p:nvCxnSpPr>
          <p:cNvPr id="88" name="Raven povezovalnik 87"/>
          <p:cNvCxnSpPr/>
          <p:nvPr/>
        </p:nvCxnSpPr>
        <p:spPr>
          <a:xfrm>
            <a:off x="1620391" y="10404780"/>
            <a:ext cx="170469" cy="40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56653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468264" y="90116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5.8 IZKAZ POSLOVNEGA IZIDA</a:t>
            </a:r>
            <a:endParaRPr lang="sl-SI" sz="2400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468263" y="562864"/>
            <a:ext cx="698477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7. Kakšne so značilnosti dobička in izgube?</a:t>
            </a:r>
            <a:endParaRPr lang="sl-SI" dirty="0"/>
          </a:p>
        </p:txBody>
      </p:sp>
      <p:cxnSp>
        <p:nvCxnSpPr>
          <p:cNvPr id="6" name="Raven povezovalnik 5"/>
          <p:cNvCxnSpPr/>
          <p:nvPr/>
        </p:nvCxnSpPr>
        <p:spPr>
          <a:xfrm>
            <a:off x="324261" y="1173160"/>
            <a:ext cx="5383" cy="6620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oljeZBesedilom 6">
            <a:hlinkClick r:id="rId2" action="ppaction://hlinksldjump"/>
          </p:cNvPr>
          <p:cNvSpPr txBox="1"/>
          <p:nvPr/>
        </p:nvSpPr>
        <p:spPr>
          <a:xfrm>
            <a:off x="324247" y="1008818"/>
            <a:ext cx="712879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izkaz poslovnega izida</a:t>
            </a:r>
            <a:endParaRPr lang="sl-SI" dirty="0"/>
          </a:p>
        </p:txBody>
      </p:sp>
      <p:cxnSp>
        <p:nvCxnSpPr>
          <p:cNvPr id="8" name="Raven povezovalnik 7"/>
          <p:cNvCxnSpPr/>
          <p:nvPr/>
        </p:nvCxnSpPr>
        <p:spPr>
          <a:xfrm>
            <a:off x="324247" y="1770744"/>
            <a:ext cx="20388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jeZBesedilom 8"/>
          <p:cNvSpPr txBox="1"/>
          <p:nvPr/>
        </p:nvSpPr>
        <p:spPr>
          <a:xfrm>
            <a:off x="540272" y="1602284"/>
            <a:ext cx="6819855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j</a:t>
            </a:r>
            <a:r>
              <a:rPr lang="sl-SI" dirty="0" smtClean="0"/>
              <a:t>e računovodski izkaz prihodkov in odhodkov poslovanja v določenem obdobju</a:t>
            </a:r>
            <a:endParaRPr lang="sl-SI" dirty="0"/>
          </a:p>
        </p:txBody>
      </p:sp>
      <p:cxnSp>
        <p:nvCxnSpPr>
          <p:cNvPr id="12" name="Raven povezovalnik 11"/>
          <p:cNvCxnSpPr/>
          <p:nvPr/>
        </p:nvCxnSpPr>
        <p:spPr>
          <a:xfrm>
            <a:off x="551761" y="2213673"/>
            <a:ext cx="0" cy="43654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PoljeZBesedilom 40">
            <a:hlinkClick r:id="rId3" action="ppaction://hlinksldjump"/>
          </p:cNvPr>
          <p:cNvSpPr txBox="1"/>
          <p:nvPr/>
        </p:nvSpPr>
        <p:spPr>
          <a:xfrm>
            <a:off x="900312" y="2394372"/>
            <a:ext cx="6438567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pozitivni poslovni izid (dobiček)</a:t>
            </a:r>
            <a:endParaRPr lang="sl-SI" dirty="0"/>
          </a:p>
        </p:txBody>
      </p:sp>
      <p:cxnSp>
        <p:nvCxnSpPr>
          <p:cNvPr id="42" name="Raven povezovalnik 41"/>
          <p:cNvCxnSpPr/>
          <p:nvPr/>
        </p:nvCxnSpPr>
        <p:spPr>
          <a:xfrm>
            <a:off x="612279" y="2618650"/>
            <a:ext cx="31089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PoljeZBesedilom 49">
            <a:hlinkClick r:id="rId4" action="ppaction://hlinksldjump"/>
          </p:cNvPr>
          <p:cNvSpPr txBox="1"/>
          <p:nvPr/>
        </p:nvSpPr>
        <p:spPr>
          <a:xfrm>
            <a:off x="1302504" y="2961144"/>
            <a:ext cx="603637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vrednostna razlika je pozitivna</a:t>
            </a:r>
            <a:endParaRPr lang="sl-SI" dirty="0"/>
          </a:p>
        </p:txBody>
      </p:sp>
      <p:cxnSp>
        <p:nvCxnSpPr>
          <p:cNvPr id="51" name="Raven povezovalnik 50"/>
          <p:cNvCxnSpPr/>
          <p:nvPr/>
        </p:nvCxnSpPr>
        <p:spPr>
          <a:xfrm>
            <a:off x="900311" y="3185423"/>
            <a:ext cx="4250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Raven povezovalnik 53"/>
          <p:cNvCxnSpPr/>
          <p:nvPr/>
        </p:nvCxnSpPr>
        <p:spPr>
          <a:xfrm>
            <a:off x="900311" y="2789737"/>
            <a:ext cx="0" cy="1846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PoljeZBesedilom 56">
            <a:hlinkClick r:id="rId4" action="ppaction://hlinksldjump"/>
          </p:cNvPr>
          <p:cNvSpPr txBox="1"/>
          <p:nvPr/>
        </p:nvSpPr>
        <p:spPr>
          <a:xfrm>
            <a:off x="900312" y="6354812"/>
            <a:ext cx="643856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izguba</a:t>
            </a:r>
            <a:endParaRPr lang="sl-SI" dirty="0"/>
          </a:p>
        </p:txBody>
      </p:sp>
      <p:cxnSp>
        <p:nvCxnSpPr>
          <p:cNvPr id="59" name="Raven povezovalnik 58"/>
          <p:cNvCxnSpPr/>
          <p:nvPr/>
        </p:nvCxnSpPr>
        <p:spPr>
          <a:xfrm>
            <a:off x="612279" y="6579090"/>
            <a:ext cx="31089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PoljeZBesedilom 59">
            <a:hlinkClick r:id="rId4" action="ppaction://hlinksldjump"/>
          </p:cNvPr>
          <p:cNvSpPr txBox="1"/>
          <p:nvPr/>
        </p:nvSpPr>
        <p:spPr>
          <a:xfrm>
            <a:off x="1302504" y="6921584"/>
            <a:ext cx="603637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vrednostna razlika je negativna</a:t>
            </a:r>
            <a:endParaRPr lang="sl-SI" dirty="0"/>
          </a:p>
        </p:txBody>
      </p:sp>
      <p:cxnSp>
        <p:nvCxnSpPr>
          <p:cNvPr id="61" name="Raven povezovalnik 60"/>
          <p:cNvCxnSpPr/>
          <p:nvPr/>
        </p:nvCxnSpPr>
        <p:spPr>
          <a:xfrm>
            <a:off x="900311" y="7145863"/>
            <a:ext cx="4250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Raven povezovalnik 61"/>
          <p:cNvCxnSpPr/>
          <p:nvPr/>
        </p:nvCxnSpPr>
        <p:spPr>
          <a:xfrm>
            <a:off x="900311" y="6750177"/>
            <a:ext cx="0" cy="3967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PoljeZBesedilom 62">
            <a:hlinkClick r:id="rId4" action="ppaction://hlinksldjump"/>
          </p:cNvPr>
          <p:cNvSpPr txBox="1"/>
          <p:nvPr/>
        </p:nvSpPr>
        <p:spPr>
          <a:xfrm>
            <a:off x="1344656" y="3537208"/>
            <a:ext cx="6036375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dobiček je pozitivni poslovni izid, pripada podjetju + deloma državi</a:t>
            </a:r>
            <a:endParaRPr lang="sl-SI" dirty="0"/>
          </a:p>
        </p:txBody>
      </p:sp>
      <p:cxnSp>
        <p:nvCxnSpPr>
          <p:cNvPr id="64" name="Raven povezovalnik 63"/>
          <p:cNvCxnSpPr/>
          <p:nvPr/>
        </p:nvCxnSpPr>
        <p:spPr>
          <a:xfrm>
            <a:off x="942463" y="3761487"/>
            <a:ext cx="4250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PoljeZBesedilom 64">
            <a:hlinkClick r:id="rId4" action="ppaction://hlinksldjump"/>
          </p:cNvPr>
          <p:cNvSpPr txBox="1"/>
          <p:nvPr/>
        </p:nvSpPr>
        <p:spPr>
          <a:xfrm>
            <a:off x="1374512" y="4412337"/>
            <a:ext cx="603637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čisti dobiček je pozitivni poslovni izid, ki pripada samo podjetju</a:t>
            </a:r>
            <a:endParaRPr lang="sl-SI" dirty="0"/>
          </a:p>
        </p:txBody>
      </p:sp>
      <p:cxnSp>
        <p:nvCxnSpPr>
          <p:cNvPr id="71" name="Raven povezovalnik 70"/>
          <p:cNvCxnSpPr/>
          <p:nvPr/>
        </p:nvCxnSpPr>
        <p:spPr>
          <a:xfrm>
            <a:off x="972319" y="4636616"/>
            <a:ext cx="4250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PoljeZBesedilom 71">
            <a:hlinkClick r:id="rId4" action="ppaction://hlinksldjump"/>
          </p:cNvPr>
          <p:cNvSpPr txBox="1"/>
          <p:nvPr/>
        </p:nvSpPr>
        <p:spPr>
          <a:xfrm>
            <a:off x="1848712" y="4977368"/>
            <a:ext cx="556217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r</a:t>
            </a:r>
            <a:r>
              <a:rPr lang="sl-SI" dirty="0" smtClean="0"/>
              <a:t>azporeja se na delež:</a:t>
            </a:r>
            <a:endParaRPr lang="sl-SI" dirty="0"/>
          </a:p>
        </p:txBody>
      </p:sp>
      <p:cxnSp>
        <p:nvCxnSpPr>
          <p:cNvPr id="73" name="Raven povezovalnik 72"/>
          <p:cNvCxnSpPr/>
          <p:nvPr/>
        </p:nvCxnSpPr>
        <p:spPr>
          <a:xfrm>
            <a:off x="1446519" y="5201647"/>
            <a:ext cx="3916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Raven povezovalnik 73"/>
          <p:cNvCxnSpPr/>
          <p:nvPr/>
        </p:nvCxnSpPr>
        <p:spPr>
          <a:xfrm>
            <a:off x="1404367" y="4781669"/>
            <a:ext cx="0" cy="4210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PoljeZBesedilom 78">
            <a:hlinkClick r:id="rId4" action="ppaction://hlinksldjump"/>
          </p:cNvPr>
          <p:cNvSpPr txBox="1"/>
          <p:nvPr/>
        </p:nvSpPr>
        <p:spPr>
          <a:xfrm>
            <a:off x="2322912" y="5553431"/>
            <a:ext cx="5087975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lastnikom, na povečanje osnovnega k., na rezerve oz. nerazporejen del</a:t>
            </a:r>
            <a:endParaRPr lang="sl-SI" dirty="0"/>
          </a:p>
        </p:txBody>
      </p:sp>
      <p:cxnSp>
        <p:nvCxnSpPr>
          <p:cNvPr id="82" name="Raven povezovalnik 81"/>
          <p:cNvCxnSpPr/>
          <p:nvPr/>
        </p:nvCxnSpPr>
        <p:spPr>
          <a:xfrm>
            <a:off x="1920719" y="5777711"/>
            <a:ext cx="3582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Raven povezovalnik 85"/>
          <p:cNvCxnSpPr/>
          <p:nvPr/>
        </p:nvCxnSpPr>
        <p:spPr>
          <a:xfrm>
            <a:off x="1836415" y="5346700"/>
            <a:ext cx="0" cy="4210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PoljeZBesedilom 88">
            <a:hlinkClick r:id="rId4" action="ppaction://hlinksldjump"/>
          </p:cNvPr>
          <p:cNvSpPr txBox="1"/>
          <p:nvPr/>
        </p:nvSpPr>
        <p:spPr>
          <a:xfrm>
            <a:off x="1704696" y="7425640"/>
            <a:ext cx="5634183" cy="6573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i</a:t>
            </a:r>
            <a:r>
              <a:rPr lang="sl-SI" dirty="0" smtClean="0"/>
              <a:t>zguba je negativni poslovni izid, povečan za </a:t>
            </a:r>
            <a:r>
              <a:rPr lang="sl-SI" dirty="0" err="1" smtClean="0"/>
              <a:t>nevračunane</a:t>
            </a:r>
            <a:r>
              <a:rPr lang="sl-SI" dirty="0" smtClean="0"/>
              <a:t> dajatve</a:t>
            </a:r>
            <a:endParaRPr lang="sl-SI" dirty="0"/>
          </a:p>
        </p:txBody>
      </p:sp>
      <p:cxnSp>
        <p:nvCxnSpPr>
          <p:cNvPr id="90" name="Raven povezovalnik 89"/>
          <p:cNvCxnSpPr/>
          <p:nvPr/>
        </p:nvCxnSpPr>
        <p:spPr>
          <a:xfrm>
            <a:off x="1302503" y="7649919"/>
            <a:ext cx="4250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Raven povezovalnik 90"/>
          <p:cNvCxnSpPr/>
          <p:nvPr/>
        </p:nvCxnSpPr>
        <p:spPr>
          <a:xfrm>
            <a:off x="1332359" y="7290916"/>
            <a:ext cx="0" cy="3347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79507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/>
          <p:cNvSpPr txBox="1"/>
          <p:nvPr/>
        </p:nvSpPr>
        <p:spPr>
          <a:xfrm>
            <a:off x="383422" y="350936"/>
            <a:ext cx="698477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7. Kakšne so značilnosti prihodkov?</a:t>
            </a:r>
            <a:endParaRPr lang="sl-SI" dirty="0"/>
          </a:p>
        </p:txBody>
      </p:sp>
      <p:cxnSp>
        <p:nvCxnSpPr>
          <p:cNvPr id="6" name="Raven povezovalnik 5"/>
          <p:cNvCxnSpPr/>
          <p:nvPr/>
        </p:nvCxnSpPr>
        <p:spPr>
          <a:xfrm>
            <a:off x="324261" y="1173160"/>
            <a:ext cx="5383" cy="6620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oljeZBesedilom 6">
            <a:hlinkClick r:id="rId2" action="ppaction://hlinkfile"/>
          </p:cNvPr>
          <p:cNvSpPr txBox="1"/>
          <p:nvPr/>
        </p:nvSpPr>
        <p:spPr>
          <a:xfrm>
            <a:off x="324247" y="1008818"/>
            <a:ext cx="712879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prihodki</a:t>
            </a:r>
            <a:endParaRPr lang="sl-SI" dirty="0"/>
          </a:p>
        </p:txBody>
      </p:sp>
      <p:cxnSp>
        <p:nvCxnSpPr>
          <p:cNvPr id="8" name="Raven povezovalnik 7"/>
          <p:cNvCxnSpPr/>
          <p:nvPr/>
        </p:nvCxnSpPr>
        <p:spPr>
          <a:xfrm>
            <a:off x="324247" y="1770744"/>
            <a:ext cx="20388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jeZBesedilom 8"/>
          <p:cNvSpPr txBox="1"/>
          <p:nvPr/>
        </p:nvSpPr>
        <p:spPr>
          <a:xfrm>
            <a:off x="540272" y="1602284"/>
            <a:ext cx="6912767" cy="3682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prihodki so sredstva, pridobljena v glavnem s prodajo učinkov</a:t>
            </a:r>
            <a:endParaRPr lang="sl-SI" dirty="0"/>
          </a:p>
        </p:txBody>
      </p:sp>
      <p:cxnSp>
        <p:nvCxnSpPr>
          <p:cNvPr id="12" name="Raven povezovalnik 11"/>
          <p:cNvCxnSpPr/>
          <p:nvPr/>
        </p:nvCxnSpPr>
        <p:spPr>
          <a:xfrm>
            <a:off x="551761" y="1962324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PoljeZBesedilom 40">
            <a:hlinkClick r:id="rId3" action="ppaction://hlinksldjump"/>
          </p:cNvPr>
          <p:cNvSpPr txBox="1"/>
          <p:nvPr/>
        </p:nvSpPr>
        <p:spPr>
          <a:xfrm>
            <a:off x="828304" y="2106340"/>
            <a:ext cx="662473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redni prihodki</a:t>
            </a:r>
            <a:endParaRPr lang="sl-SI" dirty="0"/>
          </a:p>
        </p:txBody>
      </p:sp>
      <p:cxnSp>
        <p:nvCxnSpPr>
          <p:cNvPr id="42" name="Raven povezovalnik 41"/>
          <p:cNvCxnSpPr/>
          <p:nvPr/>
        </p:nvCxnSpPr>
        <p:spPr>
          <a:xfrm>
            <a:off x="540271" y="2330618"/>
            <a:ext cx="31089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PoljeZBesedilom 31">
            <a:hlinkClick r:id="rId3" action="ppaction://hlinksldjump"/>
          </p:cNvPr>
          <p:cNvSpPr txBox="1"/>
          <p:nvPr/>
        </p:nvSpPr>
        <p:spPr>
          <a:xfrm>
            <a:off x="1158488" y="2673112"/>
            <a:ext cx="629455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prihodki poslovanja so prihodki:</a:t>
            </a:r>
            <a:endParaRPr lang="sl-SI" dirty="0"/>
          </a:p>
        </p:txBody>
      </p:sp>
      <p:cxnSp>
        <p:nvCxnSpPr>
          <p:cNvPr id="33" name="Raven povezovalnik 32"/>
          <p:cNvCxnSpPr/>
          <p:nvPr/>
        </p:nvCxnSpPr>
        <p:spPr>
          <a:xfrm>
            <a:off x="870455" y="2897390"/>
            <a:ext cx="31089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aven povezovalnik 33"/>
          <p:cNvCxnSpPr/>
          <p:nvPr/>
        </p:nvCxnSpPr>
        <p:spPr>
          <a:xfrm>
            <a:off x="828303" y="2466380"/>
            <a:ext cx="0" cy="39594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PoljeZBesedilom 35">
            <a:hlinkClick r:id="rId3" action="ppaction://hlinksldjump"/>
          </p:cNvPr>
          <p:cNvSpPr txBox="1"/>
          <p:nvPr/>
        </p:nvSpPr>
        <p:spPr>
          <a:xfrm>
            <a:off x="1446520" y="3249176"/>
            <a:ext cx="600651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iz prodaje lastnih poslovnih učinkov (izdelkov in storitev)</a:t>
            </a:r>
            <a:endParaRPr lang="sl-SI" dirty="0"/>
          </a:p>
        </p:txBody>
      </p:sp>
      <p:cxnSp>
        <p:nvCxnSpPr>
          <p:cNvPr id="37" name="Raven povezovalnik 36"/>
          <p:cNvCxnSpPr/>
          <p:nvPr/>
        </p:nvCxnSpPr>
        <p:spPr>
          <a:xfrm>
            <a:off x="1158487" y="3473454"/>
            <a:ext cx="31089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aven povezovalnik 37"/>
          <p:cNvCxnSpPr/>
          <p:nvPr/>
        </p:nvCxnSpPr>
        <p:spPr>
          <a:xfrm>
            <a:off x="1188343" y="3043482"/>
            <a:ext cx="0" cy="17271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PoljeZBesedilom 39">
            <a:hlinkClick r:id="rId3" action="ppaction://hlinksldjump"/>
          </p:cNvPr>
          <p:cNvSpPr txBox="1"/>
          <p:nvPr/>
        </p:nvSpPr>
        <p:spPr>
          <a:xfrm>
            <a:off x="1476376" y="3762524"/>
            <a:ext cx="600651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trgovskega blaga in materiala</a:t>
            </a:r>
            <a:endParaRPr lang="sl-SI" dirty="0"/>
          </a:p>
        </p:txBody>
      </p:sp>
      <p:cxnSp>
        <p:nvCxnSpPr>
          <p:cNvPr id="43" name="Raven povezovalnik 42"/>
          <p:cNvCxnSpPr/>
          <p:nvPr/>
        </p:nvCxnSpPr>
        <p:spPr>
          <a:xfrm>
            <a:off x="1188343" y="3986802"/>
            <a:ext cx="31089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PoljeZBesedilom 43">
            <a:hlinkClick r:id="rId3" action="ppaction://hlinksldjump"/>
          </p:cNvPr>
          <p:cNvSpPr txBox="1"/>
          <p:nvPr/>
        </p:nvSpPr>
        <p:spPr>
          <a:xfrm>
            <a:off x="1404368" y="4401304"/>
            <a:ext cx="600651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s</a:t>
            </a:r>
            <a:r>
              <a:rPr lang="sl-SI" dirty="0" smtClean="0"/>
              <a:t>ubvencij, kompenzacij, premij, regresov, dotacij</a:t>
            </a:r>
            <a:endParaRPr lang="sl-SI" dirty="0"/>
          </a:p>
        </p:txBody>
      </p:sp>
      <p:cxnSp>
        <p:nvCxnSpPr>
          <p:cNvPr id="45" name="Raven povezovalnik 44"/>
          <p:cNvCxnSpPr/>
          <p:nvPr/>
        </p:nvCxnSpPr>
        <p:spPr>
          <a:xfrm>
            <a:off x="1116335" y="4625582"/>
            <a:ext cx="31089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PoljeZBesedilom 46">
            <a:hlinkClick r:id="rId3" action="ppaction://hlinksldjump"/>
          </p:cNvPr>
          <p:cNvSpPr txBox="1"/>
          <p:nvPr/>
        </p:nvSpPr>
        <p:spPr>
          <a:xfrm>
            <a:off x="1116336" y="5049376"/>
            <a:ext cx="629455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prihodki financiranja so:</a:t>
            </a:r>
            <a:endParaRPr lang="sl-SI" dirty="0"/>
          </a:p>
        </p:txBody>
      </p:sp>
      <p:cxnSp>
        <p:nvCxnSpPr>
          <p:cNvPr id="48" name="Raven povezovalnik 47"/>
          <p:cNvCxnSpPr/>
          <p:nvPr/>
        </p:nvCxnSpPr>
        <p:spPr>
          <a:xfrm>
            <a:off x="828303" y="5273654"/>
            <a:ext cx="31089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PoljeZBesedilom 48">
            <a:hlinkClick r:id="rId3" action="ppaction://hlinksldjump"/>
          </p:cNvPr>
          <p:cNvSpPr txBox="1"/>
          <p:nvPr/>
        </p:nvSpPr>
        <p:spPr>
          <a:xfrm>
            <a:off x="1446520" y="5625440"/>
            <a:ext cx="600651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o</a:t>
            </a:r>
            <a:r>
              <a:rPr lang="sl-SI" dirty="0" smtClean="0"/>
              <a:t>bresti, pozitivne tečajne razlike, dividende …</a:t>
            </a:r>
            <a:endParaRPr lang="sl-SI" dirty="0"/>
          </a:p>
        </p:txBody>
      </p:sp>
      <p:cxnSp>
        <p:nvCxnSpPr>
          <p:cNvPr id="52" name="Raven povezovalnik 51"/>
          <p:cNvCxnSpPr/>
          <p:nvPr/>
        </p:nvCxnSpPr>
        <p:spPr>
          <a:xfrm>
            <a:off x="1158487" y="5849718"/>
            <a:ext cx="31089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Raven povezovalnik 65"/>
          <p:cNvCxnSpPr/>
          <p:nvPr/>
        </p:nvCxnSpPr>
        <p:spPr>
          <a:xfrm>
            <a:off x="1116335" y="5418708"/>
            <a:ext cx="0" cy="4310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PoljeZBesedilom 66">
            <a:hlinkClick r:id="rId3" action="ppaction://hlinksldjump"/>
          </p:cNvPr>
          <p:cNvSpPr txBox="1"/>
          <p:nvPr/>
        </p:nvSpPr>
        <p:spPr>
          <a:xfrm>
            <a:off x="1116336" y="6201504"/>
            <a:ext cx="629455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drugih prihodki so:</a:t>
            </a:r>
            <a:endParaRPr lang="sl-SI" dirty="0"/>
          </a:p>
        </p:txBody>
      </p:sp>
      <p:cxnSp>
        <p:nvCxnSpPr>
          <p:cNvPr id="68" name="Raven povezovalnik 67"/>
          <p:cNvCxnSpPr/>
          <p:nvPr/>
        </p:nvCxnSpPr>
        <p:spPr>
          <a:xfrm>
            <a:off x="828303" y="6425782"/>
            <a:ext cx="31089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PoljeZBesedilom 68">
            <a:hlinkClick r:id="rId3" action="ppaction://hlinksldjump"/>
          </p:cNvPr>
          <p:cNvSpPr txBox="1"/>
          <p:nvPr/>
        </p:nvSpPr>
        <p:spPr>
          <a:xfrm>
            <a:off x="1446520" y="6777568"/>
            <a:ext cx="600651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Prejete kazni in odškodnine, izterjane odpisane terjatve …</a:t>
            </a:r>
            <a:endParaRPr lang="sl-SI" dirty="0"/>
          </a:p>
        </p:txBody>
      </p:sp>
      <p:cxnSp>
        <p:nvCxnSpPr>
          <p:cNvPr id="70" name="Raven povezovalnik 69"/>
          <p:cNvCxnSpPr/>
          <p:nvPr/>
        </p:nvCxnSpPr>
        <p:spPr>
          <a:xfrm>
            <a:off x="1158487" y="7001846"/>
            <a:ext cx="31089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Raven povezovalnik 74"/>
          <p:cNvCxnSpPr/>
          <p:nvPr/>
        </p:nvCxnSpPr>
        <p:spPr>
          <a:xfrm>
            <a:off x="1116335" y="6570836"/>
            <a:ext cx="0" cy="4310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57025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/>
          <p:cNvSpPr txBox="1"/>
          <p:nvPr/>
        </p:nvSpPr>
        <p:spPr>
          <a:xfrm>
            <a:off x="383422" y="350936"/>
            <a:ext cx="698477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8. Kakšne so značilnosti odhodkov?</a:t>
            </a:r>
            <a:endParaRPr lang="sl-SI" dirty="0"/>
          </a:p>
        </p:txBody>
      </p:sp>
      <p:cxnSp>
        <p:nvCxnSpPr>
          <p:cNvPr id="6" name="Raven povezovalnik 5"/>
          <p:cNvCxnSpPr/>
          <p:nvPr/>
        </p:nvCxnSpPr>
        <p:spPr>
          <a:xfrm>
            <a:off x="324261" y="1173160"/>
            <a:ext cx="5383" cy="6620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oljeZBesedilom 6">
            <a:hlinkClick r:id="rId2" action="ppaction://hlinkfile"/>
          </p:cNvPr>
          <p:cNvSpPr txBox="1"/>
          <p:nvPr/>
        </p:nvSpPr>
        <p:spPr>
          <a:xfrm>
            <a:off x="324247" y="1008818"/>
            <a:ext cx="712879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odhodki</a:t>
            </a:r>
            <a:endParaRPr lang="sl-SI" dirty="0"/>
          </a:p>
        </p:txBody>
      </p:sp>
      <p:cxnSp>
        <p:nvCxnSpPr>
          <p:cNvPr id="8" name="Raven povezovalnik 7"/>
          <p:cNvCxnSpPr/>
          <p:nvPr/>
        </p:nvCxnSpPr>
        <p:spPr>
          <a:xfrm>
            <a:off x="324247" y="1770744"/>
            <a:ext cx="203889" cy="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jeZBesedilom 8"/>
          <p:cNvSpPr txBox="1"/>
          <p:nvPr/>
        </p:nvSpPr>
        <p:spPr>
          <a:xfrm>
            <a:off x="540272" y="1602284"/>
            <a:ext cx="691276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orabljena sredstva danega obračunskega obdobja zaradi prodanih učinkov -&gt; zajemajo tudi postavke, ki se nanašajo na stroške</a:t>
            </a:r>
            <a:endParaRPr lang="sl-SI" dirty="0"/>
          </a:p>
        </p:txBody>
      </p:sp>
      <p:cxnSp>
        <p:nvCxnSpPr>
          <p:cNvPr id="12" name="Raven povezovalnik 11"/>
          <p:cNvCxnSpPr/>
          <p:nvPr/>
        </p:nvCxnSpPr>
        <p:spPr>
          <a:xfrm>
            <a:off x="551761" y="2250356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PoljeZBesedilom 40">
            <a:hlinkClick r:id="rId3" action="ppaction://hlinksldjump"/>
          </p:cNvPr>
          <p:cNvSpPr txBox="1"/>
          <p:nvPr/>
        </p:nvSpPr>
        <p:spPr>
          <a:xfrm>
            <a:off x="828304" y="2457088"/>
            <a:ext cx="662473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redni odhodki</a:t>
            </a:r>
            <a:endParaRPr lang="sl-SI" dirty="0"/>
          </a:p>
        </p:txBody>
      </p:sp>
      <p:cxnSp>
        <p:nvCxnSpPr>
          <p:cNvPr id="42" name="Raven povezovalnik 41"/>
          <p:cNvCxnSpPr/>
          <p:nvPr/>
        </p:nvCxnSpPr>
        <p:spPr>
          <a:xfrm>
            <a:off x="551761" y="2682404"/>
            <a:ext cx="2994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PoljeZBesedilom 31">
            <a:hlinkClick r:id="rId3" action="ppaction://hlinksldjump"/>
          </p:cNvPr>
          <p:cNvSpPr txBox="1"/>
          <p:nvPr/>
        </p:nvSpPr>
        <p:spPr>
          <a:xfrm>
            <a:off x="1158488" y="3105160"/>
            <a:ext cx="629455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odhodki poslovanja:</a:t>
            </a:r>
            <a:endParaRPr lang="sl-SI" dirty="0"/>
          </a:p>
        </p:txBody>
      </p:sp>
      <p:cxnSp>
        <p:nvCxnSpPr>
          <p:cNvPr id="33" name="Raven povezovalnik 32"/>
          <p:cNvCxnSpPr/>
          <p:nvPr/>
        </p:nvCxnSpPr>
        <p:spPr>
          <a:xfrm>
            <a:off x="870455" y="3329438"/>
            <a:ext cx="31089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aven povezovalnik 33"/>
          <p:cNvCxnSpPr/>
          <p:nvPr/>
        </p:nvCxnSpPr>
        <p:spPr>
          <a:xfrm>
            <a:off x="828303" y="2898428"/>
            <a:ext cx="0" cy="42484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PoljeZBesedilom 35">
            <a:hlinkClick r:id="rId3" action="ppaction://hlinksldjump"/>
          </p:cNvPr>
          <p:cNvSpPr txBox="1"/>
          <p:nvPr/>
        </p:nvSpPr>
        <p:spPr>
          <a:xfrm>
            <a:off x="1446520" y="3681224"/>
            <a:ext cx="600651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stroški prodanih poslovnih učinkov (izdelkov in storitev)</a:t>
            </a:r>
            <a:endParaRPr lang="sl-SI" dirty="0"/>
          </a:p>
        </p:txBody>
      </p:sp>
      <p:cxnSp>
        <p:nvCxnSpPr>
          <p:cNvPr id="37" name="Raven povezovalnik 36"/>
          <p:cNvCxnSpPr/>
          <p:nvPr/>
        </p:nvCxnSpPr>
        <p:spPr>
          <a:xfrm>
            <a:off x="1158487" y="3905502"/>
            <a:ext cx="31089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aven povezovalnik 37"/>
          <p:cNvCxnSpPr/>
          <p:nvPr/>
        </p:nvCxnSpPr>
        <p:spPr>
          <a:xfrm>
            <a:off x="1188343" y="3475530"/>
            <a:ext cx="0" cy="17271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PoljeZBesedilom 39">
            <a:hlinkClick r:id="rId3" action="ppaction://hlinksldjump"/>
          </p:cNvPr>
          <p:cNvSpPr txBox="1"/>
          <p:nvPr/>
        </p:nvSpPr>
        <p:spPr>
          <a:xfrm>
            <a:off x="1476376" y="4194572"/>
            <a:ext cx="600651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nabavna vrednost prodanega blaga in materiala</a:t>
            </a:r>
            <a:endParaRPr lang="sl-SI" dirty="0"/>
          </a:p>
        </p:txBody>
      </p:sp>
      <p:cxnSp>
        <p:nvCxnSpPr>
          <p:cNvPr id="43" name="Raven povezovalnik 42"/>
          <p:cNvCxnSpPr/>
          <p:nvPr/>
        </p:nvCxnSpPr>
        <p:spPr>
          <a:xfrm>
            <a:off x="1188343" y="4418850"/>
            <a:ext cx="31089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PoljeZBesedilom 43">
            <a:hlinkClick r:id="rId3" action="ppaction://hlinksldjump"/>
          </p:cNvPr>
          <p:cNvSpPr txBox="1"/>
          <p:nvPr/>
        </p:nvSpPr>
        <p:spPr>
          <a:xfrm>
            <a:off x="1404368" y="4833352"/>
            <a:ext cx="600651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splošni stroški uprave, splošni in neposredni stroški prodaje  …</a:t>
            </a:r>
            <a:endParaRPr lang="sl-SI" dirty="0"/>
          </a:p>
        </p:txBody>
      </p:sp>
      <p:cxnSp>
        <p:nvCxnSpPr>
          <p:cNvPr id="45" name="Raven povezovalnik 44"/>
          <p:cNvCxnSpPr/>
          <p:nvPr/>
        </p:nvCxnSpPr>
        <p:spPr>
          <a:xfrm>
            <a:off x="1116335" y="5057630"/>
            <a:ext cx="31089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PoljeZBesedilom 46">
            <a:hlinkClick r:id="rId3" action="ppaction://hlinksldjump"/>
          </p:cNvPr>
          <p:cNvSpPr txBox="1"/>
          <p:nvPr/>
        </p:nvSpPr>
        <p:spPr>
          <a:xfrm>
            <a:off x="1116336" y="5481424"/>
            <a:ext cx="629455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Odhodki financiranja so povezani z dolgovi:</a:t>
            </a:r>
            <a:endParaRPr lang="sl-SI" dirty="0"/>
          </a:p>
        </p:txBody>
      </p:sp>
      <p:cxnSp>
        <p:nvCxnSpPr>
          <p:cNvPr id="48" name="Raven povezovalnik 47"/>
          <p:cNvCxnSpPr/>
          <p:nvPr/>
        </p:nvCxnSpPr>
        <p:spPr>
          <a:xfrm>
            <a:off x="828303" y="5705702"/>
            <a:ext cx="31089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PoljeZBesedilom 48">
            <a:hlinkClick r:id="rId3" action="ppaction://hlinksldjump"/>
          </p:cNvPr>
          <p:cNvSpPr txBox="1"/>
          <p:nvPr/>
        </p:nvSpPr>
        <p:spPr>
          <a:xfrm>
            <a:off x="1446520" y="6057488"/>
            <a:ext cx="600651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stroški obresti, stroški odpisov in popravki finančnih naložb, dani blagajniški popusti, negativne tečajne razlike</a:t>
            </a:r>
            <a:endParaRPr lang="sl-SI" dirty="0"/>
          </a:p>
        </p:txBody>
      </p:sp>
      <p:cxnSp>
        <p:nvCxnSpPr>
          <p:cNvPr id="52" name="Raven povezovalnik 51"/>
          <p:cNvCxnSpPr/>
          <p:nvPr/>
        </p:nvCxnSpPr>
        <p:spPr>
          <a:xfrm>
            <a:off x="1158487" y="6281766"/>
            <a:ext cx="31089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Raven povezovalnik 65"/>
          <p:cNvCxnSpPr/>
          <p:nvPr/>
        </p:nvCxnSpPr>
        <p:spPr>
          <a:xfrm>
            <a:off x="1116335" y="5850756"/>
            <a:ext cx="0" cy="4310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oljeZBesedilom 34">
            <a:hlinkClick r:id="rId3" action="ppaction://hlinksldjump"/>
          </p:cNvPr>
          <p:cNvSpPr txBox="1"/>
          <p:nvPr/>
        </p:nvSpPr>
        <p:spPr>
          <a:xfrm>
            <a:off x="1116336" y="6932617"/>
            <a:ext cx="629455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Drugi odhodki so:</a:t>
            </a:r>
            <a:endParaRPr lang="sl-SI" dirty="0"/>
          </a:p>
        </p:txBody>
      </p:sp>
      <p:sp>
        <p:nvSpPr>
          <p:cNvPr id="39" name="PoljeZBesedilom 38">
            <a:hlinkClick r:id="rId3" action="ppaction://hlinksldjump"/>
          </p:cNvPr>
          <p:cNvSpPr txBox="1"/>
          <p:nvPr/>
        </p:nvSpPr>
        <p:spPr>
          <a:xfrm>
            <a:off x="1432228" y="7530747"/>
            <a:ext cx="582035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neobičajne postavke in postavke v preteklih obdobjih</a:t>
            </a:r>
            <a:endParaRPr lang="sl-SI" dirty="0"/>
          </a:p>
        </p:txBody>
      </p:sp>
      <p:cxnSp>
        <p:nvCxnSpPr>
          <p:cNvPr id="46" name="Raven povezovalnik 45"/>
          <p:cNvCxnSpPr/>
          <p:nvPr/>
        </p:nvCxnSpPr>
        <p:spPr>
          <a:xfrm>
            <a:off x="1116335" y="7715412"/>
            <a:ext cx="30126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Raven povezovalnik 49"/>
          <p:cNvCxnSpPr/>
          <p:nvPr/>
        </p:nvCxnSpPr>
        <p:spPr>
          <a:xfrm>
            <a:off x="805439" y="7146899"/>
            <a:ext cx="31089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aven povezovalnik 50"/>
          <p:cNvCxnSpPr/>
          <p:nvPr/>
        </p:nvCxnSpPr>
        <p:spPr>
          <a:xfrm>
            <a:off x="1116335" y="7362924"/>
            <a:ext cx="0" cy="18425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PoljeZBesedilom 52">
            <a:hlinkClick r:id="rId3" action="ppaction://hlinksldjump"/>
          </p:cNvPr>
          <p:cNvSpPr txBox="1"/>
          <p:nvPr/>
        </p:nvSpPr>
        <p:spPr>
          <a:xfrm>
            <a:off x="1432228" y="8145720"/>
            <a:ext cx="582035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znesek izgube, ki ga namerava podjetje pokriti v obračunskem obdobju</a:t>
            </a:r>
            <a:endParaRPr lang="sl-SI" dirty="0"/>
          </a:p>
        </p:txBody>
      </p:sp>
      <p:cxnSp>
        <p:nvCxnSpPr>
          <p:cNvPr id="54" name="Raven povezovalnik 53"/>
          <p:cNvCxnSpPr/>
          <p:nvPr/>
        </p:nvCxnSpPr>
        <p:spPr>
          <a:xfrm>
            <a:off x="1116335" y="8330385"/>
            <a:ext cx="30126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PoljeZBesedilom 54">
            <a:hlinkClick r:id="rId3" action="ppaction://hlinksldjump"/>
          </p:cNvPr>
          <p:cNvSpPr txBox="1"/>
          <p:nvPr/>
        </p:nvSpPr>
        <p:spPr>
          <a:xfrm>
            <a:off x="1432228" y="9020849"/>
            <a:ext cx="582035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err="1" smtClean="0"/>
              <a:t>rezervazicije</a:t>
            </a:r>
            <a:r>
              <a:rPr lang="sl-SI" dirty="0" smtClean="0"/>
              <a:t> za kritje možne izgube</a:t>
            </a:r>
            <a:endParaRPr lang="sl-SI" dirty="0"/>
          </a:p>
        </p:txBody>
      </p:sp>
      <p:cxnSp>
        <p:nvCxnSpPr>
          <p:cNvPr id="56" name="Raven povezovalnik 55"/>
          <p:cNvCxnSpPr/>
          <p:nvPr/>
        </p:nvCxnSpPr>
        <p:spPr>
          <a:xfrm>
            <a:off x="1116335" y="9205514"/>
            <a:ext cx="30126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1256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/>
          <p:cNvSpPr txBox="1"/>
          <p:nvPr/>
        </p:nvSpPr>
        <p:spPr>
          <a:xfrm>
            <a:off x="324247" y="738188"/>
            <a:ext cx="698477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9. Katero bilanco morajo v podjetjih sestaviti ob koncu poslovnega leta? </a:t>
            </a:r>
            <a:r>
              <a:rPr lang="sl-SI" dirty="0" smtClean="0"/>
              <a:t>Kaj je osnova za končno bilanco stanja?</a:t>
            </a:r>
            <a:endParaRPr lang="sl-SI" dirty="0"/>
          </a:p>
        </p:txBody>
      </p:sp>
      <p:sp>
        <p:nvSpPr>
          <p:cNvPr id="2" name="PoljeZBesedilom 1">
            <a:hlinkClick r:id="rId2" action="ppaction://hlinksldjump"/>
          </p:cNvPr>
          <p:cNvSpPr txBox="1"/>
          <p:nvPr/>
        </p:nvSpPr>
        <p:spPr>
          <a:xfrm>
            <a:off x="324247" y="1458268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</a:t>
            </a:r>
            <a:r>
              <a:rPr lang="sl-SI" dirty="0" smtClean="0"/>
              <a:t>ončno bilanco stanja -&gt; končna stanja kontov glavne knjige</a:t>
            </a:r>
            <a:endParaRPr lang="sl-SI" dirty="0"/>
          </a:p>
        </p:txBody>
      </p:sp>
      <p:sp>
        <p:nvSpPr>
          <p:cNvPr id="57" name="PoljeZBesedilom 56"/>
          <p:cNvSpPr txBox="1"/>
          <p:nvPr/>
        </p:nvSpPr>
        <p:spPr>
          <a:xfrm>
            <a:off x="468264" y="90116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5.9 KONČNA BILANCA STANJA</a:t>
            </a:r>
            <a:endParaRPr lang="sl-SI" sz="2400" dirty="0"/>
          </a:p>
        </p:txBody>
      </p:sp>
      <p:sp>
        <p:nvSpPr>
          <p:cNvPr id="58" name="PoljeZBesedilom 57">
            <a:hlinkClick r:id="rId3" action="ppaction://hlinksldjump"/>
          </p:cNvPr>
          <p:cNvSpPr txBox="1"/>
          <p:nvPr/>
        </p:nvSpPr>
        <p:spPr>
          <a:xfrm>
            <a:off x="256357" y="2106340"/>
            <a:ext cx="698477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10. Kako pr</a:t>
            </a:r>
            <a:r>
              <a:rPr lang="sl-SI" dirty="0" smtClean="0"/>
              <a:t>ikazujemo bilanco finančnih tokov?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4296589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"/>
          <a:stretch/>
        </p:blipFill>
        <p:spPr>
          <a:xfrm>
            <a:off x="158832" y="3114452"/>
            <a:ext cx="7241369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4850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86" y="2466380"/>
            <a:ext cx="7290894" cy="4437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851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55555" y="2826420"/>
            <a:ext cx="7380626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2204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25" y="3546500"/>
            <a:ext cx="7299990" cy="2721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6019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51" y="2682404"/>
            <a:ext cx="7236432" cy="414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27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99" y="3258468"/>
            <a:ext cx="7466210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4501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" y="4122564"/>
            <a:ext cx="7351216" cy="187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623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1665</TotalTime>
  <Words>1598</Words>
  <Application>Microsoft Office PowerPoint</Application>
  <PresentationFormat>Po meri</PresentationFormat>
  <Paragraphs>232</Paragraphs>
  <Slides>24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2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</dc:creator>
  <cp:lastModifiedBy>Janez Cernilec</cp:lastModifiedBy>
  <cp:revision>242</cp:revision>
  <dcterms:created xsi:type="dcterms:W3CDTF">2014-09-07T06:32:34Z</dcterms:created>
  <dcterms:modified xsi:type="dcterms:W3CDTF">2015-07-29T16:01:37Z</dcterms:modified>
</cp:coreProperties>
</file>