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62" r:id="rId2"/>
    <p:sldId id="263" r:id="rId3"/>
    <p:sldId id="264" r:id="rId4"/>
    <p:sldId id="265" r:id="rId5"/>
    <p:sldId id="266" r:id="rId6"/>
    <p:sldId id="267" r:id="rId7"/>
    <p:sldId id="268" r:id="rId8"/>
    <p:sldId id="270" r:id="rId9"/>
    <p:sldId id="271" r:id="rId10"/>
    <p:sldId id="273" r:id="rId11"/>
    <p:sldId id="274" r:id="rId12"/>
    <p:sldId id="275" r:id="rId13"/>
    <p:sldId id="276" r:id="rId14"/>
    <p:sldId id="277" r:id="rId15"/>
    <p:sldId id="278" r:id="rId16"/>
    <p:sldId id="279" r:id="rId17"/>
    <p:sldId id="280" r:id="rId18"/>
    <p:sldId id="282" r:id="rId19"/>
    <p:sldId id="284" r:id="rId20"/>
    <p:sldId id="286" r:id="rId21"/>
    <p:sldId id="288" r:id="rId22"/>
    <p:sldId id="289" r:id="rId23"/>
    <p:sldId id="290" r:id="rId24"/>
    <p:sldId id="291" r:id="rId25"/>
    <p:sldId id="292" r:id="rId26"/>
    <p:sldId id="293" r:id="rId27"/>
    <p:sldId id="294" r:id="rId28"/>
    <p:sldId id="296" r:id="rId29"/>
    <p:sldId id="297" r:id="rId30"/>
    <p:sldId id="298" r:id="rId31"/>
    <p:sldId id="303" r:id="rId32"/>
    <p:sldId id="305" r:id="rId33"/>
    <p:sldId id="306" r:id="rId34"/>
    <p:sldId id="307" r:id="rId35"/>
    <p:sldId id="308" r:id="rId36"/>
    <p:sldId id="269" r:id="rId37"/>
    <p:sldId id="272" r:id="rId38"/>
    <p:sldId id="281" r:id="rId39"/>
    <p:sldId id="283" r:id="rId40"/>
    <p:sldId id="285" r:id="rId41"/>
    <p:sldId id="287" r:id="rId42"/>
    <p:sldId id="295" r:id="rId43"/>
    <p:sldId id="299" r:id="rId44"/>
    <p:sldId id="300" r:id="rId45"/>
    <p:sldId id="302" r:id="rId46"/>
    <p:sldId id="301" r:id="rId47"/>
    <p:sldId id="304" r:id="rId48"/>
    <p:sldId id="310" r:id="rId49"/>
    <p:sldId id="311" r:id="rId50"/>
    <p:sldId id="309" r:id="rId51"/>
  </p:sldIdLst>
  <p:sldSz cx="7561263" cy="10693400"/>
  <p:notesSz cx="6669088" cy="9928225"/>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40" autoAdjust="0"/>
    <p:restoredTop sz="94660"/>
  </p:normalViewPr>
  <p:slideViewPr>
    <p:cSldViewPr>
      <p:cViewPr varScale="1">
        <p:scale>
          <a:sx n="54" d="100"/>
          <a:sy n="54" d="100"/>
        </p:scale>
        <p:origin x="2376" y="86"/>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B10E20F0-366D-47DA-BA04-798C868BFDC0}" type="datetimeFigureOut">
              <a:rPr lang="sl-SI" smtClean="0"/>
              <a:t>28.7.2015</a:t>
            </a:fld>
            <a:endParaRPr lang="sl-SI"/>
          </a:p>
        </p:txBody>
      </p:sp>
      <p:sp>
        <p:nvSpPr>
          <p:cNvPr id="4" name="Ograda stranske slike 3"/>
          <p:cNvSpPr>
            <a:spLocks noGrp="1" noRot="1" noChangeAspect="1"/>
          </p:cNvSpPr>
          <p:nvPr>
            <p:ph type="sldImg" idx="2"/>
          </p:nvPr>
        </p:nvSpPr>
        <p:spPr>
          <a:xfrm>
            <a:off x="2019300" y="744538"/>
            <a:ext cx="2630488" cy="3722687"/>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DA2C6991-769A-48AC-9C9C-00067F04831B}" type="slidenum">
              <a:rPr lang="sl-SI" smtClean="0"/>
              <a:t>‹#›</a:t>
            </a:fld>
            <a:endParaRPr lang="sl-SI"/>
          </a:p>
        </p:txBody>
      </p:sp>
    </p:spTree>
    <p:extLst>
      <p:ext uri="{BB962C8B-B14F-4D97-AF65-F5344CB8AC3E}">
        <p14:creationId xmlns:p14="http://schemas.microsoft.com/office/powerpoint/2010/main" val="545887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DA2C6991-769A-48AC-9C9C-00067F04831B}" type="slidenum">
              <a:rPr lang="sl-SI" smtClean="0"/>
              <a:t>32</a:t>
            </a:fld>
            <a:endParaRPr lang="sl-SI"/>
          </a:p>
        </p:txBody>
      </p:sp>
    </p:spTree>
    <p:extLst>
      <p:ext uri="{BB962C8B-B14F-4D97-AF65-F5344CB8AC3E}">
        <p14:creationId xmlns:p14="http://schemas.microsoft.com/office/powerpoint/2010/main" val="1817732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DA2C6991-769A-48AC-9C9C-00067F04831B}" type="slidenum">
              <a:rPr lang="sl-SI" smtClean="0"/>
              <a:t>33</a:t>
            </a:fld>
            <a:endParaRPr lang="sl-SI"/>
          </a:p>
        </p:txBody>
      </p:sp>
    </p:spTree>
    <p:extLst>
      <p:ext uri="{BB962C8B-B14F-4D97-AF65-F5344CB8AC3E}">
        <p14:creationId xmlns:p14="http://schemas.microsoft.com/office/powerpoint/2010/main" val="569085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567095" y="3321886"/>
            <a:ext cx="6427074" cy="2292150"/>
          </a:xfrm>
        </p:spPr>
        <p:txBody>
          <a:bodyPr/>
          <a:lstStyle/>
          <a:p>
            <a:r>
              <a:rPr lang="sl-SI" smtClean="0"/>
              <a:t>Uredite slog naslova matrice</a:t>
            </a:r>
            <a:endParaRPr lang="sl-SI"/>
          </a:p>
        </p:txBody>
      </p:sp>
      <p:sp>
        <p:nvSpPr>
          <p:cNvPr id="3" name="Podnaslov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28.7.2015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094370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28.7.2015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4352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597287" y="6871500"/>
            <a:ext cx="6427074" cy="2123828"/>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597287" y="4532320"/>
            <a:ext cx="6427074" cy="233918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Ograda datuma 3"/>
          <p:cNvSpPr>
            <a:spLocks noGrp="1"/>
          </p:cNvSpPr>
          <p:nvPr>
            <p:ph type="dt" sz="half" idx="10"/>
          </p:nvPr>
        </p:nvSpPr>
        <p:spPr/>
        <p:txBody>
          <a:bodyPr/>
          <a:lstStyle/>
          <a:p>
            <a:fld id="{26E13ACB-DEC5-4264-B998-DBACDC9FF53C}" type="datetimeFigureOut">
              <a:rPr lang="sl-SI" smtClean="0"/>
              <a:t>28.7.2015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308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378063"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3843642"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26E13ACB-DEC5-4264-B998-DBACDC9FF53C}" type="datetimeFigureOut">
              <a:rPr lang="sl-SI" smtClean="0"/>
              <a:t>28.7.2015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9673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378063" y="2393639"/>
            <a:ext cx="3340871"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378063" y="3391194"/>
            <a:ext cx="3340871"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3841017" y="2393639"/>
            <a:ext cx="3342183"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3841017" y="3391194"/>
            <a:ext cx="3342183"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26E13ACB-DEC5-4264-B998-DBACDC9FF53C}" type="datetimeFigureOut">
              <a:rPr lang="sl-SI" smtClean="0"/>
              <a:t>28.7.2015</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27838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datuma 2"/>
          <p:cNvSpPr>
            <a:spLocks noGrp="1"/>
          </p:cNvSpPr>
          <p:nvPr>
            <p:ph type="dt" sz="half" idx="10"/>
          </p:nvPr>
        </p:nvSpPr>
        <p:spPr/>
        <p:txBody>
          <a:bodyPr/>
          <a:lstStyle/>
          <a:p>
            <a:fld id="{26E13ACB-DEC5-4264-B998-DBACDC9FF53C}" type="datetimeFigureOut">
              <a:rPr lang="sl-SI" smtClean="0"/>
              <a:t>28.7.2015</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13354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26E13ACB-DEC5-4264-B998-DBACDC9FF53C}" type="datetimeFigureOut">
              <a:rPr lang="sl-SI" smtClean="0"/>
              <a:t>28.7.2015</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34690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378064" y="425756"/>
            <a:ext cx="2487603" cy="1811937"/>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2956244" y="425756"/>
            <a:ext cx="4226956" cy="91265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378064" y="2237694"/>
            <a:ext cx="2487603" cy="73145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28.7.2015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28588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482060" y="7485380"/>
            <a:ext cx="4536758" cy="883691"/>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482060" y="955475"/>
            <a:ext cx="4536758" cy="6416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482060" y="8369071"/>
            <a:ext cx="4536758" cy="12549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28.7.2015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05479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28.7.2015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546161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5481916" y="428232"/>
            <a:ext cx="1701284" cy="912404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378063" y="428232"/>
            <a:ext cx="4977831" cy="912404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28.7.2015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3317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378063" y="428232"/>
            <a:ext cx="6805137" cy="1782233"/>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grada besedila 2"/>
          <p:cNvSpPr>
            <a:spLocks noGrp="1"/>
          </p:cNvSpPr>
          <p:nvPr>
            <p:ph type="body" idx="1"/>
          </p:nvPr>
        </p:nvSpPr>
        <p:spPr>
          <a:xfrm>
            <a:off x="378063" y="2495127"/>
            <a:ext cx="6805137" cy="7057150"/>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378063" y="9911198"/>
            <a:ext cx="1764295" cy="569325"/>
          </a:xfrm>
          <a:prstGeom prst="rect">
            <a:avLst/>
          </a:prstGeom>
        </p:spPr>
        <p:txBody>
          <a:bodyPr vert="horz" lIns="91440" tIns="45720" rIns="91440" bIns="45720" rtlCol="0" anchor="ctr"/>
          <a:lstStyle>
            <a:lvl1pPr algn="l">
              <a:defRPr sz="1200">
                <a:solidFill>
                  <a:schemeClr val="tx1">
                    <a:tint val="75000"/>
                  </a:schemeClr>
                </a:solidFill>
              </a:defRPr>
            </a:lvl1pPr>
          </a:lstStyle>
          <a:p>
            <a:fld id="{26E13ACB-DEC5-4264-B998-DBACDC9FF53C}" type="datetimeFigureOut">
              <a:rPr lang="sl-SI" smtClean="0"/>
              <a:t>28.7.2015</a:t>
            </a:fld>
            <a:endParaRPr lang="sl-SI"/>
          </a:p>
        </p:txBody>
      </p:sp>
      <p:sp>
        <p:nvSpPr>
          <p:cNvPr id="5" name="Ograda noge 4"/>
          <p:cNvSpPr>
            <a:spLocks noGrp="1"/>
          </p:cNvSpPr>
          <p:nvPr>
            <p:ph type="ftr" sz="quarter" idx="3"/>
          </p:nvPr>
        </p:nvSpPr>
        <p:spPr>
          <a:xfrm>
            <a:off x="2583432" y="9911198"/>
            <a:ext cx="2394400" cy="5693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5418905" y="9911198"/>
            <a:ext cx="1764295" cy="5693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D0C35-B67E-475D-B5D2-A5BE2D4FD154}" type="slidenum">
              <a:rPr lang="sl-SI" smtClean="0"/>
              <a:t>‹#›</a:t>
            </a:fld>
            <a:endParaRPr lang="sl-SI"/>
          </a:p>
        </p:txBody>
      </p:sp>
    </p:spTree>
    <p:extLst>
      <p:ext uri="{BB962C8B-B14F-4D97-AF65-F5344CB8AC3E}">
        <p14:creationId xmlns:p14="http://schemas.microsoft.com/office/powerpoint/2010/main" val="601968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file:///E:\poslovanje\images\kadrovska_sluzba\kvalifikacija.jpg" TargetMode="External"/><Relationship Id="rId2" Type="http://schemas.openxmlformats.org/officeDocument/2006/relationships/hyperlink" Target="https://www.stat.si/klasje/tabela.aspx?cvn=1182"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 Target="slide3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 Target="slide3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4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 Target="slide4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4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 Target="slide4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 Target="slide4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slide" Target="slide49.xml"/><Relationship Id="rId4" Type="http://schemas.openxmlformats.org/officeDocument/2006/relationships/slide" Target="slide4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 Target="slide5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 Target="slide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 Target="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 Target="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 Target="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 Target="slide2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 Target="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 Target="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 Target="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 Target="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 Target="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612279" y="450156"/>
            <a:ext cx="6264696" cy="461665"/>
          </a:xfrm>
          <a:prstGeom prst="rect">
            <a:avLst/>
          </a:prstGeom>
          <a:noFill/>
        </p:spPr>
        <p:txBody>
          <a:bodyPr wrap="square" rtlCol="0">
            <a:spAutoFit/>
          </a:bodyPr>
          <a:lstStyle/>
          <a:p>
            <a:r>
              <a:rPr lang="sl-SI" sz="2400" dirty="0" smtClean="0"/>
              <a:t>4 ČLOVEŠKI VIRI</a:t>
            </a:r>
            <a:endParaRPr lang="sl-SI" sz="2400" dirty="0"/>
          </a:p>
        </p:txBody>
      </p:sp>
      <p:sp>
        <p:nvSpPr>
          <p:cNvPr id="4" name="PoljeZBesedilom 3"/>
          <p:cNvSpPr txBox="1"/>
          <p:nvPr/>
        </p:nvSpPr>
        <p:spPr>
          <a:xfrm>
            <a:off x="546016" y="1386260"/>
            <a:ext cx="6405840" cy="369332"/>
          </a:xfrm>
          <a:prstGeom prst="rect">
            <a:avLst/>
          </a:prstGeom>
          <a:solidFill>
            <a:srgbClr val="FFFF00"/>
          </a:solidFill>
        </p:spPr>
        <p:txBody>
          <a:bodyPr wrap="square" rtlCol="0">
            <a:spAutoFit/>
          </a:bodyPr>
          <a:lstStyle/>
          <a:p>
            <a:r>
              <a:rPr lang="sl-SI" dirty="0" smtClean="0"/>
              <a:t>1. Katere so naloge kadrovske službe?</a:t>
            </a:r>
            <a:endParaRPr lang="sl-SI" dirty="0"/>
          </a:p>
        </p:txBody>
      </p:sp>
      <p:cxnSp>
        <p:nvCxnSpPr>
          <p:cNvPr id="34" name="Raven povezovalnik 33"/>
          <p:cNvCxnSpPr/>
          <p:nvPr/>
        </p:nvCxnSpPr>
        <p:spPr>
          <a:xfrm>
            <a:off x="3996655" y="160228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612279" y="882204"/>
            <a:ext cx="6264696" cy="461665"/>
          </a:xfrm>
          <a:prstGeom prst="rect">
            <a:avLst/>
          </a:prstGeom>
          <a:noFill/>
        </p:spPr>
        <p:txBody>
          <a:bodyPr wrap="square" rtlCol="0">
            <a:spAutoFit/>
          </a:bodyPr>
          <a:lstStyle/>
          <a:p>
            <a:r>
              <a:rPr lang="sl-SI" sz="2400" dirty="0" smtClean="0"/>
              <a:t>4.0 KADROVSKA SLUŽBA</a:t>
            </a:r>
            <a:endParaRPr lang="sl-SI" sz="2400" dirty="0"/>
          </a:p>
        </p:txBody>
      </p:sp>
      <p:pic>
        <p:nvPicPr>
          <p:cNvPr id="3" name="Slika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4332"/>
            <a:ext cx="7275777" cy="2994636"/>
          </a:xfrm>
          <a:prstGeom prst="rect">
            <a:avLst/>
          </a:prstGeom>
        </p:spPr>
      </p:pic>
      <p:sp>
        <p:nvSpPr>
          <p:cNvPr id="38" name="PoljeZBesedilom 37"/>
          <p:cNvSpPr txBox="1"/>
          <p:nvPr/>
        </p:nvSpPr>
        <p:spPr>
          <a:xfrm>
            <a:off x="252239" y="5562724"/>
            <a:ext cx="6405840" cy="369332"/>
          </a:xfrm>
          <a:prstGeom prst="rect">
            <a:avLst/>
          </a:prstGeom>
          <a:solidFill>
            <a:srgbClr val="FFFF00"/>
          </a:solidFill>
        </p:spPr>
        <p:txBody>
          <a:bodyPr wrap="square" rtlCol="0">
            <a:spAutoFit/>
          </a:bodyPr>
          <a:lstStyle/>
          <a:p>
            <a:r>
              <a:rPr lang="sl-SI" dirty="0" smtClean="0"/>
              <a:t>2. </a:t>
            </a:r>
            <a:r>
              <a:rPr lang="sl-SI" smtClean="0"/>
              <a:t>Kako </a:t>
            </a:r>
            <a:r>
              <a:rPr lang="sl-SI" smtClean="0"/>
              <a:t>poteka </a:t>
            </a:r>
            <a:r>
              <a:rPr lang="sl-SI" dirty="0" smtClean="0"/>
              <a:t>postopek pridobivanja kadrov?</a:t>
            </a:r>
            <a:endParaRPr lang="sl-SI" dirty="0"/>
          </a:p>
        </p:txBody>
      </p:sp>
      <p:pic>
        <p:nvPicPr>
          <p:cNvPr id="7" name="Slika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391" y="6082902"/>
            <a:ext cx="3672408" cy="4585618"/>
          </a:xfrm>
          <a:prstGeom prst="rect">
            <a:avLst/>
          </a:prstGeom>
        </p:spPr>
      </p:pic>
    </p:spTree>
    <p:extLst>
      <p:ext uri="{BB962C8B-B14F-4D97-AF65-F5344CB8AC3E}">
        <p14:creationId xmlns:p14="http://schemas.microsoft.com/office/powerpoint/2010/main" val="4289137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7691" y="1522834"/>
            <a:ext cx="6405840" cy="369332"/>
          </a:xfrm>
          <a:prstGeom prst="rect">
            <a:avLst/>
          </a:prstGeom>
          <a:solidFill>
            <a:srgbClr val="FFFF00"/>
          </a:solidFill>
        </p:spPr>
        <p:txBody>
          <a:bodyPr wrap="square" rtlCol="0">
            <a:spAutoFit/>
          </a:bodyPr>
          <a:lstStyle/>
          <a:p>
            <a:r>
              <a:rPr lang="sl-SI" dirty="0" smtClean="0"/>
              <a:t>1. Kaj vključuje politika zaposlovanje v zvezi z načrtovanjem?</a:t>
            </a:r>
            <a:endParaRPr lang="sl-SI" dirty="0"/>
          </a:p>
        </p:txBody>
      </p:sp>
      <p:cxnSp>
        <p:nvCxnSpPr>
          <p:cNvPr id="34" name="Raven povezovalnik 33"/>
          <p:cNvCxnSpPr/>
          <p:nvPr/>
        </p:nvCxnSpPr>
        <p:spPr>
          <a:xfrm>
            <a:off x="3996655" y="160228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468263" y="234132"/>
            <a:ext cx="6264696" cy="461665"/>
          </a:xfrm>
          <a:prstGeom prst="rect">
            <a:avLst/>
          </a:prstGeom>
          <a:noFill/>
        </p:spPr>
        <p:txBody>
          <a:bodyPr wrap="square" rtlCol="0">
            <a:spAutoFit/>
          </a:bodyPr>
          <a:lstStyle/>
          <a:p>
            <a:r>
              <a:rPr lang="sl-SI" sz="2400" dirty="0" smtClean="0"/>
              <a:t>4.1 NAČRTOVANJE IN IZBIRA KADROV</a:t>
            </a:r>
            <a:endParaRPr lang="sl-SI" sz="2400" dirty="0"/>
          </a:p>
        </p:txBody>
      </p:sp>
      <p:sp>
        <p:nvSpPr>
          <p:cNvPr id="7" name="PoljeZBesedilom 6"/>
          <p:cNvSpPr txBox="1"/>
          <p:nvPr/>
        </p:nvSpPr>
        <p:spPr>
          <a:xfrm>
            <a:off x="468263" y="852587"/>
            <a:ext cx="6264696" cy="461665"/>
          </a:xfrm>
          <a:prstGeom prst="rect">
            <a:avLst/>
          </a:prstGeom>
          <a:noFill/>
        </p:spPr>
        <p:txBody>
          <a:bodyPr wrap="square" rtlCol="0">
            <a:spAutoFit/>
          </a:bodyPr>
          <a:lstStyle/>
          <a:p>
            <a:r>
              <a:rPr lang="sl-SI" sz="2400" dirty="0" smtClean="0"/>
              <a:t>4.1.1 UGOTAVLJANJE POTREB PO ZAPOSLENIH</a:t>
            </a:r>
            <a:endParaRPr lang="sl-SI" sz="2400" dirty="0"/>
          </a:p>
        </p:txBody>
      </p:sp>
      <p:sp>
        <p:nvSpPr>
          <p:cNvPr id="8" name="PoljeZBesedilom 7"/>
          <p:cNvSpPr txBox="1"/>
          <p:nvPr/>
        </p:nvSpPr>
        <p:spPr>
          <a:xfrm>
            <a:off x="540270" y="2106339"/>
            <a:ext cx="6471719" cy="369332"/>
          </a:xfrm>
          <a:prstGeom prst="rect">
            <a:avLst/>
          </a:prstGeom>
          <a:solidFill>
            <a:schemeClr val="tx2">
              <a:lumMod val="20000"/>
              <a:lumOff val="80000"/>
            </a:schemeClr>
          </a:solidFill>
          <a:ln>
            <a:solidFill>
              <a:schemeClr val="tx1"/>
            </a:solidFill>
          </a:ln>
        </p:spPr>
        <p:txBody>
          <a:bodyPr wrap="square" rtlCol="0">
            <a:spAutoFit/>
          </a:bodyPr>
          <a:lstStyle/>
          <a:p>
            <a:r>
              <a:rPr lang="sl-SI" dirty="0"/>
              <a:t>p</a:t>
            </a:r>
            <a:r>
              <a:rPr lang="sl-SI" dirty="0" smtClean="0"/>
              <a:t>olitika zaposlovanja vključuje načrtovanje</a:t>
            </a:r>
            <a:endParaRPr lang="sl-SI" dirty="0"/>
          </a:p>
        </p:txBody>
      </p:sp>
      <p:sp>
        <p:nvSpPr>
          <p:cNvPr id="9" name="PoljeZBesedilom 8"/>
          <p:cNvSpPr txBox="1"/>
          <p:nvPr/>
        </p:nvSpPr>
        <p:spPr>
          <a:xfrm>
            <a:off x="756295" y="2719203"/>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koliko zaposlenih potrebujemo</a:t>
            </a:r>
            <a:endParaRPr lang="sl-SI" dirty="0"/>
          </a:p>
        </p:txBody>
      </p:sp>
      <p:cxnSp>
        <p:nvCxnSpPr>
          <p:cNvPr id="10" name="Raven povezovalnik 9"/>
          <p:cNvCxnSpPr/>
          <p:nvPr/>
        </p:nvCxnSpPr>
        <p:spPr>
          <a:xfrm>
            <a:off x="540271" y="2466380"/>
            <a:ext cx="0" cy="729872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ven povezovalnik 5"/>
          <p:cNvCxnSpPr>
            <a:endCxn id="9" idx="1"/>
          </p:cNvCxnSpPr>
          <p:nvPr/>
        </p:nvCxnSpPr>
        <p:spPr>
          <a:xfrm>
            <a:off x="540270" y="2898428"/>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756296" y="3321184"/>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a:t>k</a:t>
            </a:r>
            <a:r>
              <a:rPr lang="sl-SI" dirty="0" smtClean="0"/>
              <a:t>akšne kvalifikacije morajo imeti zaposleni</a:t>
            </a:r>
            <a:endParaRPr lang="sl-SI" dirty="0"/>
          </a:p>
        </p:txBody>
      </p:sp>
      <p:cxnSp>
        <p:nvCxnSpPr>
          <p:cNvPr id="27" name="Raven povezovalnik 26"/>
          <p:cNvCxnSpPr>
            <a:endCxn id="26" idx="1"/>
          </p:cNvCxnSpPr>
          <p:nvPr/>
        </p:nvCxnSpPr>
        <p:spPr>
          <a:xfrm>
            <a:off x="540271" y="3500409"/>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756296" y="3969256"/>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kdaj bomo potrebovali nove zaposlene</a:t>
            </a:r>
            <a:endParaRPr lang="sl-SI" dirty="0"/>
          </a:p>
        </p:txBody>
      </p:sp>
      <p:cxnSp>
        <p:nvCxnSpPr>
          <p:cNvPr id="29" name="Raven povezovalnik 28"/>
          <p:cNvCxnSpPr>
            <a:endCxn id="28" idx="1"/>
          </p:cNvCxnSpPr>
          <p:nvPr/>
        </p:nvCxnSpPr>
        <p:spPr>
          <a:xfrm>
            <a:off x="540271" y="4148481"/>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540271" y="4626620"/>
            <a:ext cx="6471719" cy="369332"/>
          </a:xfrm>
          <a:prstGeom prst="rect">
            <a:avLst/>
          </a:prstGeom>
          <a:solidFill>
            <a:schemeClr val="tx2">
              <a:lumMod val="20000"/>
              <a:lumOff val="80000"/>
            </a:schemeClr>
          </a:solidFill>
          <a:ln>
            <a:solidFill>
              <a:schemeClr val="tx1"/>
            </a:solidFill>
          </a:ln>
        </p:spPr>
        <p:txBody>
          <a:bodyPr wrap="square" rtlCol="0">
            <a:spAutoFit/>
          </a:bodyPr>
          <a:lstStyle/>
          <a:p>
            <a:r>
              <a:rPr lang="sl-SI" dirty="0" smtClean="0"/>
              <a:t>upoštevati moramo še (1. del)</a:t>
            </a:r>
            <a:endParaRPr lang="sl-SI" dirty="0"/>
          </a:p>
        </p:txBody>
      </p:sp>
      <p:sp>
        <p:nvSpPr>
          <p:cNvPr id="33" name="PoljeZBesedilom 32"/>
          <p:cNvSpPr txBox="1"/>
          <p:nvPr/>
        </p:nvSpPr>
        <p:spPr>
          <a:xfrm>
            <a:off x="756296" y="5239484"/>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kratkoročna in srednjeročna nihanja</a:t>
            </a:r>
            <a:endParaRPr lang="sl-SI" dirty="0"/>
          </a:p>
        </p:txBody>
      </p:sp>
      <p:cxnSp>
        <p:nvCxnSpPr>
          <p:cNvPr id="35" name="Raven povezovalnik 34"/>
          <p:cNvCxnSpPr>
            <a:endCxn id="33" idx="1"/>
          </p:cNvCxnSpPr>
          <p:nvPr/>
        </p:nvCxnSpPr>
        <p:spPr>
          <a:xfrm>
            <a:off x="540271" y="5418709"/>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756297" y="5841465"/>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časovna nihanja</a:t>
            </a:r>
            <a:endParaRPr lang="sl-SI" dirty="0"/>
          </a:p>
        </p:txBody>
      </p:sp>
      <p:cxnSp>
        <p:nvCxnSpPr>
          <p:cNvPr id="38" name="Raven povezovalnik 37"/>
          <p:cNvCxnSpPr>
            <a:endCxn id="37" idx="1"/>
          </p:cNvCxnSpPr>
          <p:nvPr/>
        </p:nvCxnSpPr>
        <p:spPr>
          <a:xfrm>
            <a:off x="540272" y="6020690"/>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1053328" y="6489536"/>
            <a:ext cx="5958661"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dnevna, tedenska, sezonska</a:t>
            </a:r>
            <a:endParaRPr lang="sl-SI" dirty="0"/>
          </a:p>
        </p:txBody>
      </p:sp>
      <p:cxnSp>
        <p:nvCxnSpPr>
          <p:cNvPr id="40" name="Raven povezovalnik 39"/>
          <p:cNvCxnSpPr>
            <a:endCxn id="39" idx="1"/>
          </p:cNvCxnSpPr>
          <p:nvPr/>
        </p:nvCxnSpPr>
        <p:spPr>
          <a:xfrm>
            <a:off x="756294" y="6674202"/>
            <a:ext cx="297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756295" y="6210797"/>
            <a:ext cx="0" cy="457965"/>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837304" y="7065600"/>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a:t>n</a:t>
            </a:r>
            <a:r>
              <a:rPr lang="sl-SI" dirty="0" smtClean="0"/>
              <a:t>ihanja iz socialno-pravnih razlogov</a:t>
            </a:r>
            <a:endParaRPr lang="sl-SI" dirty="0"/>
          </a:p>
        </p:txBody>
      </p:sp>
      <p:cxnSp>
        <p:nvCxnSpPr>
          <p:cNvPr id="43" name="Raven povezovalnik 42"/>
          <p:cNvCxnSpPr>
            <a:endCxn id="42" idx="1"/>
          </p:cNvCxnSpPr>
          <p:nvPr/>
        </p:nvCxnSpPr>
        <p:spPr>
          <a:xfrm>
            <a:off x="621279" y="7244825"/>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1125337" y="7713672"/>
            <a:ext cx="5958661"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dopust, porodniški dopust …</a:t>
            </a:r>
            <a:endParaRPr lang="sl-SI" dirty="0"/>
          </a:p>
        </p:txBody>
      </p:sp>
      <p:cxnSp>
        <p:nvCxnSpPr>
          <p:cNvPr id="46" name="Raven povezovalnik 45"/>
          <p:cNvCxnSpPr>
            <a:endCxn id="45" idx="1"/>
          </p:cNvCxnSpPr>
          <p:nvPr/>
        </p:nvCxnSpPr>
        <p:spPr>
          <a:xfrm>
            <a:off x="828303" y="7898338"/>
            <a:ext cx="297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Raven povezovalnik 46"/>
          <p:cNvCxnSpPr/>
          <p:nvPr/>
        </p:nvCxnSpPr>
        <p:spPr>
          <a:xfrm>
            <a:off x="828304" y="7434933"/>
            <a:ext cx="0" cy="457965"/>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828304" y="8299028"/>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a:t>n</a:t>
            </a:r>
            <a:r>
              <a:rPr lang="sl-SI" dirty="0" smtClean="0"/>
              <a:t>ihanja iz osebnih razlogov</a:t>
            </a:r>
            <a:endParaRPr lang="sl-SI" dirty="0"/>
          </a:p>
        </p:txBody>
      </p:sp>
      <p:cxnSp>
        <p:nvCxnSpPr>
          <p:cNvPr id="49" name="Raven povezovalnik 48"/>
          <p:cNvCxnSpPr>
            <a:endCxn id="48" idx="1"/>
          </p:cNvCxnSpPr>
          <p:nvPr/>
        </p:nvCxnSpPr>
        <p:spPr>
          <a:xfrm>
            <a:off x="612279" y="8478253"/>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1116337" y="8947100"/>
            <a:ext cx="5958661"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bolezen, izobraževanje …</a:t>
            </a:r>
            <a:endParaRPr lang="sl-SI" dirty="0"/>
          </a:p>
        </p:txBody>
      </p:sp>
      <p:cxnSp>
        <p:nvCxnSpPr>
          <p:cNvPr id="51" name="Raven povezovalnik 50"/>
          <p:cNvCxnSpPr>
            <a:endCxn id="50" idx="1"/>
          </p:cNvCxnSpPr>
          <p:nvPr/>
        </p:nvCxnSpPr>
        <p:spPr>
          <a:xfrm>
            <a:off x="819303" y="9131766"/>
            <a:ext cx="297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aven povezovalnik 51"/>
          <p:cNvCxnSpPr/>
          <p:nvPr/>
        </p:nvCxnSpPr>
        <p:spPr>
          <a:xfrm>
            <a:off x="819304" y="8668361"/>
            <a:ext cx="0" cy="457965"/>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828304" y="9585880"/>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zaradi nadomestitve zaposlenih</a:t>
            </a:r>
            <a:endParaRPr lang="sl-SI" dirty="0"/>
          </a:p>
        </p:txBody>
      </p:sp>
      <p:cxnSp>
        <p:nvCxnSpPr>
          <p:cNvPr id="55" name="Raven povezovalnik 54"/>
          <p:cNvCxnSpPr>
            <a:endCxn id="54" idx="1"/>
          </p:cNvCxnSpPr>
          <p:nvPr/>
        </p:nvCxnSpPr>
        <p:spPr>
          <a:xfrm>
            <a:off x="612279" y="9765105"/>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56" name="PoljeZBesedilom 55"/>
          <p:cNvSpPr txBox="1"/>
          <p:nvPr/>
        </p:nvSpPr>
        <p:spPr>
          <a:xfrm>
            <a:off x="1116337" y="10233952"/>
            <a:ext cx="5958661"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upokojevanje</a:t>
            </a:r>
            <a:endParaRPr lang="sl-SI" dirty="0"/>
          </a:p>
        </p:txBody>
      </p:sp>
      <p:cxnSp>
        <p:nvCxnSpPr>
          <p:cNvPr id="57" name="Raven povezovalnik 56"/>
          <p:cNvCxnSpPr>
            <a:endCxn id="56" idx="1"/>
          </p:cNvCxnSpPr>
          <p:nvPr/>
        </p:nvCxnSpPr>
        <p:spPr>
          <a:xfrm>
            <a:off x="819303" y="10418618"/>
            <a:ext cx="297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Raven povezovalnik 57"/>
          <p:cNvCxnSpPr/>
          <p:nvPr/>
        </p:nvCxnSpPr>
        <p:spPr>
          <a:xfrm>
            <a:off x="819304" y="9955213"/>
            <a:ext cx="0" cy="45796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31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7691" y="1522834"/>
            <a:ext cx="6405840" cy="369332"/>
          </a:xfrm>
          <a:prstGeom prst="rect">
            <a:avLst/>
          </a:prstGeom>
          <a:solidFill>
            <a:srgbClr val="FFFF00"/>
          </a:solidFill>
        </p:spPr>
        <p:txBody>
          <a:bodyPr wrap="square" rtlCol="0">
            <a:spAutoFit/>
          </a:bodyPr>
          <a:lstStyle/>
          <a:p>
            <a:r>
              <a:rPr lang="sl-SI" dirty="0" smtClean="0"/>
              <a:t>1. Kaj vključuje politika zaposlovanje v zvezi z načrtovanjem?</a:t>
            </a:r>
            <a:endParaRPr lang="sl-SI" dirty="0"/>
          </a:p>
        </p:txBody>
      </p:sp>
      <p:cxnSp>
        <p:nvCxnSpPr>
          <p:cNvPr id="34" name="Raven povezovalnik 33"/>
          <p:cNvCxnSpPr/>
          <p:nvPr/>
        </p:nvCxnSpPr>
        <p:spPr>
          <a:xfrm>
            <a:off x="3996655" y="160228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468263" y="234132"/>
            <a:ext cx="6264696" cy="461665"/>
          </a:xfrm>
          <a:prstGeom prst="rect">
            <a:avLst/>
          </a:prstGeom>
          <a:noFill/>
        </p:spPr>
        <p:txBody>
          <a:bodyPr wrap="square" rtlCol="0">
            <a:spAutoFit/>
          </a:bodyPr>
          <a:lstStyle/>
          <a:p>
            <a:r>
              <a:rPr lang="sl-SI" sz="2400" dirty="0" smtClean="0"/>
              <a:t>4.1 NAČRTOVANJE IN IZBIRA KADROV</a:t>
            </a:r>
            <a:endParaRPr lang="sl-SI" sz="2400" dirty="0"/>
          </a:p>
        </p:txBody>
      </p:sp>
      <p:sp>
        <p:nvSpPr>
          <p:cNvPr id="7" name="PoljeZBesedilom 6"/>
          <p:cNvSpPr txBox="1"/>
          <p:nvPr/>
        </p:nvSpPr>
        <p:spPr>
          <a:xfrm>
            <a:off x="468263" y="852587"/>
            <a:ext cx="6264696" cy="461665"/>
          </a:xfrm>
          <a:prstGeom prst="rect">
            <a:avLst/>
          </a:prstGeom>
          <a:noFill/>
        </p:spPr>
        <p:txBody>
          <a:bodyPr wrap="square" rtlCol="0">
            <a:spAutoFit/>
          </a:bodyPr>
          <a:lstStyle/>
          <a:p>
            <a:r>
              <a:rPr lang="sl-SI" sz="2400" dirty="0" smtClean="0"/>
              <a:t>4.1.1 UGOTAVLJANJE POTREB PO ZAPOSLENIH</a:t>
            </a:r>
            <a:endParaRPr lang="sl-SI" sz="2400" dirty="0"/>
          </a:p>
        </p:txBody>
      </p:sp>
      <p:cxnSp>
        <p:nvCxnSpPr>
          <p:cNvPr id="10" name="Raven povezovalnik 9"/>
          <p:cNvCxnSpPr/>
          <p:nvPr/>
        </p:nvCxnSpPr>
        <p:spPr>
          <a:xfrm>
            <a:off x="468263" y="2619688"/>
            <a:ext cx="0" cy="1610093"/>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468263" y="2250356"/>
            <a:ext cx="6471719" cy="369332"/>
          </a:xfrm>
          <a:prstGeom prst="rect">
            <a:avLst/>
          </a:prstGeom>
          <a:solidFill>
            <a:schemeClr val="tx2">
              <a:lumMod val="20000"/>
              <a:lumOff val="80000"/>
            </a:schemeClr>
          </a:solidFill>
          <a:ln>
            <a:solidFill>
              <a:schemeClr val="tx1"/>
            </a:solidFill>
          </a:ln>
        </p:spPr>
        <p:txBody>
          <a:bodyPr wrap="square" rtlCol="0">
            <a:spAutoFit/>
          </a:bodyPr>
          <a:lstStyle/>
          <a:p>
            <a:r>
              <a:rPr lang="sl-SI" dirty="0" smtClean="0"/>
              <a:t>upoštevati moramo še (2. del)</a:t>
            </a:r>
            <a:endParaRPr lang="sl-SI" dirty="0"/>
          </a:p>
        </p:txBody>
      </p:sp>
      <p:sp>
        <p:nvSpPr>
          <p:cNvPr id="33" name="PoljeZBesedilom 32"/>
          <p:cNvSpPr txBox="1"/>
          <p:nvPr/>
        </p:nvSpPr>
        <p:spPr>
          <a:xfrm>
            <a:off x="684288" y="2863220"/>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povečanje števila zaposlenih</a:t>
            </a:r>
            <a:endParaRPr lang="sl-SI" dirty="0"/>
          </a:p>
        </p:txBody>
      </p:sp>
      <p:cxnSp>
        <p:nvCxnSpPr>
          <p:cNvPr id="35" name="Raven povezovalnik 34"/>
          <p:cNvCxnSpPr>
            <a:endCxn id="33" idx="1"/>
          </p:cNvCxnSpPr>
          <p:nvPr/>
        </p:nvCxnSpPr>
        <p:spPr>
          <a:xfrm>
            <a:off x="468263" y="3042445"/>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684289" y="3465201"/>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prerazporeditev</a:t>
            </a:r>
            <a:endParaRPr lang="sl-SI" dirty="0"/>
          </a:p>
        </p:txBody>
      </p:sp>
      <p:cxnSp>
        <p:nvCxnSpPr>
          <p:cNvPr id="38" name="Raven povezovalnik 37"/>
          <p:cNvCxnSpPr>
            <a:endCxn id="37" idx="1"/>
          </p:cNvCxnSpPr>
          <p:nvPr/>
        </p:nvCxnSpPr>
        <p:spPr>
          <a:xfrm>
            <a:off x="468264" y="3644426"/>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684288" y="4050556"/>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odpuščanje z dela</a:t>
            </a:r>
            <a:endParaRPr lang="sl-SI" dirty="0"/>
          </a:p>
        </p:txBody>
      </p:sp>
      <p:cxnSp>
        <p:nvCxnSpPr>
          <p:cNvPr id="43" name="Raven povezovalnik 42"/>
          <p:cNvCxnSpPr>
            <a:endCxn id="42" idx="1"/>
          </p:cNvCxnSpPr>
          <p:nvPr/>
        </p:nvCxnSpPr>
        <p:spPr>
          <a:xfrm>
            <a:off x="468263" y="4229781"/>
            <a:ext cx="216025" cy="5441"/>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468263" y="4770636"/>
            <a:ext cx="6405840" cy="369332"/>
          </a:xfrm>
          <a:prstGeom prst="rect">
            <a:avLst/>
          </a:prstGeom>
          <a:solidFill>
            <a:srgbClr val="FFFF00"/>
          </a:solidFill>
        </p:spPr>
        <p:txBody>
          <a:bodyPr wrap="square" rtlCol="0">
            <a:spAutoFit/>
          </a:bodyPr>
          <a:lstStyle/>
          <a:p>
            <a:r>
              <a:rPr lang="sl-SI" dirty="0" smtClean="0"/>
              <a:t>2. Kaj je delovno mesto?</a:t>
            </a:r>
            <a:endParaRPr lang="sl-SI" dirty="0"/>
          </a:p>
        </p:txBody>
      </p:sp>
      <p:sp>
        <p:nvSpPr>
          <p:cNvPr id="5" name="PoljeZBesedilom 4"/>
          <p:cNvSpPr txBox="1"/>
          <p:nvPr/>
        </p:nvSpPr>
        <p:spPr>
          <a:xfrm>
            <a:off x="2628503" y="5418708"/>
            <a:ext cx="1728192" cy="369332"/>
          </a:xfrm>
          <a:prstGeom prst="rect">
            <a:avLst/>
          </a:prstGeom>
          <a:noFill/>
          <a:ln>
            <a:solidFill>
              <a:schemeClr val="tx1"/>
            </a:solidFill>
          </a:ln>
        </p:spPr>
        <p:txBody>
          <a:bodyPr wrap="square" rtlCol="0">
            <a:spAutoFit/>
          </a:bodyPr>
          <a:lstStyle/>
          <a:p>
            <a:r>
              <a:rPr lang="sl-SI" dirty="0" smtClean="0"/>
              <a:t>delovno mesto</a:t>
            </a:r>
            <a:endParaRPr lang="sl-SI" dirty="0"/>
          </a:p>
        </p:txBody>
      </p:sp>
      <p:sp>
        <p:nvSpPr>
          <p:cNvPr id="44" name="PoljeZBesedilom 43"/>
          <p:cNvSpPr txBox="1"/>
          <p:nvPr/>
        </p:nvSpPr>
        <p:spPr>
          <a:xfrm>
            <a:off x="2653803" y="7506940"/>
            <a:ext cx="1728192" cy="646331"/>
          </a:xfrm>
          <a:prstGeom prst="rect">
            <a:avLst/>
          </a:prstGeom>
          <a:noFill/>
          <a:ln>
            <a:solidFill>
              <a:schemeClr val="tx1"/>
            </a:solidFill>
          </a:ln>
        </p:spPr>
        <p:txBody>
          <a:bodyPr wrap="square" rtlCol="0">
            <a:spAutoFit/>
          </a:bodyPr>
          <a:lstStyle/>
          <a:p>
            <a:pPr algn="ctr"/>
            <a:r>
              <a:rPr lang="sl-SI" dirty="0" smtClean="0"/>
              <a:t>v okviru svojega običajnega dela</a:t>
            </a:r>
            <a:endParaRPr lang="sl-SI" dirty="0"/>
          </a:p>
        </p:txBody>
      </p:sp>
      <p:cxnSp>
        <p:nvCxnSpPr>
          <p:cNvPr id="12" name="Raven puščični povezovalnik 11"/>
          <p:cNvCxnSpPr>
            <a:stCxn id="5" idx="2"/>
            <a:endCxn id="44" idx="0"/>
          </p:cNvCxnSpPr>
          <p:nvPr/>
        </p:nvCxnSpPr>
        <p:spPr>
          <a:xfrm>
            <a:off x="3492599" y="5788040"/>
            <a:ext cx="25300" cy="1718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3848138" y="6354812"/>
            <a:ext cx="1228637" cy="646331"/>
          </a:xfrm>
          <a:prstGeom prst="rect">
            <a:avLst/>
          </a:prstGeom>
          <a:noFill/>
        </p:spPr>
        <p:txBody>
          <a:bodyPr wrap="square" rtlCol="0">
            <a:spAutoFit/>
          </a:bodyPr>
          <a:lstStyle/>
          <a:p>
            <a:r>
              <a:rPr lang="sl-SI" dirty="0" smtClean="0"/>
              <a:t>skupek del in nalog</a:t>
            </a:r>
            <a:endParaRPr lang="sl-SI" dirty="0"/>
          </a:p>
        </p:txBody>
      </p:sp>
      <p:sp>
        <p:nvSpPr>
          <p:cNvPr id="53" name="PoljeZBesedilom 52"/>
          <p:cNvSpPr txBox="1"/>
          <p:nvPr/>
        </p:nvSpPr>
        <p:spPr>
          <a:xfrm>
            <a:off x="1751757" y="6389945"/>
            <a:ext cx="1524818" cy="646331"/>
          </a:xfrm>
          <a:prstGeom prst="rect">
            <a:avLst/>
          </a:prstGeom>
          <a:noFill/>
        </p:spPr>
        <p:txBody>
          <a:bodyPr wrap="square" rtlCol="0">
            <a:spAutoFit/>
          </a:bodyPr>
          <a:lstStyle/>
          <a:p>
            <a:pPr algn="ctr"/>
            <a:r>
              <a:rPr lang="sl-SI" dirty="0" smtClean="0"/>
              <a:t>posameznik opravlja</a:t>
            </a:r>
            <a:endParaRPr lang="sl-SI" dirty="0"/>
          </a:p>
        </p:txBody>
      </p:sp>
    </p:spTree>
    <p:extLst>
      <p:ext uri="{BB962C8B-B14F-4D97-AF65-F5344CB8AC3E}">
        <p14:creationId xmlns:p14="http://schemas.microsoft.com/office/powerpoint/2010/main" val="1336019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954212"/>
            <a:ext cx="6405840" cy="369332"/>
          </a:xfrm>
          <a:prstGeom prst="rect">
            <a:avLst/>
          </a:prstGeom>
          <a:solidFill>
            <a:srgbClr val="FFFF00"/>
          </a:solidFill>
        </p:spPr>
        <p:txBody>
          <a:bodyPr wrap="square" rtlCol="0">
            <a:spAutoFit/>
          </a:bodyPr>
          <a:lstStyle/>
          <a:p>
            <a:r>
              <a:rPr lang="sl-SI" dirty="0" smtClean="0"/>
              <a:t>1. Kaj določimo, ko enkrat vemo, koliko zaposlenih potrebujemo?</a:t>
            </a:r>
            <a:endParaRPr lang="sl-SI" dirty="0"/>
          </a:p>
        </p:txBody>
      </p:sp>
      <p:cxnSp>
        <p:nvCxnSpPr>
          <p:cNvPr id="34" name="Raven povezovalnik 33"/>
          <p:cNvCxnSpPr/>
          <p:nvPr/>
        </p:nvCxnSpPr>
        <p:spPr>
          <a:xfrm>
            <a:off x="3996655" y="160228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397691" y="309730"/>
            <a:ext cx="6264696" cy="461665"/>
          </a:xfrm>
          <a:prstGeom prst="rect">
            <a:avLst/>
          </a:prstGeom>
          <a:noFill/>
        </p:spPr>
        <p:txBody>
          <a:bodyPr wrap="square" rtlCol="0">
            <a:spAutoFit/>
          </a:bodyPr>
          <a:lstStyle/>
          <a:p>
            <a:r>
              <a:rPr lang="sl-SI" sz="2400" dirty="0" smtClean="0"/>
              <a:t>4.1.2 OPIS DELOVNEGA MESTA</a:t>
            </a:r>
            <a:endParaRPr lang="sl-SI" sz="2400" dirty="0"/>
          </a:p>
        </p:txBody>
      </p:sp>
      <p:sp>
        <p:nvSpPr>
          <p:cNvPr id="2" name="PoljeZBesedilom 1"/>
          <p:cNvSpPr txBox="1"/>
          <p:nvPr/>
        </p:nvSpPr>
        <p:spPr>
          <a:xfrm>
            <a:off x="397691" y="1458268"/>
            <a:ext cx="6264696" cy="646331"/>
          </a:xfrm>
          <a:prstGeom prst="rect">
            <a:avLst/>
          </a:prstGeom>
          <a:noFill/>
        </p:spPr>
        <p:txBody>
          <a:bodyPr wrap="square" rtlCol="0">
            <a:spAutoFit/>
          </a:bodyPr>
          <a:lstStyle/>
          <a:p>
            <a:r>
              <a:rPr lang="sl-SI" dirty="0" smtClean="0"/>
              <a:t>določimo še njihovo kvaliteto, kar natančno opredelimo z opisi delovnih mest</a:t>
            </a:r>
            <a:endParaRPr lang="sl-SI" dirty="0"/>
          </a:p>
        </p:txBody>
      </p:sp>
      <p:sp>
        <p:nvSpPr>
          <p:cNvPr id="41" name="PoljeZBesedilom 40"/>
          <p:cNvSpPr txBox="1"/>
          <p:nvPr/>
        </p:nvSpPr>
        <p:spPr>
          <a:xfrm>
            <a:off x="479519" y="2313072"/>
            <a:ext cx="6405840" cy="369332"/>
          </a:xfrm>
          <a:prstGeom prst="rect">
            <a:avLst/>
          </a:prstGeom>
          <a:solidFill>
            <a:srgbClr val="FFFF00"/>
          </a:solidFill>
        </p:spPr>
        <p:txBody>
          <a:bodyPr wrap="square" rtlCol="0">
            <a:spAutoFit/>
          </a:bodyPr>
          <a:lstStyle/>
          <a:p>
            <a:r>
              <a:rPr lang="sl-SI" dirty="0" smtClean="0"/>
              <a:t>2. Zakaj potrebujemo opise delovnih mest?</a:t>
            </a:r>
            <a:endParaRPr lang="sl-SI" dirty="0"/>
          </a:p>
        </p:txBody>
      </p:sp>
      <p:sp>
        <p:nvSpPr>
          <p:cNvPr id="44" name="PoljeZBesedilom 43"/>
          <p:cNvSpPr txBox="1"/>
          <p:nvPr/>
        </p:nvSpPr>
        <p:spPr>
          <a:xfrm>
            <a:off x="479519" y="3042444"/>
            <a:ext cx="5533360" cy="369332"/>
          </a:xfrm>
          <a:prstGeom prst="rect">
            <a:avLst/>
          </a:prstGeom>
          <a:noFill/>
          <a:ln>
            <a:solidFill>
              <a:schemeClr val="tx1"/>
            </a:solidFill>
          </a:ln>
        </p:spPr>
        <p:txBody>
          <a:bodyPr wrap="square" rtlCol="0">
            <a:spAutoFit/>
          </a:bodyPr>
          <a:lstStyle/>
          <a:p>
            <a:r>
              <a:rPr lang="sl-SI" dirty="0"/>
              <a:t>o</a:t>
            </a:r>
            <a:r>
              <a:rPr lang="sl-SI" dirty="0" smtClean="0"/>
              <a:t>pisi delovnih mest (</a:t>
            </a:r>
            <a:r>
              <a:rPr lang="sl-SI" dirty="0" smtClean="0">
                <a:hlinkClick r:id="rId2"/>
              </a:rPr>
              <a:t>naziv delovnega mesta</a:t>
            </a:r>
            <a:r>
              <a:rPr lang="sl-SI" dirty="0" smtClean="0"/>
              <a:t>, </a:t>
            </a:r>
            <a:r>
              <a:rPr lang="sl-SI" dirty="0" smtClean="0">
                <a:hlinkClick r:id="rId3" action="ppaction://hlinkfile"/>
              </a:rPr>
              <a:t>kvalifikacija</a:t>
            </a:r>
            <a:r>
              <a:rPr lang="sl-SI" dirty="0" smtClean="0"/>
              <a:t>)</a:t>
            </a:r>
            <a:endParaRPr lang="sl-SI" dirty="0"/>
          </a:p>
        </p:txBody>
      </p:sp>
      <p:cxnSp>
        <p:nvCxnSpPr>
          <p:cNvPr id="11" name="Raven povezovalnik 10"/>
          <p:cNvCxnSpPr/>
          <p:nvPr/>
        </p:nvCxnSpPr>
        <p:spPr>
          <a:xfrm>
            <a:off x="479519" y="3411776"/>
            <a:ext cx="0" cy="1142836"/>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720843" y="3753232"/>
            <a:ext cx="5292036" cy="369332"/>
          </a:xfrm>
          <a:prstGeom prst="rect">
            <a:avLst/>
          </a:prstGeom>
          <a:noFill/>
          <a:ln>
            <a:solidFill>
              <a:schemeClr val="tx1"/>
            </a:solidFill>
          </a:ln>
        </p:spPr>
        <p:txBody>
          <a:bodyPr wrap="square" rtlCol="0">
            <a:spAutoFit/>
          </a:bodyPr>
          <a:lstStyle/>
          <a:p>
            <a:r>
              <a:rPr lang="sl-SI" dirty="0"/>
              <a:t>r</a:t>
            </a:r>
            <a:r>
              <a:rPr lang="sl-SI" dirty="0" smtClean="0"/>
              <a:t>azpisovanje oz. objavljanje prostih delovnih mest</a:t>
            </a:r>
            <a:endParaRPr lang="sl-SI" dirty="0"/>
          </a:p>
        </p:txBody>
      </p:sp>
      <p:cxnSp>
        <p:nvCxnSpPr>
          <p:cNvPr id="13" name="Raven povezovalnik 12"/>
          <p:cNvCxnSpPr/>
          <p:nvPr/>
        </p:nvCxnSpPr>
        <p:spPr>
          <a:xfrm>
            <a:off x="479519" y="3906540"/>
            <a:ext cx="193512"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PoljeZBesedilom 62"/>
          <p:cNvSpPr txBox="1"/>
          <p:nvPr/>
        </p:nvSpPr>
        <p:spPr>
          <a:xfrm>
            <a:off x="709587" y="4401304"/>
            <a:ext cx="5292036" cy="369332"/>
          </a:xfrm>
          <a:prstGeom prst="rect">
            <a:avLst/>
          </a:prstGeom>
          <a:noFill/>
          <a:ln>
            <a:solidFill>
              <a:schemeClr val="tx1"/>
            </a:solidFill>
          </a:ln>
        </p:spPr>
        <p:txBody>
          <a:bodyPr wrap="square" rtlCol="0">
            <a:spAutoFit/>
          </a:bodyPr>
          <a:lstStyle/>
          <a:p>
            <a:r>
              <a:rPr lang="sl-SI" dirty="0" smtClean="0"/>
              <a:t>razporejanje delavcev na delovna mesta</a:t>
            </a:r>
            <a:endParaRPr lang="sl-SI" dirty="0"/>
          </a:p>
        </p:txBody>
      </p:sp>
      <p:cxnSp>
        <p:nvCxnSpPr>
          <p:cNvPr id="64" name="Raven povezovalnik 63"/>
          <p:cNvCxnSpPr/>
          <p:nvPr/>
        </p:nvCxnSpPr>
        <p:spPr>
          <a:xfrm>
            <a:off x="468263" y="4554612"/>
            <a:ext cx="193512" cy="0"/>
          </a:xfrm>
          <a:prstGeom prst="line">
            <a:avLst/>
          </a:prstGeom>
        </p:spPr>
        <p:style>
          <a:lnRef idx="1">
            <a:schemeClr val="accent1"/>
          </a:lnRef>
          <a:fillRef idx="0">
            <a:schemeClr val="accent1"/>
          </a:fillRef>
          <a:effectRef idx="0">
            <a:schemeClr val="accent1"/>
          </a:effectRef>
          <a:fontRef idx="minor">
            <a:schemeClr val="tx1"/>
          </a:fontRef>
        </p:style>
      </p:cxnSp>
      <p:sp>
        <p:nvSpPr>
          <p:cNvPr id="65" name="PoljeZBesedilom 64"/>
          <p:cNvSpPr txBox="1"/>
          <p:nvPr/>
        </p:nvSpPr>
        <p:spPr>
          <a:xfrm>
            <a:off x="396255" y="4842644"/>
            <a:ext cx="6264696" cy="461665"/>
          </a:xfrm>
          <a:prstGeom prst="rect">
            <a:avLst/>
          </a:prstGeom>
          <a:noFill/>
        </p:spPr>
        <p:txBody>
          <a:bodyPr wrap="square" rtlCol="0">
            <a:spAutoFit/>
          </a:bodyPr>
          <a:lstStyle/>
          <a:p>
            <a:r>
              <a:rPr lang="sl-SI" sz="2400" dirty="0" smtClean="0"/>
              <a:t>4.1.3 OBJAVA PROSTEGA DELOVNEGA MESTA</a:t>
            </a:r>
            <a:endParaRPr lang="sl-SI" sz="2400" dirty="0"/>
          </a:p>
        </p:txBody>
      </p:sp>
      <p:sp>
        <p:nvSpPr>
          <p:cNvPr id="66" name="PoljeZBesedilom 65"/>
          <p:cNvSpPr txBox="1"/>
          <p:nvPr/>
        </p:nvSpPr>
        <p:spPr>
          <a:xfrm>
            <a:off x="396255" y="5304309"/>
            <a:ext cx="6405840" cy="369332"/>
          </a:xfrm>
          <a:prstGeom prst="rect">
            <a:avLst/>
          </a:prstGeom>
          <a:solidFill>
            <a:srgbClr val="FFFF00"/>
          </a:solidFill>
        </p:spPr>
        <p:txBody>
          <a:bodyPr wrap="square" rtlCol="0">
            <a:spAutoFit/>
          </a:bodyPr>
          <a:lstStyle/>
          <a:p>
            <a:r>
              <a:rPr lang="sl-SI" dirty="0" smtClean="0"/>
              <a:t>1. Kako lahko pokrijemo potrebe po sodelavcih?</a:t>
            </a:r>
            <a:endParaRPr lang="sl-SI" dirty="0"/>
          </a:p>
        </p:txBody>
      </p:sp>
      <p:sp>
        <p:nvSpPr>
          <p:cNvPr id="15" name="PoljeZBesedilom 14"/>
          <p:cNvSpPr txBox="1"/>
          <p:nvPr/>
        </p:nvSpPr>
        <p:spPr>
          <a:xfrm>
            <a:off x="612279" y="5913472"/>
            <a:ext cx="3888432" cy="369332"/>
          </a:xfrm>
          <a:prstGeom prst="rect">
            <a:avLst/>
          </a:prstGeom>
          <a:noFill/>
          <a:ln>
            <a:solidFill>
              <a:schemeClr val="tx1"/>
            </a:solidFill>
          </a:ln>
        </p:spPr>
        <p:txBody>
          <a:bodyPr wrap="square" rtlCol="0">
            <a:spAutoFit/>
          </a:bodyPr>
          <a:lstStyle/>
          <a:p>
            <a:r>
              <a:rPr lang="sl-SI" dirty="0" smtClean="0"/>
              <a:t>potrebe po sodelavcih lahko pokrijemo</a:t>
            </a:r>
            <a:endParaRPr lang="sl-SI" dirty="0"/>
          </a:p>
        </p:txBody>
      </p:sp>
      <p:cxnSp>
        <p:nvCxnSpPr>
          <p:cNvPr id="5" name="Raven povezovalnik 4"/>
          <p:cNvCxnSpPr/>
          <p:nvPr/>
        </p:nvCxnSpPr>
        <p:spPr>
          <a:xfrm>
            <a:off x="612279" y="6282804"/>
            <a:ext cx="0" cy="2077199"/>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900311" y="6519153"/>
            <a:ext cx="3888432" cy="369332"/>
          </a:xfrm>
          <a:prstGeom prst="rect">
            <a:avLst/>
          </a:prstGeom>
          <a:noFill/>
          <a:ln>
            <a:solidFill>
              <a:schemeClr val="tx1"/>
            </a:solidFill>
          </a:ln>
        </p:spPr>
        <p:txBody>
          <a:bodyPr wrap="square" rtlCol="0">
            <a:spAutoFit/>
          </a:bodyPr>
          <a:lstStyle/>
          <a:p>
            <a:r>
              <a:rPr lang="sl-SI" dirty="0" smtClean="0"/>
              <a:t>notranje (interno)</a:t>
            </a:r>
            <a:endParaRPr lang="sl-SI" dirty="0"/>
          </a:p>
        </p:txBody>
      </p:sp>
      <p:cxnSp>
        <p:nvCxnSpPr>
          <p:cNvPr id="8" name="Raven povezovalnik 7"/>
          <p:cNvCxnSpPr>
            <a:endCxn id="18" idx="1"/>
          </p:cNvCxnSpPr>
          <p:nvPr/>
        </p:nvCxnSpPr>
        <p:spPr>
          <a:xfrm>
            <a:off x="612279" y="6703819"/>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aven povezovalnik 20"/>
          <p:cNvCxnSpPr/>
          <p:nvPr/>
        </p:nvCxnSpPr>
        <p:spPr>
          <a:xfrm>
            <a:off x="900311" y="6858868"/>
            <a:ext cx="0" cy="853063"/>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1188343" y="7023209"/>
            <a:ext cx="6048672" cy="369332"/>
          </a:xfrm>
          <a:prstGeom prst="rect">
            <a:avLst/>
          </a:prstGeom>
          <a:noFill/>
          <a:ln>
            <a:solidFill>
              <a:schemeClr val="tx1"/>
            </a:solidFill>
          </a:ln>
        </p:spPr>
        <p:txBody>
          <a:bodyPr wrap="square" rtlCol="0">
            <a:spAutoFit/>
          </a:bodyPr>
          <a:lstStyle/>
          <a:p>
            <a:r>
              <a:rPr lang="sl-SI" dirty="0" smtClean="0"/>
              <a:t>s strokovnim usposabljanjem (dolgoročno)</a:t>
            </a:r>
            <a:endParaRPr lang="sl-SI" dirty="0"/>
          </a:p>
        </p:txBody>
      </p:sp>
      <p:cxnSp>
        <p:nvCxnSpPr>
          <p:cNvPr id="23" name="Raven povezovalnik 22"/>
          <p:cNvCxnSpPr>
            <a:endCxn id="22" idx="1"/>
          </p:cNvCxnSpPr>
          <p:nvPr/>
        </p:nvCxnSpPr>
        <p:spPr>
          <a:xfrm>
            <a:off x="900311" y="720787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1260351" y="7527265"/>
            <a:ext cx="6048672" cy="369332"/>
          </a:xfrm>
          <a:prstGeom prst="rect">
            <a:avLst/>
          </a:prstGeom>
          <a:noFill/>
          <a:ln>
            <a:solidFill>
              <a:schemeClr val="tx1"/>
            </a:solidFill>
          </a:ln>
        </p:spPr>
        <p:txBody>
          <a:bodyPr wrap="square" rtlCol="0">
            <a:spAutoFit/>
          </a:bodyPr>
          <a:lstStyle/>
          <a:p>
            <a:r>
              <a:rPr lang="sl-SI" dirty="0" smtClean="0"/>
              <a:t>z napredovanjem in premeščanjem (kratkoročno)</a:t>
            </a:r>
            <a:endParaRPr lang="sl-SI" dirty="0"/>
          </a:p>
        </p:txBody>
      </p:sp>
      <p:cxnSp>
        <p:nvCxnSpPr>
          <p:cNvPr id="26" name="Raven povezovalnik 25"/>
          <p:cNvCxnSpPr>
            <a:endCxn id="25" idx="1"/>
          </p:cNvCxnSpPr>
          <p:nvPr/>
        </p:nvCxnSpPr>
        <p:spPr>
          <a:xfrm>
            <a:off x="972319" y="771193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900311" y="8175337"/>
            <a:ext cx="3888432" cy="369332"/>
          </a:xfrm>
          <a:prstGeom prst="rect">
            <a:avLst/>
          </a:prstGeom>
          <a:noFill/>
          <a:ln>
            <a:solidFill>
              <a:schemeClr val="tx1"/>
            </a:solidFill>
          </a:ln>
        </p:spPr>
        <p:txBody>
          <a:bodyPr wrap="square" rtlCol="0">
            <a:spAutoFit/>
          </a:bodyPr>
          <a:lstStyle/>
          <a:p>
            <a:r>
              <a:rPr lang="sl-SI" dirty="0" smtClean="0"/>
              <a:t>zunanje (eksterno)</a:t>
            </a:r>
            <a:endParaRPr lang="sl-SI" dirty="0"/>
          </a:p>
        </p:txBody>
      </p:sp>
      <p:cxnSp>
        <p:nvCxnSpPr>
          <p:cNvPr id="29" name="Raven povezovalnik 28"/>
          <p:cNvCxnSpPr>
            <a:endCxn id="28" idx="1"/>
          </p:cNvCxnSpPr>
          <p:nvPr/>
        </p:nvCxnSpPr>
        <p:spPr>
          <a:xfrm>
            <a:off x="612279" y="836000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aven povezovalnik 29"/>
          <p:cNvCxnSpPr/>
          <p:nvPr/>
        </p:nvCxnSpPr>
        <p:spPr>
          <a:xfrm>
            <a:off x="900311" y="8515052"/>
            <a:ext cx="0" cy="349007"/>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1188343" y="8679393"/>
            <a:ext cx="6048672" cy="369332"/>
          </a:xfrm>
          <a:prstGeom prst="rect">
            <a:avLst/>
          </a:prstGeom>
          <a:noFill/>
          <a:ln>
            <a:solidFill>
              <a:schemeClr val="tx1"/>
            </a:solidFill>
          </a:ln>
        </p:spPr>
        <p:txBody>
          <a:bodyPr wrap="square" rtlCol="0">
            <a:spAutoFit/>
          </a:bodyPr>
          <a:lstStyle/>
          <a:p>
            <a:r>
              <a:rPr lang="sl-SI" dirty="0"/>
              <a:t>z</a:t>
            </a:r>
            <a:r>
              <a:rPr lang="sl-SI" dirty="0" smtClean="0"/>
              <a:t> iskanjem na trgu dela</a:t>
            </a:r>
            <a:endParaRPr lang="sl-SI" dirty="0"/>
          </a:p>
        </p:txBody>
      </p:sp>
      <p:cxnSp>
        <p:nvCxnSpPr>
          <p:cNvPr id="32" name="Raven povezovalnik 31"/>
          <p:cNvCxnSpPr>
            <a:endCxn id="31" idx="1"/>
          </p:cNvCxnSpPr>
          <p:nvPr/>
        </p:nvCxnSpPr>
        <p:spPr>
          <a:xfrm>
            <a:off x="900311" y="886405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1620391" y="9153832"/>
            <a:ext cx="5616624" cy="369332"/>
          </a:xfrm>
          <a:prstGeom prst="rect">
            <a:avLst/>
          </a:prstGeom>
          <a:noFill/>
          <a:ln>
            <a:solidFill>
              <a:schemeClr val="tx1"/>
            </a:solidFill>
          </a:ln>
        </p:spPr>
        <p:txBody>
          <a:bodyPr wrap="square" rtlCol="0">
            <a:spAutoFit/>
          </a:bodyPr>
          <a:lstStyle/>
          <a:p>
            <a:r>
              <a:rPr lang="sl-SI" dirty="0" smtClean="0"/>
              <a:t>na zavodu za zaposlovanje</a:t>
            </a:r>
            <a:endParaRPr lang="sl-SI" dirty="0"/>
          </a:p>
        </p:txBody>
      </p:sp>
      <p:cxnSp>
        <p:nvCxnSpPr>
          <p:cNvPr id="35" name="Raven povezovalnik 34"/>
          <p:cNvCxnSpPr>
            <a:endCxn id="33" idx="1"/>
          </p:cNvCxnSpPr>
          <p:nvPr/>
        </p:nvCxnSpPr>
        <p:spPr>
          <a:xfrm>
            <a:off x="1188343" y="933849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Raven povezovalnik 35"/>
          <p:cNvCxnSpPr/>
          <p:nvPr/>
        </p:nvCxnSpPr>
        <p:spPr>
          <a:xfrm>
            <a:off x="1188343" y="8976717"/>
            <a:ext cx="0" cy="1297885"/>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1620391" y="9595172"/>
            <a:ext cx="5616624" cy="369332"/>
          </a:xfrm>
          <a:prstGeom prst="rect">
            <a:avLst/>
          </a:prstGeom>
          <a:noFill/>
          <a:ln>
            <a:solidFill>
              <a:schemeClr val="tx1"/>
            </a:solidFill>
          </a:ln>
        </p:spPr>
        <p:txBody>
          <a:bodyPr wrap="square" rtlCol="0">
            <a:spAutoFit/>
          </a:bodyPr>
          <a:lstStyle/>
          <a:p>
            <a:r>
              <a:rPr lang="sl-SI" dirty="0" smtClean="0"/>
              <a:t>z oglasi v dnevnem časopisju</a:t>
            </a:r>
            <a:endParaRPr lang="sl-SI" dirty="0"/>
          </a:p>
        </p:txBody>
      </p:sp>
      <p:cxnSp>
        <p:nvCxnSpPr>
          <p:cNvPr id="42" name="Raven povezovalnik 41"/>
          <p:cNvCxnSpPr>
            <a:endCxn id="40" idx="1"/>
          </p:cNvCxnSpPr>
          <p:nvPr/>
        </p:nvCxnSpPr>
        <p:spPr>
          <a:xfrm>
            <a:off x="1188343" y="9779838"/>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1620391" y="10089936"/>
            <a:ext cx="5616624" cy="369332"/>
          </a:xfrm>
          <a:prstGeom prst="rect">
            <a:avLst/>
          </a:prstGeom>
          <a:noFill/>
          <a:ln>
            <a:solidFill>
              <a:schemeClr val="tx1"/>
            </a:solidFill>
          </a:ln>
        </p:spPr>
        <p:txBody>
          <a:bodyPr wrap="square" rtlCol="0">
            <a:spAutoFit/>
          </a:bodyPr>
          <a:lstStyle/>
          <a:p>
            <a:r>
              <a:rPr lang="sl-SI" dirty="0" smtClean="0"/>
              <a:t>z obvestilom na oglasni deski podjetja</a:t>
            </a:r>
            <a:endParaRPr lang="sl-SI" dirty="0"/>
          </a:p>
        </p:txBody>
      </p:sp>
      <p:cxnSp>
        <p:nvCxnSpPr>
          <p:cNvPr id="46" name="Raven povezovalnik 45"/>
          <p:cNvCxnSpPr>
            <a:endCxn id="45" idx="1"/>
          </p:cNvCxnSpPr>
          <p:nvPr/>
        </p:nvCxnSpPr>
        <p:spPr>
          <a:xfrm>
            <a:off x="1188343" y="10274602"/>
            <a:ext cx="4320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510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08223" y="90116"/>
            <a:ext cx="7344816" cy="923330"/>
          </a:xfrm>
          <a:prstGeom prst="rect">
            <a:avLst/>
          </a:prstGeom>
          <a:solidFill>
            <a:srgbClr val="FFFF00"/>
          </a:solidFill>
        </p:spPr>
        <p:txBody>
          <a:bodyPr wrap="square" rtlCol="0">
            <a:spAutoFit/>
          </a:bodyPr>
          <a:lstStyle/>
          <a:p>
            <a:r>
              <a:rPr lang="sl-SI" dirty="0" smtClean="0"/>
              <a:t>2. Kakšne so značilnosti prijave delovnega mesta in pogoje, ki jih mora izpolnjevati delavec za opravljanje del na delovnem mestu pri Zavodu Republike Slovenije za zaposlovanje?</a:t>
            </a:r>
            <a:endParaRPr lang="sl-SI" dirty="0"/>
          </a:p>
        </p:txBody>
      </p:sp>
      <p:sp>
        <p:nvSpPr>
          <p:cNvPr id="3" name="PoljeZBesedilom 2"/>
          <p:cNvSpPr txBox="1"/>
          <p:nvPr/>
        </p:nvSpPr>
        <p:spPr>
          <a:xfrm>
            <a:off x="508992" y="3657669"/>
            <a:ext cx="6408712" cy="646331"/>
          </a:xfrm>
          <a:prstGeom prst="rect">
            <a:avLst/>
          </a:prstGeom>
          <a:noFill/>
          <a:ln>
            <a:solidFill>
              <a:schemeClr val="tx1"/>
            </a:solidFill>
          </a:ln>
        </p:spPr>
        <p:txBody>
          <a:bodyPr wrap="square" rtlCol="0">
            <a:spAutoFit/>
          </a:bodyPr>
          <a:lstStyle/>
          <a:p>
            <a:pPr algn="ctr"/>
            <a:r>
              <a:rPr lang="sl-SI" dirty="0" smtClean="0"/>
              <a:t>prostega delovnega mesta in pogoje, ki jih mora izpolnjevati delavec za opravljanje del na delovnem mestu</a:t>
            </a:r>
            <a:endParaRPr lang="sl-SI" dirty="0"/>
          </a:p>
        </p:txBody>
      </p:sp>
      <p:sp>
        <p:nvSpPr>
          <p:cNvPr id="6" name="PoljeZBesedilom 5"/>
          <p:cNvSpPr txBox="1"/>
          <p:nvPr/>
        </p:nvSpPr>
        <p:spPr>
          <a:xfrm>
            <a:off x="108223" y="955953"/>
            <a:ext cx="7344816" cy="646331"/>
          </a:xfrm>
          <a:prstGeom prst="rect">
            <a:avLst/>
          </a:prstGeom>
          <a:noFill/>
          <a:ln>
            <a:solidFill>
              <a:schemeClr val="tx1"/>
            </a:solidFill>
          </a:ln>
        </p:spPr>
        <p:txBody>
          <a:bodyPr wrap="square" rtlCol="0">
            <a:spAutoFit/>
          </a:bodyPr>
          <a:lstStyle/>
          <a:p>
            <a:pPr algn="ctr"/>
            <a:r>
              <a:rPr lang="sl-SI" dirty="0" smtClean="0"/>
              <a:t>Zakon o zaposlovanju in zavarovanju za primer brezposelnosti + Zakon o delovnih razmerjih</a:t>
            </a:r>
            <a:endParaRPr lang="sl-SI" dirty="0"/>
          </a:p>
        </p:txBody>
      </p:sp>
      <p:sp>
        <p:nvSpPr>
          <p:cNvPr id="7" name="PoljeZBesedilom 6"/>
          <p:cNvSpPr txBox="1"/>
          <p:nvPr/>
        </p:nvSpPr>
        <p:spPr>
          <a:xfrm>
            <a:off x="510864" y="5024080"/>
            <a:ext cx="6408712" cy="369332"/>
          </a:xfrm>
          <a:prstGeom prst="rect">
            <a:avLst/>
          </a:prstGeom>
          <a:noFill/>
          <a:ln>
            <a:solidFill>
              <a:schemeClr val="tx1"/>
            </a:solidFill>
          </a:ln>
        </p:spPr>
        <p:txBody>
          <a:bodyPr wrap="square" rtlCol="0">
            <a:spAutoFit/>
          </a:bodyPr>
          <a:lstStyle/>
          <a:p>
            <a:pPr algn="ctr"/>
            <a:r>
              <a:rPr lang="sl-SI" dirty="0" smtClean="0"/>
              <a:t>Zavodu Republike Slovenije za zaposlovanje (ZRSZ)</a:t>
            </a:r>
            <a:endParaRPr lang="sl-SI" dirty="0"/>
          </a:p>
        </p:txBody>
      </p:sp>
      <p:sp>
        <p:nvSpPr>
          <p:cNvPr id="8" name="PoljeZBesedilom 7"/>
          <p:cNvSpPr txBox="1"/>
          <p:nvPr/>
        </p:nvSpPr>
        <p:spPr>
          <a:xfrm>
            <a:off x="556554" y="1855728"/>
            <a:ext cx="6408712" cy="369332"/>
          </a:xfrm>
          <a:prstGeom prst="rect">
            <a:avLst/>
          </a:prstGeom>
          <a:noFill/>
          <a:ln>
            <a:solidFill>
              <a:schemeClr val="tx1"/>
            </a:solidFill>
          </a:ln>
        </p:spPr>
        <p:txBody>
          <a:bodyPr wrap="square" rtlCol="0">
            <a:spAutoFit/>
          </a:bodyPr>
          <a:lstStyle/>
          <a:p>
            <a:pPr algn="ctr"/>
            <a:r>
              <a:rPr lang="sl-SI" dirty="0"/>
              <a:t>d</a:t>
            </a:r>
            <a:r>
              <a:rPr lang="sl-SI" dirty="0" smtClean="0"/>
              <a:t>elodajalce</a:t>
            </a:r>
            <a:endParaRPr lang="sl-SI" dirty="0"/>
          </a:p>
        </p:txBody>
      </p:sp>
      <p:cxnSp>
        <p:nvCxnSpPr>
          <p:cNvPr id="10" name="Raven puščični povezovalnik 9"/>
          <p:cNvCxnSpPr/>
          <p:nvPr/>
        </p:nvCxnSpPr>
        <p:spPr>
          <a:xfrm>
            <a:off x="3708623" y="1602284"/>
            <a:ext cx="4725"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PoljeZBesedilom 13"/>
          <p:cNvSpPr txBox="1"/>
          <p:nvPr/>
        </p:nvSpPr>
        <p:spPr>
          <a:xfrm>
            <a:off x="3852639" y="1520984"/>
            <a:ext cx="1440160" cy="369332"/>
          </a:xfrm>
          <a:prstGeom prst="rect">
            <a:avLst/>
          </a:prstGeom>
          <a:noFill/>
        </p:spPr>
        <p:txBody>
          <a:bodyPr wrap="square" rtlCol="0">
            <a:spAutoFit/>
          </a:bodyPr>
          <a:lstStyle/>
          <a:p>
            <a:r>
              <a:rPr lang="sl-SI" dirty="0" smtClean="0"/>
              <a:t>obvezujeta</a:t>
            </a:r>
            <a:endParaRPr lang="sl-SI" dirty="0"/>
          </a:p>
        </p:txBody>
      </p:sp>
      <p:cxnSp>
        <p:nvCxnSpPr>
          <p:cNvPr id="15" name="Raven puščični povezovalnik 14"/>
          <p:cNvCxnSpPr/>
          <p:nvPr/>
        </p:nvCxnSpPr>
        <p:spPr>
          <a:xfrm>
            <a:off x="3708623" y="2287776"/>
            <a:ext cx="0" cy="1322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PoljeZBesedilom 15"/>
          <p:cNvSpPr txBox="1"/>
          <p:nvPr/>
        </p:nvSpPr>
        <p:spPr>
          <a:xfrm>
            <a:off x="3924647" y="2431792"/>
            <a:ext cx="1764196" cy="923330"/>
          </a:xfrm>
          <a:prstGeom prst="rect">
            <a:avLst/>
          </a:prstGeom>
          <a:noFill/>
          <a:ln>
            <a:solidFill>
              <a:schemeClr val="tx1"/>
            </a:solidFill>
          </a:ln>
        </p:spPr>
        <p:txBody>
          <a:bodyPr wrap="square" rtlCol="0">
            <a:spAutoFit/>
          </a:bodyPr>
          <a:lstStyle/>
          <a:p>
            <a:r>
              <a:rPr lang="sl-SI" dirty="0"/>
              <a:t>p</a:t>
            </a:r>
            <a:r>
              <a:rPr lang="sl-SI" dirty="0" smtClean="0"/>
              <a:t>rijavijo najpozneje v 8 dneh</a:t>
            </a:r>
            <a:endParaRPr lang="sl-SI" dirty="0"/>
          </a:p>
        </p:txBody>
      </p:sp>
      <p:cxnSp>
        <p:nvCxnSpPr>
          <p:cNvPr id="18" name="Raven puščični povezovalnik 17"/>
          <p:cNvCxnSpPr/>
          <p:nvPr/>
        </p:nvCxnSpPr>
        <p:spPr>
          <a:xfrm>
            <a:off x="3708623" y="4376008"/>
            <a:ext cx="0"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Raven povezovalnik 19"/>
          <p:cNvCxnSpPr>
            <a:stCxn id="16" idx="3"/>
          </p:cNvCxnSpPr>
          <p:nvPr/>
        </p:nvCxnSpPr>
        <p:spPr>
          <a:xfrm>
            <a:off x="5688843" y="2893457"/>
            <a:ext cx="1404156" cy="19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7092999" y="2935848"/>
            <a:ext cx="0" cy="28675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Raven povezovalnik 23"/>
          <p:cNvCxnSpPr/>
          <p:nvPr/>
        </p:nvCxnSpPr>
        <p:spPr>
          <a:xfrm flipH="1">
            <a:off x="4491271" y="5803394"/>
            <a:ext cx="2601728"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2772519" y="5600144"/>
            <a:ext cx="1764196" cy="923330"/>
          </a:xfrm>
          <a:prstGeom prst="rect">
            <a:avLst/>
          </a:prstGeom>
          <a:noFill/>
          <a:ln>
            <a:solidFill>
              <a:schemeClr val="tx1"/>
            </a:solidFill>
          </a:ln>
        </p:spPr>
        <p:txBody>
          <a:bodyPr wrap="square" rtlCol="0">
            <a:spAutoFit/>
          </a:bodyPr>
          <a:lstStyle/>
          <a:p>
            <a:pPr algn="ctr"/>
            <a:r>
              <a:rPr lang="sl-SI" dirty="0" smtClean="0"/>
              <a:t>prijava potrebe po delavcu ali pripravniku</a:t>
            </a:r>
            <a:endParaRPr lang="sl-SI" dirty="0"/>
          </a:p>
        </p:txBody>
      </p:sp>
      <p:cxnSp>
        <p:nvCxnSpPr>
          <p:cNvPr id="27" name="Raven puščični povezovalnik 26"/>
          <p:cNvCxnSpPr/>
          <p:nvPr/>
        </p:nvCxnSpPr>
        <p:spPr>
          <a:xfrm>
            <a:off x="3780631" y="6595482"/>
            <a:ext cx="0" cy="344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3860204" y="6570836"/>
            <a:ext cx="1764196" cy="369332"/>
          </a:xfrm>
          <a:prstGeom prst="rect">
            <a:avLst/>
          </a:prstGeom>
          <a:noFill/>
          <a:ln>
            <a:noFill/>
          </a:ln>
        </p:spPr>
        <p:txBody>
          <a:bodyPr wrap="square" rtlCol="0">
            <a:spAutoFit/>
          </a:bodyPr>
          <a:lstStyle/>
          <a:p>
            <a:r>
              <a:rPr lang="sl-SI" dirty="0" smtClean="0"/>
              <a:t>odda</a:t>
            </a:r>
            <a:endParaRPr lang="sl-SI" dirty="0"/>
          </a:p>
        </p:txBody>
      </p:sp>
      <p:sp>
        <p:nvSpPr>
          <p:cNvPr id="30" name="PoljeZBesedilom 29"/>
          <p:cNvSpPr txBox="1"/>
          <p:nvPr/>
        </p:nvSpPr>
        <p:spPr>
          <a:xfrm>
            <a:off x="327119" y="6930876"/>
            <a:ext cx="6765880" cy="369332"/>
          </a:xfrm>
          <a:prstGeom prst="rect">
            <a:avLst/>
          </a:prstGeom>
          <a:noFill/>
          <a:ln>
            <a:solidFill>
              <a:schemeClr val="tx1"/>
            </a:solidFill>
          </a:ln>
        </p:spPr>
        <p:txBody>
          <a:bodyPr wrap="square" rtlCol="0">
            <a:spAutoFit/>
          </a:bodyPr>
          <a:lstStyle/>
          <a:p>
            <a:pPr algn="ctr"/>
            <a:r>
              <a:rPr lang="sl-SI" dirty="0"/>
              <a:t>n</a:t>
            </a:r>
            <a:r>
              <a:rPr lang="sl-SI" dirty="0" smtClean="0"/>
              <a:t>a obrazcu PD-1</a:t>
            </a:r>
            <a:endParaRPr lang="sl-SI" dirty="0"/>
          </a:p>
        </p:txBody>
      </p:sp>
      <p:cxnSp>
        <p:nvCxnSpPr>
          <p:cNvPr id="35" name="Raven povezovalnik 34"/>
          <p:cNvCxnSpPr/>
          <p:nvPr/>
        </p:nvCxnSpPr>
        <p:spPr>
          <a:xfrm>
            <a:off x="327119" y="7362924"/>
            <a:ext cx="0" cy="1550238"/>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468263" y="7434932"/>
            <a:ext cx="6624736" cy="923330"/>
          </a:xfrm>
          <a:prstGeom prst="rect">
            <a:avLst/>
          </a:prstGeom>
          <a:noFill/>
          <a:ln>
            <a:solidFill>
              <a:schemeClr val="tx1"/>
            </a:solidFill>
          </a:ln>
        </p:spPr>
        <p:txBody>
          <a:bodyPr wrap="square" rtlCol="0">
            <a:spAutoFit/>
          </a:bodyPr>
          <a:lstStyle/>
          <a:p>
            <a:r>
              <a:rPr lang="sl-SI" dirty="0" smtClean="0"/>
              <a:t>na vsakem uradu za delo, po pošti ali v elektronski obliki, prek spletnega portala e-VEM, s pomočjo referentov na vstopnih točkah e-VEM in notarjev</a:t>
            </a:r>
            <a:endParaRPr lang="sl-SI" dirty="0"/>
          </a:p>
        </p:txBody>
      </p:sp>
      <p:cxnSp>
        <p:nvCxnSpPr>
          <p:cNvPr id="37" name="Raven povezovalnik 36"/>
          <p:cNvCxnSpPr/>
          <p:nvPr/>
        </p:nvCxnSpPr>
        <p:spPr>
          <a:xfrm>
            <a:off x="327119" y="7689026"/>
            <a:ext cx="1411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Raven povezovalnik 43"/>
          <p:cNvCxnSpPr>
            <a:stCxn id="7" idx="1"/>
          </p:cNvCxnSpPr>
          <p:nvPr/>
        </p:nvCxnSpPr>
        <p:spPr>
          <a:xfrm flipH="1">
            <a:off x="108223" y="5208746"/>
            <a:ext cx="4026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108223" y="5208746"/>
            <a:ext cx="0" cy="4951457"/>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249367" y="9402955"/>
            <a:ext cx="6843632" cy="369332"/>
          </a:xfrm>
          <a:prstGeom prst="rect">
            <a:avLst/>
          </a:prstGeom>
          <a:noFill/>
          <a:ln>
            <a:solidFill>
              <a:schemeClr val="tx1"/>
            </a:solidFill>
          </a:ln>
        </p:spPr>
        <p:txBody>
          <a:bodyPr wrap="square" rtlCol="0">
            <a:spAutoFit/>
          </a:bodyPr>
          <a:lstStyle/>
          <a:p>
            <a:r>
              <a:rPr lang="sl-SI" dirty="0" smtClean="0"/>
              <a:t>vsa prosta delovna mesta objaviti v svojih uradnih prostorih</a:t>
            </a:r>
            <a:endParaRPr lang="sl-SI" dirty="0"/>
          </a:p>
        </p:txBody>
      </p:sp>
      <p:cxnSp>
        <p:nvCxnSpPr>
          <p:cNvPr id="48" name="Raven povezovalnik 47"/>
          <p:cNvCxnSpPr/>
          <p:nvPr/>
        </p:nvCxnSpPr>
        <p:spPr>
          <a:xfrm>
            <a:off x="108223" y="9606205"/>
            <a:ext cx="141144"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249367" y="9956953"/>
            <a:ext cx="6843632" cy="646331"/>
          </a:xfrm>
          <a:prstGeom prst="rect">
            <a:avLst/>
          </a:prstGeom>
          <a:noFill/>
          <a:ln>
            <a:solidFill>
              <a:schemeClr val="tx1"/>
            </a:solidFill>
          </a:ln>
        </p:spPr>
        <p:txBody>
          <a:bodyPr wrap="square" rtlCol="0">
            <a:spAutoFit/>
          </a:bodyPr>
          <a:lstStyle/>
          <a:p>
            <a:r>
              <a:rPr lang="sl-SI" dirty="0" smtClean="0"/>
              <a:t>v medijih samo delodajalec ob prijavi p. delovnega mesta obrazcu označi, želi</a:t>
            </a:r>
            <a:endParaRPr lang="sl-SI" dirty="0"/>
          </a:p>
        </p:txBody>
      </p:sp>
      <p:cxnSp>
        <p:nvCxnSpPr>
          <p:cNvPr id="50" name="Raven povezovalnik 49"/>
          <p:cNvCxnSpPr/>
          <p:nvPr/>
        </p:nvCxnSpPr>
        <p:spPr>
          <a:xfrm>
            <a:off x="108223" y="10160203"/>
            <a:ext cx="141144"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465391" y="8443044"/>
            <a:ext cx="6627608" cy="923330"/>
          </a:xfrm>
          <a:prstGeom prst="rect">
            <a:avLst/>
          </a:prstGeom>
          <a:noFill/>
          <a:ln>
            <a:solidFill>
              <a:schemeClr val="tx1"/>
            </a:solidFill>
          </a:ln>
        </p:spPr>
        <p:txBody>
          <a:bodyPr wrap="square" rtlCol="0">
            <a:spAutoFit/>
          </a:bodyPr>
          <a:lstStyle/>
          <a:p>
            <a:r>
              <a:rPr lang="sl-SI" dirty="0" smtClean="0"/>
              <a:t>obrazec zavodu potrdili, potrebovali prijavi delavca v obvezno pokojninsko, invalidsko in zdravstveno zavarovanje in zavarovanje za primer brezposelnosti</a:t>
            </a:r>
            <a:endParaRPr lang="sl-SI" dirty="0"/>
          </a:p>
        </p:txBody>
      </p:sp>
      <p:cxnSp>
        <p:nvCxnSpPr>
          <p:cNvPr id="56" name="Raven povezovalnik 55"/>
          <p:cNvCxnSpPr/>
          <p:nvPr/>
        </p:nvCxnSpPr>
        <p:spPr>
          <a:xfrm>
            <a:off x="324247" y="8875092"/>
            <a:ext cx="14114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65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08223" y="90116"/>
            <a:ext cx="7344816" cy="923330"/>
          </a:xfrm>
          <a:prstGeom prst="rect">
            <a:avLst/>
          </a:prstGeom>
          <a:solidFill>
            <a:srgbClr val="FFFF00"/>
          </a:solidFill>
        </p:spPr>
        <p:txBody>
          <a:bodyPr wrap="square" rtlCol="0">
            <a:spAutoFit/>
          </a:bodyPr>
          <a:lstStyle/>
          <a:p>
            <a:r>
              <a:rPr lang="sl-SI" dirty="0" smtClean="0"/>
              <a:t>3. Kaj mora vsebovati objava delovnega mesta, če delodajalec meni, da javna objava na zavodu ne zagotavlja dovolj široke obveščenosti oz. izbire kandidatov, poleg tega odloči še za druge oblike javne objave?</a:t>
            </a:r>
            <a:endParaRPr lang="sl-SI" dirty="0"/>
          </a:p>
        </p:txBody>
      </p:sp>
      <p:cxnSp>
        <p:nvCxnSpPr>
          <p:cNvPr id="3" name="Raven povezovalnik 2"/>
          <p:cNvCxnSpPr/>
          <p:nvPr/>
        </p:nvCxnSpPr>
        <p:spPr>
          <a:xfrm>
            <a:off x="252239" y="1611576"/>
            <a:ext cx="0" cy="7695564"/>
          </a:xfrm>
          <a:prstGeom prst="line">
            <a:avLst/>
          </a:prstGeom>
        </p:spPr>
        <p:style>
          <a:lnRef idx="1">
            <a:schemeClr val="accent1"/>
          </a:lnRef>
          <a:fillRef idx="0">
            <a:schemeClr val="accent1"/>
          </a:fillRef>
          <a:effectRef idx="0">
            <a:schemeClr val="accent1"/>
          </a:effectRef>
          <a:fontRef idx="minor">
            <a:schemeClr val="tx1"/>
          </a:fontRef>
        </p:style>
      </p:cxnSp>
      <p:sp>
        <p:nvSpPr>
          <p:cNvPr id="4" name="PoljeZBesedilom 3"/>
          <p:cNvSpPr txBox="1"/>
          <p:nvPr/>
        </p:nvSpPr>
        <p:spPr>
          <a:xfrm>
            <a:off x="252239" y="1242244"/>
            <a:ext cx="6768752" cy="369332"/>
          </a:xfrm>
          <a:prstGeom prst="rect">
            <a:avLst/>
          </a:prstGeom>
          <a:solidFill>
            <a:schemeClr val="tx2">
              <a:lumMod val="20000"/>
              <a:lumOff val="80000"/>
            </a:schemeClr>
          </a:solidFill>
          <a:ln>
            <a:solidFill>
              <a:schemeClr val="tx1"/>
            </a:solidFill>
          </a:ln>
        </p:spPr>
        <p:txBody>
          <a:bodyPr wrap="square" rtlCol="0">
            <a:spAutoFit/>
          </a:bodyPr>
          <a:lstStyle/>
          <a:p>
            <a:r>
              <a:rPr lang="sl-SI" dirty="0" smtClean="0"/>
              <a:t>objava delovnega mesta mora vsebovati (1. del)</a:t>
            </a:r>
            <a:endParaRPr lang="sl-SI" dirty="0"/>
          </a:p>
        </p:txBody>
      </p:sp>
      <p:sp>
        <p:nvSpPr>
          <p:cNvPr id="5" name="PoljeZBesedilom 4"/>
          <p:cNvSpPr txBox="1"/>
          <p:nvPr/>
        </p:nvSpPr>
        <p:spPr>
          <a:xfrm>
            <a:off x="468264" y="1855107"/>
            <a:ext cx="6552727" cy="380517"/>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podatke o delodajalcu</a:t>
            </a:r>
            <a:endParaRPr lang="sl-SI" dirty="0"/>
          </a:p>
        </p:txBody>
      </p:sp>
      <p:sp>
        <p:nvSpPr>
          <p:cNvPr id="7" name="PoljeZBesedilom 6"/>
          <p:cNvSpPr txBox="1"/>
          <p:nvPr/>
        </p:nvSpPr>
        <p:spPr>
          <a:xfrm>
            <a:off x="765296" y="2457089"/>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ime in opis podjetja</a:t>
            </a:r>
            <a:endParaRPr lang="sl-SI" dirty="0"/>
          </a:p>
        </p:txBody>
      </p:sp>
      <p:cxnSp>
        <p:nvCxnSpPr>
          <p:cNvPr id="8" name="Raven povezovalnik 7"/>
          <p:cNvCxnSpPr>
            <a:endCxn id="7" idx="1"/>
          </p:cNvCxnSpPr>
          <p:nvPr/>
        </p:nvCxnSpPr>
        <p:spPr>
          <a:xfrm>
            <a:off x="468264" y="2641755"/>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468264" y="5553432"/>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oznako delovnega mesta</a:t>
            </a:r>
            <a:endParaRPr lang="sl-SI" dirty="0"/>
          </a:p>
        </p:txBody>
      </p:sp>
      <p:cxnSp>
        <p:nvCxnSpPr>
          <p:cNvPr id="12" name="Raven povezovalnik 11"/>
          <p:cNvCxnSpPr/>
          <p:nvPr/>
        </p:nvCxnSpPr>
        <p:spPr>
          <a:xfrm>
            <a:off x="252238" y="2028891"/>
            <a:ext cx="216025" cy="54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aven povezovalnik 13"/>
          <p:cNvCxnSpPr/>
          <p:nvPr/>
        </p:nvCxnSpPr>
        <p:spPr>
          <a:xfrm>
            <a:off x="468264" y="2235624"/>
            <a:ext cx="0" cy="292641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837303" y="3114452"/>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grafični znak</a:t>
            </a:r>
            <a:endParaRPr lang="sl-SI" dirty="0"/>
          </a:p>
        </p:txBody>
      </p:sp>
      <p:cxnSp>
        <p:nvCxnSpPr>
          <p:cNvPr id="18" name="Raven povezovalnik 17"/>
          <p:cNvCxnSpPr>
            <a:endCxn id="17" idx="1"/>
          </p:cNvCxnSpPr>
          <p:nvPr/>
        </p:nvCxnSpPr>
        <p:spPr>
          <a:xfrm>
            <a:off x="540271" y="3299118"/>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837303" y="3753232"/>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točen naslov</a:t>
            </a:r>
            <a:endParaRPr lang="sl-SI" dirty="0"/>
          </a:p>
        </p:txBody>
      </p:sp>
      <p:cxnSp>
        <p:nvCxnSpPr>
          <p:cNvPr id="21" name="Raven povezovalnik 20"/>
          <p:cNvCxnSpPr>
            <a:endCxn id="20" idx="1"/>
          </p:cNvCxnSpPr>
          <p:nvPr/>
        </p:nvCxnSpPr>
        <p:spPr>
          <a:xfrm>
            <a:off x="540271" y="3937898"/>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837303" y="4401304"/>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telefonsko številko in druge številke</a:t>
            </a:r>
            <a:endParaRPr lang="sl-SI" dirty="0"/>
          </a:p>
        </p:txBody>
      </p:sp>
      <p:cxnSp>
        <p:nvCxnSpPr>
          <p:cNvPr id="23" name="Raven povezovalnik 22"/>
          <p:cNvCxnSpPr>
            <a:endCxn id="22" idx="1"/>
          </p:cNvCxnSpPr>
          <p:nvPr/>
        </p:nvCxnSpPr>
        <p:spPr>
          <a:xfrm>
            <a:off x="540271" y="4585970"/>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837303" y="4977368"/>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kontaktno osebo</a:t>
            </a:r>
            <a:endParaRPr lang="sl-SI" dirty="0"/>
          </a:p>
        </p:txBody>
      </p:sp>
      <p:cxnSp>
        <p:nvCxnSpPr>
          <p:cNvPr id="25" name="Raven povezovalnik 24"/>
          <p:cNvCxnSpPr>
            <a:endCxn id="24" idx="1"/>
          </p:cNvCxnSpPr>
          <p:nvPr/>
        </p:nvCxnSpPr>
        <p:spPr>
          <a:xfrm>
            <a:off x="540271" y="5162034"/>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837303" y="6129496"/>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nabavni referent, vodja kadrovske službe …,</a:t>
            </a:r>
            <a:endParaRPr lang="sl-SI" dirty="0"/>
          </a:p>
        </p:txBody>
      </p:sp>
      <p:cxnSp>
        <p:nvCxnSpPr>
          <p:cNvPr id="28" name="Raven povezovalnik 27"/>
          <p:cNvCxnSpPr>
            <a:endCxn id="27" idx="1"/>
          </p:cNvCxnSpPr>
          <p:nvPr/>
        </p:nvCxnSpPr>
        <p:spPr>
          <a:xfrm>
            <a:off x="540271" y="6314162"/>
            <a:ext cx="297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171231" y="5778748"/>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549272" y="6642844"/>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čas zaposlitve</a:t>
            </a:r>
            <a:endParaRPr lang="sl-SI" dirty="0"/>
          </a:p>
        </p:txBody>
      </p:sp>
      <p:cxnSp>
        <p:nvCxnSpPr>
          <p:cNvPr id="33" name="Raven povezovalnik 32"/>
          <p:cNvCxnSpPr/>
          <p:nvPr/>
        </p:nvCxnSpPr>
        <p:spPr>
          <a:xfrm>
            <a:off x="252239" y="6868160"/>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549272" y="7281624"/>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vzrok zaposlitve</a:t>
            </a:r>
            <a:endParaRPr lang="sl-SI" dirty="0"/>
          </a:p>
        </p:txBody>
      </p:sp>
      <p:cxnSp>
        <p:nvCxnSpPr>
          <p:cNvPr id="35" name="Raven povezovalnik 34"/>
          <p:cNvCxnSpPr/>
          <p:nvPr/>
        </p:nvCxnSpPr>
        <p:spPr>
          <a:xfrm>
            <a:off x="252239" y="7506940"/>
            <a:ext cx="297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Raven povezovalnik 35"/>
          <p:cNvCxnSpPr/>
          <p:nvPr/>
        </p:nvCxnSpPr>
        <p:spPr>
          <a:xfrm>
            <a:off x="468263" y="5922764"/>
            <a:ext cx="0" cy="432048"/>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909311" y="7857688"/>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zaradi širitve proizvodnje, odprtja nove poslovalnice …,</a:t>
            </a:r>
            <a:endParaRPr lang="sl-SI" dirty="0"/>
          </a:p>
        </p:txBody>
      </p:sp>
      <p:cxnSp>
        <p:nvCxnSpPr>
          <p:cNvPr id="39" name="Raven povezovalnik 38"/>
          <p:cNvCxnSpPr>
            <a:endCxn id="38" idx="1"/>
          </p:cNvCxnSpPr>
          <p:nvPr/>
        </p:nvCxnSpPr>
        <p:spPr>
          <a:xfrm>
            <a:off x="549271" y="8042354"/>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540271" y="7650956"/>
            <a:ext cx="0" cy="432048"/>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621280" y="8433752"/>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pogoje zaposlitve</a:t>
            </a:r>
            <a:endParaRPr lang="sl-SI" dirty="0"/>
          </a:p>
        </p:txBody>
      </p:sp>
      <p:cxnSp>
        <p:nvCxnSpPr>
          <p:cNvPr id="44" name="Raven povezovalnik 43"/>
          <p:cNvCxnSpPr/>
          <p:nvPr/>
        </p:nvCxnSpPr>
        <p:spPr>
          <a:xfrm>
            <a:off x="324247" y="8659068"/>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549272" y="9081824"/>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posebne zahteve</a:t>
            </a:r>
            <a:endParaRPr lang="sl-SI" dirty="0"/>
          </a:p>
        </p:txBody>
      </p:sp>
      <p:cxnSp>
        <p:nvCxnSpPr>
          <p:cNvPr id="46" name="Raven povezovalnik 45"/>
          <p:cNvCxnSpPr/>
          <p:nvPr/>
        </p:nvCxnSpPr>
        <p:spPr>
          <a:xfrm>
            <a:off x="252239" y="9307140"/>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909311" y="9657888"/>
            <a:ext cx="6255695"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aktivno  znanje angleškega jezika …,</a:t>
            </a:r>
            <a:endParaRPr lang="sl-SI" dirty="0"/>
          </a:p>
        </p:txBody>
      </p:sp>
      <p:cxnSp>
        <p:nvCxnSpPr>
          <p:cNvPr id="48" name="Raven povezovalnik 47"/>
          <p:cNvCxnSpPr>
            <a:endCxn id="47" idx="1"/>
          </p:cNvCxnSpPr>
          <p:nvPr/>
        </p:nvCxnSpPr>
        <p:spPr>
          <a:xfrm>
            <a:off x="549271" y="9842554"/>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ovezovalnik 48"/>
          <p:cNvCxnSpPr/>
          <p:nvPr/>
        </p:nvCxnSpPr>
        <p:spPr>
          <a:xfrm>
            <a:off x="540271" y="9451156"/>
            <a:ext cx="0" cy="4320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308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08223" y="90116"/>
            <a:ext cx="7344816" cy="923330"/>
          </a:xfrm>
          <a:prstGeom prst="rect">
            <a:avLst/>
          </a:prstGeom>
          <a:solidFill>
            <a:srgbClr val="FFFF00"/>
          </a:solidFill>
        </p:spPr>
        <p:txBody>
          <a:bodyPr wrap="square" rtlCol="0">
            <a:spAutoFit/>
          </a:bodyPr>
          <a:lstStyle/>
          <a:p>
            <a:r>
              <a:rPr lang="sl-SI" dirty="0" smtClean="0"/>
              <a:t>3. Kaj mora vsebovati objava delovnega mesta, če delodajalec meni, da javna objava na zavodu ne zagotavlja dovolj široke obveščenosti oz. izbire kandidatov, poleg tega odloči še za druge oblike javne objave?</a:t>
            </a:r>
            <a:endParaRPr lang="sl-SI" dirty="0"/>
          </a:p>
        </p:txBody>
      </p:sp>
      <p:cxnSp>
        <p:nvCxnSpPr>
          <p:cNvPr id="3" name="Raven povezovalnik 2"/>
          <p:cNvCxnSpPr/>
          <p:nvPr/>
        </p:nvCxnSpPr>
        <p:spPr>
          <a:xfrm>
            <a:off x="252239" y="1611576"/>
            <a:ext cx="0" cy="3591108"/>
          </a:xfrm>
          <a:prstGeom prst="line">
            <a:avLst/>
          </a:prstGeom>
        </p:spPr>
        <p:style>
          <a:lnRef idx="1">
            <a:schemeClr val="accent1"/>
          </a:lnRef>
          <a:fillRef idx="0">
            <a:schemeClr val="accent1"/>
          </a:fillRef>
          <a:effectRef idx="0">
            <a:schemeClr val="accent1"/>
          </a:effectRef>
          <a:fontRef idx="minor">
            <a:schemeClr val="tx1"/>
          </a:fontRef>
        </p:style>
      </p:cxnSp>
      <p:sp>
        <p:nvSpPr>
          <p:cNvPr id="4" name="PoljeZBesedilom 3"/>
          <p:cNvSpPr txBox="1"/>
          <p:nvPr/>
        </p:nvSpPr>
        <p:spPr>
          <a:xfrm>
            <a:off x="252239" y="1242244"/>
            <a:ext cx="6768752" cy="369332"/>
          </a:xfrm>
          <a:prstGeom prst="rect">
            <a:avLst/>
          </a:prstGeom>
          <a:solidFill>
            <a:schemeClr val="tx2">
              <a:lumMod val="20000"/>
              <a:lumOff val="80000"/>
            </a:schemeClr>
          </a:solidFill>
          <a:ln>
            <a:solidFill>
              <a:schemeClr val="tx1"/>
            </a:solidFill>
          </a:ln>
        </p:spPr>
        <p:txBody>
          <a:bodyPr wrap="square" rtlCol="0">
            <a:spAutoFit/>
          </a:bodyPr>
          <a:lstStyle/>
          <a:p>
            <a:r>
              <a:rPr lang="sl-SI" dirty="0" smtClean="0"/>
              <a:t>objava delovnega mesta mora vsebovati (2. del)</a:t>
            </a:r>
            <a:endParaRPr lang="sl-SI" dirty="0"/>
          </a:p>
        </p:txBody>
      </p:sp>
      <p:sp>
        <p:nvSpPr>
          <p:cNvPr id="5" name="PoljeZBesedilom 4"/>
          <p:cNvSpPr txBox="1"/>
          <p:nvPr/>
        </p:nvSpPr>
        <p:spPr>
          <a:xfrm>
            <a:off x="468264" y="1855107"/>
            <a:ext cx="6552727" cy="380517"/>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trajanje poskusnega dela</a:t>
            </a:r>
            <a:endParaRPr lang="sl-SI" dirty="0"/>
          </a:p>
        </p:txBody>
      </p:sp>
      <p:sp>
        <p:nvSpPr>
          <p:cNvPr id="9" name="PoljeZBesedilom 8"/>
          <p:cNvSpPr txBox="1"/>
          <p:nvPr/>
        </p:nvSpPr>
        <p:spPr>
          <a:xfrm>
            <a:off x="468264" y="2466380"/>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dodatne informacije</a:t>
            </a:r>
            <a:endParaRPr lang="sl-SI" dirty="0"/>
          </a:p>
        </p:txBody>
      </p:sp>
      <p:cxnSp>
        <p:nvCxnSpPr>
          <p:cNvPr id="12" name="Raven povezovalnik 11"/>
          <p:cNvCxnSpPr/>
          <p:nvPr/>
        </p:nvCxnSpPr>
        <p:spPr>
          <a:xfrm>
            <a:off x="252238" y="2028891"/>
            <a:ext cx="216025" cy="544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171231" y="2691696"/>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549272" y="3042444"/>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a:t>r</a:t>
            </a:r>
            <a:r>
              <a:rPr lang="sl-SI" dirty="0" smtClean="0"/>
              <a:t>ok za prijavo, ki ne sme biti krajši od 8 dni</a:t>
            </a:r>
            <a:endParaRPr lang="sl-SI" dirty="0"/>
          </a:p>
        </p:txBody>
      </p:sp>
      <p:cxnSp>
        <p:nvCxnSpPr>
          <p:cNvPr id="41" name="Raven povezovalnik 40"/>
          <p:cNvCxnSpPr/>
          <p:nvPr/>
        </p:nvCxnSpPr>
        <p:spPr>
          <a:xfrm>
            <a:off x="252239" y="3267760"/>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540271" y="3681224"/>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način prijavljanja</a:t>
            </a:r>
            <a:endParaRPr lang="sl-SI" dirty="0"/>
          </a:p>
        </p:txBody>
      </p:sp>
      <p:cxnSp>
        <p:nvCxnSpPr>
          <p:cNvPr id="53" name="Raven povezovalnik 52"/>
          <p:cNvCxnSpPr/>
          <p:nvPr/>
        </p:nvCxnSpPr>
        <p:spPr>
          <a:xfrm>
            <a:off x="252239" y="3906540"/>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540271" y="4329296"/>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rok, v katerem mora biti kandidat obveščen o izbiri</a:t>
            </a:r>
            <a:endParaRPr lang="sl-SI" dirty="0"/>
          </a:p>
        </p:txBody>
      </p:sp>
      <p:cxnSp>
        <p:nvCxnSpPr>
          <p:cNvPr id="58" name="Raven povezovalnik 57"/>
          <p:cNvCxnSpPr/>
          <p:nvPr/>
        </p:nvCxnSpPr>
        <p:spPr>
          <a:xfrm>
            <a:off x="252239" y="4554612"/>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540271" y="4977368"/>
            <a:ext cx="6624734" cy="369332"/>
          </a:xfrm>
          <a:prstGeom prst="rect">
            <a:avLst/>
          </a:prstGeom>
          <a:solidFill>
            <a:schemeClr val="bg1"/>
          </a:solidFill>
          <a:ln>
            <a:solidFill>
              <a:schemeClr val="accent1">
                <a:shade val="95000"/>
                <a:satMod val="105000"/>
              </a:schemeClr>
            </a:solidFill>
          </a:ln>
        </p:spPr>
        <p:txBody>
          <a:bodyPr wrap="square" rtlCol="0">
            <a:spAutoFit/>
          </a:bodyPr>
          <a:lstStyle/>
          <a:p>
            <a:r>
              <a:rPr lang="sl-SI" dirty="0" smtClean="0"/>
              <a:t>priloge</a:t>
            </a:r>
            <a:endParaRPr lang="sl-SI" dirty="0"/>
          </a:p>
        </p:txBody>
      </p:sp>
      <p:cxnSp>
        <p:nvCxnSpPr>
          <p:cNvPr id="60" name="Raven povezovalnik 59"/>
          <p:cNvCxnSpPr/>
          <p:nvPr/>
        </p:nvCxnSpPr>
        <p:spPr>
          <a:xfrm>
            <a:off x="252239" y="5202684"/>
            <a:ext cx="297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108223" y="5634732"/>
            <a:ext cx="7344816" cy="369332"/>
          </a:xfrm>
          <a:prstGeom prst="rect">
            <a:avLst/>
          </a:prstGeom>
          <a:solidFill>
            <a:srgbClr val="FFFF00"/>
          </a:solidFill>
        </p:spPr>
        <p:txBody>
          <a:bodyPr wrap="square" rtlCol="0">
            <a:spAutoFit/>
          </a:bodyPr>
          <a:lstStyle/>
          <a:p>
            <a:r>
              <a:rPr lang="sl-SI" dirty="0" smtClean="0"/>
              <a:t>4. Zakaj moramo oglas za zaposlitev primerno oblikovati?</a:t>
            </a:r>
            <a:endParaRPr lang="sl-SI" dirty="0"/>
          </a:p>
        </p:txBody>
      </p:sp>
      <p:sp>
        <p:nvSpPr>
          <p:cNvPr id="10" name="PoljeZBesedilom 9"/>
          <p:cNvSpPr txBox="1"/>
          <p:nvPr/>
        </p:nvSpPr>
        <p:spPr>
          <a:xfrm>
            <a:off x="252238" y="6138788"/>
            <a:ext cx="6921768" cy="369332"/>
          </a:xfrm>
          <a:prstGeom prst="rect">
            <a:avLst/>
          </a:prstGeom>
          <a:noFill/>
        </p:spPr>
        <p:txBody>
          <a:bodyPr wrap="square" rtlCol="0">
            <a:spAutoFit/>
          </a:bodyPr>
          <a:lstStyle/>
          <a:p>
            <a:r>
              <a:rPr lang="sl-SI" dirty="0" smtClean="0"/>
              <a:t>Objava delovnega mesta je neke vrste oglas med množico oglasov</a:t>
            </a:r>
            <a:endParaRPr lang="sl-SI" dirty="0"/>
          </a:p>
        </p:txBody>
      </p:sp>
      <p:sp>
        <p:nvSpPr>
          <p:cNvPr id="62" name="PoljeZBesedilom 61"/>
          <p:cNvSpPr txBox="1"/>
          <p:nvPr/>
        </p:nvSpPr>
        <p:spPr>
          <a:xfrm>
            <a:off x="180231" y="6705560"/>
            <a:ext cx="7344816" cy="369332"/>
          </a:xfrm>
          <a:prstGeom prst="rect">
            <a:avLst/>
          </a:prstGeom>
          <a:solidFill>
            <a:srgbClr val="FFFF00"/>
          </a:solidFill>
        </p:spPr>
        <p:txBody>
          <a:bodyPr wrap="square" rtlCol="0">
            <a:spAutoFit/>
          </a:bodyPr>
          <a:lstStyle/>
          <a:p>
            <a:r>
              <a:rPr lang="sl-SI" dirty="0" smtClean="0"/>
              <a:t>5. Komu lahko zaupamo sestavo objave delovnega mesta?</a:t>
            </a:r>
            <a:endParaRPr lang="sl-SI" dirty="0"/>
          </a:p>
        </p:txBody>
      </p:sp>
      <p:sp>
        <p:nvSpPr>
          <p:cNvPr id="63" name="PoljeZBesedilom 62"/>
          <p:cNvSpPr txBox="1"/>
          <p:nvPr/>
        </p:nvSpPr>
        <p:spPr>
          <a:xfrm>
            <a:off x="252239" y="7209616"/>
            <a:ext cx="6921768" cy="369332"/>
          </a:xfrm>
          <a:prstGeom prst="rect">
            <a:avLst/>
          </a:prstGeom>
          <a:noFill/>
        </p:spPr>
        <p:txBody>
          <a:bodyPr wrap="square" rtlCol="0">
            <a:spAutoFit/>
          </a:bodyPr>
          <a:lstStyle/>
          <a:p>
            <a:r>
              <a:rPr lang="sl-SI" dirty="0" smtClean="0"/>
              <a:t>Oglaševalski agenciji ali časopisnemu podjetju</a:t>
            </a:r>
            <a:endParaRPr lang="sl-SI" dirty="0"/>
          </a:p>
        </p:txBody>
      </p:sp>
      <p:sp>
        <p:nvSpPr>
          <p:cNvPr id="64" name="PoljeZBesedilom 63">
            <a:hlinkClick r:id="rId2" action="ppaction://hlinksldjump"/>
          </p:cNvPr>
          <p:cNvSpPr txBox="1"/>
          <p:nvPr/>
        </p:nvSpPr>
        <p:spPr>
          <a:xfrm>
            <a:off x="260623" y="7713672"/>
            <a:ext cx="7344816" cy="369332"/>
          </a:xfrm>
          <a:prstGeom prst="rect">
            <a:avLst/>
          </a:prstGeom>
          <a:solidFill>
            <a:srgbClr val="FFFF00"/>
          </a:solidFill>
          <a:ln>
            <a:solidFill>
              <a:srgbClr val="FF0000"/>
            </a:solidFill>
          </a:ln>
        </p:spPr>
        <p:txBody>
          <a:bodyPr wrap="square" rtlCol="0">
            <a:spAutoFit/>
          </a:bodyPr>
          <a:lstStyle/>
          <a:p>
            <a:r>
              <a:rPr lang="sl-SI" dirty="0" smtClean="0"/>
              <a:t>6. Kako lahko izgleda objava delovnega mesta?</a:t>
            </a:r>
            <a:endParaRPr lang="sl-SI" dirty="0"/>
          </a:p>
        </p:txBody>
      </p:sp>
    </p:spTree>
    <p:extLst>
      <p:ext uri="{BB962C8B-B14F-4D97-AF65-F5344CB8AC3E}">
        <p14:creationId xmlns:p14="http://schemas.microsoft.com/office/powerpoint/2010/main" val="38406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954212"/>
            <a:ext cx="6405840" cy="646331"/>
          </a:xfrm>
          <a:prstGeom prst="rect">
            <a:avLst/>
          </a:prstGeom>
          <a:solidFill>
            <a:srgbClr val="FFFF00"/>
          </a:solidFill>
        </p:spPr>
        <p:txBody>
          <a:bodyPr wrap="square" rtlCol="0">
            <a:spAutoFit/>
          </a:bodyPr>
          <a:lstStyle/>
          <a:p>
            <a:r>
              <a:rPr lang="sl-SI" dirty="0" smtClean="0"/>
              <a:t>1. Od kje kandidat, ki išče delovno mesto, pridobiva informacije o prostih delovnih mestih?</a:t>
            </a:r>
            <a:endParaRPr lang="sl-SI" dirty="0"/>
          </a:p>
        </p:txBody>
      </p:sp>
      <p:cxnSp>
        <p:nvCxnSpPr>
          <p:cNvPr id="34" name="Raven povezovalnik 33"/>
          <p:cNvCxnSpPr/>
          <p:nvPr/>
        </p:nvCxnSpPr>
        <p:spPr>
          <a:xfrm>
            <a:off x="3996655" y="160228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397691" y="309730"/>
            <a:ext cx="6264696" cy="461665"/>
          </a:xfrm>
          <a:prstGeom prst="rect">
            <a:avLst/>
          </a:prstGeom>
          <a:noFill/>
        </p:spPr>
        <p:txBody>
          <a:bodyPr wrap="square" rtlCol="0">
            <a:spAutoFit/>
          </a:bodyPr>
          <a:lstStyle/>
          <a:p>
            <a:r>
              <a:rPr lang="sl-SI" sz="2400" dirty="0" smtClean="0"/>
              <a:t>4.1.4 VLOGA ZA PROSTO DELOVNO MESTO</a:t>
            </a:r>
            <a:endParaRPr lang="sl-SI" sz="2400" dirty="0"/>
          </a:p>
        </p:txBody>
      </p:sp>
      <p:sp>
        <p:nvSpPr>
          <p:cNvPr id="2" name="PoljeZBesedilom 1"/>
          <p:cNvSpPr txBox="1"/>
          <p:nvPr/>
        </p:nvSpPr>
        <p:spPr>
          <a:xfrm>
            <a:off x="327119" y="1659482"/>
            <a:ext cx="6264696" cy="369332"/>
          </a:xfrm>
          <a:prstGeom prst="rect">
            <a:avLst/>
          </a:prstGeom>
          <a:noFill/>
        </p:spPr>
        <p:txBody>
          <a:bodyPr wrap="square" rtlCol="0">
            <a:spAutoFit/>
          </a:bodyPr>
          <a:lstStyle/>
          <a:p>
            <a:r>
              <a:rPr lang="sl-SI" dirty="0" smtClean="0"/>
              <a:t>v časopisih, s proučevanjem oglasov ali na borzi dela</a:t>
            </a:r>
            <a:endParaRPr lang="sl-SI" dirty="0"/>
          </a:p>
        </p:txBody>
      </p:sp>
      <p:sp>
        <p:nvSpPr>
          <p:cNvPr id="41" name="PoljeZBesedilom 40"/>
          <p:cNvSpPr txBox="1"/>
          <p:nvPr/>
        </p:nvSpPr>
        <p:spPr>
          <a:xfrm>
            <a:off x="396255" y="2127533"/>
            <a:ext cx="6405840" cy="369332"/>
          </a:xfrm>
          <a:prstGeom prst="rect">
            <a:avLst/>
          </a:prstGeom>
          <a:solidFill>
            <a:srgbClr val="FFFF00"/>
          </a:solidFill>
        </p:spPr>
        <p:txBody>
          <a:bodyPr wrap="square" rtlCol="0">
            <a:spAutoFit/>
          </a:bodyPr>
          <a:lstStyle/>
          <a:p>
            <a:r>
              <a:rPr lang="sl-SI" dirty="0" smtClean="0"/>
              <a:t>2. S čim se prijavi na prosto delovno mesto?</a:t>
            </a:r>
            <a:endParaRPr lang="sl-SI" dirty="0"/>
          </a:p>
        </p:txBody>
      </p:sp>
      <p:sp>
        <p:nvSpPr>
          <p:cNvPr id="66" name="PoljeZBesedilom 65"/>
          <p:cNvSpPr txBox="1"/>
          <p:nvPr/>
        </p:nvSpPr>
        <p:spPr>
          <a:xfrm>
            <a:off x="324247" y="3114452"/>
            <a:ext cx="6405840" cy="369332"/>
          </a:xfrm>
          <a:prstGeom prst="rect">
            <a:avLst/>
          </a:prstGeom>
          <a:solidFill>
            <a:srgbClr val="FFFF00"/>
          </a:solidFill>
        </p:spPr>
        <p:txBody>
          <a:bodyPr wrap="square" rtlCol="0">
            <a:spAutoFit/>
          </a:bodyPr>
          <a:lstStyle/>
          <a:p>
            <a:r>
              <a:rPr lang="sl-SI" dirty="0" smtClean="0"/>
              <a:t>3. Kaj mora vsebovati vloga za prosto delovno mesto?</a:t>
            </a:r>
            <a:endParaRPr lang="sl-SI" dirty="0"/>
          </a:p>
        </p:txBody>
      </p:sp>
      <p:sp>
        <p:nvSpPr>
          <p:cNvPr id="15" name="PoljeZBesedilom 14"/>
          <p:cNvSpPr txBox="1"/>
          <p:nvPr/>
        </p:nvSpPr>
        <p:spPr>
          <a:xfrm>
            <a:off x="540271" y="3723615"/>
            <a:ext cx="6696744" cy="369332"/>
          </a:xfrm>
          <a:prstGeom prst="rect">
            <a:avLst/>
          </a:prstGeom>
          <a:noFill/>
          <a:ln>
            <a:solidFill>
              <a:schemeClr val="tx1"/>
            </a:solidFill>
          </a:ln>
        </p:spPr>
        <p:txBody>
          <a:bodyPr wrap="square" rtlCol="0">
            <a:spAutoFit/>
          </a:bodyPr>
          <a:lstStyle/>
          <a:p>
            <a:r>
              <a:rPr lang="sl-SI" dirty="0" smtClean="0"/>
              <a:t>vloga za prosto delovno mesto mora vsebovati</a:t>
            </a:r>
            <a:endParaRPr lang="sl-SI" dirty="0"/>
          </a:p>
        </p:txBody>
      </p:sp>
      <p:cxnSp>
        <p:nvCxnSpPr>
          <p:cNvPr id="5" name="Raven povezovalnik 4"/>
          <p:cNvCxnSpPr/>
          <p:nvPr/>
        </p:nvCxnSpPr>
        <p:spPr>
          <a:xfrm>
            <a:off x="540271" y="4092947"/>
            <a:ext cx="0" cy="4957519"/>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828303" y="4329296"/>
            <a:ext cx="3888432" cy="369332"/>
          </a:xfrm>
          <a:prstGeom prst="rect">
            <a:avLst/>
          </a:prstGeom>
          <a:noFill/>
          <a:ln>
            <a:solidFill>
              <a:schemeClr val="tx1"/>
            </a:solidFill>
          </a:ln>
        </p:spPr>
        <p:txBody>
          <a:bodyPr wrap="square" rtlCol="0">
            <a:spAutoFit/>
          </a:bodyPr>
          <a:lstStyle/>
          <a:p>
            <a:r>
              <a:rPr lang="sl-SI" dirty="0" smtClean="0"/>
              <a:t>podatke o vlagatelju prošnje (1. del)</a:t>
            </a:r>
            <a:endParaRPr lang="sl-SI" dirty="0"/>
          </a:p>
        </p:txBody>
      </p:sp>
      <p:cxnSp>
        <p:nvCxnSpPr>
          <p:cNvPr id="8" name="Raven povezovalnik 7"/>
          <p:cNvCxnSpPr>
            <a:endCxn id="18" idx="1"/>
          </p:cNvCxnSpPr>
          <p:nvPr/>
        </p:nvCxnSpPr>
        <p:spPr>
          <a:xfrm>
            <a:off x="540271" y="451396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aven povezovalnik 20"/>
          <p:cNvCxnSpPr/>
          <p:nvPr/>
        </p:nvCxnSpPr>
        <p:spPr>
          <a:xfrm>
            <a:off x="828303" y="4669011"/>
            <a:ext cx="0" cy="2581255"/>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1116335" y="4833352"/>
            <a:ext cx="6048672" cy="369332"/>
          </a:xfrm>
          <a:prstGeom prst="rect">
            <a:avLst/>
          </a:prstGeom>
          <a:noFill/>
          <a:ln>
            <a:solidFill>
              <a:schemeClr val="tx1"/>
            </a:solidFill>
          </a:ln>
        </p:spPr>
        <p:txBody>
          <a:bodyPr wrap="square" rtlCol="0">
            <a:spAutoFit/>
          </a:bodyPr>
          <a:lstStyle/>
          <a:p>
            <a:r>
              <a:rPr lang="sl-SI" dirty="0" smtClean="0"/>
              <a:t>ime in priimek</a:t>
            </a:r>
            <a:endParaRPr lang="sl-SI" dirty="0"/>
          </a:p>
        </p:txBody>
      </p:sp>
      <p:cxnSp>
        <p:nvCxnSpPr>
          <p:cNvPr id="23" name="Raven povezovalnik 22"/>
          <p:cNvCxnSpPr>
            <a:endCxn id="22" idx="1"/>
          </p:cNvCxnSpPr>
          <p:nvPr/>
        </p:nvCxnSpPr>
        <p:spPr>
          <a:xfrm>
            <a:off x="828303" y="501801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1116335" y="5337408"/>
            <a:ext cx="6048672" cy="369332"/>
          </a:xfrm>
          <a:prstGeom prst="rect">
            <a:avLst/>
          </a:prstGeom>
          <a:noFill/>
          <a:ln>
            <a:solidFill>
              <a:schemeClr val="tx1"/>
            </a:solidFill>
          </a:ln>
        </p:spPr>
        <p:txBody>
          <a:bodyPr wrap="square" rtlCol="0">
            <a:spAutoFit/>
          </a:bodyPr>
          <a:lstStyle/>
          <a:p>
            <a:r>
              <a:rPr lang="sl-SI" dirty="0" smtClean="0"/>
              <a:t>naslov</a:t>
            </a:r>
            <a:endParaRPr lang="sl-SI" dirty="0"/>
          </a:p>
        </p:txBody>
      </p:sp>
      <p:cxnSp>
        <p:nvCxnSpPr>
          <p:cNvPr id="26" name="Raven povezovalnik 25"/>
          <p:cNvCxnSpPr>
            <a:endCxn id="25" idx="1"/>
          </p:cNvCxnSpPr>
          <p:nvPr/>
        </p:nvCxnSpPr>
        <p:spPr>
          <a:xfrm>
            <a:off x="828303" y="552207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396255" y="2529096"/>
            <a:ext cx="6264696" cy="369332"/>
          </a:xfrm>
          <a:prstGeom prst="rect">
            <a:avLst/>
          </a:prstGeom>
          <a:noFill/>
        </p:spPr>
        <p:txBody>
          <a:bodyPr wrap="square" rtlCol="0">
            <a:spAutoFit/>
          </a:bodyPr>
          <a:lstStyle/>
          <a:p>
            <a:r>
              <a:rPr lang="sl-SI" dirty="0" smtClean="0"/>
              <a:t>vlogo, življenjepisom</a:t>
            </a:r>
            <a:endParaRPr lang="sl-SI" dirty="0"/>
          </a:p>
        </p:txBody>
      </p:sp>
      <p:sp>
        <p:nvSpPr>
          <p:cNvPr id="38" name="PoljeZBesedilom 37"/>
          <p:cNvSpPr txBox="1"/>
          <p:nvPr/>
        </p:nvSpPr>
        <p:spPr>
          <a:xfrm>
            <a:off x="1116335" y="5913472"/>
            <a:ext cx="6048672" cy="369332"/>
          </a:xfrm>
          <a:prstGeom prst="rect">
            <a:avLst/>
          </a:prstGeom>
          <a:noFill/>
          <a:ln>
            <a:solidFill>
              <a:schemeClr val="tx1"/>
            </a:solidFill>
          </a:ln>
        </p:spPr>
        <p:txBody>
          <a:bodyPr wrap="square" rtlCol="0">
            <a:spAutoFit/>
          </a:bodyPr>
          <a:lstStyle/>
          <a:p>
            <a:r>
              <a:rPr lang="sl-SI" dirty="0" smtClean="0"/>
              <a:t>pošto in poštno številko</a:t>
            </a:r>
            <a:endParaRPr lang="sl-SI" dirty="0"/>
          </a:p>
        </p:txBody>
      </p:sp>
      <p:cxnSp>
        <p:nvCxnSpPr>
          <p:cNvPr id="39" name="Raven povezovalnik 38"/>
          <p:cNvCxnSpPr>
            <a:endCxn id="38" idx="1"/>
          </p:cNvCxnSpPr>
          <p:nvPr/>
        </p:nvCxnSpPr>
        <p:spPr>
          <a:xfrm>
            <a:off x="828303" y="609813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1116335" y="6489536"/>
            <a:ext cx="6048672" cy="369332"/>
          </a:xfrm>
          <a:prstGeom prst="rect">
            <a:avLst/>
          </a:prstGeom>
          <a:noFill/>
          <a:ln>
            <a:solidFill>
              <a:schemeClr val="tx1"/>
            </a:solidFill>
          </a:ln>
        </p:spPr>
        <p:txBody>
          <a:bodyPr wrap="square" rtlCol="0">
            <a:spAutoFit/>
          </a:bodyPr>
          <a:lstStyle/>
          <a:p>
            <a:r>
              <a:rPr lang="sl-SI" dirty="0" smtClean="0"/>
              <a:t>telefonsko številko</a:t>
            </a:r>
            <a:endParaRPr lang="sl-SI" dirty="0"/>
          </a:p>
        </p:txBody>
      </p:sp>
      <p:cxnSp>
        <p:nvCxnSpPr>
          <p:cNvPr id="47" name="Raven povezovalnik 46"/>
          <p:cNvCxnSpPr>
            <a:endCxn id="43" idx="1"/>
          </p:cNvCxnSpPr>
          <p:nvPr/>
        </p:nvCxnSpPr>
        <p:spPr>
          <a:xfrm>
            <a:off x="828303" y="667420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1116335" y="7065600"/>
            <a:ext cx="6048672" cy="369332"/>
          </a:xfrm>
          <a:prstGeom prst="rect">
            <a:avLst/>
          </a:prstGeom>
          <a:noFill/>
          <a:ln>
            <a:solidFill>
              <a:schemeClr val="tx1"/>
            </a:solidFill>
          </a:ln>
        </p:spPr>
        <p:txBody>
          <a:bodyPr wrap="square" rtlCol="0">
            <a:spAutoFit/>
          </a:bodyPr>
          <a:lstStyle/>
          <a:p>
            <a:r>
              <a:rPr lang="sl-SI" dirty="0" smtClean="0"/>
              <a:t>elektronski naslov</a:t>
            </a:r>
            <a:endParaRPr lang="sl-SI" dirty="0"/>
          </a:p>
        </p:txBody>
      </p:sp>
      <p:cxnSp>
        <p:nvCxnSpPr>
          <p:cNvPr id="49" name="Raven povezovalnik 48"/>
          <p:cNvCxnSpPr>
            <a:endCxn id="48" idx="1"/>
          </p:cNvCxnSpPr>
          <p:nvPr/>
        </p:nvCxnSpPr>
        <p:spPr>
          <a:xfrm>
            <a:off x="828303" y="725026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828303" y="7641664"/>
            <a:ext cx="3888432" cy="369332"/>
          </a:xfrm>
          <a:prstGeom prst="rect">
            <a:avLst/>
          </a:prstGeom>
          <a:noFill/>
          <a:ln>
            <a:solidFill>
              <a:schemeClr val="tx1"/>
            </a:solidFill>
          </a:ln>
        </p:spPr>
        <p:txBody>
          <a:bodyPr wrap="square" rtlCol="0">
            <a:spAutoFit/>
          </a:bodyPr>
          <a:lstStyle/>
          <a:p>
            <a:r>
              <a:rPr lang="sl-SI" dirty="0" smtClean="0"/>
              <a:t>naslov prejemnika</a:t>
            </a:r>
            <a:endParaRPr lang="sl-SI" dirty="0"/>
          </a:p>
        </p:txBody>
      </p:sp>
      <p:cxnSp>
        <p:nvCxnSpPr>
          <p:cNvPr id="51" name="Raven povezovalnik 50"/>
          <p:cNvCxnSpPr>
            <a:endCxn id="50" idx="1"/>
          </p:cNvCxnSpPr>
          <p:nvPr/>
        </p:nvCxnSpPr>
        <p:spPr>
          <a:xfrm>
            <a:off x="540271" y="782633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828303" y="8299028"/>
            <a:ext cx="3888432" cy="369332"/>
          </a:xfrm>
          <a:prstGeom prst="rect">
            <a:avLst/>
          </a:prstGeom>
          <a:noFill/>
          <a:ln>
            <a:solidFill>
              <a:schemeClr val="tx1"/>
            </a:solidFill>
          </a:ln>
        </p:spPr>
        <p:txBody>
          <a:bodyPr wrap="square" rtlCol="0">
            <a:spAutoFit/>
          </a:bodyPr>
          <a:lstStyle/>
          <a:p>
            <a:r>
              <a:rPr lang="sl-SI" dirty="0" smtClean="0"/>
              <a:t>zadevo</a:t>
            </a:r>
            <a:endParaRPr lang="sl-SI" dirty="0"/>
          </a:p>
        </p:txBody>
      </p:sp>
      <p:cxnSp>
        <p:nvCxnSpPr>
          <p:cNvPr id="53" name="Raven povezovalnik 52"/>
          <p:cNvCxnSpPr>
            <a:endCxn id="52" idx="1"/>
          </p:cNvCxnSpPr>
          <p:nvPr/>
        </p:nvCxnSpPr>
        <p:spPr>
          <a:xfrm>
            <a:off x="540271" y="848369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828303" y="8865800"/>
            <a:ext cx="3888432" cy="369332"/>
          </a:xfrm>
          <a:prstGeom prst="rect">
            <a:avLst/>
          </a:prstGeom>
          <a:noFill/>
          <a:ln>
            <a:solidFill>
              <a:schemeClr val="tx1"/>
            </a:solidFill>
          </a:ln>
        </p:spPr>
        <p:txBody>
          <a:bodyPr wrap="square" rtlCol="0">
            <a:spAutoFit/>
          </a:bodyPr>
          <a:lstStyle/>
          <a:p>
            <a:r>
              <a:rPr lang="sl-SI" dirty="0" smtClean="0"/>
              <a:t>vsebino</a:t>
            </a:r>
            <a:endParaRPr lang="sl-SI" dirty="0"/>
          </a:p>
        </p:txBody>
      </p:sp>
      <p:cxnSp>
        <p:nvCxnSpPr>
          <p:cNvPr id="55" name="Raven povezovalnik 54"/>
          <p:cNvCxnSpPr>
            <a:endCxn id="54" idx="1"/>
          </p:cNvCxnSpPr>
          <p:nvPr/>
        </p:nvCxnSpPr>
        <p:spPr>
          <a:xfrm>
            <a:off x="540271" y="905046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a:off x="828303" y="9275782"/>
            <a:ext cx="0" cy="854804"/>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1116335" y="9441864"/>
            <a:ext cx="6048672" cy="369332"/>
          </a:xfrm>
          <a:prstGeom prst="rect">
            <a:avLst/>
          </a:prstGeom>
          <a:noFill/>
          <a:ln>
            <a:solidFill>
              <a:schemeClr val="tx1"/>
            </a:solidFill>
          </a:ln>
        </p:spPr>
        <p:txBody>
          <a:bodyPr wrap="square" rtlCol="0">
            <a:spAutoFit/>
          </a:bodyPr>
          <a:lstStyle/>
          <a:p>
            <a:r>
              <a:rPr lang="sl-SI" dirty="0" smtClean="0"/>
              <a:t>sklicujemo se na prebrani oglas</a:t>
            </a:r>
            <a:endParaRPr lang="sl-SI" dirty="0"/>
          </a:p>
        </p:txBody>
      </p:sp>
      <p:cxnSp>
        <p:nvCxnSpPr>
          <p:cNvPr id="58" name="Raven povezovalnik 57"/>
          <p:cNvCxnSpPr>
            <a:endCxn id="57" idx="1"/>
          </p:cNvCxnSpPr>
          <p:nvPr/>
        </p:nvCxnSpPr>
        <p:spPr>
          <a:xfrm>
            <a:off x="828303" y="962653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1116335" y="9945920"/>
            <a:ext cx="6048672" cy="369332"/>
          </a:xfrm>
          <a:prstGeom prst="rect">
            <a:avLst/>
          </a:prstGeom>
          <a:noFill/>
          <a:ln>
            <a:solidFill>
              <a:schemeClr val="tx1"/>
            </a:solidFill>
          </a:ln>
        </p:spPr>
        <p:txBody>
          <a:bodyPr wrap="square" rtlCol="0">
            <a:spAutoFit/>
          </a:bodyPr>
          <a:lstStyle/>
          <a:p>
            <a:r>
              <a:rPr lang="sl-SI" dirty="0"/>
              <a:t>n</a:t>
            </a:r>
            <a:r>
              <a:rPr lang="sl-SI" dirty="0" smtClean="0"/>
              <a:t>avedemo, da izpolnjujemo predpisane pogoje</a:t>
            </a:r>
            <a:endParaRPr lang="sl-SI" dirty="0"/>
          </a:p>
        </p:txBody>
      </p:sp>
      <p:cxnSp>
        <p:nvCxnSpPr>
          <p:cNvPr id="60" name="Raven povezovalnik 59"/>
          <p:cNvCxnSpPr>
            <a:endCxn id="59" idx="1"/>
          </p:cNvCxnSpPr>
          <p:nvPr/>
        </p:nvCxnSpPr>
        <p:spPr>
          <a:xfrm>
            <a:off x="828303" y="1013058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1116335" y="11098048"/>
            <a:ext cx="6048672" cy="369332"/>
          </a:xfrm>
          <a:prstGeom prst="rect">
            <a:avLst/>
          </a:prstGeom>
          <a:noFill/>
          <a:ln>
            <a:solidFill>
              <a:schemeClr val="tx1"/>
            </a:solidFill>
          </a:ln>
        </p:spPr>
        <p:txBody>
          <a:bodyPr wrap="square" rtlCol="0">
            <a:spAutoFit/>
          </a:bodyPr>
          <a:lstStyle/>
          <a:p>
            <a:r>
              <a:rPr lang="sl-SI" dirty="0" smtClean="0"/>
              <a:t>telefonsko številko</a:t>
            </a:r>
            <a:endParaRPr lang="sl-SI" dirty="0"/>
          </a:p>
        </p:txBody>
      </p:sp>
      <p:cxnSp>
        <p:nvCxnSpPr>
          <p:cNvPr id="69" name="Raven povezovalnik 68"/>
          <p:cNvCxnSpPr>
            <a:endCxn id="68" idx="1"/>
          </p:cNvCxnSpPr>
          <p:nvPr/>
        </p:nvCxnSpPr>
        <p:spPr>
          <a:xfrm>
            <a:off x="828303" y="1128271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PoljeZBesedilom 69"/>
          <p:cNvSpPr txBox="1"/>
          <p:nvPr/>
        </p:nvSpPr>
        <p:spPr>
          <a:xfrm>
            <a:off x="1116335" y="11674112"/>
            <a:ext cx="6048672" cy="369332"/>
          </a:xfrm>
          <a:prstGeom prst="rect">
            <a:avLst/>
          </a:prstGeom>
          <a:noFill/>
          <a:ln>
            <a:solidFill>
              <a:schemeClr val="tx1"/>
            </a:solidFill>
          </a:ln>
        </p:spPr>
        <p:txBody>
          <a:bodyPr wrap="square" rtlCol="0">
            <a:spAutoFit/>
          </a:bodyPr>
          <a:lstStyle/>
          <a:p>
            <a:r>
              <a:rPr lang="sl-SI" dirty="0" smtClean="0"/>
              <a:t>elektronski naslov</a:t>
            </a:r>
            <a:endParaRPr lang="sl-SI" dirty="0"/>
          </a:p>
        </p:txBody>
      </p:sp>
      <p:cxnSp>
        <p:nvCxnSpPr>
          <p:cNvPr id="71" name="Raven povezovalnik 70"/>
          <p:cNvCxnSpPr>
            <a:endCxn id="70" idx="1"/>
          </p:cNvCxnSpPr>
          <p:nvPr/>
        </p:nvCxnSpPr>
        <p:spPr>
          <a:xfrm>
            <a:off x="828303" y="11858778"/>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487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4247" y="306140"/>
            <a:ext cx="6405840" cy="369332"/>
          </a:xfrm>
          <a:prstGeom prst="rect">
            <a:avLst/>
          </a:prstGeom>
          <a:solidFill>
            <a:srgbClr val="FFFF00"/>
          </a:solidFill>
        </p:spPr>
        <p:txBody>
          <a:bodyPr wrap="square" rtlCol="0">
            <a:spAutoFit/>
          </a:bodyPr>
          <a:lstStyle/>
          <a:p>
            <a:r>
              <a:rPr lang="sl-SI" dirty="0" smtClean="0"/>
              <a:t>3. Kaj mora vsebovati vloga za prosto delovno mesto?</a:t>
            </a:r>
            <a:endParaRPr lang="sl-SI" dirty="0"/>
          </a:p>
        </p:txBody>
      </p:sp>
      <p:sp>
        <p:nvSpPr>
          <p:cNvPr id="3" name="PoljeZBesedilom 2"/>
          <p:cNvSpPr txBox="1"/>
          <p:nvPr/>
        </p:nvSpPr>
        <p:spPr>
          <a:xfrm>
            <a:off x="540271" y="915303"/>
            <a:ext cx="6696744" cy="369332"/>
          </a:xfrm>
          <a:prstGeom prst="rect">
            <a:avLst/>
          </a:prstGeom>
          <a:noFill/>
          <a:ln>
            <a:solidFill>
              <a:schemeClr val="tx1"/>
            </a:solidFill>
          </a:ln>
        </p:spPr>
        <p:txBody>
          <a:bodyPr wrap="square" rtlCol="0">
            <a:spAutoFit/>
          </a:bodyPr>
          <a:lstStyle/>
          <a:p>
            <a:r>
              <a:rPr lang="sl-SI" dirty="0" smtClean="0"/>
              <a:t>vloga za prosto delovno mesto mora vsebovati</a:t>
            </a:r>
            <a:endParaRPr lang="sl-SI" dirty="0"/>
          </a:p>
        </p:txBody>
      </p:sp>
      <p:cxnSp>
        <p:nvCxnSpPr>
          <p:cNvPr id="4" name="Raven povezovalnik 3"/>
          <p:cNvCxnSpPr/>
          <p:nvPr/>
        </p:nvCxnSpPr>
        <p:spPr>
          <a:xfrm>
            <a:off x="540271" y="1284635"/>
            <a:ext cx="0" cy="997079"/>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828303" y="1520984"/>
            <a:ext cx="3888432" cy="369332"/>
          </a:xfrm>
          <a:prstGeom prst="rect">
            <a:avLst/>
          </a:prstGeom>
          <a:noFill/>
          <a:ln>
            <a:solidFill>
              <a:schemeClr val="tx1"/>
            </a:solidFill>
          </a:ln>
        </p:spPr>
        <p:txBody>
          <a:bodyPr wrap="square" rtlCol="0">
            <a:spAutoFit/>
          </a:bodyPr>
          <a:lstStyle/>
          <a:p>
            <a:r>
              <a:rPr lang="sl-SI" dirty="0" smtClean="0"/>
              <a:t>zahvalo in pozdrav</a:t>
            </a:r>
            <a:endParaRPr lang="sl-SI" dirty="0"/>
          </a:p>
        </p:txBody>
      </p:sp>
      <p:cxnSp>
        <p:nvCxnSpPr>
          <p:cNvPr id="6" name="Raven povezovalnik 5"/>
          <p:cNvCxnSpPr>
            <a:endCxn id="5" idx="1"/>
          </p:cNvCxnSpPr>
          <p:nvPr/>
        </p:nvCxnSpPr>
        <p:spPr>
          <a:xfrm>
            <a:off x="540271" y="170565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828303" y="2097048"/>
            <a:ext cx="3888432" cy="369332"/>
          </a:xfrm>
          <a:prstGeom prst="rect">
            <a:avLst/>
          </a:prstGeom>
          <a:noFill/>
          <a:ln>
            <a:solidFill>
              <a:schemeClr val="tx1"/>
            </a:solidFill>
          </a:ln>
        </p:spPr>
        <p:txBody>
          <a:bodyPr wrap="square" rtlCol="0">
            <a:spAutoFit/>
          </a:bodyPr>
          <a:lstStyle/>
          <a:p>
            <a:r>
              <a:rPr lang="sl-SI" dirty="0" smtClean="0"/>
              <a:t>priloge</a:t>
            </a:r>
            <a:endParaRPr lang="sl-SI" dirty="0"/>
          </a:p>
        </p:txBody>
      </p:sp>
      <p:cxnSp>
        <p:nvCxnSpPr>
          <p:cNvPr id="30" name="Raven povezovalnik 29"/>
          <p:cNvCxnSpPr>
            <a:endCxn id="29" idx="1"/>
          </p:cNvCxnSpPr>
          <p:nvPr/>
        </p:nvCxnSpPr>
        <p:spPr>
          <a:xfrm>
            <a:off x="540271" y="228171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476647" y="2610396"/>
            <a:ext cx="6405840" cy="646331"/>
          </a:xfrm>
          <a:prstGeom prst="rect">
            <a:avLst/>
          </a:prstGeom>
          <a:solidFill>
            <a:srgbClr val="FFFF00"/>
          </a:solidFill>
        </p:spPr>
        <p:txBody>
          <a:bodyPr wrap="square" rtlCol="0">
            <a:spAutoFit/>
          </a:bodyPr>
          <a:lstStyle/>
          <a:p>
            <a:r>
              <a:rPr lang="sl-SI" dirty="0" smtClean="0"/>
              <a:t>4. Kakšna je učinkovito napisana prijava ali ponudba za prosto delovno mesto?</a:t>
            </a:r>
            <a:endParaRPr lang="sl-SI" dirty="0"/>
          </a:p>
        </p:txBody>
      </p:sp>
      <p:sp>
        <p:nvSpPr>
          <p:cNvPr id="34" name="PoljeZBesedilom 33">
            <a:hlinkClick r:id="rId2" action="ppaction://hlinksldjump"/>
          </p:cNvPr>
          <p:cNvSpPr txBox="1"/>
          <p:nvPr/>
        </p:nvSpPr>
        <p:spPr>
          <a:xfrm>
            <a:off x="468263" y="3330476"/>
            <a:ext cx="6696744" cy="369332"/>
          </a:xfrm>
          <a:prstGeom prst="rect">
            <a:avLst/>
          </a:prstGeom>
          <a:noFill/>
          <a:ln>
            <a:solidFill>
              <a:srgbClr val="FF0000"/>
            </a:solidFill>
          </a:ln>
        </p:spPr>
        <p:txBody>
          <a:bodyPr wrap="square" rtlCol="0">
            <a:spAutoFit/>
          </a:bodyPr>
          <a:lstStyle/>
          <a:p>
            <a:r>
              <a:rPr lang="sl-SI" dirty="0" smtClean="0"/>
              <a:t>učinkovito napisana prijava ali ponudba za prosto delovno mesto</a:t>
            </a:r>
            <a:endParaRPr lang="sl-SI" dirty="0"/>
          </a:p>
        </p:txBody>
      </p:sp>
      <p:cxnSp>
        <p:nvCxnSpPr>
          <p:cNvPr id="35" name="Raven povezovalnik 34"/>
          <p:cNvCxnSpPr/>
          <p:nvPr/>
        </p:nvCxnSpPr>
        <p:spPr>
          <a:xfrm>
            <a:off x="468263" y="3699808"/>
            <a:ext cx="0" cy="5535324"/>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756295" y="3762524"/>
            <a:ext cx="6408712" cy="646331"/>
          </a:xfrm>
          <a:prstGeom prst="rect">
            <a:avLst/>
          </a:prstGeom>
          <a:noFill/>
          <a:ln>
            <a:solidFill>
              <a:schemeClr val="tx1"/>
            </a:solidFill>
          </a:ln>
        </p:spPr>
        <p:txBody>
          <a:bodyPr wrap="square" rtlCol="0">
            <a:spAutoFit/>
          </a:bodyPr>
          <a:lstStyle/>
          <a:p>
            <a:r>
              <a:rPr lang="sl-SI" dirty="0" smtClean="0"/>
              <a:t>vsebino prilagodi pričakovanjem delodajalca in zahtevam delovnega mesta</a:t>
            </a:r>
            <a:endParaRPr lang="sl-SI" dirty="0"/>
          </a:p>
        </p:txBody>
      </p:sp>
      <p:cxnSp>
        <p:nvCxnSpPr>
          <p:cNvPr id="40" name="Raven povezovalnik 39"/>
          <p:cNvCxnSpPr/>
          <p:nvPr/>
        </p:nvCxnSpPr>
        <p:spPr>
          <a:xfrm>
            <a:off x="468263" y="409294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756295" y="4482604"/>
            <a:ext cx="6408712" cy="646331"/>
          </a:xfrm>
          <a:prstGeom prst="rect">
            <a:avLst/>
          </a:prstGeom>
          <a:noFill/>
          <a:ln>
            <a:solidFill>
              <a:schemeClr val="tx1"/>
            </a:solidFill>
          </a:ln>
        </p:spPr>
        <p:txBody>
          <a:bodyPr wrap="square" rtlCol="0">
            <a:spAutoFit/>
          </a:bodyPr>
          <a:lstStyle/>
          <a:p>
            <a:r>
              <a:rPr lang="sl-SI" dirty="0" smtClean="0"/>
              <a:t>poudari pomembne kompetence in dosežke za konkretno delovno mesto</a:t>
            </a:r>
            <a:endParaRPr lang="sl-SI" dirty="0"/>
          </a:p>
        </p:txBody>
      </p:sp>
      <p:cxnSp>
        <p:nvCxnSpPr>
          <p:cNvPr id="62" name="Raven povezovalnik 61"/>
          <p:cNvCxnSpPr/>
          <p:nvPr/>
        </p:nvCxnSpPr>
        <p:spPr>
          <a:xfrm>
            <a:off x="468263" y="481302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PoljeZBesedilom 62"/>
          <p:cNvSpPr txBox="1"/>
          <p:nvPr/>
        </p:nvSpPr>
        <p:spPr>
          <a:xfrm>
            <a:off x="756295" y="5274692"/>
            <a:ext cx="6408712" cy="369332"/>
          </a:xfrm>
          <a:prstGeom prst="rect">
            <a:avLst/>
          </a:prstGeom>
          <a:noFill/>
          <a:ln>
            <a:solidFill>
              <a:schemeClr val="tx1"/>
            </a:solidFill>
          </a:ln>
        </p:spPr>
        <p:txBody>
          <a:bodyPr wrap="square" rtlCol="0">
            <a:spAutoFit/>
          </a:bodyPr>
          <a:lstStyle/>
          <a:p>
            <a:r>
              <a:rPr lang="sl-SI" dirty="0" smtClean="0"/>
              <a:t>opis lastnosti podkrepimo z dejstvi in primeri</a:t>
            </a:r>
            <a:endParaRPr lang="sl-SI" dirty="0"/>
          </a:p>
        </p:txBody>
      </p:sp>
      <p:cxnSp>
        <p:nvCxnSpPr>
          <p:cNvPr id="64" name="Raven povezovalnik 63"/>
          <p:cNvCxnSpPr/>
          <p:nvPr/>
        </p:nvCxnSpPr>
        <p:spPr>
          <a:xfrm>
            <a:off x="468263" y="541696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5" name="PoljeZBesedilom 64"/>
          <p:cNvSpPr txBox="1"/>
          <p:nvPr/>
        </p:nvSpPr>
        <p:spPr>
          <a:xfrm>
            <a:off x="756295" y="5778748"/>
            <a:ext cx="6408712" cy="369332"/>
          </a:xfrm>
          <a:prstGeom prst="rect">
            <a:avLst/>
          </a:prstGeom>
          <a:noFill/>
          <a:ln>
            <a:solidFill>
              <a:schemeClr val="tx1"/>
            </a:solidFill>
          </a:ln>
        </p:spPr>
        <p:txBody>
          <a:bodyPr wrap="square" rtlCol="0">
            <a:spAutoFit/>
          </a:bodyPr>
          <a:lstStyle/>
          <a:p>
            <a:r>
              <a:rPr lang="sl-SI" dirty="0" smtClean="0"/>
              <a:t>ponujamo tisto kar imamo</a:t>
            </a:r>
            <a:endParaRPr lang="sl-SI" dirty="0"/>
          </a:p>
        </p:txBody>
      </p:sp>
      <p:cxnSp>
        <p:nvCxnSpPr>
          <p:cNvPr id="66" name="Raven povezovalnik 65"/>
          <p:cNvCxnSpPr/>
          <p:nvPr/>
        </p:nvCxnSpPr>
        <p:spPr>
          <a:xfrm>
            <a:off x="468263" y="592102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756295" y="6210796"/>
            <a:ext cx="6408712" cy="369332"/>
          </a:xfrm>
          <a:prstGeom prst="rect">
            <a:avLst/>
          </a:prstGeom>
          <a:noFill/>
          <a:ln>
            <a:solidFill>
              <a:schemeClr val="tx1"/>
            </a:solidFill>
          </a:ln>
        </p:spPr>
        <p:txBody>
          <a:bodyPr wrap="square" rtlCol="0">
            <a:spAutoFit/>
          </a:bodyPr>
          <a:lstStyle/>
          <a:p>
            <a:r>
              <a:rPr lang="sl-SI" dirty="0" smtClean="0"/>
              <a:t>navajamo samo resnične podatke o sebi</a:t>
            </a:r>
            <a:endParaRPr lang="sl-SI" dirty="0"/>
          </a:p>
        </p:txBody>
      </p:sp>
      <p:cxnSp>
        <p:nvCxnSpPr>
          <p:cNvPr id="68" name="Raven povezovalnik 67"/>
          <p:cNvCxnSpPr/>
          <p:nvPr/>
        </p:nvCxnSpPr>
        <p:spPr>
          <a:xfrm>
            <a:off x="468263" y="635307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PoljeZBesedilom 68"/>
          <p:cNvSpPr txBox="1"/>
          <p:nvPr/>
        </p:nvSpPr>
        <p:spPr>
          <a:xfrm>
            <a:off x="756295" y="6714852"/>
            <a:ext cx="6408712" cy="646331"/>
          </a:xfrm>
          <a:prstGeom prst="rect">
            <a:avLst/>
          </a:prstGeom>
          <a:noFill/>
          <a:ln>
            <a:solidFill>
              <a:schemeClr val="tx1"/>
            </a:solidFill>
          </a:ln>
        </p:spPr>
        <p:txBody>
          <a:bodyPr wrap="square" rtlCol="0">
            <a:spAutoFit/>
          </a:bodyPr>
          <a:lstStyle/>
          <a:p>
            <a:r>
              <a:rPr lang="sl-SI" dirty="0"/>
              <a:t>o</a:t>
            </a:r>
            <a:r>
              <a:rPr lang="sl-SI" dirty="0" smtClean="0"/>
              <a:t>dstavki naj vključujejo štiri do pet stavkov, ki ne smejo biti predolgi</a:t>
            </a:r>
            <a:endParaRPr lang="sl-SI" dirty="0"/>
          </a:p>
        </p:txBody>
      </p:sp>
      <p:cxnSp>
        <p:nvCxnSpPr>
          <p:cNvPr id="70" name="Raven povezovalnik 69"/>
          <p:cNvCxnSpPr/>
          <p:nvPr/>
        </p:nvCxnSpPr>
        <p:spPr>
          <a:xfrm>
            <a:off x="468263" y="685712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p:cNvSpPr txBox="1"/>
          <p:nvPr/>
        </p:nvSpPr>
        <p:spPr>
          <a:xfrm>
            <a:off x="828303" y="7506940"/>
            <a:ext cx="6408712" cy="646331"/>
          </a:xfrm>
          <a:prstGeom prst="rect">
            <a:avLst/>
          </a:prstGeom>
          <a:noFill/>
          <a:ln>
            <a:solidFill>
              <a:schemeClr val="tx1"/>
            </a:solidFill>
          </a:ln>
        </p:spPr>
        <p:txBody>
          <a:bodyPr wrap="square" rtlCol="0">
            <a:spAutoFit/>
          </a:bodyPr>
          <a:lstStyle/>
          <a:p>
            <a:r>
              <a:rPr lang="sl-SI" dirty="0" smtClean="0"/>
              <a:t>s prošnjo moramo biti kratki, jasni in vljudni, ne preveč skromni, ne preveč samozavestni</a:t>
            </a:r>
            <a:endParaRPr lang="sl-SI" dirty="0"/>
          </a:p>
        </p:txBody>
      </p:sp>
      <p:cxnSp>
        <p:nvCxnSpPr>
          <p:cNvPr id="72" name="Raven povezovalnik 71"/>
          <p:cNvCxnSpPr/>
          <p:nvPr/>
        </p:nvCxnSpPr>
        <p:spPr>
          <a:xfrm>
            <a:off x="540271" y="764921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4" name="PoljeZBesedilom 73"/>
          <p:cNvSpPr txBox="1"/>
          <p:nvPr/>
        </p:nvSpPr>
        <p:spPr>
          <a:xfrm>
            <a:off x="828303" y="8299028"/>
            <a:ext cx="6408712" cy="646331"/>
          </a:xfrm>
          <a:prstGeom prst="rect">
            <a:avLst/>
          </a:prstGeom>
          <a:noFill/>
          <a:ln>
            <a:solidFill>
              <a:schemeClr val="tx1"/>
            </a:solidFill>
          </a:ln>
        </p:spPr>
        <p:txBody>
          <a:bodyPr wrap="square" rtlCol="0">
            <a:spAutoFit/>
          </a:bodyPr>
          <a:lstStyle/>
          <a:p>
            <a:r>
              <a:rPr lang="sl-SI" dirty="0" smtClean="0"/>
              <a:t>spoštljiv odnos do prejemnika dosežemo z velikimi začetnicami zaimkov, npr. Vi, Vaš, Vam …</a:t>
            </a:r>
            <a:endParaRPr lang="sl-SI" dirty="0"/>
          </a:p>
        </p:txBody>
      </p:sp>
      <p:cxnSp>
        <p:nvCxnSpPr>
          <p:cNvPr id="75" name="Raven povezovalnik 74"/>
          <p:cNvCxnSpPr/>
          <p:nvPr/>
        </p:nvCxnSpPr>
        <p:spPr>
          <a:xfrm>
            <a:off x="540271" y="844130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PoljeZBesedilom 75"/>
          <p:cNvSpPr txBox="1"/>
          <p:nvPr/>
        </p:nvSpPr>
        <p:spPr>
          <a:xfrm>
            <a:off x="828303" y="9091116"/>
            <a:ext cx="6408712" cy="646331"/>
          </a:xfrm>
          <a:prstGeom prst="rect">
            <a:avLst/>
          </a:prstGeom>
          <a:noFill/>
          <a:ln>
            <a:solidFill>
              <a:schemeClr val="tx1"/>
            </a:solidFill>
          </a:ln>
        </p:spPr>
        <p:txBody>
          <a:bodyPr wrap="square" rtlCol="0">
            <a:spAutoFit/>
          </a:bodyPr>
          <a:lstStyle/>
          <a:p>
            <a:r>
              <a:rPr lang="sl-SI" dirty="0" smtClean="0"/>
              <a:t>pazimo na zunanjo obliko (brez napak, brezhiben jezik …) prijava je vizitka prosilca</a:t>
            </a:r>
            <a:endParaRPr lang="sl-SI" dirty="0"/>
          </a:p>
        </p:txBody>
      </p:sp>
      <p:cxnSp>
        <p:nvCxnSpPr>
          <p:cNvPr id="77" name="Raven povezovalnik 76"/>
          <p:cNvCxnSpPr/>
          <p:nvPr/>
        </p:nvCxnSpPr>
        <p:spPr>
          <a:xfrm>
            <a:off x="540271" y="9233391"/>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9175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6255" y="306140"/>
            <a:ext cx="6405840" cy="369332"/>
          </a:xfrm>
          <a:prstGeom prst="rect">
            <a:avLst/>
          </a:prstGeom>
          <a:solidFill>
            <a:srgbClr val="FFFF00"/>
          </a:solidFill>
        </p:spPr>
        <p:txBody>
          <a:bodyPr wrap="square" rtlCol="0">
            <a:spAutoFit/>
          </a:bodyPr>
          <a:lstStyle/>
          <a:p>
            <a:r>
              <a:rPr lang="sl-SI" dirty="0" smtClean="0"/>
              <a:t>5. Kaj je življenjepis?</a:t>
            </a:r>
            <a:endParaRPr lang="sl-SI" dirty="0"/>
          </a:p>
        </p:txBody>
      </p:sp>
      <p:sp>
        <p:nvSpPr>
          <p:cNvPr id="3" name="PoljeZBesedilom 2"/>
          <p:cNvSpPr txBox="1"/>
          <p:nvPr/>
        </p:nvSpPr>
        <p:spPr>
          <a:xfrm>
            <a:off x="396255" y="810196"/>
            <a:ext cx="6552728" cy="369332"/>
          </a:xfrm>
          <a:prstGeom prst="rect">
            <a:avLst/>
          </a:prstGeom>
          <a:noFill/>
        </p:spPr>
        <p:txBody>
          <a:bodyPr wrap="square" rtlCol="0">
            <a:spAutoFit/>
          </a:bodyPr>
          <a:lstStyle/>
          <a:p>
            <a:r>
              <a:rPr lang="sl-SI" dirty="0" smtClean="0"/>
              <a:t>poročilo o življenju in dosedanjem delu posameznika</a:t>
            </a:r>
            <a:endParaRPr lang="sl-SI" dirty="0"/>
          </a:p>
        </p:txBody>
      </p:sp>
      <p:sp>
        <p:nvSpPr>
          <p:cNvPr id="4" name="PoljeZBesedilom 3"/>
          <p:cNvSpPr txBox="1"/>
          <p:nvPr/>
        </p:nvSpPr>
        <p:spPr>
          <a:xfrm>
            <a:off x="332631" y="1170236"/>
            <a:ext cx="6405840" cy="646331"/>
          </a:xfrm>
          <a:prstGeom prst="rect">
            <a:avLst/>
          </a:prstGeom>
          <a:solidFill>
            <a:srgbClr val="FFFF00"/>
          </a:solidFill>
        </p:spPr>
        <p:txBody>
          <a:bodyPr wrap="square" rtlCol="0">
            <a:spAutoFit/>
          </a:bodyPr>
          <a:lstStyle/>
          <a:p>
            <a:r>
              <a:rPr lang="sl-SI" dirty="0" smtClean="0"/>
              <a:t>6. Kateri so sestavni deli življenjepisa kot priloge prijave na delovno mesto?</a:t>
            </a:r>
            <a:endParaRPr lang="sl-SI" dirty="0"/>
          </a:p>
        </p:txBody>
      </p:sp>
      <p:sp>
        <p:nvSpPr>
          <p:cNvPr id="5" name="PoljeZBesedilom 4">
            <a:hlinkClick r:id="rId2" action="ppaction://hlinksldjump"/>
          </p:cNvPr>
          <p:cNvSpPr txBox="1"/>
          <p:nvPr/>
        </p:nvSpPr>
        <p:spPr>
          <a:xfrm>
            <a:off x="324247" y="1890315"/>
            <a:ext cx="6984776" cy="369332"/>
          </a:xfrm>
          <a:prstGeom prst="rect">
            <a:avLst/>
          </a:prstGeom>
          <a:noFill/>
          <a:ln>
            <a:solidFill>
              <a:schemeClr val="tx1"/>
            </a:solidFill>
          </a:ln>
        </p:spPr>
        <p:txBody>
          <a:bodyPr wrap="square" rtlCol="0">
            <a:spAutoFit/>
          </a:bodyPr>
          <a:lstStyle/>
          <a:p>
            <a:r>
              <a:rPr lang="sl-SI" dirty="0" smtClean="0"/>
              <a:t>Sestavni deli življenjepisa kot priloge prijave na delovno mesto (1. del)</a:t>
            </a:r>
            <a:endParaRPr lang="sl-SI" dirty="0"/>
          </a:p>
        </p:txBody>
      </p:sp>
      <p:cxnSp>
        <p:nvCxnSpPr>
          <p:cNvPr id="6" name="Raven povezovalnik 5"/>
          <p:cNvCxnSpPr/>
          <p:nvPr/>
        </p:nvCxnSpPr>
        <p:spPr>
          <a:xfrm>
            <a:off x="320452" y="2259648"/>
            <a:ext cx="0" cy="3232809"/>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612279" y="2322363"/>
            <a:ext cx="6696744" cy="369332"/>
          </a:xfrm>
          <a:prstGeom prst="rect">
            <a:avLst/>
          </a:prstGeom>
          <a:noFill/>
          <a:ln>
            <a:solidFill>
              <a:schemeClr val="tx1"/>
            </a:solidFill>
          </a:ln>
        </p:spPr>
        <p:txBody>
          <a:bodyPr wrap="square" rtlCol="0">
            <a:spAutoFit/>
          </a:bodyPr>
          <a:lstStyle/>
          <a:p>
            <a:r>
              <a:rPr lang="sl-SI" dirty="0" smtClean="0"/>
              <a:t>osebni podatki</a:t>
            </a:r>
            <a:endParaRPr lang="sl-SI" dirty="0"/>
          </a:p>
        </p:txBody>
      </p:sp>
      <p:cxnSp>
        <p:nvCxnSpPr>
          <p:cNvPr id="8" name="Raven povezovalnik 7"/>
          <p:cNvCxnSpPr/>
          <p:nvPr/>
        </p:nvCxnSpPr>
        <p:spPr>
          <a:xfrm>
            <a:off x="324247" y="265278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900311" y="2828161"/>
            <a:ext cx="6408712" cy="646331"/>
          </a:xfrm>
          <a:prstGeom prst="rect">
            <a:avLst/>
          </a:prstGeom>
          <a:noFill/>
          <a:ln>
            <a:solidFill>
              <a:schemeClr val="tx1"/>
            </a:solidFill>
          </a:ln>
        </p:spPr>
        <p:txBody>
          <a:bodyPr wrap="square" rtlCol="0">
            <a:spAutoFit/>
          </a:bodyPr>
          <a:lstStyle/>
          <a:p>
            <a:r>
              <a:rPr lang="sl-SI" dirty="0"/>
              <a:t>i</a:t>
            </a:r>
            <a:r>
              <a:rPr lang="sl-SI" dirty="0" smtClean="0"/>
              <a:t>me in priimek, naslov, telefon, elektronski naslov, nekateri se odločajo za navedbo rojstnih podatkov in zakonskega stanu</a:t>
            </a:r>
            <a:endParaRPr lang="sl-SI" dirty="0"/>
          </a:p>
        </p:txBody>
      </p:sp>
      <p:cxnSp>
        <p:nvCxnSpPr>
          <p:cNvPr id="10" name="Raven povezovalnik 9"/>
          <p:cNvCxnSpPr/>
          <p:nvPr/>
        </p:nvCxnSpPr>
        <p:spPr>
          <a:xfrm>
            <a:off x="612279" y="315858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612279" y="3609216"/>
            <a:ext cx="6696744" cy="369332"/>
          </a:xfrm>
          <a:prstGeom prst="rect">
            <a:avLst/>
          </a:prstGeom>
          <a:noFill/>
          <a:ln>
            <a:solidFill>
              <a:schemeClr val="tx1"/>
            </a:solidFill>
          </a:ln>
        </p:spPr>
        <p:txBody>
          <a:bodyPr wrap="square" rtlCol="0">
            <a:spAutoFit/>
          </a:bodyPr>
          <a:lstStyle/>
          <a:p>
            <a:r>
              <a:rPr lang="sl-SI" dirty="0" smtClean="0"/>
              <a:t>zaposlitveni cilj</a:t>
            </a:r>
            <a:endParaRPr lang="sl-SI" dirty="0"/>
          </a:p>
        </p:txBody>
      </p:sp>
      <p:cxnSp>
        <p:nvCxnSpPr>
          <p:cNvPr id="12" name="Raven povezovalnik 11"/>
          <p:cNvCxnSpPr/>
          <p:nvPr/>
        </p:nvCxnSpPr>
        <p:spPr>
          <a:xfrm>
            <a:off x="324247" y="375149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900311" y="4194572"/>
            <a:ext cx="6408712" cy="923330"/>
          </a:xfrm>
          <a:prstGeom prst="rect">
            <a:avLst/>
          </a:prstGeom>
          <a:noFill/>
          <a:ln>
            <a:solidFill>
              <a:schemeClr val="tx1"/>
            </a:solidFill>
          </a:ln>
        </p:spPr>
        <p:txBody>
          <a:bodyPr wrap="square" rtlCol="0">
            <a:spAutoFit/>
          </a:bodyPr>
          <a:lstStyle/>
          <a:p>
            <a:r>
              <a:rPr lang="sl-SI" dirty="0" smtClean="0"/>
              <a:t>lahko ga navedete, ni pa nujno; ne sme biti preširok niti preozek, da si ne omejite priložnosti, še posebej, kadar pošiljate življenjepis kot  ponudbo</a:t>
            </a:r>
            <a:endParaRPr lang="sl-SI" dirty="0"/>
          </a:p>
        </p:txBody>
      </p:sp>
      <p:cxnSp>
        <p:nvCxnSpPr>
          <p:cNvPr id="14" name="Raven povezovalnik 13"/>
          <p:cNvCxnSpPr/>
          <p:nvPr/>
        </p:nvCxnSpPr>
        <p:spPr>
          <a:xfrm>
            <a:off x="612279" y="4336847"/>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a:off x="612279" y="2691696"/>
            <a:ext cx="0" cy="4668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aven povezovalnik 27"/>
          <p:cNvCxnSpPr/>
          <p:nvPr/>
        </p:nvCxnSpPr>
        <p:spPr>
          <a:xfrm>
            <a:off x="612279" y="3978548"/>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684287" y="5350182"/>
            <a:ext cx="6624736" cy="369332"/>
          </a:xfrm>
          <a:prstGeom prst="rect">
            <a:avLst/>
          </a:prstGeom>
          <a:noFill/>
          <a:ln>
            <a:solidFill>
              <a:schemeClr val="tx1"/>
            </a:solidFill>
          </a:ln>
        </p:spPr>
        <p:txBody>
          <a:bodyPr wrap="square" rtlCol="0">
            <a:spAutoFit/>
          </a:bodyPr>
          <a:lstStyle/>
          <a:p>
            <a:r>
              <a:rPr lang="sl-SI" dirty="0" smtClean="0"/>
              <a:t>izobraževanje</a:t>
            </a:r>
            <a:endParaRPr lang="sl-SI" dirty="0"/>
          </a:p>
        </p:txBody>
      </p:sp>
      <p:cxnSp>
        <p:nvCxnSpPr>
          <p:cNvPr id="31" name="Raven povezovalnik 30"/>
          <p:cNvCxnSpPr/>
          <p:nvPr/>
        </p:nvCxnSpPr>
        <p:spPr>
          <a:xfrm>
            <a:off x="396255" y="549245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972319" y="5935538"/>
            <a:ext cx="6336704" cy="369332"/>
          </a:xfrm>
          <a:prstGeom prst="rect">
            <a:avLst/>
          </a:prstGeom>
          <a:noFill/>
          <a:ln>
            <a:solidFill>
              <a:schemeClr val="tx1"/>
            </a:solidFill>
          </a:ln>
        </p:spPr>
        <p:txBody>
          <a:bodyPr wrap="square" rtlCol="0">
            <a:spAutoFit/>
          </a:bodyPr>
          <a:lstStyle/>
          <a:p>
            <a:r>
              <a:rPr lang="sl-SI" dirty="0" smtClean="0"/>
              <a:t>potek vašega šolanja</a:t>
            </a:r>
            <a:endParaRPr lang="sl-SI" dirty="0"/>
          </a:p>
        </p:txBody>
      </p:sp>
      <p:cxnSp>
        <p:nvCxnSpPr>
          <p:cNvPr id="33" name="Raven povezovalnik 32"/>
          <p:cNvCxnSpPr/>
          <p:nvPr/>
        </p:nvCxnSpPr>
        <p:spPr>
          <a:xfrm>
            <a:off x="684287" y="607781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aven povezovalnik 33"/>
          <p:cNvCxnSpPr/>
          <p:nvPr/>
        </p:nvCxnSpPr>
        <p:spPr>
          <a:xfrm>
            <a:off x="684287" y="5706740"/>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1260351" y="6511602"/>
            <a:ext cx="6048672" cy="369331"/>
          </a:xfrm>
          <a:prstGeom prst="rect">
            <a:avLst/>
          </a:prstGeom>
          <a:noFill/>
          <a:ln>
            <a:solidFill>
              <a:schemeClr val="tx1"/>
            </a:solidFill>
          </a:ln>
        </p:spPr>
        <p:txBody>
          <a:bodyPr wrap="square" rtlCol="0">
            <a:spAutoFit/>
          </a:bodyPr>
          <a:lstStyle/>
          <a:p>
            <a:r>
              <a:rPr lang="sl-SI" dirty="0" smtClean="0"/>
              <a:t>izobraževalne ustanove</a:t>
            </a:r>
            <a:endParaRPr lang="sl-SI" dirty="0"/>
          </a:p>
        </p:txBody>
      </p:sp>
      <p:cxnSp>
        <p:nvCxnSpPr>
          <p:cNvPr id="36" name="Raven povezovalnik 35"/>
          <p:cNvCxnSpPr/>
          <p:nvPr/>
        </p:nvCxnSpPr>
        <p:spPr>
          <a:xfrm>
            <a:off x="972319" y="6653877"/>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Raven povezovalnik 36"/>
          <p:cNvCxnSpPr/>
          <p:nvPr/>
        </p:nvCxnSpPr>
        <p:spPr>
          <a:xfrm>
            <a:off x="972319" y="6282804"/>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1548383" y="7087666"/>
            <a:ext cx="5760640" cy="369332"/>
          </a:xfrm>
          <a:prstGeom prst="rect">
            <a:avLst/>
          </a:prstGeom>
          <a:noFill/>
          <a:ln>
            <a:solidFill>
              <a:schemeClr val="tx1"/>
            </a:solidFill>
          </a:ln>
        </p:spPr>
        <p:txBody>
          <a:bodyPr wrap="square" rtlCol="0">
            <a:spAutoFit/>
          </a:bodyPr>
          <a:lstStyle/>
          <a:p>
            <a:r>
              <a:rPr lang="sl-SI" dirty="0" smtClean="0"/>
              <a:t>izobraževalne ustanove</a:t>
            </a:r>
            <a:endParaRPr lang="sl-SI" dirty="0"/>
          </a:p>
        </p:txBody>
      </p:sp>
      <p:cxnSp>
        <p:nvCxnSpPr>
          <p:cNvPr id="39" name="Raven povezovalnik 38"/>
          <p:cNvCxnSpPr/>
          <p:nvPr/>
        </p:nvCxnSpPr>
        <p:spPr>
          <a:xfrm>
            <a:off x="1260351" y="722994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1260351" y="6858868"/>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1836415" y="7735738"/>
            <a:ext cx="5472608" cy="369332"/>
          </a:xfrm>
          <a:prstGeom prst="rect">
            <a:avLst/>
          </a:prstGeom>
          <a:noFill/>
          <a:ln>
            <a:solidFill>
              <a:schemeClr val="tx1"/>
            </a:solidFill>
          </a:ln>
        </p:spPr>
        <p:txBody>
          <a:bodyPr wrap="square" rtlCol="0">
            <a:spAutoFit/>
          </a:bodyPr>
          <a:lstStyle/>
          <a:p>
            <a:r>
              <a:rPr lang="sl-SI" dirty="0" smtClean="0"/>
              <a:t>datum: od-do</a:t>
            </a:r>
            <a:endParaRPr lang="sl-SI" dirty="0"/>
          </a:p>
        </p:txBody>
      </p:sp>
      <p:cxnSp>
        <p:nvCxnSpPr>
          <p:cNvPr id="42" name="Raven povezovalnik 41"/>
          <p:cNvCxnSpPr/>
          <p:nvPr/>
        </p:nvCxnSpPr>
        <p:spPr>
          <a:xfrm>
            <a:off x="1548383" y="787801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1548383" y="7506940"/>
            <a:ext cx="0" cy="1573143"/>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1836415" y="8299028"/>
            <a:ext cx="5472608" cy="369332"/>
          </a:xfrm>
          <a:prstGeom prst="rect">
            <a:avLst/>
          </a:prstGeom>
          <a:noFill/>
          <a:ln>
            <a:solidFill>
              <a:schemeClr val="tx1"/>
            </a:solidFill>
          </a:ln>
        </p:spPr>
        <p:txBody>
          <a:bodyPr wrap="square" rtlCol="0">
            <a:spAutoFit/>
          </a:bodyPr>
          <a:lstStyle/>
          <a:p>
            <a:r>
              <a:rPr lang="sl-SI" dirty="0" smtClean="0"/>
              <a:t>naziv dosežene izobrazbe</a:t>
            </a:r>
            <a:endParaRPr lang="sl-SI" dirty="0"/>
          </a:p>
        </p:txBody>
      </p:sp>
      <p:cxnSp>
        <p:nvCxnSpPr>
          <p:cNvPr id="46" name="Raven povezovalnik 45"/>
          <p:cNvCxnSpPr/>
          <p:nvPr/>
        </p:nvCxnSpPr>
        <p:spPr>
          <a:xfrm>
            <a:off x="1548383" y="844130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836415" y="8937808"/>
            <a:ext cx="5472608" cy="369332"/>
          </a:xfrm>
          <a:prstGeom prst="rect">
            <a:avLst/>
          </a:prstGeom>
          <a:noFill/>
          <a:ln>
            <a:solidFill>
              <a:schemeClr val="tx1"/>
            </a:solidFill>
          </a:ln>
        </p:spPr>
        <p:txBody>
          <a:bodyPr wrap="square" rtlCol="0">
            <a:spAutoFit/>
          </a:bodyPr>
          <a:lstStyle/>
          <a:p>
            <a:r>
              <a:rPr lang="sl-SI" dirty="0" smtClean="0"/>
              <a:t>lahko tudi naziv diplomskega dela</a:t>
            </a:r>
            <a:endParaRPr lang="sl-SI" dirty="0"/>
          </a:p>
        </p:txBody>
      </p:sp>
      <p:cxnSp>
        <p:nvCxnSpPr>
          <p:cNvPr id="48" name="Raven povezovalnik 47"/>
          <p:cNvCxnSpPr/>
          <p:nvPr/>
        </p:nvCxnSpPr>
        <p:spPr>
          <a:xfrm>
            <a:off x="1548383" y="9080083"/>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0956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32631" y="90116"/>
            <a:ext cx="6405840" cy="646331"/>
          </a:xfrm>
          <a:prstGeom prst="rect">
            <a:avLst/>
          </a:prstGeom>
          <a:solidFill>
            <a:srgbClr val="FFFF00"/>
          </a:solidFill>
        </p:spPr>
        <p:txBody>
          <a:bodyPr wrap="square" rtlCol="0">
            <a:spAutoFit/>
          </a:bodyPr>
          <a:lstStyle/>
          <a:p>
            <a:r>
              <a:rPr lang="sl-SI" dirty="0" smtClean="0"/>
              <a:t>6. Kateri so sestavni deli življenjepisa kot priloge prijave na delovno mesto?</a:t>
            </a:r>
            <a:endParaRPr lang="sl-SI" dirty="0"/>
          </a:p>
        </p:txBody>
      </p:sp>
      <p:sp>
        <p:nvSpPr>
          <p:cNvPr id="3" name="PoljeZBesedilom 2">
            <a:hlinkClick r:id="rId2" action="ppaction://hlinksldjump"/>
          </p:cNvPr>
          <p:cNvSpPr txBox="1"/>
          <p:nvPr/>
        </p:nvSpPr>
        <p:spPr>
          <a:xfrm>
            <a:off x="324247" y="810195"/>
            <a:ext cx="6984776" cy="369332"/>
          </a:xfrm>
          <a:prstGeom prst="rect">
            <a:avLst/>
          </a:prstGeom>
          <a:noFill/>
          <a:ln>
            <a:solidFill>
              <a:schemeClr val="tx1"/>
            </a:solidFill>
          </a:ln>
        </p:spPr>
        <p:txBody>
          <a:bodyPr wrap="square" rtlCol="0">
            <a:spAutoFit/>
          </a:bodyPr>
          <a:lstStyle/>
          <a:p>
            <a:r>
              <a:rPr lang="sl-SI" dirty="0" smtClean="0"/>
              <a:t>Sestavni deli življenjepisa kot priloge prijave na delovno mesto (2. del)</a:t>
            </a:r>
            <a:endParaRPr lang="sl-SI" dirty="0"/>
          </a:p>
        </p:txBody>
      </p:sp>
      <p:cxnSp>
        <p:nvCxnSpPr>
          <p:cNvPr id="4" name="Raven povezovalnik 3"/>
          <p:cNvCxnSpPr/>
          <p:nvPr/>
        </p:nvCxnSpPr>
        <p:spPr>
          <a:xfrm>
            <a:off x="320452" y="1179528"/>
            <a:ext cx="0" cy="7405791"/>
          </a:xfrm>
          <a:prstGeom prst="line">
            <a:avLst/>
          </a:prstGeom>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612279" y="1378709"/>
            <a:ext cx="6624736" cy="369332"/>
          </a:xfrm>
          <a:prstGeom prst="rect">
            <a:avLst/>
          </a:prstGeom>
          <a:noFill/>
          <a:ln>
            <a:solidFill>
              <a:schemeClr val="tx1"/>
            </a:solidFill>
          </a:ln>
        </p:spPr>
        <p:txBody>
          <a:bodyPr wrap="square" rtlCol="0">
            <a:spAutoFit/>
          </a:bodyPr>
          <a:lstStyle/>
          <a:p>
            <a:r>
              <a:rPr lang="sl-SI" dirty="0"/>
              <a:t>delovne izkušnje</a:t>
            </a:r>
          </a:p>
        </p:txBody>
      </p:sp>
      <p:cxnSp>
        <p:nvCxnSpPr>
          <p:cNvPr id="16" name="Raven povezovalnik 15"/>
          <p:cNvCxnSpPr/>
          <p:nvPr/>
        </p:nvCxnSpPr>
        <p:spPr>
          <a:xfrm>
            <a:off x="324247" y="152098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900311" y="1964065"/>
            <a:ext cx="6336704" cy="369332"/>
          </a:xfrm>
          <a:prstGeom prst="rect">
            <a:avLst/>
          </a:prstGeom>
          <a:noFill/>
          <a:ln>
            <a:solidFill>
              <a:schemeClr val="tx1"/>
            </a:solidFill>
          </a:ln>
        </p:spPr>
        <p:txBody>
          <a:bodyPr wrap="square" rtlCol="0">
            <a:spAutoFit/>
          </a:bodyPr>
          <a:lstStyle/>
          <a:p>
            <a:r>
              <a:rPr lang="sl-SI" dirty="0"/>
              <a:t>opišite poklicno pot</a:t>
            </a:r>
          </a:p>
        </p:txBody>
      </p:sp>
      <p:cxnSp>
        <p:nvCxnSpPr>
          <p:cNvPr id="18" name="Raven povezovalnik 17"/>
          <p:cNvCxnSpPr/>
          <p:nvPr/>
        </p:nvCxnSpPr>
        <p:spPr>
          <a:xfrm>
            <a:off x="612279" y="21063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aven povezovalnik 18"/>
          <p:cNvCxnSpPr/>
          <p:nvPr/>
        </p:nvCxnSpPr>
        <p:spPr>
          <a:xfrm>
            <a:off x="612279" y="1735267"/>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1188343" y="2540129"/>
            <a:ext cx="6048672" cy="369331"/>
          </a:xfrm>
          <a:prstGeom prst="rect">
            <a:avLst/>
          </a:prstGeom>
          <a:noFill/>
          <a:ln>
            <a:solidFill>
              <a:schemeClr val="tx1"/>
            </a:solidFill>
          </a:ln>
        </p:spPr>
        <p:txBody>
          <a:bodyPr wrap="square" rtlCol="0">
            <a:spAutoFit/>
          </a:bodyPr>
          <a:lstStyle/>
          <a:p>
            <a:r>
              <a:rPr lang="sl-SI" dirty="0" smtClean="0"/>
              <a:t>navedite obdobje</a:t>
            </a:r>
            <a:endParaRPr lang="sl-SI" dirty="0"/>
          </a:p>
        </p:txBody>
      </p:sp>
      <p:cxnSp>
        <p:nvCxnSpPr>
          <p:cNvPr id="21" name="Raven povezovalnik 20"/>
          <p:cNvCxnSpPr/>
          <p:nvPr/>
        </p:nvCxnSpPr>
        <p:spPr>
          <a:xfrm>
            <a:off x="900311" y="268240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900311" y="2311331"/>
            <a:ext cx="0" cy="2232249"/>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1260351" y="3105162"/>
            <a:ext cx="5976664" cy="369332"/>
          </a:xfrm>
          <a:prstGeom prst="rect">
            <a:avLst/>
          </a:prstGeom>
          <a:noFill/>
          <a:ln>
            <a:solidFill>
              <a:schemeClr val="tx1"/>
            </a:solidFill>
          </a:ln>
        </p:spPr>
        <p:txBody>
          <a:bodyPr wrap="square" rtlCol="0">
            <a:spAutoFit/>
          </a:bodyPr>
          <a:lstStyle/>
          <a:p>
            <a:r>
              <a:rPr lang="sl-SI" dirty="0" smtClean="0"/>
              <a:t>organizacijo</a:t>
            </a:r>
            <a:endParaRPr lang="sl-SI" dirty="0"/>
          </a:p>
        </p:txBody>
      </p:sp>
      <p:cxnSp>
        <p:nvCxnSpPr>
          <p:cNvPr id="35" name="Raven povezovalnik 34"/>
          <p:cNvCxnSpPr/>
          <p:nvPr/>
        </p:nvCxnSpPr>
        <p:spPr>
          <a:xfrm>
            <a:off x="972319" y="324743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1260351" y="3681225"/>
            <a:ext cx="5976664" cy="382104"/>
          </a:xfrm>
          <a:prstGeom prst="rect">
            <a:avLst/>
          </a:prstGeom>
          <a:noFill/>
          <a:ln>
            <a:solidFill>
              <a:schemeClr val="tx1"/>
            </a:solidFill>
          </a:ln>
        </p:spPr>
        <p:txBody>
          <a:bodyPr wrap="square" rtlCol="0">
            <a:spAutoFit/>
          </a:bodyPr>
          <a:lstStyle/>
          <a:p>
            <a:r>
              <a:rPr lang="sl-SI" dirty="0" smtClean="0"/>
              <a:t>delovno mesto in odgovornosti</a:t>
            </a:r>
            <a:endParaRPr lang="sl-SI" dirty="0"/>
          </a:p>
        </p:txBody>
      </p:sp>
      <p:cxnSp>
        <p:nvCxnSpPr>
          <p:cNvPr id="37" name="Raven povezovalnik 36"/>
          <p:cNvCxnSpPr/>
          <p:nvPr/>
        </p:nvCxnSpPr>
        <p:spPr>
          <a:xfrm>
            <a:off x="972319" y="382350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1188343" y="4401305"/>
            <a:ext cx="6048672" cy="369331"/>
          </a:xfrm>
          <a:prstGeom prst="rect">
            <a:avLst/>
          </a:prstGeom>
          <a:noFill/>
          <a:ln>
            <a:solidFill>
              <a:schemeClr val="tx1"/>
            </a:solidFill>
          </a:ln>
        </p:spPr>
        <p:txBody>
          <a:bodyPr wrap="square" rtlCol="0">
            <a:spAutoFit/>
          </a:bodyPr>
          <a:lstStyle/>
          <a:p>
            <a:r>
              <a:rPr lang="sl-SI" dirty="0" smtClean="0"/>
              <a:t>dosežke</a:t>
            </a:r>
            <a:endParaRPr lang="sl-SI" dirty="0"/>
          </a:p>
        </p:txBody>
      </p:sp>
      <p:cxnSp>
        <p:nvCxnSpPr>
          <p:cNvPr id="39" name="Raven povezovalnik 38"/>
          <p:cNvCxnSpPr/>
          <p:nvPr/>
        </p:nvCxnSpPr>
        <p:spPr>
          <a:xfrm>
            <a:off x="900311" y="45435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612279" y="4835093"/>
            <a:ext cx="6624736" cy="369332"/>
          </a:xfrm>
          <a:prstGeom prst="rect">
            <a:avLst/>
          </a:prstGeom>
          <a:noFill/>
          <a:ln>
            <a:solidFill>
              <a:schemeClr val="tx1"/>
            </a:solidFill>
          </a:ln>
        </p:spPr>
        <p:txBody>
          <a:bodyPr wrap="square" rtlCol="0">
            <a:spAutoFit/>
          </a:bodyPr>
          <a:lstStyle/>
          <a:p>
            <a:r>
              <a:rPr lang="sl-SI" dirty="0" smtClean="0"/>
              <a:t>druge </a:t>
            </a:r>
            <a:r>
              <a:rPr lang="sl-SI" dirty="0"/>
              <a:t>izkušnje</a:t>
            </a:r>
          </a:p>
        </p:txBody>
      </p:sp>
      <p:cxnSp>
        <p:nvCxnSpPr>
          <p:cNvPr id="43" name="Raven povezovalnik 42"/>
          <p:cNvCxnSpPr/>
          <p:nvPr/>
        </p:nvCxnSpPr>
        <p:spPr>
          <a:xfrm>
            <a:off x="324247" y="497736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900311" y="5420449"/>
            <a:ext cx="6336704" cy="646331"/>
          </a:xfrm>
          <a:prstGeom prst="rect">
            <a:avLst/>
          </a:prstGeom>
          <a:noFill/>
          <a:ln>
            <a:solidFill>
              <a:schemeClr val="tx1"/>
            </a:solidFill>
          </a:ln>
        </p:spPr>
        <p:txBody>
          <a:bodyPr wrap="square" rtlCol="0">
            <a:spAutoFit/>
          </a:bodyPr>
          <a:lstStyle/>
          <a:p>
            <a:r>
              <a:rPr lang="sl-SI" dirty="0" smtClean="0"/>
              <a:t>V življenjepis vključite tudi druge izkušnje, ki so pomembne za konkretno delovno mesto</a:t>
            </a:r>
            <a:endParaRPr lang="sl-SI" dirty="0"/>
          </a:p>
        </p:txBody>
      </p:sp>
      <p:cxnSp>
        <p:nvCxnSpPr>
          <p:cNvPr id="45" name="Raven povezovalnik 44"/>
          <p:cNvCxnSpPr/>
          <p:nvPr/>
        </p:nvCxnSpPr>
        <p:spPr>
          <a:xfrm>
            <a:off x="612279" y="55627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612279" y="5191651"/>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188343" y="6298485"/>
            <a:ext cx="6048672" cy="369331"/>
          </a:xfrm>
          <a:prstGeom prst="rect">
            <a:avLst/>
          </a:prstGeom>
          <a:noFill/>
          <a:ln>
            <a:solidFill>
              <a:schemeClr val="tx1"/>
            </a:solidFill>
          </a:ln>
        </p:spPr>
        <p:txBody>
          <a:bodyPr wrap="square" rtlCol="0">
            <a:spAutoFit/>
          </a:bodyPr>
          <a:lstStyle/>
          <a:p>
            <a:r>
              <a:rPr lang="sl-SI" dirty="0" smtClean="0"/>
              <a:t>študentsko delo in druge neplačane izkušnje</a:t>
            </a:r>
            <a:endParaRPr lang="sl-SI" dirty="0"/>
          </a:p>
        </p:txBody>
      </p:sp>
      <p:cxnSp>
        <p:nvCxnSpPr>
          <p:cNvPr id="48" name="Raven povezovalnik 47"/>
          <p:cNvCxnSpPr/>
          <p:nvPr/>
        </p:nvCxnSpPr>
        <p:spPr>
          <a:xfrm>
            <a:off x="900311" y="64407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ovezovalnik 48"/>
          <p:cNvCxnSpPr/>
          <p:nvPr/>
        </p:nvCxnSpPr>
        <p:spPr>
          <a:xfrm>
            <a:off x="900311" y="5825783"/>
            <a:ext cx="0" cy="614977"/>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612279" y="6898353"/>
            <a:ext cx="6624736" cy="369332"/>
          </a:xfrm>
          <a:prstGeom prst="rect">
            <a:avLst/>
          </a:prstGeom>
          <a:noFill/>
          <a:ln>
            <a:solidFill>
              <a:schemeClr val="tx1"/>
            </a:solidFill>
          </a:ln>
        </p:spPr>
        <p:txBody>
          <a:bodyPr wrap="square" rtlCol="0">
            <a:spAutoFit/>
          </a:bodyPr>
          <a:lstStyle/>
          <a:p>
            <a:r>
              <a:rPr lang="sl-SI" dirty="0" smtClean="0"/>
              <a:t>dodatna usposabljanja in znanja</a:t>
            </a:r>
            <a:endParaRPr lang="sl-SI" dirty="0"/>
          </a:p>
        </p:txBody>
      </p:sp>
      <p:cxnSp>
        <p:nvCxnSpPr>
          <p:cNvPr id="58" name="Raven povezovalnik 57"/>
          <p:cNvCxnSpPr/>
          <p:nvPr/>
        </p:nvCxnSpPr>
        <p:spPr>
          <a:xfrm>
            <a:off x="324247" y="704062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900311" y="7483709"/>
            <a:ext cx="6336704" cy="646331"/>
          </a:xfrm>
          <a:prstGeom prst="rect">
            <a:avLst/>
          </a:prstGeom>
          <a:noFill/>
          <a:ln>
            <a:solidFill>
              <a:schemeClr val="tx1"/>
            </a:solidFill>
          </a:ln>
        </p:spPr>
        <p:txBody>
          <a:bodyPr wrap="square" rtlCol="0">
            <a:spAutoFit/>
          </a:bodyPr>
          <a:lstStyle/>
          <a:p>
            <a:r>
              <a:rPr lang="sl-SI" dirty="0" smtClean="0"/>
              <a:t>seminarji, tečaji, tuji jeziki, računalniška znanja … -&gt; tega preveč -&gt; smiselno združiti v določene skupine</a:t>
            </a:r>
            <a:endParaRPr lang="sl-SI" dirty="0"/>
          </a:p>
        </p:txBody>
      </p:sp>
      <p:cxnSp>
        <p:nvCxnSpPr>
          <p:cNvPr id="60" name="Raven povezovalnik 59"/>
          <p:cNvCxnSpPr/>
          <p:nvPr/>
        </p:nvCxnSpPr>
        <p:spPr>
          <a:xfrm>
            <a:off x="612279" y="762598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Raven povezovalnik 60"/>
          <p:cNvCxnSpPr/>
          <p:nvPr/>
        </p:nvCxnSpPr>
        <p:spPr>
          <a:xfrm>
            <a:off x="612279" y="7254911"/>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612279" y="8443044"/>
            <a:ext cx="6624736" cy="369332"/>
          </a:xfrm>
          <a:prstGeom prst="rect">
            <a:avLst/>
          </a:prstGeom>
          <a:noFill/>
          <a:ln>
            <a:solidFill>
              <a:schemeClr val="tx1"/>
            </a:solidFill>
          </a:ln>
        </p:spPr>
        <p:txBody>
          <a:bodyPr wrap="square" rtlCol="0">
            <a:spAutoFit/>
          </a:bodyPr>
          <a:lstStyle/>
          <a:p>
            <a:r>
              <a:rPr lang="sl-SI" dirty="0" smtClean="0"/>
              <a:t>veščine, kompetence, dosežki</a:t>
            </a:r>
            <a:endParaRPr lang="sl-SI" dirty="0"/>
          </a:p>
        </p:txBody>
      </p:sp>
      <p:cxnSp>
        <p:nvCxnSpPr>
          <p:cNvPr id="67" name="Raven povezovalnik 66"/>
          <p:cNvCxnSpPr/>
          <p:nvPr/>
        </p:nvCxnSpPr>
        <p:spPr>
          <a:xfrm>
            <a:off x="324247" y="858531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900311" y="9028400"/>
            <a:ext cx="6336704" cy="646331"/>
          </a:xfrm>
          <a:prstGeom prst="rect">
            <a:avLst/>
          </a:prstGeom>
          <a:noFill/>
          <a:ln>
            <a:solidFill>
              <a:schemeClr val="tx1"/>
            </a:solidFill>
          </a:ln>
        </p:spPr>
        <p:txBody>
          <a:bodyPr wrap="square" rtlCol="0">
            <a:spAutoFit/>
          </a:bodyPr>
          <a:lstStyle/>
          <a:p>
            <a:r>
              <a:rPr lang="sl-SI" dirty="0" smtClean="0"/>
              <a:t>povzemite vse bistvene stvari, ki so povezane z zahtevami delovnega mesta -&gt; navezujejo na pričakovanja delodajalca</a:t>
            </a:r>
            <a:endParaRPr lang="sl-SI" dirty="0"/>
          </a:p>
        </p:txBody>
      </p:sp>
      <p:cxnSp>
        <p:nvCxnSpPr>
          <p:cNvPr id="69" name="Raven povezovalnik 68"/>
          <p:cNvCxnSpPr/>
          <p:nvPr/>
        </p:nvCxnSpPr>
        <p:spPr>
          <a:xfrm>
            <a:off x="612279" y="917067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Raven povezovalnik 69"/>
          <p:cNvCxnSpPr/>
          <p:nvPr/>
        </p:nvCxnSpPr>
        <p:spPr>
          <a:xfrm>
            <a:off x="612279" y="8799602"/>
            <a:ext cx="0" cy="35829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475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32631" y="90116"/>
            <a:ext cx="6405840" cy="646331"/>
          </a:xfrm>
          <a:prstGeom prst="rect">
            <a:avLst/>
          </a:prstGeom>
          <a:solidFill>
            <a:srgbClr val="FFFF00"/>
          </a:solidFill>
        </p:spPr>
        <p:txBody>
          <a:bodyPr wrap="square" rtlCol="0">
            <a:spAutoFit/>
          </a:bodyPr>
          <a:lstStyle/>
          <a:p>
            <a:r>
              <a:rPr lang="sl-SI" dirty="0" smtClean="0"/>
              <a:t>6. Kateri so sestavni deli življenjepisa kot priloge prijave na delovno mesto?</a:t>
            </a:r>
            <a:endParaRPr lang="sl-SI" dirty="0"/>
          </a:p>
        </p:txBody>
      </p:sp>
      <p:sp>
        <p:nvSpPr>
          <p:cNvPr id="3" name="PoljeZBesedilom 2">
            <a:hlinkClick r:id="rId2" action="ppaction://hlinksldjump"/>
          </p:cNvPr>
          <p:cNvSpPr txBox="1"/>
          <p:nvPr/>
        </p:nvSpPr>
        <p:spPr>
          <a:xfrm>
            <a:off x="324247" y="810195"/>
            <a:ext cx="6984776" cy="369332"/>
          </a:xfrm>
          <a:prstGeom prst="rect">
            <a:avLst/>
          </a:prstGeom>
          <a:noFill/>
          <a:ln>
            <a:solidFill>
              <a:schemeClr val="tx1"/>
            </a:solidFill>
          </a:ln>
        </p:spPr>
        <p:txBody>
          <a:bodyPr wrap="square" rtlCol="0">
            <a:spAutoFit/>
          </a:bodyPr>
          <a:lstStyle/>
          <a:p>
            <a:r>
              <a:rPr lang="sl-SI" dirty="0" smtClean="0"/>
              <a:t>Sestavni deli življenjepisa kot priloge prijave na delovno mesto (3. del)</a:t>
            </a:r>
            <a:endParaRPr lang="sl-SI" dirty="0"/>
          </a:p>
        </p:txBody>
      </p:sp>
      <p:cxnSp>
        <p:nvCxnSpPr>
          <p:cNvPr id="4" name="Raven povezovalnik 3"/>
          <p:cNvCxnSpPr/>
          <p:nvPr/>
        </p:nvCxnSpPr>
        <p:spPr>
          <a:xfrm>
            <a:off x="320452" y="1179528"/>
            <a:ext cx="0" cy="4381455"/>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612279" y="1378709"/>
            <a:ext cx="6624736" cy="369332"/>
          </a:xfrm>
          <a:prstGeom prst="rect">
            <a:avLst/>
          </a:prstGeom>
          <a:noFill/>
          <a:ln>
            <a:solidFill>
              <a:schemeClr val="tx1"/>
            </a:solidFill>
          </a:ln>
        </p:spPr>
        <p:txBody>
          <a:bodyPr wrap="square" rtlCol="0">
            <a:spAutoFit/>
          </a:bodyPr>
          <a:lstStyle/>
          <a:p>
            <a:r>
              <a:rPr lang="sl-SI" dirty="0" smtClean="0"/>
              <a:t>Delodajalci si želijo kandidata:</a:t>
            </a:r>
            <a:endParaRPr lang="sl-SI" dirty="0"/>
          </a:p>
        </p:txBody>
      </p:sp>
      <p:cxnSp>
        <p:nvCxnSpPr>
          <p:cNvPr id="6" name="Raven povezovalnik 5"/>
          <p:cNvCxnSpPr/>
          <p:nvPr/>
        </p:nvCxnSpPr>
        <p:spPr>
          <a:xfrm>
            <a:off x="324247" y="152098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900311" y="2047106"/>
            <a:ext cx="6048672" cy="369331"/>
          </a:xfrm>
          <a:prstGeom prst="rect">
            <a:avLst/>
          </a:prstGeom>
          <a:noFill/>
          <a:ln>
            <a:solidFill>
              <a:schemeClr val="tx1"/>
            </a:solidFill>
          </a:ln>
        </p:spPr>
        <p:txBody>
          <a:bodyPr wrap="square" rtlCol="0">
            <a:spAutoFit/>
          </a:bodyPr>
          <a:lstStyle/>
          <a:p>
            <a:r>
              <a:rPr lang="sl-SI" dirty="0"/>
              <a:t>s</a:t>
            </a:r>
            <a:r>
              <a:rPr lang="sl-SI" dirty="0" smtClean="0"/>
              <a:t>krbi tudi za svoje zdravje in dobro počutje</a:t>
            </a:r>
            <a:endParaRPr lang="sl-SI" dirty="0"/>
          </a:p>
        </p:txBody>
      </p:sp>
      <p:cxnSp>
        <p:nvCxnSpPr>
          <p:cNvPr id="11" name="Raven povezovalnik 10"/>
          <p:cNvCxnSpPr/>
          <p:nvPr/>
        </p:nvCxnSpPr>
        <p:spPr>
          <a:xfrm>
            <a:off x="612279" y="218938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612279" y="1818308"/>
            <a:ext cx="0" cy="936105"/>
          </a:xfrm>
          <a:prstGeom prst="line">
            <a:avLst/>
          </a:prstGeom>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900311" y="2612139"/>
            <a:ext cx="5976664" cy="369332"/>
          </a:xfrm>
          <a:prstGeom prst="rect">
            <a:avLst/>
          </a:prstGeom>
          <a:noFill/>
          <a:ln>
            <a:solidFill>
              <a:schemeClr val="tx1"/>
            </a:solidFill>
          </a:ln>
        </p:spPr>
        <p:txBody>
          <a:bodyPr wrap="square" rtlCol="0">
            <a:spAutoFit/>
          </a:bodyPr>
          <a:lstStyle/>
          <a:p>
            <a:r>
              <a:rPr lang="sl-SI" dirty="0" smtClean="0"/>
              <a:t>ima uravnotežen življenjski slog</a:t>
            </a:r>
            <a:endParaRPr lang="sl-SI" dirty="0"/>
          </a:p>
        </p:txBody>
      </p:sp>
      <p:cxnSp>
        <p:nvCxnSpPr>
          <p:cNvPr id="14" name="Raven povezovalnik 13"/>
          <p:cNvCxnSpPr/>
          <p:nvPr/>
        </p:nvCxnSpPr>
        <p:spPr>
          <a:xfrm>
            <a:off x="612279" y="275441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612279" y="3258468"/>
            <a:ext cx="6624736" cy="369332"/>
          </a:xfrm>
          <a:prstGeom prst="rect">
            <a:avLst/>
          </a:prstGeom>
          <a:noFill/>
          <a:ln>
            <a:solidFill>
              <a:schemeClr val="tx1"/>
            </a:solidFill>
          </a:ln>
        </p:spPr>
        <p:txBody>
          <a:bodyPr wrap="square" rtlCol="0">
            <a:spAutoFit/>
          </a:bodyPr>
          <a:lstStyle/>
          <a:p>
            <a:r>
              <a:rPr lang="sl-SI" dirty="0" smtClean="0"/>
              <a:t>reference</a:t>
            </a:r>
            <a:endParaRPr lang="sl-SI" dirty="0"/>
          </a:p>
        </p:txBody>
      </p:sp>
      <p:cxnSp>
        <p:nvCxnSpPr>
          <p:cNvPr id="20" name="Raven povezovalnik 19"/>
          <p:cNvCxnSpPr/>
          <p:nvPr/>
        </p:nvCxnSpPr>
        <p:spPr>
          <a:xfrm>
            <a:off x="324247" y="340074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900311" y="3843824"/>
            <a:ext cx="6336704" cy="369332"/>
          </a:xfrm>
          <a:prstGeom prst="rect">
            <a:avLst/>
          </a:prstGeom>
          <a:noFill/>
          <a:ln>
            <a:solidFill>
              <a:schemeClr val="tx1"/>
            </a:solidFill>
          </a:ln>
        </p:spPr>
        <p:txBody>
          <a:bodyPr wrap="square" rtlCol="0">
            <a:spAutoFit/>
          </a:bodyPr>
          <a:lstStyle/>
          <a:p>
            <a:r>
              <a:rPr lang="sl-SI" dirty="0" smtClean="0"/>
              <a:t>odločite za vključitev referenc</a:t>
            </a:r>
            <a:endParaRPr lang="sl-SI" dirty="0"/>
          </a:p>
        </p:txBody>
      </p:sp>
      <p:cxnSp>
        <p:nvCxnSpPr>
          <p:cNvPr id="22" name="Raven povezovalnik 21"/>
          <p:cNvCxnSpPr/>
          <p:nvPr/>
        </p:nvCxnSpPr>
        <p:spPr>
          <a:xfrm>
            <a:off x="612279" y="3986099"/>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ovezovalnik 22"/>
          <p:cNvCxnSpPr/>
          <p:nvPr/>
        </p:nvCxnSpPr>
        <p:spPr>
          <a:xfrm>
            <a:off x="612279" y="3615026"/>
            <a:ext cx="0" cy="358299"/>
          </a:xfrm>
          <a:prstGeom prst="line">
            <a:avLst/>
          </a:prstGeom>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1188343" y="4410596"/>
            <a:ext cx="6048672" cy="646331"/>
          </a:xfrm>
          <a:prstGeom prst="rect">
            <a:avLst/>
          </a:prstGeom>
          <a:noFill/>
          <a:ln>
            <a:solidFill>
              <a:schemeClr val="tx1"/>
            </a:solidFill>
          </a:ln>
        </p:spPr>
        <p:txBody>
          <a:bodyPr wrap="square" rtlCol="0">
            <a:spAutoFit/>
          </a:bodyPr>
          <a:lstStyle/>
          <a:p>
            <a:r>
              <a:rPr lang="sl-SI" dirty="0" smtClean="0"/>
              <a:t>preverite pri osebah, ki jih omenjate, ali se strinjajo, da njihova priporočila vključite v življenjepis</a:t>
            </a:r>
            <a:endParaRPr lang="sl-SI" dirty="0"/>
          </a:p>
        </p:txBody>
      </p:sp>
      <p:cxnSp>
        <p:nvCxnSpPr>
          <p:cNvPr id="25" name="Raven povezovalnik 24"/>
          <p:cNvCxnSpPr/>
          <p:nvPr/>
        </p:nvCxnSpPr>
        <p:spPr>
          <a:xfrm>
            <a:off x="900311" y="455287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a:off x="900311" y="4249158"/>
            <a:ext cx="0" cy="305454"/>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612279" y="5418708"/>
            <a:ext cx="6624736" cy="369332"/>
          </a:xfrm>
          <a:prstGeom prst="rect">
            <a:avLst/>
          </a:prstGeom>
          <a:noFill/>
          <a:ln>
            <a:solidFill>
              <a:schemeClr val="tx1"/>
            </a:solidFill>
          </a:ln>
        </p:spPr>
        <p:txBody>
          <a:bodyPr wrap="square" rtlCol="0">
            <a:spAutoFit/>
          </a:bodyPr>
          <a:lstStyle/>
          <a:p>
            <a:r>
              <a:rPr lang="sl-SI" dirty="0" smtClean="0"/>
              <a:t>pri pomembnih prijavah priložite svojo fotografijo</a:t>
            </a:r>
            <a:endParaRPr lang="sl-SI" dirty="0"/>
          </a:p>
        </p:txBody>
      </p:sp>
      <p:cxnSp>
        <p:nvCxnSpPr>
          <p:cNvPr id="42" name="Raven povezovalnik 41"/>
          <p:cNvCxnSpPr/>
          <p:nvPr/>
        </p:nvCxnSpPr>
        <p:spPr>
          <a:xfrm>
            <a:off x="324247" y="5560983"/>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020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08223" y="307881"/>
            <a:ext cx="6405840" cy="369332"/>
          </a:xfrm>
          <a:prstGeom prst="rect">
            <a:avLst/>
          </a:prstGeom>
          <a:solidFill>
            <a:srgbClr val="FFFF00"/>
          </a:solidFill>
        </p:spPr>
        <p:txBody>
          <a:bodyPr wrap="square" rtlCol="0">
            <a:spAutoFit/>
          </a:bodyPr>
          <a:lstStyle/>
          <a:p>
            <a:r>
              <a:rPr lang="sl-SI" dirty="0" smtClean="0"/>
              <a:t>7. Kakšne so značilnosti življenjepisa </a:t>
            </a:r>
            <a:r>
              <a:rPr lang="sl-SI" dirty="0" err="1" smtClean="0"/>
              <a:t>Europass</a:t>
            </a:r>
            <a:r>
              <a:rPr lang="sl-SI" dirty="0" smtClean="0"/>
              <a:t>-a?</a:t>
            </a:r>
            <a:endParaRPr lang="sl-SI" dirty="0"/>
          </a:p>
        </p:txBody>
      </p:sp>
      <p:sp>
        <p:nvSpPr>
          <p:cNvPr id="3" name="PoljeZBesedilom 2">
            <a:hlinkClick r:id="rId2" action="ppaction://hlinksldjump"/>
          </p:cNvPr>
          <p:cNvSpPr txBox="1"/>
          <p:nvPr/>
        </p:nvSpPr>
        <p:spPr>
          <a:xfrm>
            <a:off x="188615" y="800903"/>
            <a:ext cx="6984776" cy="369332"/>
          </a:xfrm>
          <a:prstGeom prst="rect">
            <a:avLst/>
          </a:prstGeom>
          <a:noFill/>
          <a:ln>
            <a:solidFill>
              <a:schemeClr val="tx1"/>
            </a:solidFill>
          </a:ln>
        </p:spPr>
        <p:txBody>
          <a:bodyPr wrap="square" rtlCol="0">
            <a:spAutoFit/>
          </a:bodyPr>
          <a:lstStyle/>
          <a:p>
            <a:r>
              <a:rPr lang="sl-SI" dirty="0"/>
              <a:t>z</a:t>
            </a:r>
            <a:r>
              <a:rPr lang="sl-SI" dirty="0" smtClean="0"/>
              <a:t>načilnosti življenjepisa </a:t>
            </a:r>
            <a:r>
              <a:rPr lang="sl-SI" dirty="0" err="1" smtClean="0"/>
              <a:t>Europass</a:t>
            </a:r>
            <a:endParaRPr lang="sl-SI" dirty="0"/>
          </a:p>
        </p:txBody>
      </p:sp>
      <p:cxnSp>
        <p:nvCxnSpPr>
          <p:cNvPr id="4" name="Raven povezovalnik 3"/>
          <p:cNvCxnSpPr/>
          <p:nvPr/>
        </p:nvCxnSpPr>
        <p:spPr>
          <a:xfrm>
            <a:off x="184820" y="1170236"/>
            <a:ext cx="0" cy="2158499"/>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476647" y="1369417"/>
            <a:ext cx="6624736" cy="369332"/>
          </a:xfrm>
          <a:prstGeom prst="rect">
            <a:avLst/>
          </a:prstGeom>
          <a:noFill/>
          <a:ln>
            <a:solidFill>
              <a:schemeClr val="tx1"/>
            </a:solidFill>
          </a:ln>
        </p:spPr>
        <p:txBody>
          <a:bodyPr wrap="square" rtlCol="0">
            <a:spAutoFit/>
          </a:bodyPr>
          <a:lstStyle/>
          <a:p>
            <a:r>
              <a:rPr lang="sl-SI" dirty="0" smtClean="0"/>
              <a:t>Evropsko dogovorjena oblika formularja za:</a:t>
            </a:r>
            <a:endParaRPr lang="sl-SI" dirty="0"/>
          </a:p>
        </p:txBody>
      </p:sp>
      <p:cxnSp>
        <p:nvCxnSpPr>
          <p:cNvPr id="6" name="Raven povezovalnik 5"/>
          <p:cNvCxnSpPr/>
          <p:nvPr/>
        </p:nvCxnSpPr>
        <p:spPr>
          <a:xfrm>
            <a:off x="188615" y="151169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764679" y="2037815"/>
            <a:ext cx="6336704" cy="369332"/>
          </a:xfrm>
          <a:prstGeom prst="rect">
            <a:avLst/>
          </a:prstGeom>
          <a:noFill/>
          <a:ln>
            <a:solidFill>
              <a:schemeClr val="tx1"/>
            </a:solidFill>
          </a:ln>
        </p:spPr>
        <p:txBody>
          <a:bodyPr wrap="square" rtlCol="0">
            <a:spAutoFit/>
          </a:bodyPr>
          <a:lstStyle/>
          <a:p>
            <a:r>
              <a:rPr lang="sl-SI" dirty="0" smtClean="0"/>
              <a:t>kronološko, sistematično in razgibano predstavitev:</a:t>
            </a:r>
            <a:endParaRPr lang="sl-SI" dirty="0"/>
          </a:p>
        </p:txBody>
      </p:sp>
      <p:cxnSp>
        <p:nvCxnSpPr>
          <p:cNvPr id="8" name="Raven povezovalnik 7"/>
          <p:cNvCxnSpPr/>
          <p:nvPr/>
        </p:nvCxnSpPr>
        <p:spPr>
          <a:xfrm>
            <a:off x="476647" y="2180089"/>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a:off x="467519" y="1746300"/>
            <a:ext cx="0" cy="433789"/>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1052711" y="2601104"/>
            <a:ext cx="6048672" cy="369332"/>
          </a:xfrm>
          <a:prstGeom prst="rect">
            <a:avLst/>
          </a:prstGeom>
          <a:noFill/>
          <a:ln>
            <a:solidFill>
              <a:schemeClr val="tx1"/>
            </a:solidFill>
          </a:ln>
        </p:spPr>
        <p:txBody>
          <a:bodyPr wrap="square" rtlCol="0">
            <a:spAutoFit/>
          </a:bodyPr>
          <a:lstStyle/>
          <a:p>
            <a:r>
              <a:rPr lang="sl-SI" dirty="0" smtClean="0"/>
              <a:t>Izobraževalne poti, kvalifikacij in kompetenc posameznika</a:t>
            </a:r>
            <a:endParaRPr lang="sl-SI" dirty="0"/>
          </a:p>
        </p:txBody>
      </p:sp>
      <p:cxnSp>
        <p:nvCxnSpPr>
          <p:cNvPr id="18" name="Raven povezovalnik 17"/>
          <p:cNvCxnSpPr/>
          <p:nvPr/>
        </p:nvCxnSpPr>
        <p:spPr>
          <a:xfrm>
            <a:off x="764679" y="277009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aven povezovalnik 18"/>
          <p:cNvCxnSpPr/>
          <p:nvPr/>
        </p:nvCxnSpPr>
        <p:spPr>
          <a:xfrm>
            <a:off x="764679" y="2466380"/>
            <a:ext cx="0" cy="305454"/>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540271" y="3186460"/>
            <a:ext cx="6624736" cy="369332"/>
          </a:xfrm>
          <a:prstGeom prst="rect">
            <a:avLst/>
          </a:prstGeom>
          <a:noFill/>
          <a:ln>
            <a:solidFill>
              <a:schemeClr val="tx1"/>
            </a:solidFill>
          </a:ln>
        </p:spPr>
        <p:txBody>
          <a:bodyPr wrap="square" rtlCol="0">
            <a:spAutoFit/>
          </a:bodyPr>
          <a:lstStyle/>
          <a:p>
            <a:r>
              <a:rPr lang="sl-SI" dirty="0" smtClean="0"/>
              <a:t>Omogoča pregleden zapis:</a:t>
            </a:r>
            <a:endParaRPr lang="sl-SI" dirty="0"/>
          </a:p>
        </p:txBody>
      </p:sp>
      <p:cxnSp>
        <p:nvCxnSpPr>
          <p:cNvPr id="24" name="Raven povezovalnik 23"/>
          <p:cNvCxnSpPr/>
          <p:nvPr/>
        </p:nvCxnSpPr>
        <p:spPr>
          <a:xfrm>
            <a:off x="252239" y="332873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828303" y="3854858"/>
            <a:ext cx="6336704" cy="369332"/>
          </a:xfrm>
          <a:prstGeom prst="rect">
            <a:avLst/>
          </a:prstGeom>
          <a:noFill/>
          <a:ln>
            <a:solidFill>
              <a:schemeClr val="tx1"/>
            </a:solidFill>
          </a:ln>
        </p:spPr>
        <p:txBody>
          <a:bodyPr wrap="square" rtlCol="0">
            <a:spAutoFit/>
          </a:bodyPr>
          <a:lstStyle/>
          <a:p>
            <a:r>
              <a:rPr lang="sl-SI" dirty="0" smtClean="0"/>
              <a:t>osebnih podatkov</a:t>
            </a:r>
            <a:endParaRPr lang="sl-SI" dirty="0"/>
          </a:p>
        </p:txBody>
      </p:sp>
      <p:cxnSp>
        <p:nvCxnSpPr>
          <p:cNvPr id="26" name="Raven povezovalnik 25"/>
          <p:cNvCxnSpPr/>
          <p:nvPr/>
        </p:nvCxnSpPr>
        <p:spPr>
          <a:xfrm>
            <a:off x="540271" y="399713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ven povezovalnik 26"/>
          <p:cNvCxnSpPr/>
          <p:nvPr/>
        </p:nvCxnSpPr>
        <p:spPr>
          <a:xfrm>
            <a:off x="531143" y="3563343"/>
            <a:ext cx="0" cy="3212483"/>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756295" y="4545320"/>
            <a:ext cx="6336704" cy="369332"/>
          </a:xfrm>
          <a:prstGeom prst="rect">
            <a:avLst/>
          </a:prstGeom>
          <a:noFill/>
          <a:ln>
            <a:solidFill>
              <a:schemeClr val="tx1"/>
            </a:solidFill>
          </a:ln>
        </p:spPr>
        <p:txBody>
          <a:bodyPr wrap="square" rtlCol="0">
            <a:spAutoFit/>
          </a:bodyPr>
          <a:lstStyle/>
          <a:p>
            <a:r>
              <a:rPr lang="sl-SI" dirty="0"/>
              <a:t>j</a:t>
            </a:r>
            <a:r>
              <a:rPr lang="sl-SI" dirty="0" smtClean="0"/>
              <a:t>ezikovnih znanj</a:t>
            </a:r>
            <a:endParaRPr lang="sl-SI" dirty="0"/>
          </a:p>
        </p:txBody>
      </p:sp>
      <p:cxnSp>
        <p:nvCxnSpPr>
          <p:cNvPr id="34" name="Raven povezovalnik 33"/>
          <p:cNvCxnSpPr/>
          <p:nvPr/>
        </p:nvCxnSpPr>
        <p:spPr>
          <a:xfrm>
            <a:off x="468263" y="468759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828303" y="5265400"/>
            <a:ext cx="6336704" cy="369332"/>
          </a:xfrm>
          <a:prstGeom prst="rect">
            <a:avLst/>
          </a:prstGeom>
          <a:noFill/>
          <a:ln>
            <a:solidFill>
              <a:schemeClr val="tx1"/>
            </a:solidFill>
          </a:ln>
        </p:spPr>
        <p:txBody>
          <a:bodyPr wrap="square" rtlCol="0">
            <a:spAutoFit/>
          </a:bodyPr>
          <a:lstStyle/>
          <a:p>
            <a:r>
              <a:rPr lang="sl-SI" dirty="0" smtClean="0"/>
              <a:t>delovnih izkušenj</a:t>
            </a:r>
            <a:endParaRPr lang="sl-SI" dirty="0"/>
          </a:p>
        </p:txBody>
      </p:sp>
      <p:cxnSp>
        <p:nvCxnSpPr>
          <p:cNvPr id="37" name="Raven povezovalnik 36"/>
          <p:cNvCxnSpPr/>
          <p:nvPr/>
        </p:nvCxnSpPr>
        <p:spPr>
          <a:xfrm>
            <a:off x="540271" y="540767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828303" y="5985480"/>
            <a:ext cx="6336704" cy="369332"/>
          </a:xfrm>
          <a:prstGeom prst="rect">
            <a:avLst/>
          </a:prstGeom>
          <a:noFill/>
          <a:ln>
            <a:solidFill>
              <a:schemeClr val="tx1"/>
            </a:solidFill>
          </a:ln>
        </p:spPr>
        <p:txBody>
          <a:bodyPr wrap="square" rtlCol="0">
            <a:spAutoFit/>
          </a:bodyPr>
          <a:lstStyle/>
          <a:p>
            <a:r>
              <a:rPr lang="sl-SI" dirty="0"/>
              <a:t>p</a:t>
            </a:r>
            <a:r>
              <a:rPr lang="sl-SI" dirty="0" smtClean="0"/>
              <a:t>ridobljene izobrazbe</a:t>
            </a:r>
            <a:endParaRPr lang="sl-SI" dirty="0"/>
          </a:p>
        </p:txBody>
      </p:sp>
      <p:cxnSp>
        <p:nvCxnSpPr>
          <p:cNvPr id="39" name="Raven povezovalnik 38"/>
          <p:cNvCxnSpPr/>
          <p:nvPr/>
        </p:nvCxnSpPr>
        <p:spPr>
          <a:xfrm>
            <a:off x="540271" y="612775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828303" y="6633552"/>
            <a:ext cx="6336704" cy="369332"/>
          </a:xfrm>
          <a:prstGeom prst="rect">
            <a:avLst/>
          </a:prstGeom>
          <a:noFill/>
          <a:ln>
            <a:solidFill>
              <a:schemeClr val="tx1"/>
            </a:solidFill>
          </a:ln>
        </p:spPr>
        <p:txBody>
          <a:bodyPr wrap="square" rtlCol="0">
            <a:spAutoFit/>
          </a:bodyPr>
          <a:lstStyle/>
          <a:p>
            <a:r>
              <a:rPr lang="sl-SI" dirty="0" smtClean="0"/>
              <a:t>dodatnih znanj, pridobljenih zunaj formalnih oblik izobraževanja</a:t>
            </a:r>
            <a:endParaRPr lang="sl-SI" dirty="0"/>
          </a:p>
        </p:txBody>
      </p:sp>
      <p:cxnSp>
        <p:nvCxnSpPr>
          <p:cNvPr id="41" name="Raven povezovalnik 40"/>
          <p:cNvCxnSpPr/>
          <p:nvPr/>
        </p:nvCxnSpPr>
        <p:spPr>
          <a:xfrm>
            <a:off x="540271" y="6775826"/>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303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7119" y="954212"/>
            <a:ext cx="6405840" cy="646331"/>
          </a:xfrm>
          <a:prstGeom prst="rect">
            <a:avLst/>
          </a:prstGeom>
          <a:solidFill>
            <a:srgbClr val="FFFF00"/>
          </a:solidFill>
        </p:spPr>
        <p:txBody>
          <a:bodyPr wrap="square" rtlCol="0">
            <a:spAutoFit/>
          </a:bodyPr>
          <a:lstStyle/>
          <a:p>
            <a:r>
              <a:rPr lang="sl-SI" dirty="0" smtClean="0"/>
              <a:t>1. Kaj opravi delodajalec po izteku roka za prijavo na prosto delovno mesto?</a:t>
            </a:r>
            <a:endParaRPr lang="sl-SI" dirty="0"/>
          </a:p>
        </p:txBody>
      </p:sp>
      <p:cxnSp>
        <p:nvCxnSpPr>
          <p:cNvPr id="34" name="Raven povezovalnik 33"/>
          <p:cNvCxnSpPr/>
          <p:nvPr/>
        </p:nvCxnSpPr>
        <p:spPr>
          <a:xfrm>
            <a:off x="3996655" y="160228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397691" y="309730"/>
            <a:ext cx="6264696" cy="461665"/>
          </a:xfrm>
          <a:prstGeom prst="rect">
            <a:avLst/>
          </a:prstGeom>
          <a:noFill/>
        </p:spPr>
        <p:txBody>
          <a:bodyPr wrap="square" rtlCol="0">
            <a:spAutoFit/>
          </a:bodyPr>
          <a:lstStyle/>
          <a:p>
            <a:r>
              <a:rPr lang="sl-SI" sz="2400" dirty="0" smtClean="0"/>
              <a:t>4.1.5 OBRAVNAVANJE PRIJAV IN RAZGOVORI</a:t>
            </a:r>
            <a:endParaRPr lang="sl-SI" sz="2400" dirty="0"/>
          </a:p>
        </p:txBody>
      </p:sp>
      <p:sp>
        <p:nvSpPr>
          <p:cNvPr id="2" name="PoljeZBesedilom 1"/>
          <p:cNvSpPr txBox="1"/>
          <p:nvPr/>
        </p:nvSpPr>
        <p:spPr>
          <a:xfrm>
            <a:off x="327119" y="1659482"/>
            <a:ext cx="6264696" cy="646331"/>
          </a:xfrm>
          <a:prstGeom prst="rect">
            <a:avLst/>
          </a:prstGeom>
          <a:noFill/>
        </p:spPr>
        <p:txBody>
          <a:bodyPr wrap="square" rtlCol="0">
            <a:spAutoFit/>
          </a:bodyPr>
          <a:lstStyle/>
          <a:p>
            <a:r>
              <a:rPr lang="sl-SI" dirty="0"/>
              <a:t>i</a:t>
            </a:r>
            <a:r>
              <a:rPr lang="sl-SI" dirty="0" smtClean="0"/>
              <a:t>zbor med kandidati, ki izpolnjujejo razpisne pogoje za opravljanje dela</a:t>
            </a:r>
            <a:endParaRPr lang="sl-SI" dirty="0"/>
          </a:p>
        </p:txBody>
      </p:sp>
      <p:sp>
        <p:nvSpPr>
          <p:cNvPr id="41" name="PoljeZBesedilom 40"/>
          <p:cNvSpPr txBox="1"/>
          <p:nvPr/>
        </p:nvSpPr>
        <p:spPr>
          <a:xfrm>
            <a:off x="396255" y="2285004"/>
            <a:ext cx="6405840" cy="369332"/>
          </a:xfrm>
          <a:prstGeom prst="rect">
            <a:avLst/>
          </a:prstGeom>
          <a:solidFill>
            <a:srgbClr val="FFFF00"/>
          </a:solidFill>
        </p:spPr>
        <p:txBody>
          <a:bodyPr wrap="square" rtlCol="0">
            <a:spAutoFit/>
          </a:bodyPr>
          <a:lstStyle/>
          <a:p>
            <a:r>
              <a:rPr lang="sl-SI" dirty="0" smtClean="0"/>
              <a:t>2. Ali je njegova izbira med kandidati prosta?</a:t>
            </a:r>
            <a:endParaRPr lang="sl-SI" dirty="0"/>
          </a:p>
        </p:txBody>
      </p:sp>
      <p:sp>
        <p:nvSpPr>
          <p:cNvPr id="66" name="PoljeZBesedilom 65"/>
          <p:cNvSpPr txBox="1"/>
          <p:nvPr/>
        </p:nvSpPr>
        <p:spPr>
          <a:xfrm>
            <a:off x="324247" y="3114452"/>
            <a:ext cx="6405840" cy="369332"/>
          </a:xfrm>
          <a:prstGeom prst="rect">
            <a:avLst/>
          </a:prstGeom>
          <a:solidFill>
            <a:srgbClr val="FFFF00"/>
          </a:solidFill>
        </p:spPr>
        <p:txBody>
          <a:bodyPr wrap="square" rtlCol="0">
            <a:spAutoFit/>
          </a:bodyPr>
          <a:lstStyle/>
          <a:p>
            <a:r>
              <a:rPr lang="sl-SI" dirty="0" smtClean="0"/>
              <a:t>3. Ali je prepovedana vsaka diskriminacija?</a:t>
            </a:r>
            <a:endParaRPr lang="sl-SI" dirty="0"/>
          </a:p>
        </p:txBody>
      </p:sp>
      <p:sp>
        <p:nvSpPr>
          <p:cNvPr id="37" name="PoljeZBesedilom 36"/>
          <p:cNvSpPr txBox="1"/>
          <p:nvPr/>
        </p:nvSpPr>
        <p:spPr>
          <a:xfrm>
            <a:off x="366142" y="2643496"/>
            <a:ext cx="6264696" cy="369332"/>
          </a:xfrm>
          <a:prstGeom prst="rect">
            <a:avLst/>
          </a:prstGeom>
          <a:noFill/>
        </p:spPr>
        <p:txBody>
          <a:bodyPr wrap="square" rtlCol="0">
            <a:spAutoFit/>
          </a:bodyPr>
          <a:lstStyle/>
          <a:p>
            <a:r>
              <a:rPr lang="sl-SI" dirty="0" smtClean="0"/>
              <a:t>da</a:t>
            </a:r>
            <a:endParaRPr lang="sl-SI" dirty="0"/>
          </a:p>
        </p:txBody>
      </p:sp>
      <p:sp>
        <p:nvSpPr>
          <p:cNvPr id="68" name="PoljeZBesedilom 67"/>
          <p:cNvSpPr txBox="1"/>
          <p:nvPr/>
        </p:nvSpPr>
        <p:spPr>
          <a:xfrm>
            <a:off x="1116335" y="11098048"/>
            <a:ext cx="6048672" cy="369332"/>
          </a:xfrm>
          <a:prstGeom prst="rect">
            <a:avLst/>
          </a:prstGeom>
          <a:noFill/>
          <a:ln>
            <a:solidFill>
              <a:schemeClr val="tx1"/>
            </a:solidFill>
          </a:ln>
        </p:spPr>
        <p:txBody>
          <a:bodyPr wrap="square" rtlCol="0">
            <a:spAutoFit/>
          </a:bodyPr>
          <a:lstStyle/>
          <a:p>
            <a:r>
              <a:rPr lang="sl-SI" dirty="0" smtClean="0"/>
              <a:t>telefonsko številko</a:t>
            </a:r>
            <a:endParaRPr lang="sl-SI" dirty="0"/>
          </a:p>
        </p:txBody>
      </p:sp>
      <p:cxnSp>
        <p:nvCxnSpPr>
          <p:cNvPr id="69" name="Raven povezovalnik 68"/>
          <p:cNvCxnSpPr>
            <a:endCxn id="68" idx="1"/>
          </p:cNvCxnSpPr>
          <p:nvPr/>
        </p:nvCxnSpPr>
        <p:spPr>
          <a:xfrm>
            <a:off x="828303" y="1128271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PoljeZBesedilom 69"/>
          <p:cNvSpPr txBox="1"/>
          <p:nvPr/>
        </p:nvSpPr>
        <p:spPr>
          <a:xfrm>
            <a:off x="1116335" y="11674112"/>
            <a:ext cx="6048672" cy="369332"/>
          </a:xfrm>
          <a:prstGeom prst="rect">
            <a:avLst/>
          </a:prstGeom>
          <a:noFill/>
          <a:ln>
            <a:solidFill>
              <a:schemeClr val="tx1"/>
            </a:solidFill>
          </a:ln>
        </p:spPr>
        <p:txBody>
          <a:bodyPr wrap="square" rtlCol="0">
            <a:spAutoFit/>
          </a:bodyPr>
          <a:lstStyle/>
          <a:p>
            <a:r>
              <a:rPr lang="sl-SI" dirty="0" smtClean="0"/>
              <a:t>elektronski naslov</a:t>
            </a:r>
            <a:endParaRPr lang="sl-SI" dirty="0"/>
          </a:p>
        </p:txBody>
      </p:sp>
      <p:cxnSp>
        <p:nvCxnSpPr>
          <p:cNvPr id="71" name="Raven povezovalnik 70"/>
          <p:cNvCxnSpPr>
            <a:endCxn id="70" idx="1"/>
          </p:cNvCxnSpPr>
          <p:nvPr/>
        </p:nvCxnSpPr>
        <p:spPr>
          <a:xfrm>
            <a:off x="828303" y="1185877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7" name="PoljeZBesedilom 86"/>
          <p:cNvSpPr txBox="1"/>
          <p:nvPr/>
        </p:nvSpPr>
        <p:spPr>
          <a:xfrm>
            <a:off x="540271" y="3723615"/>
            <a:ext cx="6696744" cy="369332"/>
          </a:xfrm>
          <a:prstGeom prst="rect">
            <a:avLst/>
          </a:prstGeom>
          <a:noFill/>
          <a:ln>
            <a:solidFill>
              <a:schemeClr val="tx1"/>
            </a:solidFill>
          </a:ln>
        </p:spPr>
        <p:txBody>
          <a:bodyPr wrap="square" rtlCol="0">
            <a:spAutoFit/>
          </a:bodyPr>
          <a:lstStyle/>
          <a:p>
            <a:r>
              <a:rPr lang="sl-SI" dirty="0" smtClean="0"/>
              <a:t>prepovedana je vsaka diskriminacija</a:t>
            </a:r>
            <a:endParaRPr lang="sl-SI" dirty="0"/>
          </a:p>
        </p:txBody>
      </p:sp>
      <p:cxnSp>
        <p:nvCxnSpPr>
          <p:cNvPr id="88" name="Raven povezovalnik 87"/>
          <p:cNvCxnSpPr/>
          <p:nvPr/>
        </p:nvCxnSpPr>
        <p:spPr>
          <a:xfrm>
            <a:off x="540271" y="4092947"/>
            <a:ext cx="0" cy="2981945"/>
          </a:xfrm>
          <a:prstGeom prst="line">
            <a:avLst/>
          </a:prstGeom>
        </p:spPr>
        <p:style>
          <a:lnRef idx="1">
            <a:schemeClr val="accent1"/>
          </a:lnRef>
          <a:fillRef idx="0">
            <a:schemeClr val="accent1"/>
          </a:fillRef>
          <a:effectRef idx="0">
            <a:schemeClr val="accent1"/>
          </a:effectRef>
          <a:fontRef idx="minor">
            <a:schemeClr val="tx1"/>
          </a:fontRef>
        </p:style>
      </p:cxnSp>
      <p:sp>
        <p:nvSpPr>
          <p:cNvPr id="89" name="PoljeZBesedilom 88"/>
          <p:cNvSpPr txBox="1"/>
          <p:nvPr/>
        </p:nvSpPr>
        <p:spPr>
          <a:xfrm>
            <a:off x="828303" y="4329296"/>
            <a:ext cx="6408712" cy="646331"/>
          </a:xfrm>
          <a:prstGeom prst="rect">
            <a:avLst/>
          </a:prstGeom>
          <a:noFill/>
          <a:ln>
            <a:solidFill>
              <a:schemeClr val="tx1"/>
            </a:solidFill>
          </a:ln>
        </p:spPr>
        <p:txBody>
          <a:bodyPr wrap="square" rtlCol="0">
            <a:spAutoFit/>
          </a:bodyPr>
          <a:lstStyle/>
          <a:p>
            <a:r>
              <a:rPr lang="sl-SI" dirty="0" smtClean="0"/>
              <a:t>delodajalec ne sme iskalca zaposlitve ali delavca postavljati v neenakopraven položaj zaradi:</a:t>
            </a:r>
            <a:endParaRPr lang="sl-SI" dirty="0"/>
          </a:p>
        </p:txBody>
      </p:sp>
      <p:cxnSp>
        <p:nvCxnSpPr>
          <p:cNvPr id="91" name="Raven povezovalnik 90"/>
          <p:cNvCxnSpPr/>
          <p:nvPr/>
        </p:nvCxnSpPr>
        <p:spPr>
          <a:xfrm>
            <a:off x="828303" y="4957043"/>
            <a:ext cx="0" cy="853063"/>
          </a:xfrm>
          <a:prstGeom prst="line">
            <a:avLst/>
          </a:prstGeom>
        </p:spPr>
        <p:style>
          <a:lnRef idx="1">
            <a:schemeClr val="accent1"/>
          </a:lnRef>
          <a:fillRef idx="0">
            <a:schemeClr val="accent1"/>
          </a:fillRef>
          <a:effectRef idx="0">
            <a:schemeClr val="accent1"/>
          </a:effectRef>
          <a:fontRef idx="minor">
            <a:schemeClr val="tx1"/>
          </a:fontRef>
        </p:style>
      </p:cxnSp>
      <p:sp>
        <p:nvSpPr>
          <p:cNvPr id="92" name="PoljeZBesedilom 91"/>
          <p:cNvSpPr txBox="1"/>
          <p:nvPr/>
        </p:nvSpPr>
        <p:spPr>
          <a:xfrm>
            <a:off x="1138758" y="5182359"/>
            <a:ext cx="6048672" cy="1200329"/>
          </a:xfrm>
          <a:prstGeom prst="rect">
            <a:avLst/>
          </a:prstGeom>
          <a:noFill/>
          <a:ln>
            <a:solidFill>
              <a:schemeClr val="tx1"/>
            </a:solidFill>
          </a:ln>
        </p:spPr>
        <p:txBody>
          <a:bodyPr wrap="square" rtlCol="0">
            <a:spAutoFit/>
          </a:bodyPr>
          <a:lstStyle/>
          <a:p>
            <a:r>
              <a:rPr lang="sl-SI" dirty="0" smtClean="0"/>
              <a:t>rase, spola, starosti, zdravstvenega stanja oz. invalidnosti, verskega, političnega ali drugega prepričanja, članstva v sindikatu, nacionalnega in socialnega porekla, družinskega statusa, premoženjskega stanja ali drugih osebnih okoliščin</a:t>
            </a:r>
            <a:endParaRPr lang="sl-SI" dirty="0"/>
          </a:p>
        </p:txBody>
      </p:sp>
      <p:cxnSp>
        <p:nvCxnSpPr>
          <p:cNvPr id="95" name="Raven povezovalnik 94"/>
          <p:cNvCxnSpPr/>
          <p:nvPr/>
        </p:nvCxnSpPr>
        <p:spPr>
          <a:xfrm>
            <a:off x="828303" y="581010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Raven povezovalnik 112"/>
          <p:cNvCxnSpPr/>
          <p:nvPr/>
        </p:nvCxnSpPr>
        <p:spPr>
          <a:xfrm>
            <a:off x="540271" y="455461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14" name="PoljeZBesedilom 113"/>
          <p:cNvSpPr txBox="1"/>
          <p:nvPr/>
        </p:nvSpPr>
        <p:spPr>
          <a:xfrm>
            <a:off x="900310" y="6666650"/>
            <a:ext cx="6287119" cy="927103"/>
          </a:xfrm>
          <a:prstGeom prst="rect">
            <a:avLst/>
          </a:prstGeom>
          <a:noFill/>
          <a:ln>
            <a:solidFill>
              <a:schemeClr val="tx1"/>
            </a:solidFill>
          </a:ln>
        </p:spPr>
        <p:txBody>
          <a:bodyPr wrap="square" rtlCol="0">
            <a:spAutoFit/>
          </a:bodyPr>
          <a:lstStyle/>
          <a:p>
            <a:r>
              <a:rPr lang="sl-SI" dirty="0" smtClean="0"/>
              <a:t>ženskam in moškim morajo biti zagotovljene enake možnosti in enaka obravnava pri zaposlovanju in uresničevanju pravic iz delovnega razmerja</a:t>
            </a:r>
            <a:endParaRPr lang="sl-SI" dirty="0"/>
          </a:p>
        </p:txBody>
      </p:sp>
      <p:cxnSp>
        <p:nvCxnSpPr>
          <p:cNvPr id="115" name="Raven povezovalnik 114"/>
          <p:cNvCxnSpPr/>
          <p:nvPr/>
        </p:nvCxnSpPr>
        <p:spPr>
          <a:xfrm>
            <a:off x="589856" y="7074892"/>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8587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4247" y="306140"/>
            <a:ext cx="6405840" cy="369332"/>
          </a:xfrm>
          <a:prstGeom prst="rect">
            <a:avLst/>
          </a:prstGeom>
          <a:solidFill>
            <a:srgbClr val="FFFF00"/>
          </a:solidFill>
        </p:spPr>
        <p:txBody>
          <a:bodyPr wrap="square" rtlCol="0">
            <a:spAutoFit/>
          </a:bodyPr>
          <a:lstStyle/>
          <a:p>
            <a:r>
              <a:rPr lang="sl-SI" dirty="0" smtClean="0"/>
              <a:t>4. Po katerih merilih presodimo prijave kandidatov?</a:t>
            </a:r>
            <a:endParaRPr lang="sl-SI" dirty="0"/>
          </a:p>
        </p:txBody>
      </p:sp>
      <p:sp>
        <p:nvSpPr>
          <p:cNvPr id="3" name="PoljeZBesedilom 2">
            <a:hlinkClick r:id="rId2" action="ppaction://hlinksldjump"/>
          </p:cNvPr>
          <p:cNvSpPr txBox="1"/>
          <p:nvPr/>
        </p:nvSpPr>
        <p:spPr>
          <a:xfrm>
            <a:off x="324247" y="1098228"/>
            <a:ext cx="7056784" cy="369332"/>
          </a:xfrm>
          <a:prstGeom prst="rect">
            <a:avLst/>
          </a:prstGeom>
          <a:noFill/>
          <a:ln>
            <a:solidFill>
              <a:schemeClr val="tx1"/>
            </a:solidFill>
          </a:ln>
        </p:spPr>
        <p:txBody>
          <a:bodyPr wrap="square" rtlCol="0">
            <a:spAutoFit/>
          </a:bodyPr>
          <a:lstStyle/>
          <a:p>
            <a:r>
              <a:rPr lang="sl-SI" dirty="0" smtClean="0"/>
              <a:t>prijave kandidatov presodimo po naslednjih merilih</a:t>
            </a:r>
            <a:endParaRPr lang="sl-SI" dirty="0"/>
          </a:p>
        </p:txBody>
      </p:sp>
      <p:cxnSp>
        <p:nvCxnSpPr>
          <p:cNvPr id="4" name="Raven povezovalnik 3"/>
          <p:cNvCxnSpPr/>
          <p:nvPr/>
        </p:nvCxnSpPr>
        <p:spPr>
          <a:xfrm>
            <a:off x="324247" y="1467560"/>
            <a:ext cx="0" cy="4085872"/>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612279" y="1530275"/>
            <a:ext cx="6768752" cy="369332"/>
          </a:xfrm>
          <a:prstGeom prst="rect">
            <a:avLst/>
          </a:prstGeom>
          <a:noFill/>
          <a:ln>
            <a:solidFill>
              <a:schemeClr val="tx1"/>
            </a:solidFill>
          </a:ln>
        </p:spPr>
        <p:txBody>
          <a:bodyPr wrap="square" rtlCol="0">
            <a:spAutoFit/>
          </a:bodyPr>
          <a:lstStyle/>
          <a:p>
            <a:r>
              <a:rPr lang="sl-SI" dirty="0" smtClean="0"/>
              <a:t>izpolnjevanje pogojev</a:t>
            </a:r>
            <a:endParaRPr lang="sl-SI" dirty="0"/>
          </a:p>
        </p:txBody>
      </p:sp>
      <p:cxnSp>
        <p:nvCxnSpPr>
          <p:cNvPr id="6" name="Raven povezovalnik 5"/>
          <p:cNvCxnSpPr/>
          <p:nvPr/>
        </p:nvCxnSpPr>
        <p:spPr>
          <a:xfrm>
            <a:off x="324247" y="186069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612279" y="2250356"/>
            <a:ext cx="6768752" cy="369332"/>
          </a:xfrm>
          <a:prstGeom prst="rect">
            <a:avLst/>
          </a:prstGeom>
          <a:noFill/>
          <a:ln>
            <a:solidFill>
              <a:schemeClr val="tx1"/>
            </a:solidFill>
          </a:ln>
        </p:spPr>
        <p:txBody>
          <a:bodyPr wrap="square" rtlCol="0">
            <a:spAutoFit/>
          </a:bodyPr>
          <a:lstStyle/>
          <a:p>
            <a:r>
              <a:rPr lang="sl-SI" dirty="0" smtClean="0"/>
              <a:t>formalni vidik (celostni vtis)</a:t>
            </a:r>
            <a:endParaRPr lang="sl-SI" dirty="0"/>
          </a:p>
        </p:txBody>
      </p:sp>
      <p:cxnSp>
        <p:nvCxnSpPr>
          <p:cNvPr id="8" name="Raven povezovalnik 7"/>
          <p:cNvCxnSpPr/>
          <p:nvPr/>
        </p:nvCxnSpPr>
        <p:spPr>
          <a:xfrm>
            <a:off x="324247" y="239437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612279" y="3084834"/>
            <a:ext cx="6768752" cy="369332"/>
          </a:xfrm>
          <a:prstGeom prst="rect">
            <a:avLst/>
          </a:prstGeom>
          <a:noFill/>
          <a:ln>
            <a:solidFill>
              <a:schemeClr val="tx1"/>
            </a:solidFill>
          </a:ln>
        </p:spPr>
        <p:txBody>
          <a:bodyPr wrap="square" rtlCol="0">
            <a:spAutoFit/>
          </a:bodyPr>
          <a:lstStyle/>
          <a:p>
            <a:r>
              <a:rPr lang="sl-SI" dirty="0" smtClean="0"/>
              <a:t>popolnost dokumentov</a:t>
            </a:r>
            <a:endParaRPr lang="sl-SI" dirty="0"/>
          </a:p>
        </p:txBody>
      </p:sp>
      <p:cxnSp>
        <p:nvCxnSpPr>
          <p:cNvPr id="10" name="Raven povezovalnik 9"/>
          <p:cNvCxnSpPr/>
          <p:nvPr/>
        </p:nvCxnSpPr>
        <p:spPr>
          <a:xfrm>
            <a:off x="324247" y="318471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972319" y="3546500"/>
            <a:ext cx="6408712" cy="369332"/>
          </a:xfrm>
          <a:prstGeom prst="rect">
            <a:avLst/>
          </a:prstGeom>
          <a:noFill/>
          <a:ln>
            <a:solidFill>
              <a:schemeClr val="tx1"/>
            </a:solidFill>
          </a:ln>
        </p:spPr>
        <p:txBody>
          <a:bodyPr wrap="square" rtlCol="0">
            <a:spAutoFit/>
          </a:bodyPr>
          <a:lstStyle/>
          <a:p>
            <a:r>
              <a:rPr lang="sl-SI" dirty="0" smtClean="0"/>
              <a:t>nepopolni dokumenti:</a:t>
            </a:r>
            <a:endParaRPr lang="sl-SI" dirty="0"/>
          </a:p>
        </p:txBody>
      </p:sp>
      <p:cxnSp>
        <p:nvCxnSpPr>
          <p:cNvPr id="12" name="Raven povezovalnik 11"/>
          <p:cNvCxnSpPr/>
          <p:nvPr/>
        </p:nvCxnSpPr>
        <p:spPr>
          <a:xfrm>
            <a:off x="612279" y="3688775"/>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ovezovalnik 22"/>
          <p:cNvCxnSpPr/>
          <p:nvPr/>
        </p:nvCxnSpPr>
        <p:spPr>
          <a:xfrm>
            <a:off x="612279" y="3402484"/>
            <a:ext cx="0" cy="286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a:off x="972319" y="3980289"/>
            <a:ext cx="0" cy="934363"/>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1260351" y="4185280"/>
            <a:ext cx="6120680" cy="369332"/>
          </a:xfrm>
          <a:prstGeom prst="rect">
            <a:avLst/>
          </a:prstGeom>
          <a:noFill/>
          <a:ln>
            <a:solidFill>
              <a:schemeClr val="tx1"/>
            </a:solidFill>
          </a:ln>
        </p:spPr>
        <p:txBody>
          <a:bodyPr wrap="square" rtlCol="0">
            <a:spAutoFit/>
          </a:bodyPr>
          <a:lstStyle/>
          <a:p>
            <a:r>
              <a:rPr lang="sl-SI" dirty="0" smtClean="0"/>
              <a:t>znak malomarnosti</a:t>
            </a:r>
            <a:endParaRPr lang="sl-SI" dirty="0"/>
          </a:p>
        </p:txBody>
      </p:sp>
      <p:cxnSp>
        <p:nvCxnSpPr>
          <p:cNvPr id="29" name="Raven povezovalnik 28"/>
          <p:cNvCxnSpPr/>
          <p:nvPr/>
        </p:nvCxnSpPr>
        <p:spPr>
          <a:xfrm>
            <a:off x="900311" y="4338588"/>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1332359" y="4761344"/>
            <a:ext cx="6120680" cy="369332"/>
          </a:xfrm>
          <a:prstGeom prst="rect">
            <a:avLst/>
          </a:prstGeom>
          <a:noFill/>
          <a:ln>
            <a:solidFill>
              <a:schemeClr val="tx1"/>
            </a:solidFill>
          </a:ln>
        </p:spPr>
        <p:txBody>
          <a:bodyPr wrap="square" rtlCol="0">
            <a:spAutoFit/>
          </a:bodyPr>
          <a:lstStyle/>
          <a:p>
            <a:r>
              <a:rPr lang="sl-SI" dirty="0" smtClean="0"/>
              <a:t>namerne pozabljivosti</a:t>
            </a:r>
            <a:endParaRPr lang="sl-SI" dirty="0"/>
          </a:p>
        </p:txBody>
      </p:sp>
      <p:cxnSp>
        <p:nvCxnSpPr>
          <p:cNvPr id="31" name="Raven povezovalnik 30"/>
          <p:cNvCxnSpPr/>
          <p:nvPr/>
        </p:nvCxnSpPr>
        <p:spPr>
          <a:xfrm>
            <a:off x="972319" y="4914652"/>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684287" y="5409416"/>
            <a:ext cx="6768752" cy="369332"/>
          </a:xfrm>
          <a:prstGeom prst="rect">
            <a:avLst/>
          </a:prstGeom>
          <a:noFill/>
          <a:ln>
            <a:solidFill>
              <a:schemeClr val="tx1"/>
            </a:solidFill>
          </a:ln>
        </p:spPr>
        <p:txBody>
          <a:bodyPr wrap="square" rtlCol="0">
            <a:spAutoFit/>
          </a:bodyPr>
          <a:lstStyle/>
          <a:p>
            <a:r>
              <a:rPr lang="sl-SI" dirty="0" smtClean="0"/>
              <a:t>vsebina dokumentov</a:t>
            </a:r>
            <a:endParaRPr lang="sl-SI" dirty="0"/>
          </a:p>
        </p:txBody>
      </p:sp>
      <p:cxnSp>
        <p:nvCxnSpPr>
          <p:cNvPr id="34" name="Raven povezovalnik 33"/>
          <p:cNvCxnSpPr/>
          <p:nvPr/>
        </p:nvCxnSpPr>
        <p:spPr>
          <a:xfrm>
            <a:off x="396255" y="5553432"/>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841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4247" y="306140"/>
            <a:ext cx="6405840" cy="369332"/>
          </a:xfrm>
          <a:prstGeom prst="rect">
            <a:avLst/>
          </a:prstGeom>
          <a:solidFill>
            <a:srgbClr val="FFFF00"/>
          </a:solidFill>
        </p:spPr>
        <p:txBody>
          <a:bodyPr wrap="square" rtlCol="0">
            <a:spAutoFit/>
          </a:bodyPr>
          <a:lstStyle/>
          <a:p>
            <a:r>
              <a:rPr lang="sl-SI" dirty="0" smtClean="0"/>
              <a:t>5. Kaj je namen pogovora? Kaj je pri tem pomembno?</a:t>
            </a:r>
            <a:endParaRPr lang="sl-SI" dirty="0"/>
          </a:p>
        </p:txBody>
      </p:sp>
      <p:sp>
        <p:nvSpPr>
          <p:cNvPr id="3" name="PoljeZBesedilom 2">
            <a:hlinkClick r:id="rId2" action="ppaction://hlinksldjump"/>
          </p:cNvPr>
          <p:cNvSpPr txBox="1"/>
          <p:nvPr/>
        </p:nvSpPr>
        <p:spPr>
          <a:xfrm>
            <a:off x="299243" y="810196"/>
            <a:ext cx="7128792" cy="369332"/>
          </a:xfrm>
          <a:prstGeom prst="rect">
            <a:avLst/>
          </a:prstGeom>
          <a:noFill/>
          <a:ln>
            <a:solidFill>
              <a:schemeClr val="tx1"/>
            </a:solidFill>
          </a:ln>
        </p:spPr>
        <p:txBody>
          <a:bodyPr wrap="square" rtlCol="0">
            <a:spAutoFit/>
          </a:bodyPr>
          <a:lstStyle/>
          <a:p>
            <a:r>
              <a:rPr lang="sl-SI" dirty="0" smtClean="0"/>
              <a:t>v pogovoru želimo dobiti osebni vtis o kandidatu. Pri tem so pomembni:</a:t>
            </a:r>
            <a:endParaRPr lang="sl-SI" dirty="0"/>
          </a:p>
        </p:txBody>
      </p:sp>
      <p:cxnSp>
        <p:nvCxnSpPr>
          <p:cNvPr id="4" name="Raven povezovalnik 3"/>
          <p:cNvCxnSpPr/>
          <p:nvPr/>
        </p:nvCxnSpPr>
        <p:spPr>
          <a:xfrm>
            <a:off x="299243" y="1271826"/>
            <a:ext cx="0" cy="926812"/>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587275" y="1334541"/>
            <a:ext cx="6768752" cy="369332"/>
          </a:xfrm>
          <a:prstGeom prst="rect">
            <a:avLst/>
          </a:prstGeom>
          <a:noFill/>
          <a:ln>
            <a:solidFill>
              <a:schemeClr val="tx1"/>
            </a:solidFill>
          </a:ln>
        </p:spPr>
        <p:txBody>
          <a:bodyPr wrap="square" rtlCol="0">
            <a:spAutoFit/>
          </a:bodyPr>
          <a:lstStyle/>
          <a:p>
            <a:r>
              <a:rPr lang="sl-SI" dirty="0" smtClean="0"/>
              <a:t>njegov nastop in pojava, sposobnost komuniciranja in način izražanja</a:t>
            </a:r>
            <a:endParaRPr lang="sl-SI" dirty="0"/>
          </a:p>
        </p:txBody>
      </p:sp>
      <p:cxnSp>
        <p:nvCxnSpPr>
          <p:cNvPr id="6" name="Raven povezovalnik 5"/>
          <p:cNvCxnSpPr/>
          <p:nvPr/>
        </p:nvCxnSpPr>
        <p:spPr>
          <a:xfrm>
            <a:off x="299243" y="153027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87275" y="2054622"/>
            <a:ext cx="6768752" cy="369332"/>
          </a:xfrm>
          <a:prstGeom prst="rect">
            <a:avLst/>
          </a:prstGeom>
          <a:noFill/>
          <a:ln>
            <a:solidFill>
              <a:schemeClr val="tx1"/>
            </a:solidFill>
          </a:ln>
        </p:spPr>
        <p:txBody>
          <a:bodyPr wrap="square" rtlCol="0">
            <a:spAutoFit/>
          </a:bodyPr>
          <a:lstStyle/>
          <a:p>
            <a:r>
              <a:rPr lang="sl-SI" dirty="0" smtClean="0"/>
              <a:t>v pogovoru lahko preverimo:</a:t>
            </a:r>
            <a:endParaRPr lang="sl-SI" dirty="0"/>
          </a:p>
        </p:txBody>
      </p:sp>
      <p:cxnSp>
        <p:nvCxnSpPr>
          <p:cNvPr id="8" name="Raven povezovalnik 7"/>
          <p:cNvCxnSpPr/>
          <p:nvPr/>
        </p:nvCxnSpPr>
        <p:spPr>
          <a:xfrm>
            <a:off x="299243" y="219863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947315" y="2610396"/>
            <a:ext cx="6408712" cy="369332"/>
          </a:xfrm>
          <a:prstGeom prst="rect">
            <a:avLst/>
          </a:prstGeom>
          <a:noFill/>
          <a:ln>
            <a:solidFill>
              <a:schemeClr val="tx1"/>
            </a:solidFill>
          </a:ln>
        </p:spPr>
        <p:txBody>
          <a:bodyPr wrap="square" rtlCol="0">
            <a:spAutoFit/>
          </a:bodyPr>
          <a:lstStyle/>
          <a:p>
            <a:r>
              <a:rPr lang="sl-SI" dirty="0" smtClean="0"/>
              <a:t>nejasnosti iz življenjepisa</a:t>
            </a:r>
            <a:endParaRPr lang="sl-SI" dirty="0"/>
          </a:p>
        </p:txBody>
      </p:sp>
      <p:cxnSp>
        <p:nvCxnSpPr>
          <p:cNvPr id="12" name="Raven povezovalnik 11"/>
          <p:cNvCxnSpPr/>
          <p:nvPr/>
        </p:nvCxnSpPr>
        <p:spPr>
          <a:xfrm>
            <a:off x="587275" y="275267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ven povezovalnik 12"/>
          <p:cNvCxnSpPr/>
          <p:nvPr/>
        </p:nvCxnSpPr>
        <p:spPr>
          <a:xfrm>
            <a:off x="587275" y="2466380"/>
            <a:ext cx="0" cy="925071"/>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972319" y="3249176"/>
            <a:ext cx="6408712" cy="369332"/>
          </a:xfrm>
          <a:prstGeom prst="rect">
            <a:avLst/>
          </a:prstGeom>
          <a:noFill/>
          <a:ln>
            <a:solidFill>
              <a:schemeClr val="tx1"/>
            </a:solidFill>
          </a:ln>
        </p:spPr>
        <p:txBody>
          <a:bodyPr wrap="square" rtlCol="0">
            <a:spAutoFit/>
          </a:bodyPr>
          <a:lstStyle/>
          <a:p>
            <a:r>
              <a:rPr lang="sl-SI" dirty="0" smtClean="0"/>
              <a:t>določena strokovna znanja</a:t>
            </a:r>
            <a:endParaRPr lang="sl-SI" dirty="0"/>
          </a:p>
        </p:txBody>
      </p:sp>
      <p:cxnSp>
        <p:nvCxnSpPr>
          <p:cNvPr id="24" name="Raven povezovalnik 23"/>
          <p:cNvCxnSpPr/>
          <p:nvPr/>
        </p:nvCxnSpPr>
        <p:spPr>
          <a:xfrm>
            <a:off x="612279" y="339145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aven povezovalnik 24"/>
          <p:cNvCxnSpPr/>
          <p:nvPr/>
        </p:nvCxnSpPr>
        <p:spPr>
          <a:xfrm>
            <a:off x="972319" y="3618508"/>
            <a:ext cx="0" cy="276999"/>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1404367" y="3753232"/>
            <a:ext cx="5951660" cy="369332"/>
          </a:xfrm>
          <a:prstGeom prst="rect">
            <a:avLst/>
          </a:prstGeom>
          <a:noFill/>
          <a:ln>
            <a:solidFill>
              <a:schemeClr val="tx1"/>
            </a:solidFill>
          </a:ln>
        </p:spPr>
        <p:txBody>
          <a:bodyPr wrap="square" rtlCol="0">
            <a:spAutoFit/>
          </a:bodyPr>
          <a:lstStyle/>
          <a:p>
            <a:r>
              <a:rPr lang="sl-SI" dirty="0" smtClean="0"/>
              <a:t>npr. angleški jezik</a:t>
            </a:r>
            <a:endParaRPr lang="sl-SI" dirty="0"/>
          </a:p>
        </p:txBody>
      </p:sp>
      <p:cxnSp>
        <p:nvCxnSpPr>
          <p:cNvPr id="28" name="Raven povezovalnik 27"/>
          <p:cNvCxnSpPr/>
          <p:nvPr/>
        </p:nvCxnSpPr>
        <p:spPr>
          <a:xfrm>
            <a:off x="947315" y="3895507"/>
            <a:ext cx="457052"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396255" y="4473312"/>
            <a:ext cx="6405840" cy="369332"/>
          </a:xfrm>
          <a:prstGeom prst="rect">
            <a:avLst/>
          </a:prstGeom>
          <a:solidFill>
            <a:srgbClr val="FFFF00"/>
          </a:solidFill>
        </p:spPr>
        <p:txBody>
          <a:bodyPr wrap="square" rtlCol="0">
            <a:spAutoFit/>
          </a:bodyPr>
          <a:lstStyle/>
          <a:p>
            <a:r>
              <a:rPr lang="sl-SI" dirty="0" smtClean="0"/>
              <a:t>6. Ali vprašanja za pogovor s kandidatom že vnaprej pripravimo?</a:t>
            </a:r>
            <a:endParaRPr lang="sl-SI" dirty="0"/>
          </a:p>
        </p:txBody>
      </p:sp>
      <p:sp>
        <p:nvSpPr>
          <p:cNvPr id="34" name="PoljeZBesedilom 33"/>
          <p:cNvSpPr txBox="1"/>
          <p:nvPr/>
        </p:nvSpPr>
        <p:spPr>
          <a:xfrm>
            <a:off x="587275" y="4943378"/>
            <a:ext cx="1800200" cy="369332"/>
          </a:xfrm>
          <a:prstGeom prst="rect">
            <a:avLst/>
          </a:prstGeom>
          <a:noFill/>
        </p:spPr>
        <p:txBody>
          <a:bodyPr wrap="square" rtlCol="0">
            <a:spAutoFit/>
          </a:bodyPr>
          <a:lstStyle/>
          <a:p>
            <a:r>
              <a:rPr lang="sl-SI" dirty="0" smtClean="0"/>
              <a:t>da</a:t>
            </a:r>
            <a:endParaRPr lang="sl-SI" dirty="0"/>
          </a:p>
        </p:txBody>
      </p:sp>
      <p:sp>
        <p:nvSpPr>
          <p:cNvPr id="35" name="PoljeZBesedilom 34"/>
          <p:cNvSpPr txBox="1"/>
          <p:nvPr/>
        </p:nvSpPr>
        <p:spPr>
          <a:xfrm>
            <a:off x="324247" y="5481424"/>
            <a:ext cx="6405840" cy="646331"/>
          </a:xfrm>
          <a:prstGeom prst="rect">
            <a:avLst/>
          </a:prstGeom>
          <a:solidFill>
            <a:srgbClr val="FFFF00"/>
          </a:solidFill>
        </p:spPr>
        <p:txBody>
          <a:bodyPr wrap="square" rtlCol="0">
            <a:spAutoFit/>
          </a:bodyPr>
          <a:lstStyle/>
          <a:p>
            <a:r>
              <a:rPr lang="sl-SI" dirty="0" smtClean="0"/>
              <a:t>7. Kdaj podjetja pri izbiri kandidatov lahko uporabljajo psihološke teste?</a:t>
            </a:r>
            <a:endParaRPr lang="sl-SI" dirty="0"/>
          </a:p>
        </p:txBody>
      </p:sp>
      <p:sp>
        <p:nvSpPr>
          <p:cNvPr id="36" name="PoljeZBesedilom 35"/>
          <p:cNvSpPr txBox="1"/>
          <p:nvPr/>
        </p:nvSpPr>
        <p:spPr>
          <a:xfrm>
            <a:off x="296539" y="6285348"/>
            <a:ext cx="6743748" cy="369332"/>
          </a:xfrm>
          <a:prstGeom prst="rect">
            <a:avLst/>
          </a:prstGeom>
          <a:noFill/>
        </p:spPr>
        <p:txBody>
          <a:bodyPr wrap="square" rtlCol="0">
            <a:spAutoFit/>
          </a:bodyPr>
          <a:lstStyle/>
          <a:p>
            <a:r>
              <a:rPr lang="sl-SI" dirty="0"/>
              <a:t>z</a:t>
            </a:r>
            <a:r>
              <a:rPr lang="sl-SI" dirty="0" smtClean="0"/>
              <a:t>lasti pri velikem številu kandidatov</a:t>
            </a:r>
            <a:endParaRPr lang="sl-SI" dirty="0"/>
          </a:p>
        </p:txBody>
      </p:sp>
      <p:sp>
        <p:nvSpPr>
          <p:cNvPr id="37" name="PoljeZBesedilom 36"/>
          <p:cNvSpPr txBox="1"/>
          <p:nvPr/>
        </p:nvSpPr>
        <p:spPr>
          <a:xfrm>
            <a:off x="324247" y="6858868"/>
            <a:ext cx="6405840" cy="369332"/>
          </a:xfrm>
          <a:prstGeom prst="rect">
            <a:avLst/>
          </a:prstGeom>
          <a:solidFill>
            <a:srgbClr val="FFFF00"/>
          </a:solidFill>
        </p:spPr>
        <p:txBody>
          <a:bodyPr wrap="square" rtlCol="0">
            <a:spAutoFit/>
          </a:bodyPr>
          <a:lstStyle/>
          <a:p>
            <a:r>
              <a:rPr lang="sl-SI" dirty="0" smtClean="0"/>
              <a:t>8. Kaj mora opraviti kandidat, če so zahtevane posebne veščine?</a:t>
            </a:r>
            <a:endParaRPr lang="sl-SI" dirty="0"/>
          </a:p>
        </p:txBody>
      </p:sp>
      <p:sp>
        <p:nvSpPr>
          <p:cNvPr id="38" name="PoljeZBesedilom 37"/>
          <p:cNvSpPr txBox="1"/>
          <p:nvPr/>
        </p:nvSpPr>
        <p:spPr>
          <a:xfrm>
            <a:off x="324247" y="7281624"/>
            <a:ext cx="6743748" cy="369332"/>
          </a:xfrm>
          <a:prstGeom prst="rect">
            <a:avLst/>
          </a:prstGeom>
          <a:noFill/>
        </p:spPr>
        <p:txBody>
          <a:bodyPr wrap="square" rtlCol="0">
            <a:spAutoFit/>
          </a:bodyPr>
          <a:lstStyle/>
          <a:p>
            <a:r>
              <a:rPr lang="sl-SI" dirty="0" smtClean="0"/>
              <a:t>preizkus znanja iz sposobnosti</a:t>
            </a:r>
            <a:endParaRPr lang="sl-SI" dirty="0"/>
          </a:p>
        </p:txBody>
      </p:sp>
      <p:sp>
        <p:nvSpPr>
          <p:cNvPr id="39" name="PoljeZBesedilom 38"/>
          <p:cNvSpPr txBox="1"/>
          <p:nvPr/>
        </p:nvSpPr>
        <p:spPr>
          <a:xfrm>
            <a:off x="324247" y="7857688"/>
            <a:ext cx="6405840" cy="369332"/>
          </a:xfrm>
          <a:prstGeom prst="rect">
            <a:avLst/>
          </a:prstGeom>
          <a:solidFill>
            <a:srgbClr val="FFFF00"/>
          </a:solidFill>
        </p:spPr>
        <p:txBody>
          <a:bodyPr wrap="square" rtlCol="0">
            <a:spAutoFit/>
          </a:bodyPr>
          <a:lstStyle/>
          <a:p>
            <a:r>
              <a:rPr lang="sl-SI" dirty="0" smtClean="0"/>
              <a:t>9. Koga vse več podjetij pokliče na pomoč pri izbiri kadrov?</a:t>
            </a:r>
            <a:endParaRPr lang="sl-SI" dirty="0"/>
          </a:p>
        </p:txBody>
      </p:sp>
      <p:sp>
        <p:nvSpPr>
          <p:cNvPr id="40" name="PoljeZBesedilom 39"/>
          <p:cNvSpPr txBox="1"/>
          <p:nvPr/>
        </p:nvSpPr>
        <p:spPr>
          <a:xfrm>
            <a:off x="468263" y="8443044"/>
            <a:ext cx="6333832" cy="369332"/>
          </a:xfrm>
          <a:prstGeom prst="rect">
            <a:avLst/>
          </a:prstGeom>
          <a:noFill/>
        </p:spPr>
        <p:txBody>
          <a:bodyPr wrap="square" rtlCol="0">
            <a:spAutoFit/>
          </a:bodyPr>
          <a:lstStyle/>
          <a:p>
            <a:r>
              <a:rPr lang="sl-SI" dirty="0" smtClean="0"/>
              <a:t>zunanjega strokovnjaka</a:t>
            </a:r>
            <a:endParaRPr lang="sl-SI" dirty="0"/>
          </a:p>
        </p:txBody>
      </p:sp>
    </p:spTree>
    <p:extLst>
      <p:ext uri="{BB962C8B-B14F-4D97-AF65-F5344CB8AC3E}">
        <p14:creationId xmlns:p14="http://schemas.microsoft.com/office/powerpoint/2010/main" val="655838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309730"/>
            <a:ext cx="6264696" cy="461665"/>
          </a:xfrm>
          <a:prstGeom prst="rect">
            <a:avLst/>
          </a:prstGeom>
          <a:noFill/>
        </p:spPr>
        <p:txBody>
          <a:bodyPr wrap="square" rtlCol="0">
            <a:spAutoFit/>
          </a:bodyPr>
          <a:lstStyle/>
          <a:p>
            <a:r>
              <a:rPr lang="sl-SI" sz="2400" dirty="0" smtClean="0"/>
              <a:t>4.1.6 ODGOVOR NA PRIJAVO</a:t>
            </a:r>
            <a:endParaRPr lang="sl-SI" sz="2400" dirty="0"/>
          </a:p>
        </p:txBody>
      </p:sp>
      <p:sp>
        <p:nvSpPr>
          <p:cNvPr id="3" name="PoljeZBesedilom 2"/>
          <p:cNvSpPr txBox="1"/>
          <p:nvPr/>
        </p:nvSpPr>
        <p:spPr>
          <a:xfrm>
            <a:off x="396255" y="1026220"/>
            <a:ext cx="6405840" cy="923330"/>
          </a:xfrm>
          <a:prstGeom prst="rect">
            <a:avLst/>
          </a:prstGeom>
          <a:solidFill>
            <a:srgbClr val="FFFF00"/>
          </a:solidFill>
        </p:spPr>
        <p:txBody>
          <a:bodyPr wrap="square" rtlCol="0">
            <a:spAutoFit/>
          </a:bodyPr>
          <a:lstStyle/>
          <a:p>
            <a:r>
              <a:rPr lang="sl-SI" dirty="0" smtClean="0"/>
              <a:t>1. V kolikšnem času je kadrovnik dolžan pisno obvestiti ostale kandidate o tem, da niso izbrani in jim na njihovo zahtevo vrniti vse predložene dokumente?</a:t>
            </a:r>
            <a:endParaRPr lang="sl-SI" dirty="0"/>
          </a:p>
        </p:txBody>
      </p:sp>
      <p:sp>
        <p:nvSpPr>
          <p:cNvPr id="4" name="PoljeZBesedilom 3"/>
          <p:cNvSpPr txBox="1"/>
          <p:nvPr/>
        </p:nvSpPr>
        <p:spPr>
          <a:xfrm>
            <a:off x="396255" y="2106340"/>
            <a:ext cx="6405840" cy="369332"/>
          </a:xfrm>
          <a:prstGeom prst="rect">
            <a:avLst/>
          </a:prstGeom>
          <a:noFill/>
        </p:spPr>
        <p:txBody>
          <a:bodyPr wrap="square" rtlCol="0">
            <a:spAutoFit/>
          </a:bodyPr>
          <a:lstStyle/>
          <a:p>
            <a:r>
              <a:rPr lang="sl-SI" dirty="0" smtClean="0"/>
              <a:t>v roku 8 dni</a:t>
            </a:r>
            <a:endParaRPr lang="sl-SI" dirty="0"/>
          </a:p>
        </p:txBody>
      </p:sp>
      <p:sp>
        <p:nvSpPr>
          <p:cNvPr id="5" name="PoljeZBesedilom 4"/>
          <p:cNvSpPr txBox="1"/>
          <p:nvPr/>
        </p:nvSpPr>
        <p:spPr>
          <a:xfrm>
            <a:off x="468263" y="2754412"/>
            <a:ext cx="6405840" cy="369332"/>
          </a:xfrm>
          <a:prstGeom prst="rect">
            <a:avLst/>
          </a:prstGeom>
          <a:solidFill>
            <a:srgbClr val="FFFF00"/>
          </a:solidFill>
        </p:spPr>
        <p:txBody>
          <a:bodyPr wrap="square" rtlCol="0">
            <a:spAutoFit/>
          </a:bodyPr>
          <a:lstStyle/>
          <a:p>
            <a:r>
              <a:rPr lang="sl-SI" dirty="0" smtClean="0"/>
              <a:t>2. Kakšen je lahko odgovor na prijavo?</a:t>
            </a:r>
            <a:endParaRPr lang="sl-SI" dirty="0"/>
          </a:p>
        </p:txBody>
      </p:sp>
      <p:sp>
        <p:nvSpPr>
          <p:cNvPr id="6" name="PoljeZBesedilom 5">
            <a:hlinkClick r:id="rId2" action="ppaction://hlinksldjump"/>
          </p:cNvPr>
          <p:cNvSpPr txBox="1"/>
          <p:nvPr/>
        </p:nvSpPr>
        <p:spPr>
          <a:xfrm>
            <a:off x="299243" y="3474492"/>
            <a:ext cx="7128792" cy="369332"/>
          </a:xfrm>
          <a:prstGeom prst="rect">
            <a:avLst/>
          </a:prstGeom>
          <a:noFill/>
          <a:ln>
            <a:solidFill>
              <a:schemeClr val="tx1"/>
            </a:solidFill>
          </a:ln>
        </p:spPr>
        <p:txBody>
          <a:bodyPr wrap="square" rtlCol="0">
            <a:spAutoFit/>
          </a:bodyPr>
          <a:lstStyle/>
          <a:p>
            <a:r>
              <a:rPr lang="sl-SI" dirty="0" smtClean="0"/>
              <a:t>odgovor na prijavo je lahko:</a:t>
            </a:r>
            <a:endParaRPr lang="sl-SI" dirty="0"/>
          </a:p>
        </p:txBody>
      </p:sp>
      <p:cxnSp>
        <p:nvCxnSpPr>
          <p:cNvPr id="7" name="Raven povezovalnik 6"/>
          <p:cNvCxnSpPr/>
          <p:nvPr/>
        </p:nvCxnSpPr>
        <p:spPr>
          <a:xfrm>
            <a:off x="299243" y="3906540"/>
            <a:ext cx="0" cy="1944216"/>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a:hlinkClick r:id="rId3" action="ppaction://hlinksldjump"/>
          </p:cNvPr>
          <p:cNvSpPr txBox="1"/>
          <p:nvPr/>
        </p:nvSpPr>
        <p:spPr>
          <a:xfrm>
            <a:off x="587275" y="4214862"/>
            <a:ext cx="6768752" cy="369332"/>
          </a:xfrm>
          <a:prstGeom prst="rect">
            <a:avLst/>
          </a:prstGeom>
          <a:noFill/>
          <a:ln>
            <a:solidFill>
              <a:srgbClr val="FF0000"/>
            </a:solidFill>
          </a:ln>
        </p:spPr>
        <p:txBody>
          <a:bodyPr wrap="square" rtlCol="0">
            <a:spAutoFit/>
          </a:bodyPr>
          <a:lstStyle/>
          <a:p>
            <a:r>
              <a:rPr lang="sl-SI" dirty="0" smtClean="0"/>
              <a:t>pozitiven odgovor:</a:t>
            </a:r>
            <a:endParaRPr lang="sl-SI" dirty="0"/>
          </a:p>
        </p:txBody>
      </p:sp>
      <p:cxnSp>
        <p:nvCxnSpPr>
          <p:cNvPr id="11" name="Raven povezovalnik 10"/>
          <p:cNvCxnSpPr/>
          <p:nvPr/>
        </p:nvCxnSpPr>
        <p:spPr>
          <a:xfrm>
            <a:off x="299243" y="435887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947315" y="4770636"/>
            <a:ext cx="6408712" cy="646331"/>
          </a:xfrm>
          <a:prstGeom prst="rect">
            <a:avLst/>
          </a:prstGeom>
          <a:noFill/>
          <a:ln>
            <a:solidFill>
              <a:schemeClr val="tx1"/>
            </a:solidFill>
          </a:ln>
        </p:spPr>
        <p:txBody>
          <a:bodyPr wrap="square" rtlCol="0">
            <a:spAutoFit/>
          </a:bodyPr>
          <a:lstStyle/>
          <a:p>
            <a:r>
              <a:rPr lang="sl-SI" dirty="0" smtClean="0"/>
              <a:t>pri povabilu na osebni razgovor zadostuje kratko obvestilo, lahko po telefonu</a:t>
            </a:r>
            <a:endParaRPr lang="sl-SI" dirty="0"/>
          </a:p>
        </p:txBody>
      </p:sp>
      <p:cxnSp>
        <p:nvCxnSpPr>
          <p:cNvPr id="13" name="Raven povezovalnik 12"/>
          <p:cNvCxnSpPr/>
          <p:nvPr/>
        </p:nvCxnSpPr>
        <p:spPr>
          <a:xfrm>
            <a:off x="587275" y="491291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aven povezovalnik 13"/>
          <p:cNvCxnSpPr/>
          <p:nvPr/>
        </p:nvCxnSpPr>
        <p:spPr>
          <a:xfrm>
            <a:off x="587275" y="4626620"/>
            <a:ext cx="0" cy="286291"/>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612279" y="5706740"/>
            <a:ext cx="6768752" cy="369332"/>
          </a:xfrm>
          <a:prstGeom prst="rect">
            <a:avLst/>
          </a:prstGeom>
          <a:noFill/>
          <a:ln>
            <a:solidFill>
              <a:schemeClr val="tx1"/>
            </a:solidFill>
          </a:ln>
        </p:spPr>
        <p:txBody>
          <a:bodyPr wrap="square" rtlCol="0">
            <a:spAutoFit/>
          </a:bodyPr>
          <a:lstStyle/>
          <a:p>
            <a:r>
              <a:rPr lang="sl-SI" dirty="0" smtClean="0"/>
              <a:t>negativen odgovor:</a:t>
            </a:r>
            <a:endParaRPr lang="sl-SI" dirty="0"/>
          </a:p>
        </p:txBody>
      </p:sp>
      <p:cxnSp>
        <p:nvCxnSpPr>
          <p:cNvPr id="24" name="Raven povezovalnik 23"/>
          <p:cNvCxnSpPr/>
          <p:nvPr/>
        </p:nvCxnSpPr>
        <p:spPr>
          <a:xfrm>
            <a:off x="324247" y="585075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972319" y="6262514"/>
            <a:ext cx="6408712" cy="369332"/>
          </a:xfrm>
          <a:prstGeom prst="rect">
            <a:avLst/>
          </a:prstGeom>
          <a:noFill/>
          <a:ln>
            <a:solidFill>
              <a:schemeClr val="tx1"/>
            </a:solidFill>
          </a:ln>
        </p:spPr>
        <p:txBody>
          <a:bodyPr wrap="square" rtlCol="0">
            <a:spAutoFit/>
          </a:bodyPr>
          <a:lstStyle/>
          <a:p>
            <a:r>
              <a:rPr lang="sl-SI" dirty="0"/>
              <a:t>v</a:t>
            </a:r>
            <a:r>
              <a:rPr lang="sl-SI" dirty="0" smtClean="0"/>
              <a:t>ljudno je, da kandidatu odgovorimo tudi če ne pride v ožji izbor</a:t>
            </a:r>
            <a:endParaRPr lang="sl-SI" dirty="0"/>
          </a:p>
        </p:txBody>
      </p:sp>
      <p:cxnSp>
        <p:nvCxnSpPr>
          <p:cNvPr id="26" name="Raven povezovalnik 25"/>
          <p:cNvCxnSpPr/>
          <p:nvPr/>
        </p:nvCxnSpPr>
        <p:spPr>
          <a:xfrm>
            <a:off x="612279" y="6404789"/>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ven povezovalnik 26"/>
          <p:cNvCxnSpPr/>
          <p:nvPr/>
        </p:nvCxnSpPr>
        <p:spPr>
          <a:xfrm>
            <a:off x="612279" y="6118498"/>
            <a:ext cx="0" cy="28629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77702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309730"/>
            <a:ext cx="6264696" cy="461665"/>
          </a:xfrm>
          <a:prstGeom prst="rect">
            <a:avLst/>
          </a:prstGeom>
          <a:noFill/>
        </p:spPr>
        <p:txBody>
          <a:bodyPr wrap="square" rtlCol="0">
            <a:spAutoFit/>
          </a:bodyPr>
          <a:lstStyle/>
          <a:p>
            <a:r>
              <a:rPr lang="sl-SI" sz="2400" dirty="0" smtClean="0"/>
              <a:t>4.1.7 ZDRAVSTVENI PREGLEDI</a:t>
            </a:r>
            <a:endParaRPr lang="sl-SI" sz="2400" dirty="0"/>
          </a:p>
        </p:txBody>
      </p:sp>
      <p:sp>
        <p:nvSpPr>
          <p:cNvPr id="3" name="PoljeZBesedilom 2"/>
          <p:cNvSpPr txBox="1"/>
          <p:nvPr/>
        </p:nvSpPr>
        <p:spPr>
          <a:xfrm>
            <a:off x="396255" y="1026220"/>
            <a:ext cx="6405840" cy="646331"/>
          </a:xfrm>
          <a:prstGeom prst="rect">
            <a:avLst/>
          </a:prstGeom>
          <a:solidFill>
            <a:srgbClr val="FFFF00"/>
          </a:solidFill>
        </p:spPr>
        <p:txBody>
          <a:bodyPr wrap="square" rtlCol="0">
            <a:spAutoFit/>
          </a:bodyPr>
          <a:lstStyle/>
          <a:p>
            <a:r>
              <a:rPr lang="sl-SI" dirty="0" smtClean="0"/>
              <a:t>1. Kateri zakon ureja pogoje in načine dela, ki jih mora izpolnjevati delavec in delodajalec pri opravljanju dela?</a:t>
            </a:r>
            <a:endParaRPr lang="sl-SI" dirty="0"/>
          </a:p>
        </p:txBody>
      </p:sp>
      <p:sp>
        <p:nvSpPr>
          <p:cNvPr id="4" name="PoljeZBesedilom 3"/>
          <p:cNvSpPr txBox="1"/>
          <p:nvPr/>
        </p:nvSpPr>
        <p:spPr>
          <a:xfrm>
            <a:off x="468263" y="1893940"/>
            <a:ext cx="6405840" cy="369332"/>
          </a:xfrm>
          <a:prstGeom prst="rect">
            <a:avLst/>
          </a:prstGeom>
          <a:noFill/>
        </p:spPr>
        <p:txBody>
          <a:bodyPr wrap="square" rtlCol="0">
            <a:spAutoFit/>
          </a:bodyPr>
          <a:lstStyle/>
          <a:p>
            <a:r>
              <a:rPr lang="sl-SI" dirty="0" smtClean="0"/>
              <a:t>Zakon o varstvu in zdravju pri delu</a:t>
            </a:r>
            <a:endParaRPr lang="sl-SI" dirty="0"/>
          </a:p>
        </p:txBody>
      </p:sp>
      <p:sp>
        <p:nvSpPr>
          <p:cNvPr id="5" name="PoljeZBesedilom 4"/>
          <p:cNvSpPr txBox="1"/>
          <p:nvPr/>
        </p:nvSpPr>
        <p:spPr>
          <a:xfrm>
            <a:off x="468263" y="2538388"/>
            <a:ext cx="6405840" cy="646331"/>
          </a:xfrm>
          <a:prstGeom prst="rect">
            <a:avLst/>
          </a:prstGeom>
          <a:solidFill>
            <a:srgbClr val="FFFF00"/>
          </a:solidFill>
          <a:ln>
            <a:solidFill>
              <a:srgbClr val="FF0000"/>
            </a:solidFill>
          </a:ln>
        </p:spPr>
        <p:txBody>
          <a:bodyPr wrap="square" rtlCol="0">
            <a:spAutoFit/>
          </a:bodyPr>
          <a:lstStyle/>
          <a:p>
            <a:r>
              <a:rPr lang="sl-SI" dirty="0" smtClean="0"/>
              <a:t>2. Kam delodajalec pred sklenitvijo delovnega razmerja, ko gre za prvo zaposlitev napoti na lastne </a:t>
            </a:r>
            <a:r>
              <a:rPr lang="sl-SI" dirty="0" err="1" smtClean="0"/>
              <a:t>stroške?</a:t>
            </a:r>
            <a:r>
              <a:rPr lang="sl-SI" dirty="0" err="1" smtClean="0">
                <a:hlinkClick r:id="rId2" action="ppaction://hlinksldjump"/>
              </a:rPr>
              <a:t>Diapozitiv</a:t>
            </a:r>
            <a:r>
              <a:rPr lang="sl-SI" dirty="0" smtClean="0">
                <a:hlinkClick r:id="rId2" action="ppaction://hlinksldjump"/>
              </a:rPr>
              <a:t> 22</a:t>
            </a:r>
            <a:endParaRPr lang="sl-SI" dirty="0"/>
          </a:p>
        </p:txBody>
      </p:sp>
      <p:sp>
        <p:nvSpPr>
          <p:cNvPr id="18" name="PoljeZBesedilom 17"/>
          <p:cNvSpPr txBox="1"/>
          <p:nvPr/>
        </p:nvSpPr>
        <p:spPr>
          <a:xfrm>
            <a:off x="468263" y="3393192"/>
            <a:ext cx="6405840" cy="369332"/>
          </a:xfrm>
          <a:prstGeom prst="rect">
            <a:avLst/>
          </a:prstGeom>
          <a:noFill/>
        </p:spPr>
        <p:txBody>
          <a:bodyPr wrap="square" rtlCol="0">
            <a:spAutoFit/>
          </a:bodyPr>
          <a:lstStyle/>
          <a:p>
            <a:r>
              <a:rPr lang="sl-SI" dirty="0" smtClean="0"/>
              <a:t>Predhodni zdravstveni pregled v dispanzer medicine dela</a:t>
            </a:r>
            <a:endParaRPr lang="sl-SI" dirty="0"/>
          </a:p>
        </p:txBody>
      </p:sp>
      <p:sp>
        <p:nvSpPr>
          <p:cNvPr id="19" name="PoljeZBesedilom 18"/>
          <p:cNvSpPr txBox="1"/>
          <p:nvPr/>
        </p:nvSpPr>
        <p:spPr>
          <a:xfrm>
            <a:off x="540271" y="3978548"/>
            <a:ext cx="6405840" cy="646331"/>
          </a:xfrm>
          <a:prstGeom prst="rect">
            <a:avLst/>
          </a:prstGeom>
          <a:solidFill>
            <a:srgbClr val="FFFF00"/>
          </a:solidFill>
        </p:spPr>
        <p:txBody>
          <a:bodyPr wrap="square" rtlCol="0">
            <a:spAutoFit/>
          </a:bodyPr>
          <a:lstStyle/>
          <a:p>
            <a:r>
              <a:rPr lang="sl-SI" dirty="0" smtClean="0"/>
              <a:t>3. Na kaj je dolžan delodajalec napotiti delavca v zvezi z zdravstveni pregledi, ko je delavec že zaposlen pri njem?</a:t>
            </a:r>
            <a:endParaRPr lang="sl-SI" dirty="0"/>
          </a:p>
        </p:txBody>
      </p:sp>
      <p:sp>
        <p:nvSpPr>
          <p:cNvPr id="20" name="PoljeZBesedilom 19"/>
          <p:cNvSpPr txBox="1"/>
          <p:nvPr/>
        </p:nvSpPr>
        <p:spPr>
          <a:xfrm>
            <a:off x="540271" y="4715329"/>
            <a:ext cx="6405840" cy="369332"/>
          </a:xfrm>
          <a:prstGeom prst="rect">
            <a:avLst/>
          </a:prstGeom>
          <a:noFill/>
        </p:spPr>
        <p:txBody>
          <a:bodyPr wrap="square" rtlCol="0">
            <a:spAutoFit/>
          </a:bodyPr>
          <a:lstStyle/>
          <a:p>
            <a:r>
              <a:rPr lang="sl-SI" dirty="0" smtClean="0"/>
              <a:t>Na obdobne zdravstvene preglede (na 3. leta)</a:t>
            </a:r>
            <a:endParaRPr lang="sl-SI" dirty="0"/>
          </a:p>
        </p:txBody>
      </p:sp>
      <p:sp>
        <p:nvSpPr>
          <p:cNvPr id="21" name="PoljeZBesedilom 20"/>
          <p:cNvSpPr txBox="1"/>
          <p:nvPr/>
        </p:nvSpPr>
        <p:spPr>
          <a:xfrm>
            <a:off x="468263" y="5248699"/>
            <a:ext cx="6405840" cy="646331"/>
          </a:xfrm>
          <a:prstGeom prst="rect">
            <a:avLst/>
          </a:prstGeom>
          <a:solidFill>
            <a:srgbClr val="FFFF00"/>
          </a:solidFill>
        </p:spPr>
        <p:txBody>
          <a:bodyPr wrap="square" rtlCol="0">
            <a:spAutoFit/>
          </a:bodyPr>
          <a:lstStyle/>
          <a:p>
            <a:r>
              <a:rPr lang="sl-SI" dirty="0" smtClean="0"/>
              <a:t>4. Kaj morata delodajalec in zdravnik izdelati o posameznem delovnem mestu?</a:t>
            </a:r>
            <a:endParaRPr lang="sl-SI" dirty="0"/>
          </a:p>
        </p:txBody>
      </p:sp>
      <p:sp>
        <p:nvSpPr>
          <p:cNvPr id="22" name="PoljeZBesedilom 21"/>
          <p:cNvSpPr txBox="1"/>
          <p:nvPr/>
        </p:nvSpPr>
        <p:spPr>
          <a:xfrm>
            <a:off x="468263" y="5985480"/>
            <a:ext cx="6405840" cy="369332"/>
          </a:xfrm>
          <a:prstGeom prst="rect">
            <a:avLst/>
          </a:prstGeom>
          <a:noFill/>
        </p:spPr>
        <p:txBody>
          <a:bodyPr wrap="square" rtlCol="0">
            <a:spAutoFit/>
          </a:bodyPr>
          <a:lstStyle/>
          <a:p>
            <a:r>
              <a:rPr lang="sl-SI" dirty="0" smtClean="0"/>
              <a:t>varstveno izjavo o posameznem delovnem mestu</a:t>
            </a:r>
            <a:endParaRPr lang="sl-SI" dirty="0"/>
          </a:p>
        </p:txBody>
      </p:sp>
    </p:spTree>
    <p:extLst>
      <p:ext uri="{BB962C8B-B14F-4D97-AF65-F5344CB8AC3E}">
        <p14:creationId xmlns:p14="http://schemas.microsoft.com/office/powerpoint/2010/main" val="1347307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309730"/>
            <a:ext cx="6264696" cy="461665"/>
          </a:xfrm>
          <a:prstGeom prst="rect">
            <a:avLst/>
          </a:prstGeom>
          <a:noFill/>
        </p:spPr>
        <p:txBody>
          <a:bodyPr wrap="square" rtlCol="0">
            <a:spAutoFit/>
          </a:bodyPr>
          <a:lstStyle/>
          <a:p>
            <a:r>
              <a:rPr lang="sl-SI" sz="2400" dirty="0" smtClean="0"/>
              <a:t>4.1.8 LETNI DOPUST</a:t>
            </a:r>
            <a:endParaRPr lang="sl-SI" sz="2400" dirty="0"/>
          </a:p>
        </p:txBody>
      </p:sp>
      <p:sp>
        <p:nvSpPr>
          <p:cNvPr id="3" name="PoljeZBesedilom 2"/>
          <p:cNvSpPr txBox="1"/>
          <p:nvPr/>
        </p:nvSpPr>
        <p:spPr>
          <a:xfrm>
            <a:off x="396255" y="1026220"/>
            <a:ext cx="6405840" cy="646331"/>
          </a:xfrm>
          <a:prstGeom prst="rect">
            <a:avLst/>
          </a:prstGeom>
          <a:solidFill>
            <a:srgbClr val="FFFF00"/>
          </a:solidFill>
        </p:spPr>
        <p:txBody>
          <a:bodyPr wrap="square" rtlCol="0">
            <a:spAutoFit/>
          </a:bodyPr>
          <a:lstStyle/>
          <a:p>
            <a:r>
              <a:rPr lang="sl-SI" dirty="0" smtClean="0"/>
              <a:t>1. Kaj pripada zaposlenemu skladno z Zakonom o delovnih razmerjih in panožno kolektivno pogodbo?</a:t>
            </a:r>
            <a:endParaRPr lang="sl-SI" dirty="0"/>
          </a:p>
        </p:txBody>
      </p:sp>
      <p:sp>
        <p:nvSpPr>
          <p:cNvPr id="4" name="PoljeZBesedilom 3">
            <a:hlinkClick r:id="rId2" action="ppaction://hlinksldjump"/>
          </p:cNvPr>
          <p:cNvSpPr txBox="1"/>
          <p:nvPr/>
        </p:nvSpPr>
        <p:spPr>
          <a:xfrm>
            <a:off x="396255" y="1927376"/>
            <a:ext cx="6405840" cy="369332"/>
          </a:xfrm>
          <a:prstGeom prst="rect">
            <a:avLst/>
          </a:prstGeom>
          <a:noFill/>
          <a:ln>
            <a:solidFill>
              <a:srgbClr val="FF0000"/>
            </a:solidFill>
          </a:ln>
        </p:spPr>
        <p:txBody>
          <a:bodyPr wrap="square" rtlCol="0">
            <a:spAutoFit/>
          </a:bodyPr>
          <a:lstStyle/>
          <a:p>
            <a:r>
              <a:rPr lang="sl-SI" dirty="0" smtClean="0"/>
              <a:t>letni dopust in regres</a:t>
            </a:r>
            <a:endParaRPr lang="sl-SI" dirty="0"/>
          </a:p>
        </p:txBody>
      </p:sp>
      <p:sp>
        <p:nvSpPr>
          <p:cNvPr id="5" name="PoljeZBesedilom 4"/>
          <p:cNvSpPr txBox="1"/>
          <p:nvPr/>
        </p:nvSpPr>
        <p:spPr>
          <a:xfrm>
            <a:off x="548655" y="2468121"/>
            <a:ext cx="6405840" cy="646331"/>
          </a:xfrm>
          <a:prstGeom prst="rect">
            <a:avLst/>
          </a:prstGeom>
          <a:solidFill>
            <a:srgbClr val="FFFF00"/>
          </a:solidFill>
        </p:spPr>
        <p:txBody>
          <a:bodyPr wrap="square" rtlCol="0">
            <a:spAutoFit/>
          </a:bodyPr>
          <a:lstStyle/>
          <a:p>
            <a:r>
              <a:rPr lang="sl-SI" dirty="0" smtClean="0"/>
              <a:t>2. Kakšne so značilnosti glede pravice do letnega dopusta v posameznem koledarskem letu?</a:t>
            </a:r>
            <a:endParaRPr lang="sl-SI" dirty="0"/>
          </a:p>
        </p:txBody>
      </p:sp>
      <p:sp>
        <p:nvSpPr>
          <p:cNvPr id="6" name="PoljeZBesedilom 5">
            <a:hlinkClick r:id="rId3" action="ppaction://hlinksldjump"/>
          </p:cNvPr>
          <p:cNvSpPr txBox="1"/>
          <p:nvPr/>
        </p:nvSpPr>
        <p:spPr>
          <a:xfrm>
            <a:off x="299243" y="3618508"/>
            <a:ext cx="7128792" cy="369332"/>
          </a:xfrm>
          <a:prstGeom prst="rect">
            <a:avLst/>
          </a:prstGeom>
          <a:noFill/>
          <a:ln>
            <a:solidFill>
              <a:schemeClr val="tx1"/>
            </a:solidFill>
          </a:ln>
        </p:spPr>
        <p:txBody>
          <a:bodyPr wrap="square" rtlCol="0">
            <a:spAutoFit/>
          </a:bodyPr>
          <a:lstStyle/>
          <a:p>
            <a:r>
              <a:rPr lang="sl-SI" dirty="0" smtClean="0"/>
              <a:t>delavec ima v posameznem koledarskem letu pravico do letnega dopusta</a:t>
            </a:r>
            <a:endParaRPr lang="sl-SI" dirty="0"/>
          </a:p>
        </p:txBody>
      </p:sp>
      <p:cxnSp>
        <p:nvCxnSpPr>
          <p:cNvPr id="7" name="Raven povezovalnik 6"/>
          <p:cNvCxnSpPr/>
          <p:nvPr/>
        </p:nvCxnSpPr>
        <p:spPr>
          <a:xfrm>
            <a:off x="299243" y="3987840"/>
            <a:ext cx="0" cy="1502876"/>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587275" y="4194572"/>
            <a:ext cx="6768752" cy="369332"/>
          </a:xfrm>
          <a:prstGeom prst="rect">
            <a:avLst/>
          </a:prstGeom>
          <a:noFill/>
          <a:ln>
            <a:solidFill>
              <a:schemeClr val="tx1"/>
            </a:solidFill>
          </a:ln>
        </p:spPr>
        <p:txBody>
          <a:bodyPr wrap="square" rtlCol="0">
            <a:spAutoFit/>
          </a:bodyPr>
          <a:lstStyle/>
          <a:p>
            <a:r>
              <a:rPr lang="sl-SI" dirty="0"/>
              <a:t>ne sme biti krajši kot štiri tedne</a:t>
            </a:r>
          </a:p>
        </p:txBody>
      </p:sp>
      <p:cxnSp>
        <p:nvCxnSpPr>
          <p:cNvPr id="11" name="Raven povezovalnik 10"/>
          <p:cNvCxnSpPr/>
          <p:nvPr/>
        </p:nvCxnSpPr>
        <p:spPr>
          <a:xfrm>
            <a:off x="299243" y="433858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947315" y="4750346"/>
            <a:ext cx="6408712" cy="369332"/>
          </a:xfrm>
          <a:prstGeom prst="rect">
            <a:avLst/>
          </a:prstGeom>
          <a:noFill/>
          <a:ln>
            <a:solidFill>
              <a:schemeClr val="tx1"/>
            </a:solidFill>
          </a:ln>
        </p:spPr>
        <p:txBody>
          <a:bodyPr wrap="square" rtlCol="0">
            <a:spAutoFit/>
          </a:bodyPr>
          <a:lstStyle/>
          <a:p>
            <a:r>
              <a:rPr lang="sl-SI" dirty="0" smtClean="0"/>
              <a:t>ne glede na to, ali dela polni ali krajši delovni čas</a:t>
            </a:r>
            <a:endParaRPr lang="sl-SI" dirty="0"/>
          </a:p>
        </p:txBody>
      </p:sp>
      <p:cxnSp>
        <p:nvCxnSpPr>
          <p:cNvPr id="13" name="Raven povezovalnik 12"/>
          <p:cNvCxnSpPr/>
          <p:nvPr/>
        </p:nvCxnSpPr>
        <p:spPr>
          <a:xfrm>
            <a:off x="587275" y="489262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aven povezovalnik 13"/>
          <p:cNvCxnSpPr/>
          <p:nvPr/>
        </p:nvCxnSpPr>
        <p:spPr>
          <a:xfrm>
            <a:off x="587275" y="4563904"/>
            <a:ext cx="0" cy="328717"/>
          </a:xfrm>
          <a:prstGeom prst="line">
            <a:avLst/>
          </a:prstGeom>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612279" y="5346700"/>
            <a:ext cx="6768752" cy="646331"/>
          </a:xfrm>
          <a:prstGeom prst="rect">
            <a:avLst/>
          </a:prstGeom>
          <a:noFill/>
          <a:ln>
            <a:solidFill>
              <a:schemeClr val="tx1"/>
            </a:solidFill>
          </a:ln>
        </p:spPr>
        <p:txBody>
          <a:bodyPr wrap="square" rtlCol="0">
            <a:spAutoFit/>
          </a:bodyPr>
          <a:lstStyle/>
          <a:p>
            <a:r>
              <a:rPr lang="sl-SI" dirty="0" smtClean="0"/>
              <a:t>delavec ima pravico do izrabe 1/12 letnega dopusta za vsak mesec dela v posameznem koledarskem letu</a:t>
            </a:r>
            <a:endParaRPr lang="sl-SI" dirty="0"/>
          </a:p>
        </p:txBody>
      </p:sp>
      <p:cxnSp>
        <p:nvCxnSpPr>
          <p:cNvPr id="25" name="Raven povezovalnik 24"/>
          <p:cNvCxnSpPr/>
          <p:nvPr/>
        </p:nvCxnSpPr>
        <p:spPr>
          <a:xfrm>
            <a:off x="324247" y="549071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972319" y="6181214"/>
            <a:ext cx="6408712" cy="369332"/>
          </a:xfrm>
          <a:prstGeom prst="rect">
            <a:avLst/>
          </a:prstGeom>
          <a:noFill/>
          <a:ln>
            <a:solidFill>
              <a:schemeClr val="tx1"/>
            </a:solidFill>
          </a:ln>
        </p:spPr>
        <p:txBody>
          <a:bodyPr wrap="square" rtlCol="0">
            <a:spAutoFit/>
          </a:bodyPr>
          <a:lstStyle/>
          <a:p>
            <a:r>
              <a:rPr lang="sl-SI" dirty="0" smtClean="0"/>
              <a:t>če ni pridobil pravice do izrabe celotnega </a:t>
            </a:r>
            <a:r>
              <a:rPr lang="sl-SI" dirty="0" err="1" smtClean="0"/>
              <a:t>dopusa</a:t>
            </a:r>
            <a:endParaRPr lang="sl-SI" dirty="0"/>
          </a:p>
        </p:txBody>
      </p:sp>
      <p:cxnSp>
        <p:nvCxnSpPr>
          <p:cNvPr id="27" name="Raven povezovalnik 26"/>
          <p:cNvCxnSpPr/>
          <p:nvPr/>
        </p:nvCxnSpPr>
        <p:spPr>
          <a:xfrm>
            <a:off x="612279" y="6323489"/>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aven povezovalnik 27"/>
          <p:cNvCxnSpPr/>
          <p:nvPr/>
        </p:nvCxnSpPr>
        <p:spPr>
          <a:xfrm>
            <a:off x="612279" y="5994772"/>
            <a:ext cx="0" cy="3287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7232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90116"/>
            <a:ext cx="6264696" cy="461665"/>
          </a:xfrm>
          <a:prstGeom prst="rect">
            <a:avLst/>
          </a:prstGeom>
          <a:noFill/>
        </p:spPr>
        <p:txBody>
          <a:bodyPr wrap="square" rtlCol="0">
            <a:spAutoFit/>
          </a:bodyPr>
          <a:lstStyle/>
          <a:p>
            <a:r>
              <a:rPr lang="sl-SI" sz="2400" dirty="0" smtClean="0"/>
              <a:t>4.1.9 POGODBA O ZAPOSLITVI</a:t>
            </a:r>
            <a:endParaRPr lang="sl-SI" sz="2400" dirty="0"/>
          </a:p>
        </p:txBody>
      </p:sp>
      <p:sp>
        <p:nvSpPr>
          <p:cNvPr id="3" name="PoljeZBesedilom 2"/>
          <p:cNvSpPr txBox="1"/>
          <p:nvPr/>
        </p:nvSpPr>
        <p:spPr>
          <a:xfrm>
            <a:off x="396255" y="594172"/>
            <a:ext cx="6405840" cy="646331"/>
          </a:xfrm>
          <a:prstGeom prst="rect">
            <a:avLst/>
          </a:prstGeom>
          <a:solidFill>
            <a:srgbClr val="FFFF00"/>
          </a:solidFill>
        </p:spPr>
        <p:txBody>
          <a:bodyPr wrap="square" rtlCol="0">
            <a:spAutoFit/>
          </a:bodyPr>
          <a:lstStyle/>
          <a:p>
            <a:r>
              <a:rPr lang="sl-SI" dirty="0" smtClean="0"/>
              <a:t>1. Kaj se sklene po opravljenem izboru delavca, da je izpolnjen eden izmed pogojev, da lahko delavec začne delo?</a:t>
            </a:r>
            <a:endParaRPr lang="sl-SI" dirty="0"/>
          </a:p>
        </p:txBody>
      </p:sp>
      <p:sp>
        <p:nvSpPr>
          <p:cNvPr id="4" name="PoljeZBesedilom 3"/>
          <p:cNvSpPr txBox="1"/>
          <p:nvPr/>
        </p:nvSpPr>
        <p:spPr>
          <a:xfrm>
            <a:off x="396255" y="1242244"/>
            <a:ext cx="5975228" cy="369332"/>
          </a:xfrm>
          <a:prstGeom prst="rect">
            <a:avLst/>
          </a:prstGeom>
          <a:noFill/>
        </p:spPr>
        <p:txBody>
          <a:bodyPr wrap="square" rtlCol="0">
            <a:spAutoFit/>
          </a:bodyPr>
          <a:lstStyle/>
          <a:p>
            <a:r>
              <a:rPr lang="sl-SI" dirty="0" smtClean="0"/>
              <a:t>pogodba o zaposlitvi</a:t>
            </a:r>
            <a:endParaRPr lang="sl-SI" dirty="0"/>
          </a:p>
        </p:txBody>
      </p:sp>
      <p:sp>
        <p:nvSpPr>
          <p:cNvPr id="5" name="PoljeZBesedilom 4">
            <a:hlinkClick r:id="rId2" action="ppaction://hlinksldjump"/>
          </p:cNvPr>
          <p:cNvSpPr txBox="1"/>
          <p:nvPr/>
        </p:nvSpPr>
        <p:spPr>
          <a:xfrm>
            <a:off x="299243" y="2034332"/>
            <a:ext cx="7128792" cy="369332"/>
          </a:xfrm>
          <a:prstGeom prst="rect">
            <a:avLst/>
          </a:prstGeom>
          <a:noFill/>
          <a:ln>
            <a:solidFill>
              <a:srgbClr val="FF0000"/>
            </a:solidFill>
          </a:ln>
        </p:spPr>
        <p:txBody>
          <a:bodyPr wrap="square" rtlCol="0">
            <a:spAutoFit/>
          </a:bodyPr>
          <a:lstStyle/>
          <a:p>
            <a:r>
              <a:rPr lang="sl-SI" dirty="0" smtClean="0"/>
              <a:t>pogodba o zaposlitvi</a:t>
            </a:r>
            <a:endParaRPr lang="sl-SI" dirty="0"/>
          </a:p>
        </p:txBody>
      </p:sp>
      <p:cxnSp>
        <p:nvCxnSpPr>
          <p:cNvPr id="6" name="Raven povezovalnik 5"/>
          <p:cNvCxnSpPr/>
          <p:nvPr/>
        </p:nvCxnSpPr>
        <p:spPr>
          <a:xfrm>
            <a:off x="299243" y="2403664"/>
            <a:ext cx="0" cy="7407532"/>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587275" y="2610396"/>
            <a:ext cx="6768752" cy="369332"/>
          </a:xfrm>
          <a:prstGeom prst="rect">
            <a:avLst/>
          </a:prstGeom>
          <a:noFill/>
          <a:ln>
            <a:solidFill>
              <a:schemeClr val="tx1"/>
            </a:solidFill>
          </a:ln>
        </p:spPr>
        <p:txBody>
          <a:bodyPr wrap="square" rtlCol="0">
            <a:spAutoFit/>
          </a:bodyPr>
          <a:lstStyle/>
          <a:p>
            <a:r>
              <a:rPr lang="sl-SI" dirty="0" smtClean="0"/>
              <a:t>najpomembnejša pogodba med delodajalcem in delavcem</a:t>
            </a:r>
            <a:endParaRPr lang="sl-SI" dirty="0"/>
          </a:p>
        </p:txBody>
      </p:sp>
      <p:cxnSp>
        <p:nvCxnSpPr>
          <p:cNvPr id="8" name="Raven povezovalnik 7"/>
          <p:cNvCxnSpPr/>
          <p:nvPr/>
        </p:nvCxnSpPr>
        <p:spPr>
          <a:xfrm>
            <a:off x="299243" y="275441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947315" y="3166170"/>
            <a:ext cx="6408712" cy="369332"/>
          </a:xfrm>
          <a:prstGeom prst="rect">
            <a:avLst/>
          </a:prstGeom>
          <a:noFill/>
          <a:ln>
            <a:solidFill>
              <a:schemeClr val="tx1"/>
            </a:solidFill>
          </a:ln>
        </p:spPr>
        <p:txBody>
          <a:bodyPr wrap="square" rtlCol="0">
            <a:spAutoFit/>
          </a:bodyPr>
          <a:lstStyle/>
          <a:p>
            <a:r>
              <a:rPr lang="sl-SI" dirty="0"/>
              <a:t>s</a:t>
            </a:r>
            <a:r>
              <a:rPr lang="sl-SI" dirty="0" smtClean="0"/>
              <a:t>aj ureja celotno delovno razmerje</a:t>
            </a:r>
            <a:endParaRPr lang="sl-SI" dirty="0"/>
          </a:p>
        </p:txBody>
      </p:sp>
      <p:cxnSp>
        <p:nvCxnSpPr>
          <p:cNvPr id="10" name="Raven povezovalnik 9"/>
          <p:cNvCxnSpPr/>
          <p:nvPr/>
        </p:nvCxnSpPr>
        <p:spPr>
          <a:xfrm>
            <a:off x="587275" y="3308445"/>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ven povezovalnik 10"/>
          <p:cNvCxnSpPr/>
          <p:nvPr/>
        </p:nvCxnSpPr>
        <p:spPr>
          <a:xfrm>
            <a:off x="587275" y="2979728"/>
            <a:ext cx="0" cy="328717"/>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612279" y="3762524"/>
            <a:ext cx="6768752" cy="646331"/>
          </a:xfrm>
          <a:prstGeom prst="rect">
            <a:avLst/>
          </a:prstGeom>
          <a:noFill/>
          <a:ln>
            <a:solidFill>
              <a:schemeClr val="tx1"/>
            </a:solidFill>
          </a:ln>
        </p:spPr>
        <p:txBody>
          <a:bodyPr wrap="square" rtlCol="0">
            <a:spAutoFit/>
          </a:bodyPr>
          <a:lstStyle/>
          <a:p>
            <a:r>
              <a:rPr lang="sl-SI" dirty="0" smtClean="0"/>
              <a:t>Zakon o delovnih razmerjih v 29. členu določa njene obvezne sestavne dele</a:t>
            </a:r>
            <a:endParaRPr lang="sl-SI" dirty="0"/>
          </a:p>
        </p:txBody>
      </p:sp>
      <p:cxnSp>
        <p:nvCxnSpPr>
          <p:cNvPr id="13" name="Raven povezovalnik 12"/>
          <p:cNvCxnSpPr/>
          <p:nvPr/>
        </p:nvCxnSpPr>
        <p:spPr>
          <a:xfrm>
            <a:off x="324247" y="390654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396255" y="1602284"/>
            <a:ext cx="6405840" cy="369332"/>
          </a:xfrm>
          <a:prstGeom prst="rect">
            <a:avLst/>
          </a:prstGeom>
          <a:solidFill>
            <a:srgbClr val="FFFF00"/>
          </a:solidFill>
        </p:spPr>
        <p:txBody>
          <a:bodyPr wrap="square" rtlCol="0">
            <a:spAutoFit/>
          </a:bodyPr>
          <a:lstStyle/>
          <a:p>
            <a:r>
              <a:rPr lang="sl-SI" dirty="0" smtClean="0"/>
              <a:t>2. Kakšne so značilnosti pogodbe o zaposlitvi?</a:t>
            </a:r>
            <a:endParaRPr lang="sl-SI" dirty="0"/>
          </a:p>
        </p:txBody>
      </p:sp>
      <p:sp>
        <p:nvSpPr>
          <p:cNvPr id="19" name="PoljeZBesedilom 18"/>
          <p:cNvSpPr txBox="1"/>
          <p:nvPr/>
        </p:nvSpPr>
        <p:spPr>
          <a:xfrm>
            <a:off x="612279" y="4554612"/>
            <a:ext cx="6768752" cy="369332"/>
          </a:xfrm>
          <a:prstGeom prst="rect">
            <a:avLst/>
          </a:prstGeom>
          <a:noFill/>
          <a:ln>
            <a:solidFill>
              <a:schemeClr val="tx1"/>
            </a:solidFill>
          </a:ln>
        </p:spPr>
        <p:txBody>
          <a:bodyPr wrap="square" rtlCol="0">
            <a:spAutoFit/>
          </a:bodyPr>
          <a:lstStyle/>
          <a:p>
            <a:r>
              <a:rPr lang="sl-SI" dirty="0" smtClean="0"/>
              <a:t>Pogodbo o zaposlitvi lahko:</a:t>
            </a:r>
            <a:endParaRPr lang="sl-SI" dirty="0"/>
          </a:p>
        </p:txBody>
      </p:sp>
      <p:cxnSp>
        <p:nvCxnSpPr>
          <p:cNvPr id="20" name="Raven povezovalnik 19"/>
          <p:cNvCxnSpPr/>
          <p:nvPr/>
        </p:nvCxnSpPr>
        <p:spPr>
          <a:xfrm>
            <a:off x="324247" y="469862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972319" y="5110386"/>
            <a:ext cx="6408712" cy="369332"/>
          </a:xfrm>
          <a:prstGeom prst="rect">
            <a:avLst/>
          </a:prstGeom>
          <a:noFill/>
          <a:ln>
            <a:solidFill>
              <a:schemeClr val="tx1"/>
            </a:solidFill>
          </a:ln>
        </p:spPr>
        <p:txBody>
          <a:bodyPr wrap="square" rtlCol="0">
            <a:spAutoFit/>
          </a:bodyPr>
          <a:lstStyle/>
          <a:p>
            <a:r>
              <a:rPr lang="sl-SI" dirty="0" smtClean="0"/>
              <a:t>sestavite sami</a:t>
            </a:r>
            <a:endParaRPr lang="sl-SI" dirty="0"/>
          </a:p>
        </p:txBody>
      </p:sp>
      <p:cxnSp>
        <p:nvCxnSpPr>
          <p:cNvPr id="22" name="Raven povezovalnik 21"/>
          <p:cNvCxnSpPr/>
          <p:nvPr/>
        </p:nvCxnSpPr>
        <p:spPr>
          <a:xfrm>
            <a:off x="612279" y="525266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ovezovalnik 22"/>
          <p:cNvCxnSpPr/>
          <p:nvPr/>
        </p:nvCxnSpPr>
        <p:spPr>
          <a:xfrm>
            <a:off x="612279" y="4923944"/>
            <a:ext cx="0" cy="925071"/>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972319" y="5706740"/>
            <a:ext cx="6408712" cy="369332"/>
          </a:xfrm>
          <a:prstGeom prst="rect">
            <a:avLst/>
          </a:prstGeom>
          <a:noFill/>
          <a:ln>
            <a:solidFill>
              <a:schemeClr val="tx1"/>
            </a:solidFill>
          </a:ln>
        </p:spPr>
        <p:txBody>
          <a:bodyPr wrap="square" rtlCol="0">
            <a:spAutoFit/>
          </a:bodyPr>
          <a:lstStyle/>
          <a:p>
            <a:r>
              <a:rPr lang="sl-SI" dirty="0" smtClean="0"/>
              <a:t>kupite </a:t>
            </a:r>
            <a:r>
              <a:rPr lang="sl-SI" dirty="0" err="1" smtClean="0"/>
              <a:t>obr</a:t>
            </a:r>
            <a:r>
              <a:rPr lang="sl-SI" dirty="0" smtClean="0"/>
              <a:t>. 5,9</a:t>
            </a:r>
            <a:endParaRPr lang="sl-SI" dirty="0"/>
          </a:p>
        </p:txBody>
      </p:sp>
      <p:cxnSp>
        <p:nvCxnSpPr>
          <p:cNvPr id="26" name="Raven povezovalnik 25"/>
          <p:cNvCxnSpPr/>
          <p:nvPr/>
        </p:nvCxnSpPr>
        <p:spPr>
          <a:xfrm>
            <a:off x="612279" y="5849015"/>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612279" y="6220088"/>
            <a:ext cx="6768752" cy="369332"/>
          </a:xfrm>
          <a:prstGeom prst="rect">
            <a:avLst/>
          </a:prstGeom>
          <a:noFill/>
          <a:ln>
            <a:solidFill>
              <a:schemeClr val="tx1"/>
            </a:solidFill>
          </a:ln>
        </p:spPr>
        <p:txBody>
          <a:bodyPr wrap="square" rtlCol="0">
            <a:spAutoFit/>
          </a:bodyPr>
          <a:lstStyle/>
          <a:p>
            <a:r>
              <a:rPr lang="sl-SI" dirty="0" smtClean="0"/>
              <a:t>delodajalec je dolžan delavcu izročiti pogodbo 3 dni pred podpisom</a:t>
            </a:r>
            <a:endParaRPr lang="sl-SI" dirty="0"/>
          </a:p>
        </p:txBody>
      </p:sp>
      <p:cxnSp>
        <p:nvCxnSpPr>
          <p:cNvPr id="30" name="Raven povezovalnik 29"/>
          <p:cNvCxnSpPr/>
          <p:nvPr/>
        </p:nvCxnSpPr>
        <p:spPr>
          <a:xfrm>
            <a:off x="324247" y="636410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612279" y="7012176"/>
            <a:ext cx="6768752" cy="369332"/>
          </a:xfrm>
          <a:prstGeom prst="rect">
            <a:avLst/>
          </a:prstGeom>
          <a:noFill/>
          <a:ln>
            <a:solidFill>
              <a:schemeClr val="tx1"/>
            </a:solidFill>
          </a:ln>
        </p:spPr>
        <p:txBody>
          <a:bodyPr wrap="square" rtlCol="0">
            <a:spAutoFit/>
          </a:bodyPr>
          <a:lstStyle/>
          <a:p>
            <a:r>
              <a:rPr lang="sl-SI" dirty="0" smtClean="0"/>
              <a:t>delavec lahko pogodbo o zaposlitvi:</a:t>
            </a:r>
            <a:endParaRPr lang="sl-SI" dirty="0"/>
          </a:p>
        </p:txBody>
      </p:sp>
      <p:cxnSp>
        <p:nvCxnSpPr>
          <p:cNvPr id="32" name="Raven povezovalnik 31"/>
          <p:cNvCxnSpPr/>
          <p:nvPr/>
        </p:nvCxnSpPr>
        <p:spPr>
          <a:xfrm>
            <a:off x="324247" y="715619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972319" y="7588240"/>
            <a:ext cx="6408712" cy="369332"/>
          </a:xfrm>
          <a:prstGeom prst="rect">
            <a:avLst/>
          </a:prstGeom>
          <a:noFill/>
          <a:ln>
            <a:solidFill>
              <a:schemeClr val="tx1"/>
            </a:solidFill>
          </a:ln>
        </p:spPr>
        <p:txBody>
          <a:bodyPr wrap="square" rtlCol="0">
            <a:spAutoFit/>
          </a:bodyPr>
          <a:lstStyle/>
          <a:p>
            <a:r>
              <a:rPr lang="sl-SI" dirty="0" smtClean="0"/>
              <a:t>odnese tudi domov</a:t>
            </a:r>
            <a:endParaRPr lang="sl-SI" dirty="0"/>
          </a:p>
        </p:txBody>
      </p:sp>
      <p:cxnSp>
        <p:nvCxnSpPr>
          <p:cNvPr id="34" name="Raven povezovalnik 33"/>
          <p:cNvCxnSpPr/>
          <p:nvPr/>
        </p:nvCxnSpPr>
        <p:spPr>
          <a:xfrm>
            <a:off x="612279" y="7730515"/>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612279" y="7401798"/>
            <a:ext cx="0" cy="1048797"/>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972319" y="8308320"/>
            <a:ext cx="6408712" cy="369332"/>
          </a:xfrm>
          <a:prstGeom prst="rect">
            <a:avLst/>
          </a:prstGeom>
          <a:noFill/>
          <a:ln>
            <a:solidFill>
              <a:schemeClr val="tx1"/>
            </a:solidFill>
          </a:ln>
        </p:spPr>
        <p:txBody>
          <a:bodyPr wrap="square" rtlCol="0">
            <a:spAutoFit/>
          </a:bodyPr>
          <a:lstStyle/>
          <a:p>
            <a:r>
              <a:rPr lang="sl-SI" dirty="0" smtClean="0"/>
              <a:t>o njej posvetuje s svojim odvetnikom</a:t>
            </a:r>
            <a:endParaRPr lang="sl-SI" dirty="0"/>
          </a:p>
        </p:txBody>
      </p:sp>
      <p:cxnSp>
        <p:nvCxnSpPr>
          <p:cNvPr id="38" name="Raven povezovalnik 37"/>
          <p:cNvCxnSpPr/>
          <p:nvPr/>
        </p:nvCxnSpPr>
        <p:spPr>
          <a:xfrm>
            <a:off x="612279" y="8450595"/>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1332359" y="8884384"/>
            <a:ext cx="6023668" cy="369332"/>
          </a:xfrm>
          <a:prstGeom prst="rect">
            <a:avLst/>
          </a:prstGeom>
          <a:noFill/>
          <a:ln>
            <a:solidFill>
              <a:schemeClr val="tx1"/>
            </a:solidFill>
          </a:ln>
        </p:spPr>
        <p:txBody>
          <a:bodyPr wrap="square" rtlCol="0">
            <a:spAutoFit/>
          </a:bodyPr>
          <a:lstStyle/>
          <a:p>
            <a:r>
              <a:rPr lang="sl-SI" dirty="0" smtClean="0"/>
              <a:t>predlaga njene dopolnitve ali spremembe</a:t>
            </a:r>
            <a:endParaRPr lang="sl-SI" dirty="0"/>
          </a:p>
        </p:txBody>
      </p:sp>
      <p:cxnSp>
        <p:nvCxnSpPr>
          <p:cNvPr id="40" name="Raven povezovalnik 39"/>
          <p:cNvCxnSpPr/>
          <p:nvPr/>
        </p:nvCxnSpPr>
        <p:spPr>
          <a:xfrm>
            <a:off x="972319" y="9026659"/>
            <a:ext cx="3384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Raven povezovalnik 40"/>
          <p:cNvCxnSpPr/>
          <p:nvPr/>
        </p:nvCxnSpPr>
        <p:spPr>
          <a:xfrm>
            <a:off x="972319" y="8697942"/>
            <a:ext cx="0" cy="328717"/>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612279" y="9441864"/>
            <a:ext cx="6768752" cy="369332"/>
          </a:xfrm>
          <a:prstGeom prst="rect">
            <a:avLst/>
          </a:prstGeom>
          <a:noFill/>
          <a:ln>
            <a:solidFill>
              <a:schemeClr val="tx1"/>
            </a:solidFill>
          </a:ln>
        </p:spPr>
        <p:txBody>
          <a:bodyPr wrap="square" rtlCol="0">
            <a:spAutoFit/>
          </a:bodyPr>
          <a:lstStyle/>
          <a:p>
            <a:r>
              <a:rPr lang="sl-SI" dirty="0" smtClean="0"/>
              <a:t>ko jo delavec podpiše:</a:t>
            </a:r>
            <a:endParaRPr lang="sl-SI" dirty="0"/>
          </a:p>
        </p:txBody>
      </p:sp>
      <p:cxnSp>
        <p:nvCxnSpPr>
          <p:cNvPr id="46" name="Raven povezovalnik 45"/>
          <p:cNvCxnSpPr/>
          <p:nvPr/>
        </p:nvCxnSpPr>
        <p:spPr>
          <a:xfrm>
            <a:off x="324247" y="95858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972319" y="10069646"/>
            <a:ext cx="6408712" cy="369332"/>
          </a:xfrm>
          <a:prstGeom prst="rect">
            <a:avLst/>
          </a:prstGeom>
          <a:noFill/>
          <a:ln>
            <a:solidFill>
              <a:schemeClr val="tx1"/>
            </a:solidFill>
          </a:ln>
        </p:spPr>
        <p:txBody>
          <a:bodyPr wrap="square" rtlCol="0">
            <a:spAutoFit/>
          </a:bodyPr>
          <a:lstStyle/>
          <a:p>
            <a:r>
              <a:rPr lang="sl-SI" dirty="0" smtClean="0"/>
              <a:t>strinja z vso njeno vsebino, zavezuje k njeni popolni izpolnitvi</a:t>
            </a:r>
            <a:endParaRPr lang="sl-SI" dirty="0"/>
          </a:p>
        </p:txBody>
      </p:sp>
      <p:cxnSp>
        <p:nvCxnSpPr>
          <p:cNvPr id="48" name="Raven povezovalnik 47"/>
          <p:cNvCxnSpPr/>
          <p:nvPr/>
        </p:nvCxnSpPr>
        <p:spPr>
          <a:xfrm>
            <a:off x="612279" y="1021192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ovezovalnik 48"/>
          <p:cNvCxnSpPr/>
          <p:nvPr/>
        </p:nvCxnSpPr>
        <p:spPr>
          <a:xfrm>
            <a:off x="612279" y="9883204"/>
            <a:ext cx="0" cy="3287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966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18108"/>
            <a:ext cx="6264696" cy="830997"/>
          </a:xfrm>
          <a:prstGeom prst="rect">
            <a:avLst/>
          </a:prstGeom>
          <a:noFill/>
        </p:spPr>
        <p:txBody>
          <a:bodyPr wrap="square" rtlCol="0">
            <a:spAutoFit/>
          </a:bodyPr>
          <a:lstStyle/>
          <a:p>
            <a:r>
              <a:rPr lang="sl-SI" sz="2400" dirty="0" smtClean="0"/>
              <a:t>4.1.10 PRIJAVA DELAVCA V ZDRAVSTVENO IN POKOJNINSKO-INVALIDSKO ZAVAROVANJE</a:t>
            </a:r>
            <a:endParaRPr lang="sl-SI" sz="2400" dirty="0"/>
          </a:p>
        </p:txBody>
      </p:sp>
      <p:sp>
        <p:nvSpPr>
          <p:cNvPr id="4" name="PoljeZBesedilom 3"/>
          <p:cNvSpPr txBox="1"/>
          <p:nvPr/>
        </p:nvSpPr>
        <p:spPr>
          <a:xfrm>
            <a:off x="387595" y="1098228"/>
            <a:ext cx="5975228" cy="369332"/>
          </a:xfrm>
          <a:prstGeom prst="rect">
            <a:avLst/>
          </a:prstGeom>
          <a:noFill/>
        </p:spPr>
        <p:txBody>
          <a:bodyPr wrap="square" rtlCol="0">
            <a:spAutoFit/>
          </a:bodyPr>
          <a:lstStyle/>
          <a:p>
            <a:r>
              <a:rPr lang="sl-SI" dirty="0" smtClean="0"/>
              <a:t>pogodba o zaposlitvi</a:t>
            </a:r>
            <a:endParaRPr lang="sl-SI" dirty="0"/>
          </a:p>
        </p:txBody>
      </p:sp>
      <p:sp>
        <p:nvSpPr>
          <p:cNvPr id="17" name="PoljeZBesedilom 16"/>
          <p:cNvSpPr txBox="1"/>
          <p:nvPr/>
        </p:nvSpPr>
        <p:spPr>
          <a:xfrm>
            <a:off x="387595" y="738188"/>
            <a:ext cx="6968432" cy="646331"/>
          </a:xfrm>
          <a:prstGeom prst="rect">
            <a:avLst/>
          </a:prstGeom>
          <a:solidFill>
            <a:srgbClr val="FFFF00"/>
          </a:solidFill>
        </p:spPr>
        <p:txBody>
          <a:bodyPr wrap="square" rtlCol="0">
            <a:spAutoFit/>
          </a:bodyPr>
          <a:lstStyle/>
          <a:p>
            <a:r>
              <a:rPr lang="sl-SI" dirty="0" smtClean="0"/>
              <a:t>1. Kakšne so značilnosti prijave delavca v zdravstveno in pokojninsko-invalidsko zavarovanje?</a:t>
            </a:r>
            <a:endParaRPr lang="sl-SI" dirty="0"/>
          </a:p>
        </p:txBody>
      </p:sp>
      <p:sp>
        <p:nvSpPr>
          <p:cNvPr id="42" name="PoljeZBesedilom 41">
            <a:hlinkClick r:id="rId2" action="ppaction://hlinksldjump"/>
          </p:cNvPr>
          <p:cNvSpPr txBox="1"/>
          <p:nvPr/>
        </p:nvSpPr>
        <p:spPr>
          <a:xfrm>
            <a:off x="299243" y="1386260"/>
            <a:ext cx="7128792" cy="369332"/>
          </a:xfrm>
          <a:prstGeom prst="rect">
            <a:avLst/>
          </a:prstGeom>
          <a:noFill/>
          <a:ln>
            <a:solidFill>
              <a:schemeClr val="tx1"/>
            </a:solidFill>
          </a:ln>
        </p:spPr>
        <p:txBody>
          <a:bodyPr wrap="square" rtlCol="0">
            <a:spAutoFit/>
          </a:bodyPr>
          <a:lstStyle/>
          <a:p>
            <a:r>
              <a:rPr lang="sl-SI" dirty="0"/>
              <a:t>p</a:t>
            </a:r>
            <a:r>
              <a:rPr lang="sl-SI" dirty="0" smtClean="0"/>
              <a:t>rijava delavca v zdravstveno in pokojninsko-invalidsko zavarovanje (1. del)</a:t>
            </a:r>
            <a:endParaRPr lang="sl-SI" dirty="0"/>
          </a:p>
        </p:txBody>
      </p:sp>
      <p:cxnSp>
        <p:nvCxnSpPr>
          <p:cNvPr id="43" name="Raven povezovalnik 42"/>
          <p:cNvCxnSpPr/>
          <p:nvPr/>
        </p:nvCxnSpPr>
        <p:spPr>
          <a:xfrm>
            <a:off x="299243" y="1755592"/>
            <a:ext cx="0" cy="7551548"/>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587275" y="1962324"/>
            <a:ext cx="6768752" cy="369332"/>
          </a:xfrm>
          <a:prstGeom prst="rect">
            <a:avLst/>
          </a:prstGeom>
          <a:noFill/>
          <a:ln>
            <a:solidFill>
              <a:schemeClr val="tx1"/>
            </a:solidFill>
          </a:ln>
        </p:spPr>
        <p:txBody>
          <a:bodyPr wrap="square" rtlCol="0">
            <a:spAutoFit/>
          </a:bodyPr>
          <a:lstStyle/>
          <a:p>
            <a:r>
              <a:rPr lang="sl-SI" dirty="0" smtClean="0"/>
              <a:t>delodajalec mora v roku 8 dni prijaviti:</a:t>
            </a:r>
            <a:endParaRPr lang="sl-SI" dirty="0"/>
          </a:p>
        </p:txBody>
      </p:sp>
      <p:cxnSp>
        <p:nvCxnSpPr>
          <p:cNvPr id="50" name="Raven povezovalnik 49"/>
          <p:cNvCxnSpPr/>
          <p:nvPr/>
        </p:nvCxnSpPr>
        <p:spPr>
          <a:xfrm>
            <a:off x="299243" y="210634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947315" y="2518098"/>
            <a:ext cx="6408712" cy="369332"/>
          </a:xfrm>
          <a:prstGeom prst="rect">
            <a:avLst/>
          </a:prstGeom>
          <a:noFill/>
          <a:ln>
            <a:solidFill>
              <a:schemeClr val="tx1"/>
            </a:solidFill>
          </a:ln>
        </p:spPr>
        <p:txBody>
          <a:bodyPr wrap="square" rtlCol="0">
            <a:spAutoFit/>
          </a:bodyPr>
          <a:lstStyle/>
          <a:p>
            <a:r>
              <a:rPr lang="sl-SI" dirty="0" smtClean="0"/>
              <a:t>začetek ali prenehanje zavarovanja ter vsako spremembo</a:t>
            </a:r>
            <a:endParaRPr lang="sl-SI" dirty="0"/>
          </a:p>
        </p:txBody>
      </p:sp>
      <p:cxnSp>
        <p:nvCxnSpPr>
          <p:cNvPr id="52" name="Raven povezovalnik 51"/>
          <p:cNvCxnSpPr/>
          <p:nvPr/>
        </p:nvCxnSpPr>
        <p:spPr>
          <a:xfrm>
            <a:off x="587275" y="2660373"/>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80" name="PoljeZBesedilom 79"/>
          <p:cNvSpPr txBox="1"/>
          <p:nvPr/>
        </p:nvSpPr>
        <p:spPr>
          <a:xfrm>
            <a:off x="1332359" y="3084871"/>
            <a:ext cx="6023668" cy="646331"/>
          </a:xfrm>
          <a:prstGeom prst="rect">
            <a:avLst/>
          </a:prstGeom>
          <a:noFill/>
          <a:ln>
            <a:solidFill>
              <a:schemeClr val="tx1"/>
            </a:solidFill>
          </a:ln>
        </p:spPr>
        <p:txBody>
          <a:bodyPr wrap="square" rtlCol="0">
            <a:spAutoFit/>
          </a:bodyPr>
          <a:lstStyle/>
          <a:p>
            <a:r>
              <a:rPr lang="sl-SI" dirty="0" smtClean="0"/>
              <a:t>pri pristojni službi izpostave Zavoda za zdravstveno zavarovanje Slovenije (ZZZS)</a:t>
            </a:r>
            <a:endParaRPr lang="sl-SI" dirty="0"/>
          </a:p>
        </p:txBody>
      </p:sp>
      <p:cxnSp>
        <p:nvCxnSpPr>
          <p:cNvPr id="81" name="Raven povezovalnik 80"/>
          <p:cNvCxnSpPr/>
          <p:nvPr/>
        </p:nvCxnSpPr>
        <p:spPr>
          <a:xfrm>
            <a:off x="972319" y="3227145"/>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Raven povezovalnik 81"/>
          <p:cNvCxnSpPr/>
          <p:nvPr/>
        </p:nvCxnSpPr>
        <p:spPr>
          <a:xfrm>
            <a:off x="972319" y="2898428"/>
            <a:ext cx="0" cy="3022594"/>
          </a:xfrm>
          <a:prstGeom prst="line">
            <a:avLst/>
          </a:prstGeom>
        </p:spPr>
        <p:style>
          <a:lnRef idx="1">
            <a:schemeClr val="accent1"/>
          </a:lnRef>
          <a:fillRef idx="0">
            <a:schemeClr val="accent1"/>
          </a:fillRef>
          <a:effectRef idx="0">
            <a:schemeClr val="accent1"/>
          </a:effectRef>
          <a:fontRef idx="minor">
            <a:schemeClr val="tx1"/>
          </a:fontRef>
        </p:style>
      </p:cxnSp>
      <p:sp>
        <p:nvSpPr>
          <p:cNvPr id="83" name="PoljeZBesedilom 82"/>
          <p:cNvSpPr txBox="1"/>
          <p:nvPr/>
        </p:nvSpPr>
        <p:spPr>
          <a:xfrm>
            <a:off x="1717403" y="3948967"/>
            <a:ext cx="5638624" cy="646331"/>
          </a:xfrm>
          <a:prstGeom prst="rect">
            <a:avLst/>
          </a:prstGeom>
          <a:noFill/>
          <a:ln>
            <a:solidFill>
              <a:schemeClr val="tx1"/>
            </a:solidFill>
          </a:ln>
        </p:spPr>
        <p:txBody>
          <a:bodyPr wrap="square" rtlCol="0">
            <a:spAutoFit/>
          </a:bodyPr>
          <a:lstStyle/>
          <a:p>
            <a:r>
              <a:rPr lang="sl-SI" dirty="0" smtClean="0"/>
              <a:t>neposredno prek državnega portala za poslovne subjekte e-VEM</a:t>
            </a:r>
            <a:endParaRPr lang="sl-SI" dirty="0"/>
          </a:p>
        </p:txBody>
      </p:sp>
      <p:cxnSp>
        <p:nvCxnSpPr>
          <p:cNvPr id="84" name="Raven povezovalnik 83"/>
          <p:cNvCxnSpPr/>
          <p:nvPr/>
        </p:nvCxnSpPr>
        <p:spPr>
          <a:xfrm>
            <a:off x="1357363" y="409124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Raven povezovalnik 84"/>
          <p:cNvCxnSpPr/>
          <p:nvPr/>
        </p:nvCxnSpPr>
        <p:spPr>
          <a:xfrm>
            <a:off x="1357363" y="3762524"/>
            <a:ext cx="0" cy="1789166"/>
          </a:xfrm>
          <a:prstGeom prst="line">
            <a:avLst/>
          </a:prstGeom>
        </p:spPr>
        <p:style>
          <a:lnRef idx="1">
            <a:schemeClr val="accent1"/>
          </a:lnRef>
          <a:fillRef idx="0">
            <a:schemeClr val="accent1"/>
          </a:fillRef>
          <a:effectRef idx="0">
            <a:schemeClr val="accent1"/>
          </a:effectRef>
          <a:fontRef idx="minor">
            <a:schemeClr val="tx1"/>
          </a:fontRef>
        </p:style>
      </p:cxnSp>
      <p:sp>
        <p:nvSpPr>
          <p:cNvPr id="86" name="PoljeZBesedilom 85"/>
          <p:cNvSpPr txBox="1"/>
          <p:nvPr/>
        </p:nvSpPr>
        <p:spPr>
          <a:xfrm>
            <a:off x="1692399" y="4772376"/>
            <a:ext cx="5663628" cy="369332"/>
          </a:xfrm>
          <a:prstGeom prst="rect">
            <a:avLst/>
          </a:prstGeom>
          <a:noFill/>
          <a:ln>
            <a:solidFill>
              <a:schemeClr val="tx1"/>
            </a:solidFill>
          </a:ln>
        </p:spPr>
        <p:txBody>
          <a:bodyPr wrap="square" rtlCol="0">
            <a:spAutoFit/>
          </a:bodyPr>
          <a:lstStyle/>
          <a:p>
            <a:r>
              <a:rPr lang="sl-SI" dirty="0" smtClean="0"/>
              <a:t>na vstopnih točkah VEM</a:t>
            </a:r>
            <a:endParaRPr lang="sl-SI" dirty="0"/>
          </a:p>
        </p:txBody>
      </p:sp>
      <p:cxnSp>
        <p:nvCxnSpPr>
          <p:cNvPr id="87" name="Raven povezovalnik 86"/>
          <p:cNvCxnSpPr/>
          <p:nvPr/>
        </p:nvCxnSpPr>
        <p:spPr>
          <a:xfrm>
            <a:off x="1332359" y="4914651"/>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89" name="PoljeZBesedilom 88"/>
          <p:cNvSpPr txBox="1"/>
          <p:nvPr/>
        </p:nvSpPr>
        <p:spPr>
          <a:xfrm>
            <a:off x="1717403" y="5274692"/>
            <a:ext cx="5638624" cy="369332"/>
          </a:xfrm>
          <a:prstGeom prst="rect">
            <a:avLst/>
          </a:prstGeom>
          <a:noFill/>
          <a:ln>
            <a:solidFill>
              <a:schemeClr val="tx1"/>
            </a:solidFill>
          </a:ln>
        </p:spPr>
        <p:txBody>
          <a:bodyPr wrap="square" rtlCol="0">
            <a:spAutoFit/>
          </a:bodyPr>
          <a:lstStyle/>
          <a:p>
            <a:r>
              <a:rPr lang="sl-SI" dirty="0" smtClean="0"/>
              <a:t>pri notarju</a:t>
            </a:r>
            <a:endParaRPr lang="sl-SI" dirty="0"/>
          </a:p>
        </p:txBody>
      </p:sp>
      <p:cxnSp>
        <p:nvCxnSpPr>
          <p:cNvPr id="90" name="Raven povezovalnik 89"/>
          <p:cNvCxnSpPr/>
          <p:nvPr/>
        </p:nvCxnSpPr>
        <p:spPr>
          <a:xfrm>
            <a:off x="1357363" y="5416966"/>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91" name="PoljeZBesedilom 90"/>
          <p:cNvSpPr txBox="1"/>
          <p:nvPr/>
        </p:nvSpPr>
        <p:spPr>
          <a:xfrm>
            <a:off x="1332359" y="5778748"/>
            <a:ext cx="6023668" cy="369332"/>
          </a:xfrm>
          <a:prstGeom prst="rect">
            <a:avLst/>
          </a:prstGeom>
          <a:noFill/>
          <a:ln>
            <a:solidFill>
              <a:schemeClr val="tx1"/>
            </a:solidFill>
          </a:ln>
        </p:spPr>
        <p:txBody>
          <a:bodyPr wrap="square" rtlCol="0">
            <a:spAutoFit/>
          </a:bodyPr>
          <a:lstStyle/>
          <a:p>
            <a:r>
              <a:rPr lang="sl-SI" dirty="0" smtClean="0"/>
              <a:t>podatki se sporočajo</a:t>
            </a:r>
            <a:endParaRPr lang="sl-SI" dirty="0"/>
          </a:p>
        </p:txBody>
      </p:sp>
      <p:cxnSp>
        <p:nvCxnSpPr>
          <p:cNvPr id="92" name="Raven povezovalnik 91"/>
          <p:cNvCxnSpPr/>
          <p:nvPr/>
        </p:nvCxnSpPr>
        <p:spPr>
          <a:xfrm>
            <a:off x="972319" y="5921022"/>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93" name="PoljeZBesedilom 92"/>
          <p:cNvSpPr txBox="1"/>
          <p:nvPr/>
        </p:nvSpPr>
        <p:spPr>
          <a:xfrm>
            <a:off x="1717403" y="6323490"/>
            <a:ext cx="5710632" cy="369332"/>
          </a:xfrm>
          <a:prstGeom prst="rect">
            <a:avLst/>
          </a:prstGeom>
          <a:noFill/>
          <a:ln>
            <a:solidFill>
              <a:schemeClr val="tx1"/>
            </a:solidFill>
          </a:ln>
        </p:spPr>
        <p:txBody>
          <a:bodyPr wrap="square" rtlCol="0">
            <a:spAutoFit/>
          </a:bodyPr>
          <a:lstStyle/>
          <a:p>
            <a:r>
              <a:rPr lang="sl-SI" dirty="0"/>
              <a:t>n</a:t>
            </a:r>
            <a:r>
              <a:rPr lang="sl-SI" dirty="0" smtClean="0"/>
              <a:t>a obrazcih M-1 (prijava o zavarovanju)</a:t>
            </a:r>
            <a:endParaRPr lang="sl-SI" dirty="0"/>
          </a:p>
        </p:txBody>
      </p:sp>
      <p:cxnSp>
        <p:nvCxnSpPr>
          <p:cNvPr id="94" name="Raven povezovalnik 93"/>
          <p:cNvCxnSpPr/>
          <p:nvPr/>
        </p:nvCxnSpPr>
        <p:spPr>
          <a:xfrm>
            <a:off x="1357363" y="6465764"/>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Raven povezovalnik 94"/>
          <p:cNvCxnSpPr/>
          <p:nvPr/>
        </p:nvCxnSpPr>
        <p:spPr>
          <a:xfrm>
            <a:off x="1357363" y="6137047"/>
            <a:ext cx="0" cy="2437238"/>
          </a:xfrm>
          <a:prstGeom prst="line">
            <a:avLst/>
          </a:prstGeom>
        </p:spPr>
        <p:style>
          <a:lnRef idx="1">
            <a:schemeClr val="accent1"/>
          </a:lnRef>
          <a:fillRef idx="0">
            <a:schemeClr val="accent1"/>
          </a:fillRef>
          <a:effectRef idx="0">
            <a:schemeClr val="accent1"/>
          </a:effectRef>
          <a:fontRef idx="minor">
            <a:schemeClr val="tx1"/>
          </a:fontRef>
        </p:style>
      </p:cxnSp>
      <p:sp>
        <p:nvSpPr>
          <p:cNvPr id="96" name="PoljeZBesedilom 95"/>
          <p:cNvSpPr txBox="1"/>
          <p:nvPr/>
        </p:nvSpPr>
        <p:spPr>
          <a:xfrm>
            <a:off x="1692399" y="7146900"/>
            <a:ext cx="5735636" cy="369332"/>
          </a:xfrm>
          <a:prstGeom prst="rect">
            <a:avLst/>
          </a:prstGeom>
          <a:noFill/>
          <a:ln>
            <a:solidFill>
              <a:schemeClr val="tx1"/>
            </a:solidFill>
          </a:ln>
        </p:spPr>
        <p:txBody>
          <a:bodyPr wrap="square" rtlCol="0">
            <a:spAutoFit/>
          </a:bodyPr>
          <a:lstStyle/>
          <a:p>
            <a:r>
              <a:rPr lang="sl-SI" dirty="0" smtClean="0"/>
              <a:t>na obrazcu M-2 (odjava o zavarovanju)</a:t>
            </a:r>
            <a:endParaRPr lang="sl-SI" dirty="0"/>
          </a:p>
        </p:txBody>
      </p:sp>
      <p:cxnSp>
        <p:nvCxnSpPr>
          <p:cNvPr id="97" name="Raven povezovalnik 96"/>
          <p:cNvCxnSpPr/>
          <p:nvPr/>
        </p:nvCxnSpPr>
        <p:spPr>
          <a:xfrm>
            <a:off x="1332359" y="7289174"/>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98" name="PoljeZBesedilom 97"/>
          <p:cNvSpPr txBox="1"/>
          <p:nvPr/>
        </p:nvSpPr>
        <p:spPr>
          <a:xfrm>
            <a:off x="1717403" y="7783939"/>
            <a:ext cx="5710632" cy="380364"/>
          </a:xfrm>
          <a:prstGeom prst="rect">
            <a:avLst/>
          </a:prstGeom>
          <a:noFill/>
          <a:ln>
            <a:solidFill>
              <a:schemeClr val="tx1"/>
            </a:solidFill>
          </a:ln>
        </p:spPr>
        <p:txBody>
          <a:bodyPr wrap="square" rtlCol="0">
            <a:spAutoFit/>
          </a:bodyPr>
          <a:lstStyle/>
          <a:p>
            <a:r>
              <a:rPr lang="sl-SI" dirty="0"/>
              <a:t>na obrazcu </a:t>
            </a:r>
            <a:r>
              <a:rPr lang="sl-SI" dirty="0" smtClean="0"/>
              <a:t>M-3 (sprememba med zavarovanjem)</a:t>
            </a:r>
            <a:endParaRPr lang="sl-SI" dirty="0"/>
          </a:p>
        </p:txBody>
      </p:sp>
      <p:cxnSp>
        <p:nvCxnSpPr>
          <p:cNvPr id="99" name="Raven povezovalnik 98"/>
          <p:cNvCxnSpPr/>
          <p:nvPr/>
        </p:nvCxnSpPr>
        <p:spPr>
          <a:xfrm>
            <a:off x="1357363" y="7926213"/>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PoljeZBesedilom 99"/>
          <p:cNvSpPr txBox="1"/>
          <p:nvPr/>
        </p:nvSpPr>
        <p:spPr>
          <a:xfrm>
            <a:off x="1764407" y="8432012"/>
            <a:ext cx="5663628" cy="646331"/>
          </a:xfrm>
          <a:prstGeom prst="rect">
            <a:avLst/>
          </a:prstGeom>
          <a:noFill/>
          <a:ln>
            <a:solidFill>
              <a:schemeClr val="tx1"/>
            </a:solidFill>
          </a:ln>
        </p:spPr>
        <p:txBody>
          <a:bodyPr wrap="square" rtlCol="0">
            <a:spAutoFit/>
          </a:bodyPr>
          <a:lstStyle/>
          <a:p>
            <a:r>
              <a:rPr lang="sl-SI" dirty="0"/>
              <a:t>na obrazcu </a:t>
            </a:r>
            <a:r>
              <a:rPr lang="sl-SI" dirty="0" smtClean="0"/>
              <a:t>M-DČ (prijava podatkov o zdravstvenem zavarovanju družinskih članov)</a:t>
            </a:r>
            <a:endParaRPr lang="sl-SI" dirty="0"/>
          </a:p>
        </p:txBody>
      </p:sp>
      <p:cxnSp>
        <p:nvCxnSpPr>
          <p:cNvPr id="101" name="Raven povezovalnik 100"/>
          <p:cNvCxnSpPr/>
          <p:nvPr/>
        </p:nvCxnSpPr>
        <p:spPr>
          <a:xfrm>
            <a:off x="1332359" y="8646293"/>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3" name="PoljeZBesedilom 102"/>
          <p:cNvSpPr txBox="1"/>
          <p:nvPr/>
        </p:nvSpPr>
        <p:spPr>
          <a:xfrm>
            <a:off x="612279" y="9163124"/>
            <a:ext cx="6768752" cy="369332"/>
          </a:xfrm>
          <a:prstGeom prst="rect">
            <a:avLst/>
          </a:prstGeom>
          <a:noFill/>
          <a:ln>
            <a:solidFill>
              <a:schemeClr val="tx1"/>
            </a:solidFill>
          </a:ln>
        </p:spPr>
        <p:txBody>
          <a:bodyPr wrap="square" rtlCol="0">
            <a:spAutoFit/>
          </a:bodyPr>
          <a:lstStyle/>
          <a:p>
            <a:r>
              <a:rPr lang="sl-SI" dirty="0" smtClean="0"/>
              <a:t>to določata:</a:t>
            </a:r>
            <a:endParaRPr lang="sl-SI" dirty="0"/>
          </a:p>
        </p:txBody>
      </p:sp>
      <p:cxnSp>
        <p:nvCxnSpPr>
          <p:cNvPr id="104" name="Raven povezovalnik 103"/>
          <p:cNvCxnSpPr/>
          <p:nvPr/>
        </p:nvCxnSpPr>
        <p:spPr>
          <a:xfrm>
            <a:off x="324247" y="93071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Raven povezovalnik 104"/>
          <p:cNvCxnSpPr/>
          <p:nvPr/>
        </p:nvCxnSpPr>
        <p:spPr>
          <a:xfrm>
            <a:off x="612279" y="2322364"/>
            <a:ext cx="0" cy="338009"/>
          </a:xfrm>
          <a:prstGeom prst="line">
            <a:avLst/>
          </a:prstGeom>
        </p:spPr>
        <p:style>
          <a:lnRef idx="1">
            <a:schemeClr val="accent1"/>
          </a:lnRef>
          <a:fillRef idx="0">
            <a:schemeClr val="accent1"/>
          </a:fillRef>
          <a:effectRef idx="0">
            <a:schemeClr val="accent1"/>
          </a:effectRef>
          <a:fontRef idx="minor">
            <a:schemeClr val="tx1"/>
          </a:fontRef>
        </p:style>
      </p:cxnSp>
      <p:sp>
        <p:nvSpPr>
          <p:cNvPr id="108" name="PoljeZBesedilom 107"/>
          <p:cNvSpPr txBox="1"/>
          <p:nvPr/>
        </p:nvSpPr>
        <p:spPr>
          <a:xfrm>
            <a:off x="972319" y="9718898"/>
            <a:ext cx="6408712" cy="369332"/>
          </a:xfrm>
          <a:prstGeom prst="rect">
            <a:avLst/>
          </a:prstGeom>
          <a:noFill/>
          <a:ln>
            <a:solidFill>
              <a:schemeClr val="tx1"/>
            </a:solidFill>
          </a:ln>
        </p:spPr>
        <p:txBody>
          <a:bodyPr wrap="square" rtlCol="0">
            <a:spAutoFit/>
          </a:bodyPr>
          <a:lstStyle/>
          <a:p>
            <a:r>
              <a:rPr lang="sl-SI" dirty="0" smtClean="0"/>
              <a:t>Zakon o pokojninskem in invalidskem zavarovanju</a:t>
            </a:r>
            <a:endParaRPr lang="sl-SI" dirty="0"/>
          </a:p>
        </p:txBody>
      </p:sp>
      <p:cxnSp>
        <p:nvCxnSpPr>
          <p:cNvPr id="109" name="Raven povezovalnik 108"/>
          <p:cNvCxnSpPr/>
          <p:nvPr/>
        </p:nvCxnSpPr>
        <p:spPr>
          <a:xfrm>
            <a:off x="612279" y="9861173"/>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Raven povezovalnik 109"/>
          <p:cNvCxnSpPr/>
          <p:nvPr/>
        </p:nvCxnSpPr>
        <p:spPr>
          <a:xfrm>
            <a:off x="637283" y="9523164"/>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115" name="PoljeZBesedilom 114"/>
          <p:cNvSpPr txBox="1"/>
          <p:nvPr/>
        </p:nvSpPr>
        <p:spPr>
          <a:xfrm>
            <a:off x="972319" y="10233952"/>
            <a:ext cx="6408712" cy="369332"/>
          </a:xfrm>
          <a:prstGeom prst="rect">
            <a:avLst/>
          </a:prstGeom>
          <a:noFill/>
          <a:ln>
            <a:solidFill>
              <a:schemeClr val="tx1"/>
            </a:solidFill>
          </a:ln>
        </p:spPr>
        <p:txBody>
          <a:bodyPr wrap="square" rtlCol="0">
            <a:spAutoFit/>
          </a:bodyPr>
          <a:lstStyle/>
          <a:p>
            <a:r>
              <a:rPr lang="sl-SI" dirty="0" smtClean="0"/>
              <a:t>Zakon o zdravstvenem varstvu in zdravstvenem zavarovanju</a:t>
            </a:r>
            <a:endParaRPr lang="sl-SI" dirty="0"/>
          </a:p>
        </p:txBody>
      </p:sp>
      <p:cxnSp>
        <p:nvCxnSpPr>
          <p:cNvPr id="116" name="Raven povezovalnik 115"/>
          <p:cNvCxnSpPr/>
          <p:nvPr/>
        </p:nvCxnSpPr>
        <p:spPr>
          <a:xfrm>
            <a:off x="612279" y="10376227"/>
            <a:ext cx="36004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03194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18108"/>
            <a:ext cx="6264696" cy="830997"/>
          </a:xfrm>
          <a:prstGeom prst="rect">
            <a:avLst/>
          </a:prstGeom>
          <a:noFill/>
        </p:spPr>
        <p:txBody>
          <a:bodyPr wrap="square" rtlCol="0">
            <a:spAutoFit/>
          </a:bodyPr>
          <a:lstStyle/>
          <a:p>
            <a:r>
              <a:rPr lang="sl-SI" sz="2400" dirty="0" smtClean="0"/>
              <a:t>4.1.10 PRIJAVA DELAVCA V ZDRAVSTVENO IN POKOJNINSKO-INVALIDSKO ZAVAROVANJE</a:t>
            </a:r>
            <a:endParaRPr lang="sl-SI" sz="2400" dirty="0"/>
          </a:p>
        </p:txBody>
      </p:sp>
      <p:sp>
        <p:nvSpPr>
          <p:cNvPr id="17" name="PoljeZBesedilom 16"/>
          <p:cNvSpPr txBox="1"/>
          <p:nvPr/>
        </p:nvSpPr>
        <p:spPr>
          <a:xfrm>
            <a:off x="387595" y="1160944"/>
            <a:ext cx="6968432" cy="646331"/>
          </a:xfrm>
          <a:prstGeom prst="rect">
            <a:avLst/>
          </a:prstGeom>
          <a:solidFill>
            <a:srgbClr val="FFFF00"/>
          </a:solidFill>
        </p:spPr>
        <p:txBody>
          <a:bodyPr wrap="square" rtlCol="0">
            <a:spAutoFit/>
          </a:bodyPr>
          <a:lstStyle/>
          <a:p>
            <a:r>
              <a:rPr lang="sl-SI" dirty="0" smtClean="0"/>
              <a:t>1. Kakšne so značilnosti prijave delavca v zdravstveno in pokojninsko-invalidsko zavarovanje?</a:t>
            </a:r>
            <a:endParaRPr lang="sl-SI" dirty="0"/>
          </a:p>
        </p:txBody>
      </p:sp>
      <p:sp>
        <p:nvSpPr>
          <p:cNvPr id="42" name="PoljeZBesedilom 41">
            <a:hlinkClick r:id="rId2" action="ppaction://hlinksldjump"/>
          </p:cNvPr>
          <p:cNvSpPr txBox="1"/>
          <p:nvPr/>
        </p:nvSpPr>
        <p:spPr>
          <a:xfrm>
            <a:off x="299243" y="2610396"/>
            <a:ext cx="7128792" cy="369332"/>
          </a:xfrm>
          <a:prstGeom prst="rect">
            <a:avLst/>
          </a:prstGeom>
          <a:noFill/>
          <a:ln>
            <a:solidFill>
              <a:schemeClr val="tx1"/>
            </a:solidFill>
          </a:ln>
        </p:spPr>
        <p:txBody>
          <a:bodyPr wrap="square" rtlCol="0">
            <a:spAutoFit/>
          </a:bodyPr>
          <a:lstStyle/>
          <a:p>
            <a:r>
              <a:rPr lang="sl-SI" dirty="0"/>
              <a:t>p</a:t>
            </a:r>
            <a:r>
              <a:rPr lang="sl-SI" dirty="0" smtClean="0"/>
              <a:t>rijava delavca v zdravstveno in pokojninsko-invalidsko zavarovanje (2. del)</a:t>
            </a:r>
            <a:endParaRPr lang="sl-SI" dirty="0"/>
          </a:p>
        </p:txBody>
      </p:sp>
      <p:cxnSp>
        <p:nvCxnSpPr>
          <p:cNvPr id="43" name="Raven povezovalnik 42"/>
          <p:cNvCxnSpPr/>
          <p:nvPr/>
        </p:nvCxnSpPr>
        <p:spPr>
          <a:xfrm>
            <a:off x="299243" y="2979728"/>
            <a:ext cx="0" cy="451792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587275" y="3186460"/>
            <a:ext cx="6768752" cy="369332"/>
          </a:xfrm>
          <a:prstGeom prst="rect">
            <a:avLst/>
          </a:prstGeom>
          <a:noFill/>
          <a:ln>
            <a:solidFill>
              <a:schemeClr val="tx1"/>
            </a:solidFill>
          </a:ln>
        </p:spPr>
        <p:txBody>
          <a:bodyPr wrap="square" rtlCol="0">
            <a:spAutoFit/>
          </a:bodyPr>
          <a:lstStyle/>
          <a:p>
            <a:r>
              <a:rPr lang="sl-SI" dirty="0" smtClean="0"/>
              <a:t>ob prijavi je treba predložiti:</a:t>
            </a:r>
            <a:endParaRPr lang="sl-SI" dirty="0"/>
          </a:p>
        </p:txBody>
      </p:sp>
      <p:cxnSp>
        <p:nvCxnSpPr>
          <p:cNvPr id="50" name="Raven povezovalnik 49"/>
          <p:cNvCxnSpPr/>
          <p:nvPr/>
        </p:nvCxnSpPr>
        <p:spPr>
          <a:xfrm>
            <a:off x="299243" y="333047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947315" y="3742234"/>
            <a:ext cx="6408712" cy="369332"/>
          </a:xfrm>
          <a:prstGeom prst="rect">
            <a:avLst/>
          </a:prstGeom>
          <a:noFill/>
          <a:ln>
            <a:solidFill>
              <a:schemeClr val="tx1"/>
            </a:solidFill>
          </a:ln>
        </p:spPr>
        <p:txBody>
          <a:bodyPr wrap="square" rtlCol="0">
            <a:spAutoFit/>
          </a:bodyPr>
          <a:lstStyle/>
          <a:p>
            <a:r>
              <a:rPr lang="sl-SI" dirty="0" smtClean="0"/>
              <a:t>potrjeno potrebo po delavcu na obrazcu PD-1</a:t>
            </a:r>
            <a:endParaRPr lang="sl-SI" dirty="0"/>
          </a:p>
        </p:txBody>
      </p:sp>
      <p:cxnSp>
        <p:nvCxnSpPr>
          <p:cNvPr id="52" name="Raven povezovalnik 51"/>
          <p:cNvCxnSpPr/>
          <p:nvPr/>
        </p:nvCxnSpPr>
        <p:spPr>
          <a:xfrm>
            <a:off x="587275" y="3884509"/>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Raven povezovalnik 104"/>
          <p:cNvCxnSpPr/>
          <p:nvPr/>
        </p:nvCxnSpPr>
        <p:spPr>
          <a:xfrm>
            <a:off x="612279" y="3546500"/>
            <a:ext cx="0" cy="3353018"/>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900311" y="4338588"/>
            <a:ext cx="6408712" cy="646331"/>
          </a:xfrm>
          <a:prstGeom prst="rect">
            <a:avLst/>
          </a:prstGeom>
          <a:noFill/>
          <a:ln>
            <a:solidFill>
              <a:schemeClr val="tx1"/>
            </a:solidFill>
          </a:ln>
        </p:spPr>
        <p:txBody>
          <a:bodyPr wrap="square" rtlCol="0">
            <a:spAutoFit/>
          </a:bodyPr>
          <a:lstStyle/>
          <a:p>
            <a:r>
              <a:rPr lang="sl-SI" dirty="0" smtClean="0"/>
              <a:t>kartico zdravstvenega zavarovanja delavca ter njegovih družinskih članov, ki bodo zavarovani po delavcu</a:t>
            </a:r>
            <a:endParaRPr lang="sl-SI" dirty="0"/>
          </a:p>
        </p:txBody>
      </p:sp>
      <p:cxnSp>
        <p:nvCxnSpPr>
          <p:cNvPr id="45" name="Raven povezovalnik 44"/>
          <p:cNvCxnSpPr/>
          <p:nvPr/>
        </p:nvCxnSpPr>
        <p:spPr>
          <a:xfrm>
            <a:off x="540271" y="4480863"/>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972319" y="5265400"/>
            <a:ext cx="6408712" cy="369332"/>
          </a:xfrm>
          <a:prstGeom prst="rect">
            <a:avLst/>
          </a:prstGeom>
          <a:noFill/>
          <a:ln>
            <a:solidFill>
              <a:schemeClr val="tx1"/>
            </a:solidFill>
          </a:ln>
        </p:spPr>
        <p:txBody>
          <a:bodyPr wrap="square" rtlCol="0">
            <a:spAutoFit/>
          </a:bodyPr>
          <a:lstStyle/>
          <a:p>
            <a:r>
              <a:rPr lang="sl-SI" dirty="0" smtClean="0"/>
              <a:t>sklep o vpisu podjetja v sodni register</a:t>
            </a:r>
            <a:endParaRPr lang="sl-SI" dirty="0"/>
          </a:p>
        </p:txBody>
      </p:sp>
      <p:cxnSp>
        <p:nvCxnSpPr>
          <p:cNvPr id="47" name="Raven povezovalnik 46"/>
          <p:cNvCxnSpPr/>
          <p:nvPr/>
        </p:nvCxnSpPr>
        <p:spPr>
          <a:xfrm>
            <a:off x="612279" y="5407675"/>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972319" y="6057488"/>
            <a:ext cx="6408712" cy="369332"/>
          </a:xfrm>
          <a:prstGeom prst="rect">
            <a:avLst/>
          </a:prstGeom>
          <a:noFill/>
          <a:ln>
            <a:solidFill>
              <a:schemeClr val="tx1"/>
            </a:solidFill>
          </a:ln>
        </p:spPr>
        <p:txBody>
          <a:bodyPr wrap="square" rtlCol="0">
            <a:spAutoFit/>
          </a:bodyPr>
          <a:lstStyle/>
          <a:p>
            <a:r>
              <a:rPr lang="sl-SI" dirty="0" smtClean="0"/>
              <a:t>obvestilo </a:t>
            </a:r>
            <a:r>
              <a:rPr lang="sl-SI" dirty="0" err="1" smtClean="0"/>
              <a:t>Ajpesa</a:t>
            </a:r>
            <a:r>
              <a:rPr lang="sl-SI" dirty="0" smtClean="0"/>
              <a:t> o razvrstitvi po dejavnostih</a:t>
            </a:r>
            <a:endParaRPr lang="sl-SI" dirty="0"/>
          </a:p>
        </p:txBody>
      </p:sp>
      <p:cxnSp>
        <p:nvCxnSpPr>
          <p:cNvPr id="49" name="Raven povezovalnik 48"/>
          <p:cNvCxnSpPr/>
          <p:nvPr/>
        </p:nvCxnSpPr>
        <p:spPr>
          <a:xfrm>
            <a:off x="612279" y="6199763"/>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972319" y="6714852"/>
            <a:ext cx="6408712" cy="369332"/>
          </a:xfrm>
          <a:prstGeom prst="rect">
            <a:avLst/>
          </a:prstGeom>
          <a:noFill/>
          <a:ln>
            <a:solidFill>
              <a:schemeClr val="tx1"/>
            </a:solidFill>
          </a:ln>
        </p:spPr>
        <p:txBody>
          <a:bodyPr wrap="square" rtlCol="0">
            <a:spAutoFit/>
          </a:bodyPr>
          <a:lstStyle/>
          <a:p>
            <a:r>
              <a:rPr lang="sl-SI" dirty="0"/>
              <a:t>z</a:t>
            </a:r>
            <a:r>
              <a:rPr lang="sl-SI" dirty="0" smtClean="0"/>
              <a:t>dravniško spričevalo</a:t>
            </a:r>
            <a:endParaRPr lang="sl-SI" dirty="0"/>
          </a:p>
        </p:txBody>
      </p:sp>
      <p:cxnSp>
        <p:nvCxnSpPr>
          <p:cNvPr id="54" name="Raven povezovalnik 53"/>
          <p:cNvCxnSpPr/>
          <p:nvPr/>
        </p:nvCxnSpPr>
        <p:spPr>
          <a:xfrm>
            <a:off x="612279" y="6857127"/>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612279" y="7353632"/>
            <a:ext cx="6768752" cy="369332"/>
          </a:xfrm>
          <a:prstGeom prst="rect">
            <a:avLst/>
          </a:prstGeom>
          <a:noFill/>
          <a:ln>
            <a:solidFill>
              <a:schemeClr val="tx1"/>
            </a:solidFill>
          </a:ln>
        </p:spPr>
        <p:txBody>
          <a:bodyPr wrap="square" rtlCol="0">
            <a:spAutoFit/>
          </a:bodyPr>
          <a:lstStyle/>
          <a:p>
            <a:r>
              <a:rPr lang="sl-SI" dirty="0" smtClean="0"/>
              <a:t>delodajalec je dolžan delavcu izdati potrdilo:</a:t>
            </a:r>
            <a:endParaRPr lang="sl-SI" dirty="0"/>
          </a:p>
        </p:txBody>
      </p:sp>
      <p:cxnSp>
        <p:nvCxnSpPr>
          <p:cNvPr id="56" name="Raven povezovalnik 55"/>
          <p:cNvCxnSpPr/>
          <p:nvPr/>
        </p:nvCxnSpPr>
        <p:spPr>
          <a:xfrm>
            <a:off x="324247" y="749764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947315" y="7981414"/>
            <a:ext cx="6408712" cy="646331"/>
          </a:xfrm>
          <a:prstGeom prst="rect">
            <a:avLst/>
          </a:prstGeom>
          <a:noFill/>
          <a:ln>
            <a:solidFill>
              <a:schemeClr val="tx1"/>
            </a:solidFill>
          </a:ln>
        </p:spPr>
        <p:txBody>
          <a:bodyPr wrap="square" rtlCol="0">
            <a:spAutoFit/>
          </a:bodyPr>
          <a:lstStyle/>
          <a:p>
            <a:r>
              <a:rPr lang="sl-SI" dirty="0" smtClean="0"/>
              <a:t>o prijavi/odjavi, </a:t>
            </a:r>
            <a:r>
              <a:rPr lang="sl-SI" dirty="0" err="1" smtClean="0"/>
              <a:t>obr</a:t>
            </a:r>
            <a:r>
              <a:rPr lang="sl-SI" dirty="0" smtClean="0"/>
              <a:t>. M-1/M-2, ki je sestavni del </a:t>
            </a:r>
            <a:r>
              <a:rPr lang="sl-SI" dirty="0" err="1" smtClean="0"/>
              <a:t>obrazc</a:t>
            </a:r>
            <a:r>
              <a:rPr lang="sl-SI" dirty="0" smtClean="0"/>
              <a:t> M-1/M-2 (tretji izvod)</a:t>
            </a:r>
            <a:endParaRPr lang="sl-SI" dirty="0"/>
          </a:p>
        </p:txBody>
      </p:sp>
      <p:cxnSp>
        <p:nvCxnSpPr>
          <p:cNvPr id="58" name="Raven povezovalnik 57"/>
          <p:cNvCxnSpPr/>
          <p:nvPr/>
        </p:nvCxnSpPr>
        <p:spPr>
          <a:xfrm>
            <a:off x="587275" y="8123689"/>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612279" y="7722964"/>
            <a:ext cx="0" cy="369332"/>
          </a:xfrm>
          <a:prstGeom prst="line">
            <a:avLst/>
          </a:prstGeom>
        </p:spPr>
        <p:style>
          <a:lnRef idx="1">
            <a:schemeClr val="accent1"/>
          </a:lnRef>
          <a:fillRef idx="0">
            <a:schemeClr val="accent1"/>
          </a:fillRef>
          <a:effectRef idx="0">
            <a:schemeClr val="accent1"/>
          </a:effectRef>
          <a:fontRef idx="minor">
            <a:schemeClr val="tx1"/>
          </a:fontRef>
        </p:style>
      </p:cxnSp>
      <p:sp>
        <p:nvSpPr>
          <p:cNvPr id="60" name="PoljeZBesedilom 59"/>
          <p:cNvSpPr txBox="1"/>
          <p:nvPr/>
        </p:nvSpPr>
        <p:spPr>
          <a:xfrm>
            <a:off x="1332359" y="8731076"/>
            <a:ext cx="6048671" cy="369332"/>
          </a:xfrm>
          <a:prstGeom prst="rect">
            <a:avLst/>
          </a:prstGeom>
          <a:noFill/>
          <a:ln>
            <a:solidFill>
              <a:schemeClr val="tx1"/>
            </a:solidFill>
          </a:ln>
        </p:spPr>
        <p:txBody>
          <a:bodyPr wrap="square" rtlCol="0">
            <a:spAutoFit/>
          </a:bodyPr>
          <a:lstStyle/>
          <a:p>
            <a:r>
              <a:rPr lang="sl-SI" dirty="0" smtClean="0"/>
              <a:t>delavec </a:t>
            </a:r>
            <a:r>
              <a:rPr lang="sl-SI" dirty="0"/>
              <a:t>dobi dokazilo o zavarovanju</a:t>
            </a:r>
          </a:p>
        </p:txBody>
      </p:sp>
      <p:cxnSp>
        <p:nvCxnSpPr>
          <p:cNvPr id="61" name="Raven povezovalnik 60"/>
          <p:cNvCxnSpPr/>
          <p:nvPr/>
        </p:nvCxnSpPr>
        <p:spPr>
          <a:xfrm>
            <a:off x="972319" y="8873351"/>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Raven povezovalnik 67"/>
          <p:cNvCxnSpPr/>
          <p:nvPr/>
        </p:nvCxnSpPr>
        <p:spPr>
          <a:xfrm>
            <a:off x="972319" y="8627745"/>
            <a:ext cx="0" cy="2879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4241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7691" y="18108"/>
            <a:ext cx="6264696" cy="461665"/>
          </a:xfrm>
          <a:prstGeom prst="rect">
            <a:avLst/>
          </a:prstGeom>
          <a:noFill/>
        </p:spPr>
        <p:txBody>
          <a:bodyPr wrap="square" rtlCol="0">
            <a:spAutoFit/>
          </a:bodyPr>
          <a:lstStyle/>
          <a:p>
            <a:r>
              <a:rPr lang="sl-SI" sz="2400" dirty="0" smtClean="0"/>
              <a:t>4.1.11 EVIDENCE ZAPOSLENIH</a:t>
            </a:r>
            <a:endParaRPr lang="sl-SI" sz="2400" dirty="0"/>
          </a:p>
        </p:txBody>
      </p:sp>
      <p:sp>
        <p:nvSpPr>
          <p:cNvPr id="3" name="PoljeZBesedilom 2"/>
          <p:cNvSpPr txBox="1"/>
          <p:nvPr/>
        </p:nvSpPr>
        <p:spPr>
          <a:xfrm>
            <a:off x="387595" y="1160944"/>
            <a:ext cx="6968432" cy="369332"/>
          </a:xfrm>
          <a:prstGeom prst="rect">
            <a:avLst/>
          </a:prstGeom>
          <a:solidFill>
            <a:srgbClr val="FFFF00"/>
          </a:solidFill>
        </p:spPr>
        <p:txBody>
          <a:bodyPr wrap="square" rtlCol="0">
            <a:spAutoFit/>
          </a:bodyPr>
          <a:lstStyle/>
          <a:p>
            <a:r>
              <a:rPr lang="sl-SI" dirty="0" smtClean="0"/>
              <a:t>1. Kdo vodi razne evidence zaposlenih delavcev glede kadrovskih zadev?</a:t>
            </a:r>
            <a:endParaRPr lang="sl-SI" dirty="0"/>
          </a:p>
        </p:txBody>
      </p:sp>
      <p:sp>
        <p:nvSpPr>
          <p:cNvPr id="4" name="PoljeZBesedilom 3"/>
          <p:cNvSpPr txBox="1"/>
          <p:nvPr/>
        </p:nvSpPr>
        <p:spPr>
          <a:xfrm>
            <a:off x="397691" y="1530276"/>
            <a:ext cx="6767316" cy="369332"/>
          </a:xfrm>
          <a:prstGeom prst="rect">
            <a:avLst/>
          </a:prstGeom>
          <a:noFill/>
        </p:spPr>
        <p:txBody>
          <a:bodyPr wrap="square" rtlCol="0">
            <a:spAutoFit/>
          </a:bodyPr>
          <a:lstStyle/>
          <a:p>
            <a:r>
              <a:rPr lang="sl-SI" dirty="0" smtClean="0"/>
              <a:t>kadrovska služba</a:t>
            </a:r>
            <a:endParaRPr lang="sl-SI" dirty="0"/>
          </a:p>
        </p:txBody>
      </p:sp>
      <p:sp>
        <p:nvSpPr>
          <p:cNvPr id="5" name="PoljeZBesedilom 4"/>
          <p:cNvSpPr txBox="1"/>
          <p:nvPr/>
        </p:nvSpPr>
        <p:spPr>
          <a:xfrm>
            <a:off x="412599" y="1962324"/>
            <a:ext cx="6968432" cy="646331"/>
          </a:xfrm>
          <a:prstGeom prst="rect">
            <a:avLst/>
          </a:prstGeom>
          <a:solidFill>
            <a:srgbClr val="FFFF00"/>
          </a:solidFill>
        </p:spPr>
        <p:txBody>
          <a:bodyPr wrap="square" rtlCol="0">
            <a:spAutoFit/>
          </a:bodyPr>
          <a:lstStyle/>
          <a:p>
            <a:r>
              <a:rPr lang="sl-SI" dirty="0" smtClean="0"/>
              <a:t>2. Kam vsakega delavca vpiše kadrovska služba? Kako se vpisujejo podatki?</a:t>
            </a:r>
            <a:endParaRPr lang="sl-SI" dirty="0"/>
          </a:p>
        </p:txBody>
      </p:sp>
      <p:sp>
        <p:nvSpPr>
          <p:cNvPr id="6" name="PoljeZBesedilom 5"/>
          <p:cNvSpPr txBox="1"/>
          <p:nvPr/>
        </p:nvSpPr>
        <p:spPr>
          <a:xfrm>
            <a:off x="360334" y="2654008"/>
            <a:ext cx="6767316" cy="646331"/>
          </a:xfrm>
          <a:prstGeom prst="rect">
            <a:avLst/>
          </a:prstGeom>
          <a:noFill/>
        </p:spPr>
        <p:txBody>
          <a:bodyPr wrap="square" rtlCol="0">
            <a:spAutoFit/>
          </a:bodyPr>
          <a:lstStyle/>
          <a:p>
            <a:r>
              <a:rPr lang="sl-SI" dirty="0" smtClean="0"/>
              <a:t>v matično knjigo, </a:t>
            </a:r>
            <a:r>
              <a:rPr lang="sl-SI" dirty="0" err="1" smtClean="0"/>
              <a:t>obr</a:t>
            </a:r>
            <a:r>
              <a:rPr lang="sl-SI" dirty="0" smtClean="0"/>
              <a:t>. št. 1,25; podatki se vpisujejo ročno, s tiskanimi črkami in čitljivo</a:t>
            </a:r>
            <a:endParaRPr lang="sl-SI" dirty="0"/>
          </a:p>
        </p:txBody>
      </p:sp>
      <p:sp>
        <p:nvSpPr>
          <p:cNvPr id="7" name="PoljeZBesedilom 6"/>
          <p:cNvSpPr txBox="1"/>
          <p:nvPr/>
        </p:nvSpPr>
        <p:spPr>
          <a:xfrm>
            <a:off x="468263" y="3402484"/>
            <a:ext cx="6968432" cy="369332"/>
          </a:xfrm>
          <a:prstGeom prst="rect">
            <a:avLst/>
          </a:prstGeom>
          <a:solidFill>
            <a:srgbClr val="FFFF00"/>
          </a:solidFill>
        </p:spPr>
        <p:txBody>
          <a:bodyPr wrap="square" rtlCol="0">
            <a:spAutoFit/>
          </a:bodyPr>
          <a:lstStyle/>
          <a:p>
            <a:r>
              <a:rPr lang="sl-SI" dirty="0" smtClean="0"/>
              <a:t>3. Kakšne so značilnosti osebne - personalne mape?</a:t>
            </a:r>
            <a:endParaRPr lang="sl-SI" dirty="0"/>
          </a:p>
        </p:txBody>
      </p:sp>
      <p:sp>
        <p:nvSpPr>
          <p:cNvPr id="8" name="PoljeZBesedilom 7">
            <a:hlinkClick r:id="rId2" action="ppaction://hlinksldjump"/>
          </p:cNvPr>
          <p:cNvSpPr txBox="1"/>
          <p:nvPr/>
        </p:nvSpPr>
        <p:spPr>
          <a:xfrm>
            <a:off x="299243" y="3897248"/>
            <a:ext cx="7128792" cy="369332"/>
          </a:xfrm>
          <a:prstGeom prst="rect">
            <a:avLst/>
          </a:prstGeom>
          <a:noFill/>
          <a:ln>
            <a:solidFill>
              <a:schemeClr val="tx1"/>
            </a:solidFill>
          </a:ln>
        </p:spPr>
        <p:txBody>
          <a:bodyPr wrap="square" rtlCol="0">
            <a:spAutoFit/>
          </a:bodyPr>
          <a:lstStyle/>
          <a:p>
            <a:r>
              <a:rPr lang="sl-SI" dirty="0" smtClean="0"/>
              <a:t>osebna – personalna mapa</a:t>
            </a:r>
            <a:endParaRPr lang="sl-SI" dirty="0"/>
          </a:p>
        </p:txBody>
      </p:sp>
      <p:cxnSp>
        <p:nvCxnSpPr>
          <p:cNvPr id="9" name="Raven povezovalnik 8"/>
          <p:cNvCxnSpPr/>
          <p:nvPr/>
        </p:nvCxnSpPr>
        <p:spPr>
          <a:xfrm>
            <a:off x="299243" y="4266580"/>
            <a:ext cx="0" cy="3663116"/>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587275" y="4473312"/>
            <a:ext cx="6768752" cy="369332"/>
          </a:xfrm>
          <a:prstGeom prst="rect">
            <a:avLst/>
          </a:prstGeom>
          <a:noFill/>
          <a:ln>
            <a:solidFill>
              <a:schemeClr val="tx1"/>
            </a:solidFill>
          </a:ln>
        </p:spPr>
        <p:txBody>
          <a:bodyPr wrap="square" rtlCol="0">
            <a:spAutoFit/>
          </a:bodyPr>
          <a:lstStyle/>
          <a:p>
            <a:r>
              <a:rPr lang="sl-SI" dirty="0" smtClean="0"/>
              <a:t>kadrovska služba za vsakega delavca vodi osebno – personalno mapo</a:t>
            </a:r>
            <a:endParaRPr lang="sl-SI" dirty="0"/>
          </a:p>
        </p:txBody>
      </p:sp>
      <p:cxnSp>
        <p:nvCxnSpPr>
          <p:cNvPr id="11" name="Raven povezovalnik 10"/>
          <p:cNvCxnSpPr/>
          <p:nvPr/>
        </p:nvCxnSpPr>
        <p:spPr>
          <a:xfrm>
            <a:off x="299243" y="461732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947315" y="5965190"/>
            <a:ext cx="6408712" cy="369332"/>
          </a:xfrm>
          <a:prstGeom prst="rect">
            <a:avLst/>
          </a:prstGeom>
          <a:noFill/>
          <a:ln>
            <a:solidFill>
              <a:schemeClr val="tx1"/>
            </a:solidFill>
          </a:ln>
        </p:spPr>
        <p:txBody>
          <a:bodyPr wrap="square" rtlCol="0">
            <a:spAutoFit/>
          </a:bodyPr>
          <a:lstStyle/>
          <a:p>
            <a:r>
              <a:rPr lang="sl-SI" dirty="0" smtClean="0"/>
              <a:t>delovna knjižnica</a:t>
            </a:r>
            <a:endParaRPr lang="sl-SI" dirty="0"/>
          </a:p>
        </p:txBody>
      </p:sp>
      <p:cxnSp>
        <p:nvCxnSpPr>
          <p:cNvPr id="26" name="Raven povezovalnik 25"/>
          <p:cNvCxnSpPr/>
          <p:nvPr/>
        </p:nvCxnSpPr>
        <p:spPr>
          <a:xfrm>
            <a:off x="587275" y="6107465"/>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ven povezovalnik 26"/>
          <p:cNvCxnSpPr/>
          <p:nvPr/>
        </p:nvCxnSpPr>
        <p:spPr>
          <a:xfrm>
            <a:off x="612279" y="5706740"/>
            <a:ext cx="0" cy="997079"/>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612279" y="5049376"/>
            <a:ext cx="6768752" cy="646331"/>
          </a:xfrm>
          <a:prstGeom prst="rect">
            <a:avLst/>
          </a:prstGeom>
          <a:noFill/>
          <a:ln>
            <a:solidFill>
              <a:schemeClr val="tx1"/>
            </a:solidFill>
          </a:ln>
        </p:spPr>
        <p:txBody>
          <a:bodyPr wrap="square" rtlCol="0">
            <a:spAutoFit/>
          </a:bodyPr>
          <a:lstStyle/>
          <a:p>
            <a:r>
              <a:rPr lang="sl-SI" dirty="0" smtClean="0"/>
              <a:t>osebna – personalna mapa je mapa, kjer se hranijo vsi dokumenti v zvezi z delavcem od zaposlitve do prenehanja zaposlitve</a:t>
            </a:r>
            <a:endParaRPr lang="sl-SI" dirty="0"/>
          </a:p>
        </p:txBody>
      </p:sp>
      <p:cxnSp>
        <p:nvCxnSpPr>
          <p:cNvPr id="32" name="Raven povezovalnik 31"/>
          <p:cNvCxnSpPr/>
          <p:nvPr/>
        </p:nvCxnSpPr>
        <p:spPr>
          <a:xfrm>
            <a:off x="324247" y="519339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972319" y="6561544"/>
            <a:ext cx="6408712" cy="369332"/>
          </a:xfrm>
          <a:prstGeom prst="rect">
            <a:avLst/>
          </a:prstGeom>
          <a:noFill/>
          <a:ln>
            <a:solidFill>
              <a:schemeClr val="tx1"/>
            </a:solidFill>
          </a:ln>
        </p:spPr>
        <p:txBody>
          <a:bodyPr wrap="square" rtlCol="0">
            <a:spAutoFit/>
          </a:bodyPr>
          <a:lstStyle/>
          <a:p>
            <a:r>
              <a:rPr lang="sl-SI" dirty="0" smtClean="0"/>
              <a:t>odločbe o plači, dopustu, napredovanja in izobraževanja</a:t>
            </a:r>
            <a:endParaRPr lang="sl-SI" dirty="0"/>
          </a:p>
        </p:txBody>
      </p:sp>
      <p:cxnSp>
        <p:nvCxnSpPr>
          <p:cNvPr id="35" name="Raven povezovalnik 34"/>
          <p:cNvCxnSpPr/>
          <p:nvPr/>
        </p:nvCxnSpPr>
        <p:spPr>
          <a:xfrm>
            <a:off x="612279" y="6703819"/>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612279" y="7137608"/>
            <a:ext cx="6768752" cy="369332"/>
          </a:xfrm>
          <a:prstGeom prst="rect">
            <a:avLst/>
          </a:prstGeom>
          <a:noFill/>
          <a:ln>
            <a:solidFill>
              <a:schemeClr val="tx1"/>
            </a:solidFill>
          </a:ln>
        </p:spPr>
        <p:txBody>
          <a:bodyPr wrap="square" rtlCol="0">
            <a:spAutoFit/>
          </a:bodyPr>
          <a:lstStyle/>
          <a:p>
            <a:r>
              <a:rPr lang="sl-SI" dirty="0" smtClean="0"/>
              <a:t>hranijo se v železni omari</a:t>
            </a:r>
            <a:endParaRPr lang="sl-SI" dirty="0"/>
          </a:p>
        </p:txBody>
      </p:sp>
      <p:cxnSp>
        <p:nvCxnSpPr>
          <p:cNvPr id="38" name="Raven povezovalnik 37"/>
          <p:cNvCxnSpPr/>
          <p:nvPr/>
        </p:nvCxnSpPr>
        <p:spPr>
          <a:xfrm>
            <a:off x="324247" y="728162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612279" y="7785680"/>
            <a:ext cx="6768752" cy="369332"/>
          </a:xfrm>
          <a:prstGeom prst="rect">
            <a:avLst/>
          </a:prstGeom>
          <a:noFill/>
          <a:ln>
            <a:solidFill>
              <a:schemeClr val="tx1"/>
            </a:solidFill>
          </a:ln>
        </p:spPr>
        <p:txBody>
          <a:bodyPr wrap="square" rtlCol="0">
            <a:spAutoFit/>
          </a:bodyPr>
          <a:lstStyle/>
          <a:p>
            <a:r>
              <a:rPr lang="sl-SI" dirty="0" smtClean="0"/>
              <a:t>vsak delavec ima pravico vpogleda v svojo mapo</a:t>
            </a:r>
            <a:endParaRPr lang="sl-SI" dirty="0"/>
          </a:p>
        </p:txBody>
      </p:sp>
      <p:cxnSp>
        <p:nvCxnSpPr>
          <p:cNvPr id="40" name="Raven povezovalnik 39"/>
          <p:cNvCxnSpPr/>
          <p:nvPr/>
        </p:nvCxnSpPr>
        <p:spPr>
          <a:xfrm>
            <a:off x="324247" y="7929696"/>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22887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49251" y="306140"/>
            <a:ext cx="6968432" cy="369332"/>
          </a:xfrm>
          <a:prstGeom prst="rect">
            <a:avLst/>
          </a:prstGeom>
          <a:solidFill>
            <a:srgbClr val="FFFF00"/>
          </a:solidFill>
        </p:spPr>
        <p:txBody>
          <a:bodyPr wrap="square" rtlCol="0">
            <a:spAutoFit/>
          </a:bodyPr>
          <a:lstStyle/>
          <a:p>
            <a:r>
              <a:rPr lang="sl-SI" dirty="0" smtClean="0"/>
              <a:t>4. Kakšne so značilnosti evidence prisotnosti delavca?</a:t>
            </a:r>
            <a:endParaRPr lang="sl-SI" dirty="0"/>
          </a:p>
        </p:txBody>
      </p:sp>
      <p:sp>
        <p:nvSpPr>
          <p:cNvPr id="3" name="PoljeZBesedilom 2">
            <a:hlinkClick r:id="rId2" action="ppaction://hlinksldjump"/>
          </p:cNvPr>
          <p:cNvSpPr txBox="1"/>
          <p:nvPr/>
        </p:nvSpPr>
        <p:spPr>
          <a:xfrm>
            <a:off x="180231" y="800904"/>
            <a:ext cx="7128792" cy="369332"/>
          </a:xfrm>
          <a:prstGeom prst="rect">
            <a:avLst/>
          </a:prstGeom>
          <a:noFill/>
          <a:ln>
            <a:solidFill>
              <a:schemeClr val="tx1"/>
            </a:solidFill>
          </a:ln>
        </p:spPr>
        <p:txBody>
          <a:bodyPr wrap="square" rtlCol="0">
            <a:spAutoFit/>
          </a:bodyPr>
          <a:lstStyle/>
          <a:p>
            <a:r>
              <a:rPr lang="sl-SI" dirty="0" smtClean="0"/>
              <a:t>evidenca o prisotnosti delavca</a:t>
            </a:r>
            <a:endParaRPr lang="sl-SI" dirty="0"/>
          </a:p>
        </p:txBody>
      </p:sp>
      <p:cxnSp>
        <p:nvCxnSpPr>
          <p:cNvPr id="4" name="Raven povezovalnik 3"/>
          <p:cNvCxnSpPr/>
          <p:nvPr/>
        </p:nvCxnSpPr>
        <p:spPr>
          <a:xfrm>
            <a:off x="180231" y="1170236"/>
            <a:ext cx="0" cy="1872208"/>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468263" y="1376967"/>
            <a:ext cx="6849420" cy="369332"/>
          </a:xfrm>
          <a:prstGeom prst="rect">
            <a:avLst/>
          </a:prstGeom>
          <a:noFill/>
          <a:ln>
            <a:solidFill>
              <a:schemeClr val="tx1"/>
            </a:solidFill>
          </a:ln>
        </p:spPr>
        <p:txBody>
          <a:bodyPr wrap="square" rtlCol="0">
            <a:spAutoFit/>
          </a:bodyPr>
          <a:lstStyle/>
          <a:p>
            <a:r>
              <a:rPr lang="sl-SI" dirty="0" smtClean="0"/>
              <a:t>vodi jo kadrovska služba</a:t>
            </a:r>
            <a:endParaRPr lang="sl-SI" dirty="0"/>
          </a:p>
        </p:txBody>
      </p:sp>
      <p:cxnSp>
        <p:nvCxnSpPr>
          <p:cNvPr id="6" name="Raven povezovalnik 5"/>
          <p:cNvCxnSpPr/>
          <p:nvPr/>
        </p:nvCxnSpPr>
        <p:spPr>
          <a:xfrm>
            <a:off x="180231" y="152098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ven povezovalnik 10"/>
          <p:cNvCxnSpPr/>
          <p:nvPr/>
        </p:nvCxnSpPr>
        <p:spPr>
          <a:xfrm>
            <a:off x="205235" y="225035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PoljeZBesedilom 17"/>
          <p:cNvSpPr txBox="1"/>
          <p:nvPr/>
        </p:nvSpPr>
        <p:spPr>
          <a:xfrm>
            <a:off x="468263" y="1953032"/>
            <a:ext cx="6849420" cy="646331"/>
          </a:xfrm>
          <a:prstGeom prst="rect">
            <a:avLst/>
          </a:prstGeom>
          <a:noFill/>
          <a:ln>
            <a:solidFill>
              <a:schemeClr val="tx1"/>
            </a:solidFill>
          </a:ln>
        </p:spPr>
        <p:txBody>
          <a:bodyPr wrap="square" rtlCol="0">
            <a:spAutoFit/>
          </a:bodyPr>
          <a:lstStyle/>
          <a:p>
            <a:r>
              <a:rPr lang="sl-SI" dirty="0" smtClean="0"/>
              <a:t>delavec je dolžan  svojo odsotnost z dela delodajalcu napovedati in (ali) jo opravičiti</a:t>
            </a:r>
            <a:endParaRPr lang="sl-SI" dirty="0"/>
          </a:p>
        </p:txBody>
      </p:sp>
      <p:cxnSp>
        <p:nvCxnSpPr>
          <p:cNvPr id="19" name="Raven povezovalnik 18"/>
          <p:cNvCxnSpPr/>
          <p:nvPr/>
        </p:nvCxnSpPr>
        <p:spPr>
          <a:xfrm>
            <a:off x="196575" y="304244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459603" y="2826420"/>
            <a:ext cx="6849420" cy="369332"/>
          </a:xfrm>
          <a:prstGeom prst="rect">
            <a:avLst/>
          </a:prstGeom>
          <a:noFill/>
          <a:ln>
            <a:solidFill>
              <a:schemeClr val="tx1"/>
            </a:solidFill>
          </a:ln>
        </p:spPr>
        <p:txBody>
          <a:bodyPr wrap="square" rtlCol="0">
            <a:spAutoFit/>
          </a:bodyPr>
          <a:lstStyle/>
          <a:p>
            <a:r>
              <a:rPr lang="sl-SI" dirty="0" smtClean="0"/>
              <a:t>delavec je lahko odsoten</a:t>
            </a:r>
            <a:endParaRPr lang="sl-SI" dirty="0"/>
          </a:p>
        </p:txBody>
      </p:sp>
      <p:cxnSp>
        <p:nvCxnSpPr>
          <p:cNvPr id="21" name="Raven povezovalnik 20"/>
          <p:cNvCxnSpPr/>
          <p:nvPr/>
        </p:nvCxnSpPr>
        <p:spPr>
          <a:xfrm>
            <a:off x="484607" y="3681224"/>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747635" y="3465200"/>
            <a:ext cx="6570048" cy="369332"/>
          </a:xfrm>
          <a:prstGeom prst="rect">
            <a:avLst/>
          </a:prstGeom>
          <a:noFill/>
          <a:ln>
            <a:solidFill>
              <a:schemeClr val="tx1"/>
            </a:solidFill>
          </a:ln>
        </p:spPr>
        <p:txBody>
          <a:bodyPr wrap="square" rtlCol="0">
            <a:spAutoFit/>
          </a:bodyPr>
          <a:lstStyle/>
          <a:p>
            <a:r>
              <a:rPr lang="sl-SI" dirty="0" smtClean="0"/>
              <a:t>bolniškega dopusta</a:t>
            </a:r>
            <a:endParaRPr lang="sl-SI" dirty="0"/>
          </a:p>
        </p:txBody>
      </p:sp>
      <p:cxnSp>
        <p:nvCxnSpPr>
          <p:cNvPr id="24" name="Raven povezovalnik 23"/>
          <p:cNvCxnSpPr/>
          <p:nvPr/>
        </p:nvCxnSpPr>
        <p:spPr>
          <a:xfrm>
            <a:off x="468263" y="3195752"/>
            <a:ext cx="0" cy="69034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aven povezovalnik 25"/>
          <p:cNvCxnSpPr/>
          <p:nvPr/>
        </p:nvCxnSpPr>
        <p:spPr>
          <a:xfrm>
            <a:off x="756295" y="3834532"/>
            <a:ext cx="0" cy="21602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ven povezovalnik 26"/>
          <p:cNvCxnSpPr/>
          <p:nvPr/>
        </p:nvCxnSpPr>
        <p:spPr>
          <a:xfrm>
            <a:off x="756295" y="4257288"/>
            <a:ext cx="258439"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1044327" y="4041264"/>
            <a:ext cx="6264696" cy="378624"/>
          </a:xfrm>
          <a:prstGeom prst="rect">
            <a:avLst/>
          </a:prstGeom>
          <a:noFill/>
          <a:ln>
            <a:solidFill>
              <a:schemeClr val="tx1"/>
            </a:solidFill>
          </a:ln>
        </p:spPr>
        <p:txBody>
          <a:bodyPr wrap="square" rtlCol="0">
            <a:spAutoFit/>
          </a:bodyPr>
          <a:lstStyle/>
          <a:p>
            <a:r>
              <a:rPr lang="sl-SI" dirty="0" smtClean="0"/>
              <a:t>delodajalca mora obvestiti o odsotnosti</a:t>
            </a:r>
            <a:endParaRPr lang="sl-SI" dirty="0"/>
          </a:p>
        </p:txBody>
      </p:sp>
      <p:cxnSp>
        <p:nvCxnSpPr>
          <p:cNvPr id="30" name="Raven povezovalnik 29"/>
          <p:cNvCxnSpPr/>
          <p:nvPr/>
        </p:nvCxnSpPr>
        <p:spPr>
          <a:xfrm>
            <a:off x="1044327" y="4419888"/>
            <a:ext cx="0" cy="989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1044327" y="4833352"/>
            <a:ext cx="249719"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1332359" y="4617328"/>
            <a:ext cx="5938320" cy="369332"/>
          </a:xfrm>
          <a:prstGeom prst="rect">
            <a:avLst/>
          </a:prstGeom>
          <a:noFill/>
          <a:ln>
            <a:solidFill>
              <a:schemeClr val="tx1"/>
            </a:solidFill>
          </a:ln>
        </p:spPr>
        <p:txBody>
          <a:bodyPr wrap="square" rtlCol="0">
            <a:spAutoFit/>
          </a:bodyPr>
          <a:lstStyle/>
          <a:p>
            <a:r>
              <a:rPr lang="sl-SI" dirty="0" smtClean="0"/>
              <a:t>telefonsko, po e-pošti, drug primeren način</a:t>
            </a:r>
            <a:endParaRPr lang="sl-SI" dirty="0"/>
          </a:p>
        </p:txBody>
      </p:sp>
      <p:cxnSp>
        <p:nvCxnSpPr>
          <p:cNvPr id="34" name="Raven povezovalnik 33"/>
          <p:cNvCxnSpPr/>
          <p:nvPr/>
        </p:nvCxnSpPr>
        <p:spPr>
          <a:xfrm>
            <a:off x="1044327" y="5409416"/>
            <a:ext cx="249719"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1332359" y="5193392"/>
            <a:ext cx="5938320" cy="369332"/>
          </a:xfrm>
          <a:prstGeom prst="rect">
            <a:avLst/>
          </a:prstGeom>
          <a:noFill/>
          <a:ln>
            <a:solidFill>
              <a:schemeClr val="tx1"/>
            </a:solidFill>
          </a:ln>
        </p:spPr>
        <p:txBody>
          <a:bodyPr wrap="square" rtlCol="0">
            <a:spAutoFit/>
          </a:bodyPr>
          <a:lstStyle/>
          <a:p>
            <a:r>
              <a:rPr lang="sl-SI" dirty="0" smtClean="0"/>
              <a:t>telefonsko, po e-pošti, drug primeren način</a:t>
            </a:r>
            <a:endParaRPr lang="sl-SI" dirty="0"/>
          </a:p>
        </p:txBody>
      </p:sp>
      <p:cxnSp>
        <p:nvCxnSpPr>
          <p:cNvPr id="40" name="Raven povezovalnik 39"/>
          <p:cNvCxnSpPr/>
          <p:nvPr/>
        </p:nvCxnSpPr>
        <p:spPr>
          <a:xfrm>
            <a:off x="756295" y="5994772"/>
            <a:ext cx="258439"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1044327" y="5778748"/>
            <a:ext cx="6226352" cy="648072"/>
          </a:xfrm>
          <a:prstGeom prst="rect">
            <a:avLst/>
          </a:prstGeom>
          <a:noFill/>
          <a:ln>
            <a:solidFill>
              <a:schemeClr val="tx1"/>
            </a:solidFill>
          </a:ln>
        </p:spPr>
        <p:txBody>
          <a:bodyPr wrap="square" rtlCol="0">
            <a:spAutoFit/>
          </a:bodyPr>
          <a:lstStyle/>
          <a:p>
            <a:r>
              <a:rPr lang="sl-SI" dirty="0" smtClean="0"/>
              <a:t>delavec mora ob vrnitvi predložiti bolniški list, ki mu ga izda osebni zdravnik</a:t>
            </a:r>
            <a:endParaRPr lang="sl-SI" dirty="0"/>
          </a:p>
        </p:txBody>
      </p:sp>
      <p:cxnSp>
        <p:nvCxnSpPr>
          <p:cNvPr id="44" name="Raven povezovalnik 43"/>
          <p:cNvCxnSpPr/>
          <p:nvPr/>
        </p:nvCxnSpPr>
        <p:spPr>
          <a:xfrm>
            <a:off x="468263" y="6786860"/>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731291" y="6570836"/>
            <a:ext cx="6570048" cy="369332"/>
          </a:xfrm>
          <a:prstGeom prst="rect">
            <a:avLst/>
          </a:prstGeom>
          <a:noFill/>
          <a:ln>
            <a:solidFill>
              <a:schemeClr val="tx1"/>
            </a:solidFill>
          </a:ln>
        </p:spPr>
        <p:txBody>
          <a:bodyPr wrap="square" rtlCol="0">
            <a:spAutoFit/>
          </a:bodyPr>
          <a:lstStyle/>
          <a:p>
            <a:r>
              <a:rPr lang="sl-SI" dirty="0" smtClean="0"/>
              <a:t>rednega ali izrednega dopusta</a:t>
            </a:r>
            <a:endParaRPr lang="sl-SI" dirty="0"/>
          </a:p>
        </p:txBody>
      </p:sp>
      <p:cxnSp>
        <p:nvCxnSpPr>
          <p:cNvPr id="46" name="Raven povezovalnik 45"/>
          <p:cNvCxnSpPr/>
          <p:nvPr/>
        </p:nvCxnSpPr>
        <p:spPr>
          <a:xfrm>
            <a:off x="739951" y="6940168"/>
            <a:ext cx="0" cy="422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Raven povezovalnik 46"/>
          <p:cNvCxnSpPr/>
          <p:nvPr/>
        </p:nvCxnSpPr>
        <p:spPr>
          <a:xfrm>
            <a:off x="739951" y="7362924"/>
            <a:ext cx="258439"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1027983" y="7146900"/>
            <a:ext cx="6264696" cy="378624"/>
          </a:xfrm>
          <a:prstGeom prst="rect">
            <a:avLst/>
          </a:prstGeom>
          <a:noFill/>
          <a:ln>
            <a:solidFill>
              <a:schemeClr val="tx1"/>
            </a:solidFill>
          </a:ln>
        </p:spPr>
        <p:txBody>
          <a:bodyPr wrap="square" rtlCol="0">
            <a:spAutoFit/>
          </a:bodyPr>
          <a:lstStyle/>
          <a:p>
            <a:r>
              <a:rPr lang="sl-SI" dirty="0"/>
              <a:t>p</a:t>
            </a:r>
            <a:r>
              <a:rPr lang="sl-SI" dirty="0" smtClean="0"/>
              <a:t>redložiti delodajalcu predhodno v podpis oz. odobritev:</a:t>
            </a:r>
            <a:endParaRPr lang="sl-SI" dirty="0"/>
          </a:p>
        </p:txBody>
      </p:sp>
      <p:cxnSp>
        <p:nvCxnSpPr>
          <p:cNvPr id="49" name="Raven povezovalnik 48"/>
          <p:cNvCxnSpPr/>
          <p:nvPr/>
        </p:nvCxnSpPr>
        <p:spPr>
          <a:xfrm>
            <a:off x="1027983" y="7525524"/>
            <a:ext cx="0" cy="413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Raven povezovalnik 49"/>
          <p:cNvCxnSpPr/>
          <p:nvPr/>
        </p:nvCxnSpPr>
        <p:spPr>
          <a:xfrm>
            <a:off x="1027983" y="7938988"/>
            <a:ext cx="249719"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1316015" y="7722964"/>
            <a:ext cx="5938320" cy="369332"/>
          </a:xfrm>
          <a:prstGeom prst="rect">
            <a:avLst/>
          </a:prstGeom>
          <a:noFill/>
          <a:ln>
            <a:solidFill>
              <a:schemeClr val="tx1"/>
            </a:solidFill>
          </a:ln>
        </p:spPr>
        <p:txBody>
          <a:bodyPr wrap="square" rtlCol="0">
            <a:spAutoFit/>
          </a:bodyPr>
          <a:lstStyle/>
          <a:p>
            <a:r>
              <a:rPr lang="sl-SI" dirty="0" smtClean="0"/>
              <a:t>poseben obrazec, ki ga izdela delodajalec ali </a:t>
            </a:r>
            <a:r>
              <a:rPr lang="sl-SI" dirty="0" err="1" smtClean="0"/>
              <a:t>obr</a:t>
            </a:r>
            <a:r>
              <a:rPr lang="sl-SI" dirty="0" smtClean="0"/>
              <a:t>. 0,54.</a:t>
            </a:r>
            <a:endParaRPr lang="sl-SI" dirty="0"/>
          </a:p>
        </p:txBody>
      </p:sp>
      <p:cxnSp>
        <p:nvCxnSpPr>
          <p:cNvPr id="58" name="Raven povezovalnik 57"/>
          <p:cNvCxnSpPr/>
          <p:nvPr/>
        </p:nvCxnSpPr>
        <p:spPr>
          <a:xfrm>
            <a:off x="468263" y="8515052"/>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731291" y="8299028"/>
            <a:ext cx="6570048" cy="369332"/>
          </a:xfrm>
          <a:prstGeom prst="rect">
            <a:avLst/>
          </a:prstGeom>
          <a:noFill/>
          <a:ln>
            <a:solidFill>
              <a:schemeClr val="tx1"/>
            </a:solidFill>
          </a:ln>
        </p:spPr>
        <p:txBody>
          <a:bodyPr wrap="square" rtlCol="0">
            <a:spAutoFit/>
          </a:bodyPr>
          <a:lstStyle/>
          <a:p>
            <a:r>
              <a:rPr lang="sl-SI" dirty="0"/>
              <a:t>i</a:t>
            </a:r>
            <a:r>
              <a:rPr lang="sl-SI" dirty="0" smtClean="0"/>
              <a:t>zobraževanje v lastnem ali interesu delodajalca</a:t>
            </a:r>
            <a:endParaRPr lang="sl-SI" dirty="0"/>
          </a:p>
        </p:txBody>
      </p:sp>
      <p:cxnSp>
        <p:nvCxnSpPr>
          <p:cNvPr id="66" name="Raven povezovalnik 65"/>
          <p:cNvCxnSpPr/>
          <p:nvPr/>
        </p:nvCxnSpPr>
        <p:spPr>
          <a:xfrm>
            <a:off x="468263" y="9091116"/>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731291" y="8865800"/>
            <a:ext cx="6570048" cy="369332"/>
          </a:xfrm>
          <a:prstGeom prst="rect">
            <a:avLst/>
          </a:prstGeom>
          <a:noFill/>
          <a:ln>
            <a:solidFill>
              <a:schemeClr val="tx1"/>
            </a:solidFill>
          </a:ln>
        </p:spPr>
        <p:txBody>
          <a:bodyPr wrap="square" rtlCol="0">
            <a:spAutoFit/>
          </a:bodyPr>
          <a:lstStyle/>
          <a:p>
            <a:r>
              <a:rPr lang="sl-SI" dirty="0" smtClean="0"/>
              <a:t>službene poti</a:t>
            </a:r>
            <a:endParaRPr lang="sl-SI" dirty="0"/>
          </a:p>
        </p:txBody>
      </p:sp>
      <p:cxnSp>
        <p:nvCxnSpPr>
          <p:cNvPr id="68" name="Raven povezovalnik 67"/>
          <p:cNvCxnSpPr/>
          <p:nvPr/>
        </p:nvCxnSpPr>
        <p:spPr>
          <a:xfrm>
            <a:off x="468263" y="9667180"/>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PoljeZBesedilom 68"/>
          <p:cNvSpPr txBox="1"/>
          <p:nvPr/>
        </p:nvSpPr>
        <p:spPr>
          <a:xfrm>
            <a:off x="731291" y="9441864"/>
            <a:ext cx="6570048" cy="369332"/>
          </a:xfrm>
          <a:prstGeom prst="rect">
            <a:avLst/>
          </a:prstGeom>
          <a:noFill/>
          <a:ln>
            <a:solidFill>
              <a:schemeClr val="tx1"/>
            </a:solidFill>
          </a:ln>
        </p:spPr>
        <p:txBody>
          <a:bodyPr wrap="square" rtlCol="0">
            <a:spAutoFit/>
          </a:bodyPr>
          <a:lstStyle/>
          <a:p>
            <a:r>
              <a:rPr lang="sl-SI" dirty="0" smtClean="0"/>
              <a:t>drugih razlogov na strani delavca ali delodajalca</a:t>
            </a:r>
            <a:endParaRPr lang="sl-SI" dirty="0"/>
          </a:p>
        </p:txBody>
      </p:sp>
      <p:cxnSp>
        <p:nvCxnSpPr>
          <p:cNvPr id="70" name="Raven povezovalnik 69"/>
          <p:cNvCxnSpPr/>
          <p:nvPr/>
        </p:nvCxnSpPr>
        <p:spPr>
          <a:xfrm>
            <a:off x="756295" y="9820488"/>
            <a:ext cx="0" cy="413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Raven povezovalnik 70"/>
          <p:cNvCxnSpPr/>
          <p:nvPr/>
        </p:nvCxnSpPr>
        <p:spPr>
          <a:xfrm>
            <a:off x="756295" y="10233952"/>
            <a:ext cx="249719" cy="0"/>
          </a:xfrm>
          <a:prstGeom prst="line">
            <a:avLst/>
          </a:prstGeom>
        </p:spPr>
        <p:style>
          <a:lnRef idx="1">
            <a:schemeClr val="accent1"/>
          </a:lnRef>
          <a:fillRef idx="0">
            <a:schemeClr val="accent1"/>
          </a:fillRef>
          <a:effectRef idx="0">
            <a:schemeClr val="accent1"/>
          </a:effectRef>
          <a:fontRef idx="minor">
            <a:schemeClr val="tx1"/>
          </a:fontRef>
        </p:style>
      </p:cxnSp>
      <p:sp>
        <p:nvSpPr>
          <p:cNvPr id="72" name="PoljeZBesedilom 71"/>
          <p:cNvSpPr txBox="1"/>
          <p:nvPr/>
        </p:nvSpPr>
        <p:spPr>
          <a:xfrm>
            <a:off x="1044327" y="10017928"/>
            <a:ext cx="6248352" cy="369332"/>
          </a:xfrm>
          <a:prstGeom prst="rect">
            <a:avLst/>
          </a:prstGeom>
          <a:noFill/>
          <a:ln>
            <a:solidFill>
              <a:schemeClr val="tx1"/>
            </a:solidFill>
          </a:ln>
        </p:spPr>
        <p:txBody>
          <a:bodyPr wrap="square" rtlCol="0">
            <a:spAutoFit/>
          </a:bodyPr>
          <a:lstStyle/>
          <a:p>
            <a:r>
              <a:rPr lang="sl-SI" dirty="0" smtClean="0"/>
              <a:t>po predhodnem dogovoru ali odobritvi delodajalca</a:t>
            </a:r>
            <a:endParaRPr lang="sl-SI" dirty="0"/>
          </a:p>
        </p:txBody>
      </p:sp>
    </p:spTree>
    <p:extLst>
      <p:ext uri="{BB962C8B-B14F-4D97-AF65-F5344CB8AC3E}">
        <p14:creationId xmlns:p14="http://schemas.microsoft.com/office/powerpoint/2010/main" val="7910640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6255" y="775247"/>
            <a:ext cx="6405840" cy="646331"/>
          </a:xfrm>
          <a:prstGeom prst="rect">
            <a:avLst/>
          </a:prstGeom>
          <a:solidFill>
            <a:srgbClr val="FFFF00"/>
          </a:solidFill>
        </p:spPr>
        <p:txBody>
          <a:bodyPr wrap="square" rtlCol="0">
            <a:spAutoFit/>
          </a:bodyPr>
          <a:lstStyle/>
          <a:p>
            <a:r>
              <a:rPr lang="sl-SI" dirty="0" smtClean="0"/>
              <a:t>1. Kako ustrezno motivirati delavce, da bi le-ti mogli in hoteli prispevati k doseganju ciljev podjetja?</a:t>
            </a:r>
            <a:endParaRPr lang="sl-SI" dirty="0"/>
          </a:p>
        </p:txBody>
      </p:sp>
      <p:sp>
        <p:nvSpPr>
          <p:cNvPr id="3" name="PoljeZBesedilom 2"/>
          <p:cNvSpPr txBox="1"/>
          <p:nvPr/>
        </p:nvSpPr>
        <p:spPr>
          <a:xfrm>
            <a:off x="466827" y="313582"/>
            <a:ext cx="6264696" cy="461665"/>
          </a:xfrm>
          <a:prstGeom prst="rect">
            <a:avLst/>
          </a:prstGeom>
          <a:noFill/>
        </p:spPr>
        <p:txBody>
          <a:bodyPr wrap="square" rtlCol="0">
            <a:spAutoFit/>
          </a:bodyPr>
          <a:lstStyle/>
          <a:p>
            <a:r>
              <a:rPr lang="sl-SI" sz="2400" dirty="0" smtClean="0"/>
              <a:t>4.2 PLAČILO ZA DELO</a:t>
            </a:r>
            <a:endParaRPr lang="sl-SI" sz="2400" dirty="0"/>
          </a:p>
        </p:txBody>
      </p:sp>
      <p:sp>
        <p:nvSpPr>
          <p:cNvPr id="4" name="PoljeZBesedilom 3"/>
          <p:cNvSpPr txBox="1"/>
          <p:nvPr/>
        </p:nvSpPr>
        <p:spPr>
          <a:xfrm>
            <a:off x="396255" y="1602284"/>
            <a:ext cx="6624736" cy="646331"/>
          </a:xfrm>
          <a:prstGeom prst="rect">
            <a:avLst/>
          </a:prstGeom>
          <a:noFill/>
          <a:ln>
            <a:solidFill>
              <a:schemeClr val="tx1"/>
            </a:solidFill>
          </a:ln>
        </p:spPr>
        <p:txBody>
          <a:bodyPr wrap="square" rtlCol="0">
            <a:spAutoFit/>
          </a:bodyPr>
          <a:lstStyle/>
          <a:p>
            <a:r>
              <a:rPr lang="sl-SI" dirty="0"/>
              <a:t>m</a:t>
            </a:r>
            <a:r>
              <a:rPr lang="sl-SI" dirty="0" smtClean="0"/>
              <a:t>otivacija delavce, mogli in hoteli prispevati k doseganju ciljev podjetja</a:t>
            </a:r>
            <a:endParaRPr lang="sl-SI" dirty="0"/>
          </a:p>
        </p:txBody>
      </p:sp>
      <p:sp>
        <p:nvSpPr>
          <p:cNvPr id="5" name="PoljeZBesedilom 4"/>
          <p:cNvSpPr txBox="1"/>
          <p:nvPr/>
        </p:nvSpPr>
        <p:spPr>
          <a:xfrm>
            <a:off x="396255" y="2898428"/>
            <a:ext cx="2808312" cy="646331"/>
          </a:xfrm>
          <a:prstGeom prst="rect">
            <a:avLst/>
          </a:prstGeom>
          <a:noFill/>
          <a:ln>
            <a:solidFill>
              <a:schemeClr val="tx1"/>
            </a:solidFill>
          </a:ln>
        </p:spPr>
        <p:txBody>
          <a:bodyPr wrap="square" rtlCol="0">
            <a:spAutoFit/>
          </a:bodyPr>
          <a:lstStyle/>
          <a:p>
            <a:r>
              <a:rPr lang="sl-SI" dirty="0" smtClean="0"/>
              <a:t>notranja motivacija (samopotrjevanje)</a:t>
            </a:r>
            <a:endParaRPr lang="sl-SI" dirty="0"/>
          </a:p>
        </p:txBody>
      </p:sp>
      <p:sp>
        <p:nvSpPr>
          <p:cNvPr id="6" name="PoljeZBesedilom 5"/>
          <p:cNvSpPr txBox="1"/>
          <p:nvPr/>
        </p:nvSpPr>
        <p:spPr>
          <a:xfrm>
            <a:off x="4644727" y="2898427"/>
            <a:ext cx="2016224" cy="369332"/>
          </a:xfrm>
          <a:prstGeom prst="rect">
            <a:avLst/>
          </a:prstGeom>
          <a:noFill/>
          <a:ln>
            <a:solidFill>
              <a:schemeClr val="tx1"/>
            </a:solidFill>
          </a:ln>
        </p:spPr>
        <p:txBody>
          <a:bodyPr wrap="square" rtlCol="0">
            <a:spAutoFit/>
          </a:bodyPr>
          <a:lstStyle/>
          <a:p>
            <a:r>
              <a:rPr lang="sl-SI" dirty="0" smtClean="0"/>
              <a:t>zunanja motivacija</a:t>
            </a:r>
            <a:endParaRPr lang="sl-SI" dirty="0"/>
          </a:p>
        </p:txBody>
      </p:sp>
      <p:cxnSp>
        <p:nvCxnSpPr>
          <p:cNvPr id="8" name="Raven povezovalnik 7"/>
          <p:cNvCxnSpPr/>
          <p:nvPr/>
        </p:nvCxnSpPr>
        <p:spPr>
          <a:xfrm>
            <a:off x="1260351" y="2538388"/>
            <a:ext cx="44644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ven povezovalnik 9"/>
          <p:cNvCxnSpPr/>
          <p:nvPr/>
        </p:nvCxnSpPr>
        <p:spPr>
          <a:xfrm>
            <a:off x="1260351" y="2538388"/>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5724847" y="2538388"/>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aven povezovalnik 13"/>
          <p:cNvCxnSpPr/>
          <p:nvPr/>
        </p:nvCxnSpPr>
        <p:spPr>
          <a:xfrm>
            <a:off x="3492599" y="2248615"/>
            <a:ext cx="0" cy="289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aven povezovalnik 15"/>
          <p:cNvCxnSpPr/>
          <p:nvPr/>
        </p:nvCxnSpPr>
        <p:spPr>
          <a:xfrm>
            <a:off x="5724847" y="3267760"/>
            <a:ext cx="0" cy="12148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aven povezovalnik 17"/>
          <p:cNvCxnSpPr/>
          <p:nvPr/>
        </p:nvCxnSpPr>
        <p:spPr>
          <a:xfrm flipH="1">
            <a:off x="2196455" y="4482604"/>
            <a:ext cx="4032448"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1620391" y="5049376"/>
            <a:ext cx="1584176" cy="369332"/>
          </a:xfrm>
          <a:prstGeom prst="rect">
            <a:avLst/>
          </a:prstGeom>
          <a:noFill/>
          <a:ln>
            <a:solidFill>
              <a:schemeClr val="tx1"/>
            </a:solidFill>
          </a:ln>
        </p:spPr>
        <p:txBody>
          <a:bodyPr wrap="square" rtlCol="0">
            <a:spAutoFit/>
          </a:bodyPr>
          <a:lstStyle/>
          <a:p>
            <a:r>
              <a:rPr lang="sl-SI" dirty="0" smtClean="0"/>
              <a:t>napredovanje</a:t>
            </a:r>
            <a:endParaRPr lang="sl-SI" dirty="0"/>
          </a:p>
        </p:txBody>
      </p:sp>
      <p:sp>
        <p:nvSpPr>
          <p:cNvPr id="20" name="PoljeZBesedilom 19"/>
          <p:cNvSpPr txBox="1"/>
          <p:nvPr/>
        </p:nvSpPr>
        <p:spPr>
          <a:xfrm>
            <a:off x="5410370" y="5047634"/>
            <a:ext cx="1582740" cy="371074"/>
          </a:xfrm>
          <a:prstGeom prst="rect">
            <a:avLst/>
          </a:prstGeom>
          <a:noFill/>
          <a:ln>
            <a:solidFill>
              <a:schemeClr val="tx1"/>
            </a:solidFill>
          </a:ln>
        </p:spPr>
        <p:txBody>
          <a:bodyPr wrap="square" rtlCol="0">
            <a:spAutoFit/>
          </a:bodyPr>
          <a:lstStyle/>
          <a:p>
            <a:r>
              <a:rPr lang="sl-SI" dirty="0"/>
              <a:t>z</a:t>
            </a:r>
            <a:r>
              <a:rPr lang="sl-SI" dirty="0" smtClean="0"/>
              <a:t>višanje plače</a:t>
            </a:r>
            <a:endParaRPr lang="sl-SI" dirty="0"/>
          </a:p>
        </p:txBody>
      </p:sp>
      <p:cxnSp>
        <p:nvCxnSpPr>
          <p:cNvPr id="21" name="Raven povezovalnik 20"/>
          <p:cNvCxnSpPr/>
          <p:nvPr/>
        </p:nvCxnSpPr>
        <p:spPr>
          <a:xfrm>
            <a:off x="2268463" y="4482604"/>
            <a:ext cx="0" cy="5650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ovezovalnik 22"/>
          <p:cNvCxnSpPr/>
          <p:nvPr/>
        </p:nvCxnSpPr>
        <p:spPr>
          <a:xfrm>
            <a:off x="6156895" y="4482604"/>
            <a:ext cx="0" cy="56503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468263" y="5636473"/>
            <a:ext cx="6405840" cy="369332"/>
          </a:xfrm>
          <a:prstGeom prst="rect">
            <a:avLst/>
          </a:prstGeom>
          <a:solidFill>
            <a:srgbClr val="FFFF00"/>
          </a:solidFill>
        </p:spPr>
        <p:txBody>
          <a:bodyPr wrap="square" rtlCol="0">
            <a:spAutoFit/>
          </a:bodyPr>
          <a:lstStyle/>
          <a:p>
            <a:r>
              <a:rPr lang="sl-SI" dirty="0" smtClean="0"/>
              <a:t>2. Kakšne so značilnosti plače?</a:t>
            </a:r>
            <a:endParaRPr lang="sl-SI" dirty="0"/>
          </a:p>
        </p:txBody>
      </p:sp>
    </p:spTree>
    <p:extLst>
      <p:ext uri="{BB962C8B-B14F-4D97-AF65-F5344CB8AC3E}">
        <p14:creationId xmlns:p14="http://schemas.microsoft.com/office/powerpoint/2010/main" val="39460112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4247" y="234132"/>
            <a:ext cx="6405840" cy="369332"/>
          </a:xfrm>
          <a:prstGeom prst="rect">
            <a:avLst/>
          </a:prstGeom>
          <a:solidFill>
            <a:srgbClr val="FFFF00"/>
          </a:solidFill>
        </p:spPr>
        <p:txBody>
          <a:bodyPr wrap="square" rtlCol="0">
            <a:spAutoFit/>
          </a:bodyPr>
          <a:lstStyle/>
          <a:p>
            <a:r>
              <a:rPr lang="sl-SI" dirty="0" smtClean="0"/>
              <a:t>2. Kakšne so značilnosti plače?</a:t>
            </a:r>
            <a:endParaRPr lang="sl-SI" dirty="0"/>
          </a:p>
        </p:txBody>
      </p:sp>
      <p:sp>
        <p:nvSpPr>
          <p:cNvPr id="3" name="PoljeZBesedilom 2">
            <a:hlinkClick r:id="rId2" action="ppaction://hlinksldjump"/>
          </p:cNvPr>
          <p:cNvSpPr txBox="1"/>
          <p:nvPr/>
        </p:nvSpPr>
        <p:spPr>
          <a:xfrm>
            <a:off x="180231" y="666180"/>
            <a:ext cx="7128792" cy="369332"/>
          </a:xfrm>
          <a:prstGeom prst="rect">
            <a:avLst/>
          </a:prstGeom>
          <a:noFill/>
          <a:ln>
            <a:solidFill>
              <a:schemeClr val="tx1"/>
            </a:solidFill>
          </a:ln>
        </p:spPr>
        <p:txBody>
          <a:bodyPr wrap="square" rtlCol="0">
            <a:spAutoFit/>
          </a:bodyPr>
          <a:lstStyle/>
          <a:p>
            <a:r>
              <a:rPr lang="sl-SI" dirty="0" smtClean="0"/>
              <a:t>plača</a:t>
            </a:r>
            <a:endParaRPr lang="sl-SI" dirty="0"/>
          </a:p>
        </p:txBody>
      </p:sp>
      <p:cxnSp>
        <p:nvCxnSpPr>
          <p:cNvPr id="4" name="Raven povezovalnik 3"/>
          <p:cNvCxnSpPr/>
          <p:nvPr/>
        </p:nvCxnSpPr>
        <p:spPr>
          <a:xfrm>
            <a:off x="180231" y="1035512"/>
            <a:ext cx="0" cy="6327412"/>
          </a:xfrm>
          <a:prstGeom prst="line">
            <a:avLst/>
          </a:prstGeom>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468263" y="1242243"/>
            <a:ext cx="6849420" cy="369332"/>
          </a:xfrm>
          <a:prstGeom prst="rect">
            <a:avLst/>
          </a:prstGeom>
          <a:noFill/>
          <a:ln>
            <a:solidFill>
              <a:schemeClr val="tx1"/>
            </a:solidFill>
          </a:ln>
        </p:spPr>
        <p:txBody>
          <a:bodyPr wrap="square" rtlCol="0">
            <a:spAutoFit/>
          </a:bodyPr>
          <a:lstStyle/>
          <a:p>
            <a:r>
              <a:rPr lang="sl-SI" dirty="0"/>
              <a:t>z</a:t>
            </a:r>
            <a:r>
              <a:rPr lang="sl-SI" dirty="0" smtClean="0"/>
              <a:t>aslužek zaposlenega za opravljeno delo</a:t>
            </a:r>
            <a:endParaRPr lang="sl-SI" dirty="0"/>
          </a:p>
        </p:txBody>
      </p:sp>
      <p:cxnSp>
        <p:nvCxnSpPr>
          <p:cNvPr id="6" name="Raven povezovalnik 5"/>
          <p:cNvCxnSpPr/>
          <p:nvPr/>
        </p:nvCxnSpPr>
        <p:spPr>
          <a:xfrm>
            <a:off x="180231" y="13862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a:off x="196575" y="196232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459603" y="1746300"/>
            <a:ext cx="6849420" cy="369332"/>
          </a:xfrm>
          <a:prstGeom prst="rect">
            <a:avLst/>
          </a:prstGeom>
          <a:noFill/>
          <a:ln>
            <a:solidFill>
              <a:schemeClr val="tx1"/>
            </a:solidFill>
          </a:ln>
        </p:spPr>
        <p:txBody>
          <a:bodyPr wrap="square" rtlCol="0">
            <a:spAutoFit/>
          </a:bodyPr>
          <a:lstStyle/>
          <a:p>
            <a:r>
              <a:rPr lang="sl-SI" dirty="0"/>
              <a:t>v</a:t>
            </a:r>
            <a:r>
              <a:rPr lang="sl-SI" dirty="0" smtClean="0"/>
              <a:t>išina plače je odvisna:</a:t>
            </a:r>
            <a:endParaRPr lang="sl-SI" dirty="0"/>
          </a:p>
        </p:txBody>
      </p:sp>
      <p:cxnSp>
        <p:nvCxnSpPr>
          <p:cNvPr id="11" name="Raven povezovalnik 10"/>
          <p:cNvCxnSpPr/>
          <p:nvPr/>
        </p:nvCxnSpPr>
        <p:spPr>
          <a:xfrm>
            <a:off x="484607" y="2538388"/>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747635" y="2322364"/>
            <a:ext cx="6570048" cy="369332"/>
          </a:xfrm>
          <a:prstGeom prst="rect">
            <a:avLst/>
          </a:prstGeom>
          <a:noFill/>
          <a:ln>
            <a:solidFill>
              <a:schemeClr val="tx1"/>
            </a:solidFill>
          </a:ln>
        </p:spPr>
        <p:txBody>
          <a:bodyPr wrap="square" rtlCol="0">
            <a:spAutoFit/>
          </a:bodyPr>
          <a:lstStyle/>
          <a:p>
            <a:r>
              <a:rPr lang="sl-SI" dirty="0" smtClean="0"/>
              <a:t>od vrste in obsega del in nalog</a:t>
            </a:r>
            <a:endParaRPr lang="sl-SI" dirty="0"/>
          </a:p>
        </p:txBody>
      </p:sp>
      <p:cxnSp>
        <p:nvCxnSpPr>
          <p:cNvPr id="13" name="Raven povezovalnik 12"/>
          <p:cNvCxnSpPr/>
          <p:nvPr/>
        </p:nvCxnSpPr>
        <p:spPr>
          <a:xfrm>
            <a:off x="468263" y="2106340"/>
            <a:ext cx="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Raven povezovalnik 41"/>
          <p:cNvCxnSpPr/>
          <p:nvPr/>
        </p:nvCxnSpPr>
        <p:spPr>
          <a:xfrm>
            <a:off x="468263" y="3114452"/>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731291" y="2889136"/>
            <a:ext cx="6570048" cy="369332"/>
          </a:xfrm>
          <a:prstGeom prst="rect">
            <a:avLst/>
          </a:prstGeom>
          <a:noFill/>
          <a:ln>
            <a:solidFill>
              <a:schemeClr val="tx1"/>
            </a:solidFill>
          </a:ln>
        </p:spPr>
        <p:txBody>
          <a:bodyPr wrap="square" rtlCol="0">
            <a:spAutoFit/>
          </a:bodyPr>
          <a:lstStyle/>
          <a:p>
            <a:r>
              <a:rPr lang="sl-SI" dirty="0" smtClean="0"/>
              <a:t>odgovornosti</a:t>
            </a:r>
            <a:endParaRPr lang="sl-SI" dirty="0"/>
          </a:p>
        </p:txBody>
      </p:sp>
      <p:cxnSp>
        <p:nvCxnSpPr>
          <p:cNvPr id="44" name="Raven povezovalnik 43"/>
          <p:cNvCxnSpPr/>
          <p:nvPr/>
        </p:nvCxnSpPr>
        <p:spPr>
          <a:xfrm>
            <a:off x="468263" y="3690516"/>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731291" y="3465200"/>
            <a:ext cx="6570048" cy="369332"/>
          </a:xfrm>
          <a:prstGeom prst="rect">
            <a:avLst/>
          </a:prstGeom>
          <a:noFill/>
          <a:ln>
            <a:solidFill>
              <a:schemeClr val="tx1"/>
            </a:solidFill>
          </a:ln>
        </p:spPr>
        <p:txBody>
          <a:bodyPr wrap="square" rtlCol="0">
            <a:spAutoFit/>
          </a:bodyPr>
          <a:lstStyle/>
          <a:p>
            <a:r>
              <a:rPr lang="sl-SI" dirty="0" smtClean="0"/>
              <a:t>psihofizičnih obremenitev</a:t>
            </a:r>
            <a:endParaRPr lang="sl-SI" dirty="0"/>
          </a:p>
        </p:txBody>
      </p:sp>
      <p:cxnSp>
        <p:nvCxnSpPr>
          <p:cNvPr id="48" name="Raven povezovalnik 47"/>
          <p:cNvCxnSpPr/>
          <p:nvPr/>
        </p:nvCxnSpPr>
        <p:spPr>
          <a:xfrm>
            <a:off x="180231" y="425728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443259" y="4041264"/>
            <a:ext cx="6849420" cy="369332"/>
          </a:xfrm>
          <a:prstGeom prst="rect">
            <a:avLst/>
          </a:prstGeom>
          <a:noFill/>
          <a:ln>
            <a:solidFill>
              <a:schemeClr val="tx1"/>
            </a:solidFill>
          </a:ln>
        </p:spPr>
        <p:txBody>
          <a:bodyPr wrap="square" rtlCol="0">
            <a:spAutoFit/>
          </a:bodyPr>
          <a:lstStyle/>
          <a:p>
            <a:r>
              <a:rPr lang="sl-SI" dirty="0" smtClean="0"/>
              <a:t>vsako podjetje mora izoblikovati:</a:t>
            </a:r>
            <a:endParaRPr lang="sl-SI" dirty="0"/>
          </a:p>
        </p:txBody>
      </p:sp>
      <p:cxnSp>
        <p:nvCxnSpPr>
          <p:cNvPr id="50" name="Raven povezovalnik 49"/>
          <p:cNvCxnSpPr/>
          <p:nvPr/>
        </p:nvCxnSpPr>
        <p:spPr>
          <a:xfrm>
            <a:off x="475947" y="4842644"/>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738975" y="4626620"/>
            <a:ext cx="6570048" cy="369332"/>
          </a:xfrm>
          <a:prstGeom prst="rect">
            <a:avLst/>
          </a:prstGeom>
          <a:noFill/>
          <a:ln>
            <a:solidFill>
              <a:schemeClr val="tx1"/>
            </a:solidFill>
          </a:ln>
        </p:spPr>
        <p:txBody>
          <a:bodyPr wrap="square" rtlCol="0">
            <a:spAutoFit/>
          </a:bodyPr>
          <a:lstStyle/>
          <a:p>
            <a:r>
              <a:rPr lang="sl-SI" dirty="0" smtClean="0"/>
              <a:t>merila za določitev plače</a:t>
            </a:r>
            <a:endParaRPr lang="sl-SI" dirty="0"/>
          </a:p>
        </p:txBody>
      </p:sp>
      <p:cxnSp>
        <p:nvCxnSpPr>
          <p:cNvPr id="52" name="Raven povezovalnik 51"/>
          <p:cNvCxnSpPr/>
          <p:nvPr/>
        </p:nvCxnSpPr>
        <p:spPr>
          <a:xfrm>
            <a:off x="459603" y="4410596"/>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Raven povezovalnik 53"/>
          <p:cNvCxnSpPr/>
          <p:nvPr/>
        </p:nvCxnSpPr>
        <p:spPr>
          <a:xfrm>
            <a:off x="763979" y="5418708"/>
            <a:ext cx="272892"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1027007" y="5202684"/>
            <a:ext cx="6274332" cy="369332"/>
          </a:xfrm>
          <a:prstGeom prst="rect">
            <a:avLst/>
          </a:prstGeom>
          <a:noFill/>
          <a:ln>
            <a:solidFill>
              <a:schemeClr val="tx1"/>
            </a:solidFill>
          </a:ln>
        </p:spPr>
        <p:txBody>
          <a:bodyPr wrap="square" rtlCol="0">
            <a:spAutoFit/>
          </a:bodyPr>
          <a:lstStyle/>
          <a:p>
            <a:r>
              <a:rPr lang="sl-SI" dirty="0"/>
              <a:t>p</a:t>
            </a:r>
            <a:r>
              <a:rPr lang="sl-SI" dirty="0" smtClean="0"/>
              <a:t>ri tem upošteva:</a:t>
            </a:r>
            <a:endParaRPr lang="sl-SI" dirty="0"/>
          </a:p>
        </p:txBody>
      </p:sp>
      <p:cxnSp>
        <p:nvCxnSpPr>
          <p:cNvPr id="56" name="Raven povezovalnik 55"/>
          <p:cNvCxnSpPr/>
          <p:nvPr/>
        </p:nvCxnSpPr>
        <p:spPr>
          <a:xfrm>
            <a:off x="747635" y="4986660"/>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Raven povezovalnik 56"/>
          <p:cNvCxnSpPr/>
          <p:nvPr/>
        </p:nvCxnSpPr>
        <p:spPr>
          <a:xfrm>
            <a:off x="1060671" y="5994772"/>
            <a:ext cx="248286"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1323699" y="5778748"/>
            <a:ext cx="5977640" cy="369332"/>
          </a:xfrm>
          <a:prstGeom prst="rect">
            <a:avLst/>
          </a:prstGeom>
          <a:noFill/>
          <a:ln>
            <a:solidFill>
              <a:schemeClr val="tx1"/>
            </a:solidFill>
          </a:ln>
        </p:spPr>
        <p:txBody>
          <a:bodyPr wrap="square" rtlCol="0">
            <a:spAutoFit/>
          </a:bodyPr>
          <a:lstStyle/>
          <a:p>
            <a:r>
              <a:rPr lang="sl-SI" dirty="0" smtClean="0"/>
              <a:t>merila za določitev plače</a:t>
            </a:r>
            <a:endParaRPr lang="sl-SI" dirty="0"/>
          </a:p>
        </p:txBody>
      </p:sp>
      <p:cxnSp>
        <p:nvCxnSpPr>
          <p:cNvPr id="59" name="Raven povezovalnik 58"/>
          <p:cNvCxnSpPr/>
          <p:nvPr/>
        </p:nvCxnSpPr>
        <p:spPr>
          <a:xfrm>
            <a:off x="1044327" y="5634732"/>
            <a:ext cx="0" cy="336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Raven povezovalnik 61"/>
          <p:cNvCxnSpPr/>
          <p:nvPr/>
        </p:nvCxnSpPr>
        <p:spPr>
          <a:xfrm>
            <a:off x="1356387" y="6561544"/>
            <a:ext cx="248286"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PoljeZBesedilom 62"/>
          <p:cNvSpPr txBox="1"/>
          <p:nvPr/>
        </p:nvSpPr>
        <p:spPr>
          <a:xfrm>
            <a:off x="1619415" y="6345521"/>
            <a:ext cx="5698268" cy="646331"/>
          </a:xfrm>
          <a:prstGeom prst="rect">
            <a:avLst/>
          </a:prstGeom>
          <a:noFill/>
          <a:ln>
            <a:solidFill>
              <a:schemeClr val="tx1"/>
            </a:solidFill>
          </a:ln>
        </p:spPr>
        <p:txBody>
          <a:bodyPr wrap="square" rtlCol="0">
            <a:spAutoFit/>
          </a:bodyPr>
          <a:lstStyle/>
          <a:p>
            <a:r>
              <a:rPr lang="sl-SI" dirty="0" smtClean="0"/>
              <a:t>podjetje upošteva Zakon o delovnih razmerjih in kolektivno pogodbo</a:t>
            </a:r>
            <a:endParaRPr lang="sl-SI" dirty="0"/>
          </a:p>
        </p:txBody>
      </p:sp>
      <p:cxnSp>
        <p:nvCxnSpPr>
          <p:cNvPr id="64" name="Raven povezovalnik 63"/>
          <p:cNvCxnSpPr/>
          <p:nvPr/>
        </p:nvCxnSpPr>
        <p:spPr>
          <a:xfrm>
            <a:off x="1340043" y="6201504"/>
            <a:ext cx="0" cy="336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Raven povezovalnik 65"/>
          <p:cNvCxnSpPr/>
          <p:nvPr/>
        </p:nvCxnSpPr>
        <p:spPr>
          <a:xfrm>
            <a:off x="180231" y="736292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a:hlinkClick r:id="rId3" action="ppaction://hlinksldjump"/>
          </p:cNvPr>
          <p:cNvSpPr txBox="1"/>
          <p:nvPr/>
        </p:nvSpPr>
        <p:spPr>
          <a:xfrm>
            <a:off x="443259" y="7146900"/>
            <a:ext cx="6849420" cy="369332"/>
          </a:xfrm>
          <a:prstGeom prst="rect">
            <a:avLst/>
          </a:prstGeom>
          <a:noFill/>
          <a:ln>
            <a:solidFill>
              <a:srgbClr val="FF0000"/>
            </a:solidFill>
          </a:ln>
        </p:spPr>
        <p:txBody>
          <a:bodyPr wrap="square" rtlCol="0">
            <a:spAutoFit/>
          </a:bodyPr>
          <a:lstStyle/>
          <a:p>
            <a:r>
              <a:rPr lang="sl-SI" dirty="0" smtClean="0"/>
              <a:t>podjetje izda odločbo</a:t>
            </a:r>
            <a:endParaRPr lang="sl-SI" dirty="0"/>
          </a:p>
        </p:txBody>
      </p:sp>
    </p:spTree>
    <p:extLst>
      <p:ext uri="{BB962C8B-B14F-4D97-AF65-F5344CB8AC3E}">
        <p14:creationId xmlns:p14="http://schemas.microsoft.com/office/powerpoint/2010/main" val="28588675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4247" y="234132"/>
            <a:ext cx="6405840" cy="369332"/>
          </a:xfrm>
          <a:prstGeom prst="rect">
            <a:avLst/>
          </a:prstGeom>
          <a:solidFill>
            <a:srgbClr val="FFFF00"/>
          </a:solidFill>
        </p:spPr>
        <p:txBody>
          <a:bodyPr wrap="square" rtlCol="0">
            <a:spAutoFit/>
          </a:bodyPr>
          <a:lstStyle/>
          <a:p>
            <a:r>
              <a:rPr lang="sl-SI" dirty="0" smtClean="0"/>
              <a:t>3. Kakšne so značilnosti obračuna plače na osnovi količnikov?</a:t>
            </a:r>
            <a:endParaRPr lang="sl-SI" dirty="0"/>
          </a:p>
        </p:txBody>
      </p:sp>
      <p:sp>
        <p:nvSpPr>
          <p:cNvPr id="3" name="PoljeZBesedilom 2">
            <a:hlinkClick r:id="rId2" action="ppaction://hlinksldjump"/>
          </p:cNvPr>
          <p:cNvSpPr txBox="1"/>
          <p:nvPr/>
        </p:nvSpPr>
        <p:spPr>
          <a:xfrm>
            <a:off x="180231" y="666180"/>
            <a:ext cx="7128792" cy="369332"/>
          </a:xfrm>
          <a:prstGeom prst="rect">
            <a:avLst/>
          </a:prstGeom>
          <a:noFill/>
          <a:ln>
            <a:solidFill>
              <a:srgbClr val="FF0000"/>
            </a:solidFill>
          </a:ln>
        </p:spPr>
        <p:txBody>
          <a:bodyPr wrap="square" rtlCol="0">
            <a:spAutoFit/>
          </a:bodyPr>
          <a:lstStyle/>
          <a:p>
            <a:r>
              <a:rPr lang="sl-SI" dirty="0" smtClean="0"/>
              <a:t>obračun plače na osnovi količnikov (1. del)</a:t>
            </a:r>
            <a:endParaRPr lang="sl-SI" dirty="0"/>
          </a:p>
        </p:txBody>
      </p:sp>
      <p:sp>
        <p:nvSpPr>
          <p:cNvPr id="5" name="PoljeZBesedilom 4"/>
          <p:cNvSpPr txBox="1"/>
          <p:nvPr/>
        </p:nvSpPr>
        <p:spPr>
          <a:xfrm>
            <a:off x="468263" y="1098228"/>
            <a:ext cx="6849420" cy="369332"/>
          </a:xfrm>
          <a:prstGeom prst="rect">
            <a:avLst/>
          </a:prstGeom>
          <a:solidFill>
            <a:srgbClr val="FFC000"/>
          </a:solidFill>
          <a:ln>
            <a:solidFill>
              <a:schemeClr val="tx1"/>
            </a:solidFill>
          </a:ln>
        </p:spPr>
        <p:txBody>
          <a:bodyPr wrap="square" rtlCol="0">
            <a:spAutoFit/>
          </a:bodyPr>
          <a:lstStyle/>
          <a:p>
            <a:r>
              <a:rPr lang="sl-SI" dirty="0" smtClean="0"/>
              <a:t>kosmata (bruto) plača</a:t>
            </a:r>
            <a:endParaRPr lang="sl-SI" dirty="0"/>
          </a:p>
        </p:txBody>
      </p:sp>
      <p:cxnSp>
        <p:nvCxnSpPr>
          <p:cNvPr id="6" name="Raven povezovalnik 5"/>
          <p:cNvCxnSpPr/>
          <p:nvPr/>
        </p:nvCxnSpPr>
        <p:spPr>
          <a:xfrm>
            <a:off x="180231" y="124224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ven povezovalnik 6"/>
          <p:cNvCxnSpPr/>
          <p:nvPr/>
        </p:nvCxnSpPr>
        <p:spPr>
          <a:xfrm>
            <a:off x="468263" y="181830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747635" y="1530276"/>
            <a:ext cx="6570048" cy="646331"/>
          </a:xfrm>
          <a:prstGeom prst="rect">
            <a:avLst/>
          </a:prstGeom>
          <a:noFill/>
          <a:ln>
            <a:solidFill>
              <a:schemeClr val="tx1"/>
            </a:solidFill>
          </a:ln>
        </p:spPr>
        <p:txBody>
          <a:bodyPr wrap="square" rtlCol="0">
            <a:spAutoFit/>
          </a:bodyPr>
          <a:lstStyle/>
          <a:p>
            <a:r>
              <a:rPr lang="sl-SI" dirty="0"/>
              <a:t>z</a:t>
            </a:r>
            <a:r>
              <a:rPr lang="sl-SI" dirty="0" smtClean="0"/>
              <a:t>a redne ure dela je zaslužek zaposlenega, ki opravi v obdobju vse predvidene ure dela</a:t>
            </a:r>
            <a:endParaRPr lang="sl-SI" dirty="0"/>
          </a:p>
        </p:txBody>
      </p:sp>
      <p:cxnSp>
        <p:nvCxnSpPr>
          <p:cNvPr id="11" name="Raven povezovalnik 10"/>
          <p:cNvCxnSpPr/>
          <p:nvPr/>
        </p:nvCxnSpPr>
        <p:spPr>
          <a:xfrm>
            <a:off x="180231" y="1026220"/>
            <a:ext cx="0" cy="4063805"/>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1072427" y="2250356"/>
            <a:ext cx="6282016" cy="369332"/>
          </a:xfrm>
          <a:prstGeom prst="rect">
            <a:avLst/>
          </a:prstGeom>
          <a:noFill/>
          <a:ln>
            <a:solidFill>
              <a:schemeClr val="tx1"/>
            </a:solidFill>
          </a:ln>
        </p:spPr>
        <p:txBody>
          <a:bodyPr wrap="square" rtlCol="0">
            <a:spAutoFit/>
          </a:bodyPr>
          <a:lstStyle/>
          <a:p>
            <a:r>
              <a:rPr lang="sl-SI" dirty="0" smtClean="0"/>
              <a:t>izračunamo jo tako: </a:t>
            </a:r>
            <a:endParaRPr lang="sl-SI" dirty="0"/>
          </a:p>
        </p:txBody>
      </p:sp>
      <p:cxnSp>
        <p:nvCxnSpPr>
          <p:cNvPr id="38" name="Raven povezovalnik 37"/>
          <p:cNvCxnSpPr/>
          <p:nvPr/>
        </p:nvCxnSpPr>
        <p:spPr>
          <a:xfrm>
            <a:off x="756295" y="2180089"/>
            <a:ext cx="0" cy="284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793055" y="246463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a:hlinkClick r:id="rId3" action="ppaction://hlinksldjump"/>
          </p:cNvPr>
          <p:cNvSpPr txBox="1"/>
          <p:nvPr/>
        </p:nvSpPr>
        <p:spPr>
          <a:xfrm>
            <a:off x="1323699" y="2887396"/>
            <a:ext cx="5993984" cy="646331"/>
          </a:xfrm>
          <a:prstGeom prst="rect">
            <a:avLst/>
          </a:prstGeom>
          <a:solidFill>
            <a:schemeClr val="accent1">
              <a:lumMod val="20000"/>
              <a:lumOff val="80000"/>
            </a:schemeClr>
          </a:solidFill>
          <a:ln>
            <a:solidFill>
              <a:srgbClr val="FF0000"/>
            </a:solidFill>
          </a:ln>
        </p:spPr>
        <p:txBody>
          <a:bodyPr wrap="square" rtlCol="0">
            <a:spAutoFit/>
          </a:bodyPr>
          <a:lstStyle/>
          <a:p>
            <a:r>
              <a:rPr lang="sl-SI" dirty="0" smtClean="0"/>
              <a:t>izhodiščno plačo po kolektivni pogodbi x obračunskim količnikom zaposlenega</a:t>
            </a:r>
            <a:endParaRPr lang="sl-SI" dirty="0"/>
          </a:p>
        </p:txBody>
      </p:sp>
      <p:cxnSp>
        <p:nvCxnSpPr>
          <p:cNvPr id="42" name="Raven povezovalnik 41"/>
          <p:cNvCxnSpPr/>
          <p:nvPr/>
        </p:nvCxnSpPr>
        <p:spPr>
          <a:xfrm>
            <a:off x="1044327" y="2608655"/>
            <a:ext cx="0" cy="49302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1044327" y="310167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459603" y="3690516"/>
            <a:ext cx="6489380" cy="369332"/>
          </a:xfrm>
          <a:prstGeom prst="rect">
            <a:avLst/>
          </a:prstGeom>
          <a:solidFill>
            <a:schemeClr val="accent1">
              <a:lumMod val="20000"/>
              <a:lumOff val="80000"/>
            </a:schemeClr>
          </a:solidFill>
          <a:ln>
            <a:solidFill>
              <a:schemeClr val="tx1"/>
            </a:solidFill>
          </a:ln>
        </p:spPr>
        <p:txBody>
          <a:bodyPr wrap="square" rtlCol="0">
            <a:spAutoFit/>
          </a:bodyPr>
          <a:lstStyle/>
          <a:p>
            <a:r>
              <a:rPr lang="sl-SI" dirty="0"/>
              <a:t>k</a:t>
            </a:r>
            <a:r>
              <a:rPr lang="sl-SI" dirty="0" smtClean="0"/>
              <a:t>osmato plačo za redne ure / številom rednih ur dela v mesecu</a:t>
            </a:r>
            <a:endParaRPr lang="sl-SI" dirty="0"/>
          </a:p>
        </p:txBody>
      </p:sp>
      <p:cxnSp>
        <p:nvCxnSpPr>
          <p:cNvPr id="46" name="Raven povezovalnik 45"/>
          <p:cNvCxnSpPr/>
          <p:nvPr/>
        </p:nvCxnSpPr>
        <p:spPr>
          <a:xfrm>
            <a:off x="180231" y="390479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747635" y="4329296"/>
            <a:ext cx="5993984" cy="369332"/>
          </a:xfrm>
          <a:prstGeom prst="rect">
            <a:avLst/>
          </a:prstGeom>
          <a:solidFill>
            <a:srgbClr val="92D050"/>
          </a:solidFill>
          <a:ln>
            <a:solidFill>
              <a:schemeClr val="tx1"/>
            </a:solidFill>
          </a:ln>
        </p:spPr>
        <p:txBody>
          <a:bodyPr wrap="square" rtlCol="0">
            <a:spAutoFit/>
          </a:bodyPr>
          <a:lstStyle/>
          <a:p>
            <a:r>
              <a:rPr lang="sl-SI" dirty="0" smtClean="0"/>
              <a:t>ceno ure rednega dela oziroma urno postavko</a:t>
            </a:r>
            <a:endParaRPr lang="sl-SI" dirty="0"/>
          </a:p>
        </p:txBody>
      </p:sp>
      <p:cxnSp>
        <p:nvCxnSpPr>
          <p:cNvPr id="50" name="Raven povezovalnik 49"/>
          <p:cNvCxnSpPr/>
          <p:nvPr/>
        </p:nvCxnSpPr>
        <p:spPr>
          <a:xfrm>
            <a:off x="468263" y="4050555"/>
            <a:ext cx="0" cy="4930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a:off x="468263" y="454357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aven povezovalnik 51"/>
          <p:cNvCxnSpPr/>
          <p:nvPr/>
        </p:nvCxnSpPr>
        <p:spPr>
          <a:xfrm>
            <a:off x="468263" y="1451024"/>
            <a:ext cx="0" cy="367284"/>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468263" y="4905359"/>
            <a:ext cx="6849420" cy="369332"/>
          </a:xfrm>
          <a:prstGeom prst="rect">
            <a:avLst/>
          </a:prstGeom>
          <a:solidFill>
            <a:srgbClr val="FFC000"/>
          </a:solidFill>
          <a:ln>
            <a:solidFill>
              <a:schemeClr val="tx1"/>
            </a:solidFill>
          </a:ln>
        </p:spPr>
        <p:txBody>
          <a:bodyPr wrap="square" rtlCol="0">
            <a:spAutoFit/>
          </a:bodyPr>
          <a:lstStyle/>
          <a:p>
            <a:r>
              <a:rPr lang="sl-SI" dirty="0" smtClean="0"/>
              <a:t>nadomestilo plače</a:t>
            </a:r>
            <a:endParaRPr lang="sl-SI" dirty="0"/>
          </a:p>
        </p:txBody>
      </p:sp>
      <p:cxnSp>
        <p:nvCxnSpPr>
          <p:cNvPr id="55" name="Raven povezovalnik 54"/>
          <p:cNvCxnSpPr/>
          <p:nvPr/>
        </p:nvCxnSpPr>
        <p:spPr>
          <a:xfrm>
            <a:off x="180231" y="504937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a:off x="468263" y="563473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747635" y="5346698"/>
            <a:ext cx="6570048" cy="369332"/>
          </a:xfrm>
          <a:prstGeom prst="rect">
            <a:avLst/>
          </a:prstGeom>
          <a:noFill/>
          <a:ln>
            <a:solidFill>
              <a:schemeClr val="tx1"/>
            </a:solidFill>
          </a:ln>
        </p:spPr>
        <p:txBody>
          <a:bodyPr wrap="square" rtlCol="0">
            <a:spAutoFit/>
          </a:bodyPr>
          <a:lstStyle/>
          <a:p>
            <a:r>
              <a:rPr lang="sl-SI" dirty="0" smtClean="0"/>
              <a:t>za opravičeno odsotnost z dela</a:t>
            </a:r>
            <a:endParaRPr lang="sl-SI" dirty="0"/>
          </a:p>
        </p:txBody>
      </p:sp>
      <p:cxnSp>
        <p:nvCxnSpPr>
          <p:cNvPr id="58" name="Raven povezovalnik 57"/>
          <p:cNvCxnSpPr/>
          <p:nvPr/>
        </p:nvCxnSpPr>
        <p:spPr>
          <a:xfrm>
            <a:off x="468263" y="5269187"/>
            <a:ext cx="0" cy="365544"/>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Raven povezovalnik 59"/>
          <p:cNvCxnSpPr/>
          <p:nvPr/>
        </p:nvCxnSpPr>
        <p:spPr>
          <a:xfrm>
            <a:off x="756295" y="599302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1035667" y="5850754"/>
            <a:ext cx="6273356" cy="369332"/>
          </a:xfrm>
          <a:prstGeom prst="rect">
            <a:avLst/>
          </a:prstGeom>
          <a:noFill/>
          <a:ln>
            <a:solidFill>
              <a:schemeClr val="tx1"/>
            </a:solidFill>
          </a:ln>
        </p:spPr>
        <p:txBody>
          <a:bodyPr wrap="square" rtlCol="0">
            <a:spAutoFit/>
          </a:bodyPr>
          <a:lstStyle/>
          <a:p>
            <a:r>
              <a:rPr lang="sl-SI" dirty="0" smtClean="0"/>
              <a:t>cena ure rednega dela</a:t>
            </a:r>
            <a:endParaRPr lang="sl-SI" dirty="0"/>
          </a:p>
        </p:txBody>
      </p:sp>
      <p:cxnSp>
        <p:nvCxnSpPr>
          <p:cNvPr id="62" name="Raven povezovalnik 61"/>
          <p:cNvCxnSpPr/>
          <p:nvPr/>
        </p:nvCxnSpPr>
        <p:spPr>
          <a:xfrm>
            <a:off x="756295" y="5760468"/>
            <a:ext cx="0" cy="365544"/>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Raven povezovalnik 62"/>
          <p:cNvCxnSpPr/>
          <p:nvPr/>
        </p:nvCxnSpPr>
        <p:spPr>
          <a:xfrm>
            <a:off x="1044327" y="658563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1323699" y="6443355"/>
            <a:ext cx="5993984" cy="369332"/>
          </a:xfrm>
          <a:prstGeom prst="rect">
            <a:avLst/>
          </a:prstGeom>
          <a:noFill/>
          <a:ln>
            <a:solidFill>
              <a:schemeClr val="tx1"/>
            </a:solidFill>
          </a:ln>
        </p:spPr>
        <p:txBody>
          <a:bodyPr wrap="square" rtlCol="0">
            <a:spAutoFit/>
          </a:bodyPr>
          <a:lstStyle/>
          <a:p>
            <a:r>
              <a:rPr lang="sl-SI" dirty="0" smtClean="0"/>
              <a:t>osnova za nadomestilo</a:t>
            </a:r>
            <a:endParaRPr lang="sl-SI" dirty="0"/>
          </a:p>
        </p:txBody>
      </p:sp>
      <p:cxnSp>
        <p:nvCxnSpPr>
          <p:cNvPr id="65" name="Raven povezovalnik 64"/>
          <p:cNvCxnSpPr/>
          <p:nvPr/>
        </p:nvCxnSpPr>
        <p:spPr>
          <a:xfrm>
            <a:off x="1044327" y="6220086"/>
            <a:ext cx="0" cy="365544"/>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1603071" y="6982558"/>
            <a:ext cx="5714612" cy="369332"/>
          </a:xfrm>
          <a:prstGeom prst="rect">
            <a:avLst/>
          </a:prstGeom>
          <a:noFill/>
          <a:ln>
            <a:solidFill>
              <a:schemeClr val="tx1"/>
            </a:solidFill>
          </a:ln>
        </p:spPr>
        <p:txBody>
          <a:bodyPr wrap="square" rtlCol="0">
            <a:spAutoFit/>
          </a:bodyPr>
          <a:lstStyle/>
          <a:p>
            <a:r>
              <a:rPr lang="sl-SI" dirty="0" smtClean="0"/>
              <a:t>višina nadomestil:</a:t>
            </a:r>
            <a:endParaRPr lang="sl-SI" dirty="0"/>
          </a:p>
        </p:txBody>
      </p:sp>
      <p:cxnSp>
        <p:nvCxnSpPr>
          <p:cNvPr id="69" name="Raven povezovalnik 68"/>
          <p:cNvCxnSpPr/>
          <p:nvPr/>
        </p:nvCxnSpPr>
        <p:spPr>
          <a:xfrm>
            <a:off x="1611731" y="757720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PoljeZBesedilom 69"/>
          <p:cNvSpPr txBox="1"/>
          <p:nvPr/>
        </p:nvSpPr>
        <p:spPr>
          <a:xfrm>
            <a:off x="1891103" y="7434930"/>
            <a:ext cx="5426580" cy="369332"/>
          </a:xfrm>
          <a:prstGeom prst="rect">
            <a:avLst/>
          </a:prstGeom>
          <a:noFill/>
          <a:ln>
            <a:solidFill>
              <a:schemeClr val="tx1"/>
            </a:solidFill>
          </a:ln>
        </p:spPr>
        <p:txBody>
          <a:bodyPr wrap="square" rtlCol="0">
            <a:spAutoFit/>
          </a:bodyPr>
          <a:lstStyle/>
          <a:p>
            <a:r>
              <a:rPr lang="sl-SI" dirty="0" smtClean="0"/>
              <a:t>100 % osnove v primerih v primerih odsotnosti z dela:</a:t>
            </a:r>
            <a:endParaRPr lang="sl-SI" dirty="0"/>
          </a:p>
        </p:txBody>
      </p:sp>
      <p:cxnSp>
        <p:nvCxnSpPr>
          <p:cNvPr id="71" name="Raven povezovalnik 70"/>
          <p:cNvCxnSpPr/>
          <p:nvPr/>
        </p:nvCxnSpPr>
        <p:spPr>
          <a:xfrm>
            <a:off x="1611731" y="7290914"/>
            <a:ext cx="0" cy="328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Raven povezovalnik 71"/>
          <p:cNvCxnSpPr/>
          <p:nvPr/>
        </p:nvCxnSpPr>
        <p:spPr>
          <a:xfrm>
            <a:off x="1332359" y="715240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Raven povezovalnik 72"/>
          <p:cNvCxnSpPr/>
          <p:nvPr/>
        </p:nvCxnSpPr>
        <p:spPr>
          <a:xfrm>
            <a:off x="1332359" y="6786858"/>
            <a:ext cx="0" cy="36554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Raven povezovalnik 73"/>
          <p:cNvCxnSpPr/>
          <p:nvPr/>
        </p:nvCxnSpPr>
        <p:spPr>
          <a:xfrm>
            <a:off x="1891103" y="8362047"/>
            <a:ext cx="273203" cy="0"/>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2170475" y="7865236"/>
            <a:ext cx="5147208" cy="923330"/>
          </a:xfrm>
          <a:prstGeom prst="rect">
            <a:avLst/>
          </a:prstGeom>
          <a:noFill/>
          <a:ln>
            <a:solidFill>
              <a:schemeClr val="tx1"/>
            </a:solidFill>
          </a:ln>
        </p:spPr>
        <p:txBody>
          <a:bodyPr wrap="square" rtlCol="0">
            <a:spAutoFit/>
          </a:bodyPr>
          <a:lstStyle/>
          <a:p>
            <a:r>
              <a:rPr lang="sl-SI" dirty="0" smtClean="0"/>
              <a:t>letni dopust, dela prosti dnevi po zakonu, poklicne bolezni in poškodbe pri delu, izobraževanje v interesu delodajalca</a:t>
            </a:r>
            <a:endParaRPr lang="sl-SI" dirty="0"/>
          </a:p>
        </p:txBody>
      </p:sp>
      <p:cxnSp>
        <p:nvCxnSpPr>
          <p:cNvPr id="76" name="Raven povezovalnik 75"/>
          <p:cNvCxnSpPr/>
          <p:nvPr/>
        </p:nvCxnSpPr>
        <p:spPr>
          <a:xfrm>
            <a:off x="1891103" y="7787726"/>
            <a:ext cx="0" cy="2213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Raven povezovalnik 81"/>
          <p:cNvCxnSpPr/>
          <p:nvPr/>
        </p:nvCxnSpPr>
        <p:spPr>
          <a:xfrm>
            <a:off x="1908423" y="9207866"/>
            <a:ext cx="273203" cy="0"/>
          </a:xfrm>
          <a:prstGeom prst="line">
            <a:avLst/>
          </a:prstGeom>
        </p:spPr>
        <p:style>
          <a:lnRef idx="1">
            <a:schemeClr val="accent1"/>
          </a:lnRef>
          <a:fillRef idx="0">
            <a:schemeClr val="accent1"/>
          </a:fillRef>
          <a:effectRef idx="0">
            <a:schemeClr val="accent1"/>
          </a:effectRef>
          <a:fontRef idx="minor">
            <a:schemeClr val="tx1"/>
          </a:fontRef>
        </p:style>
      </p:cxnSp>
      <p:sp>
        <p:nvSpPr>
          <p:cNvPr id="83" name="PoljeZBesedilom 82"/>
          <p:cNvSpPr txBox="1"/>
          <p:nvPr/>
        </p:nvSpPr>
        <p:spPr>
          <a:xfrm>
            <a:off x="2187795" y="8856813"/>
            <a:ext cx="5147208" cy="646331"/>
          </a:xfrm>
          <a:prstGeom prst="rect">
            <a:avLst/>
          </a:prstGeom>
          <a:noFill/>
          <a:ln>
            <a:solidFill>
              <a:schemeClr val="tx1"/>
            </a:solidFill>
          </a:ln>
        </p:spPr>
        <p:txBody>
          <a:bodyPr wrap="square" rtlCol="0">
            <a:spAutoFit/>
          </a:bodyPr>
          <a:lstStyle/>
          <a:p>
            <a:r>
              <a:rPr lang="sl-SI" dirty="0" smtClean="0"/>
              <a:t>90 % od osnove za ure odsotnosti z dela zaradi bolezni</a:t>
            </a:r>
            <a:endParaRPr lang="sl-SI" dirty="0"/>
          </a:p>
        </p:txBody>
      </p:sp>
      <p:cxnSp>
        <p:nvCxnSpPr>
          <p:cNvPr id="87" name="Raven povezovalnik 86"/>
          <p:cNvCxnSpPr/>
          <p:nvPr/>
        </p:nvCxnSpPr>
        <p:spPr>
          <a:xfrm>
            <a:off x="1908423" y="10001695"/>
            <a:ext cx="273203" cy="0"/>
          </a:xfrm>
          <a:prstGeom prst="line">
            <a:avLst/>
          </a:prstGeom>
        </p:spPr>
        <p:style>
          <a:lnRef idx="1">
            <a:schemeClr val="accent1"/>
          </a:lnRef>
          <a:fillRef idx="0">
            <a:schemeClr val="accent1"/>
          </a:fillRef>
          <a:effectRef idx="0">
            <a:schemeClr val="accent1"/>
          </a:effectRef>
          <a:fontRef idx="minor">
            <a:schemeClr val="tx1"/>
          </a:fontRef>
        </p:style>
      </p:cxnSp>
      <p:sp>
        <p:nvSpPr>
          <p:cNvPr id="88" name="PoljeZBesedilom 87"/>
          <p:cNvSpPr txBox="1"/>
          <p:nvPr/>
        </p:nvSpPr>
        <p:spPr>
          <a:xfrm>
            <a:off x="2187795" y="9650642"/>
            <a:ext cx="5147208" cy="646331"/>
          </a:xfrm>
          <a:prstGeom prst="rect">
            <a:avLst/>
          </a:prstGeom>
          <a:noFill/>
          <a:ln>
            <a:solidFill>
              <a:schemeClr val="tx1"/>
            </a:solidFill>
          </a:ln>
        </p:spPr>
        <p:txBody>
          <a:bodyPr wrap="square" rtlCol="0">
            <a:spAutoFit/>
          </a:bodyPr>
          <a:lstStyle/>
          <a:p>
            <a:r>
              <a:rPr lang="sl-SI" dirty="0" smtClean="0"/>
              <a:t>80 % od osnove zaradi poškodb zunaj dela, nega družinskega člana, spremstva</a:t>
            </a:r>
            <a:endParaRPr lang="sl-SI" dirty="0"/>
          </a:p>
        </p:txBody>
      </p:sp>
    </p:spTree>
    <p:extLst>
      <p:ext uri="{BB962C8B-B14F-4D97-AF65-F5344CB8AC3E}">
        <p14:creationId xmlns:p14="http://schemas.microsoft.com/office/powerpoint/2010/main" val="2249119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hlinkClick r:id="rId2" action="ppaction://hlinksldjump"/>
          </p:cNvPr>
          <p:cNvSpPr txBox="1"/>
          <p:nvPr/>
        </p:nvSpPr>
        <p:spPr>
          <a:xfrm>
            <a:off x="180231" y="306140"/>
            <a:ext cx="7128792" cy="369332"/>
          </a:xfrm>
          <a:prstGeom prst="rect">
            <a:avLst/>
          </a:prstGeom>
          <a:noFill/>
          <a:ln>
            <a:solidFill>
              <a:srgbClr val="FF0000"/>
            </a:solidFill>
          </a:ln>
        </p:spPr>
        <p:txBody>
          <a:bodyPr wrap="square" rtlCol="0">
            <a:spAutoFit/>
          </a:bodyPr>
          <a:lstStyle/>
          <a:p>
            <a:r>
              <a:rPr lang="sl-SI" dirty="0" smtClean="0"/>
              <a:t>obračun plače na osnovi količnikov (2. del)</a:t>
            </a:r>
            <a:endParaRPr lang="sl-SI" dirty="0"/>
          </a:p>
        </p:txBody>
      </p:sp>
      <p:sp>
        <p:nvSpPr>
          <p:cNvPr id="3" name="PoljeZBesedilom 2"/>
          <p:cNvSpPr txBox="1"/>
          <p:nvPr/>
        </p:nvSpPr>
        <p:spPr>
          <a:xfrm>
            <a:off x="468263" y="738188"/>
            <a:ext cx="6849420" cy="369332"/>
          </a:xfrm>
          <a:prstGeom prst="rect">
            <a:avLst/>
          </a:prstGeom>
          <a:solidFill>
            <a:srgbClr val="FFC000"/>
          </a:solidFill>
          <a:ln>
            <a:solidFill>
              <a:schemeClr val="tx1"/>
            </a:solidFill>
          </a:ln>
        </p:spPr>
        <p:txBody>
          <a:bodyPr wrap="square" rtlCol="0">
            <a:spAutoFit/>
          </a:bodyPr>
          <a:lstStyle/>
          <a:p>
            <a:r>
              <a:rPr lang="sl-SI" dirty="0" smtClean="0"/>
              <a:t>prispevki iz plač</a:t>
            </a:r>
            <a:endParaRPr lang="sl-SI" dirty="0"/>
          </a:p>
        </p:txBody>
      </p:sp>
      <p:cxnSp>
        <p:nvCxnSpPr>
          <p:cNvPr id="4" name="Raven povezovalnik 3"/>
          <p:cNvCxnSpPr/>
          <p:nvPr/>
        </p:nvCxnSpPr>
        <p:spPr>
          <a:xfrm>
            <a:off x="180231" y="88220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aven povezovalnik 4"/>
          <p:cNvCxnSpPr/>
          <p:nvPr/>
        </p:nvCxnSpPr>
        <p:spPr>
          <a:xfrm>
            <a:off x="468263" y="145826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PoljeZBesedilom 5"/>
          <p:cNvSpPr txBox="1"/>
          <p:nvPr/>
        </p:nvSpPr>
        <p:spPr>
          <a:xfrm>
            <a:off x="747635" y="1170236"/>
            <a:ext cx="6570048" cy="369332"/>
          </a:xfrm>
          <a:prstGeom prst="rect">
            <a:avLst/>
          </a:prstGeom>
          <a:noFill/>
          <a:ln>
            <a:solidFill>
              <a:schemeClr val="tx1"/>
            </a:solidFill>
          </a:ln>
        </p:spPr>
        <p:txBody>
          <a:bodyPr wrap="square" rtlCol="0">
            <a:spAutoFit/>
          </a:bodyPr>
          <a:lstStyle/>
          <a:p>
            <a:r>
              <a:rPr lang="sl-SI" dirty="0" smtClean="0"/>
              <a:t>so prispevki:</a:t>
            </a:r>
            <a:endParaRPr lang="sl-SI" dirty="0"/>
          </a:p>
        </p:txBody>
      </p:sp>
      <p:sp>
        <p:nvSpPr>
          <p:cNvPr id="8" name="PoljeZBesedilom 7"/>
          <p:cNvSpPr txBox="1"/>
          <p:nvPr/>
        </p:nvSpPr>
        <p:spPr>
          <a:xfrm>
            <a:off x="1035667" y="1737008"/>
            <a:ext cx="6282016" cy="369332"/>
          </a:xfrm>
          <a:prstGeom prst="rect">
            <a:avLst/>
          </a:prstGeom>
          <a:noFill/>
          <a:ln>
            <a:solidFill>
              <a:schemeClr val="tx1"/>
            </a:solidFill>
          </a:ln>
        </p:spPr>
        <p:txBody>
          <a:bodyPr wrap="square" rtlCol="0">
            <a:spAutoFit/>
          </a:bodyPr>
          <a:lstStyle/>
          <a:p>
            <a:r>
              <a:rPr lang="sl-SI" dirty="0" smtClean="0"/>
              <a:t>za pokojninsko in invalidsko zavarovanje</a:t>
            </a:r>
            <a:endParaRPr lang="sl-SI" dirty="0"/>
          </a:p>
        </p:txBody>
      </p:sp>
      <p:cxnSp>
        <p:nvCxnSpPr>
          <p:cNvPr id="9" name="Raven povezovalnik 8"/>
          <p:cNvCxnSpPr/>
          <p:nvPr/>
        </p:nvCxnSpPr>
        <p:spPr>
          <a:xfrm>
            <a:off x="756295" y="1530276"/>
            <a:ext cx="0" cy="16544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aven povezovalnik 9"/>
          <p:cNvCxnSpPr/>
          <p:nvPr/>
        </p:nvCxnSpPr>
        <p:spPr>
          <a:xfrm>
            <a:off x="756295" y="195129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aven povezovalnik 18"/>
          <p:cNvCxnSpPr/>
          <p:nvPr/>
        </p:nvCxnSpPr>
        <p:spPr>
          <a:xfrm>
            <a:off x="468263" y="1170236"/>
            <a:ext cx="0" cy="2592288"/>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1035667" y="2313072"/>
            <a:ext cx="6282016" cy="369332"/>
          </a:xfrm>
          <a:prstGeom prst="rect">
            <a:avLst/>
          </a:prstGeom>
          <a:noFill/>
          <a:ln>
            <a:solidFill>
              <a:schemeClr val="tx1"/>
            </a:solidFill>
          </a:ln>
        </p:spPr>
        <p:txBody>
          <a:bodyPr wrap="square" rtlCol="0">
            <a:spAutoFit/>
          </a:bodyPr>
          <a:lstStyle/>
          <a:p>
            <a:r>
              <a:rPr lang="sl-SI" dirty="0" smtClean="0"/>
              <a:t>za zdravstveno zavarovanje</a:t>
            </a:r>
            <a:endParaRPr lang="sl-SI" dirty="0"/>
          </a:p>
        </p:txBody>
      </p:sp>
      <p:cxnSp>
        <p:nvCxnSpPr>
          <p:cNvPr id="46" name="Raven povezovalnik 45"/>
          <p:cNvCxnSpPr/>
          <p:nvPr/>
        </p:nvCxnSpPr>
        <p:spPr>
          <a:xfrm>
            <a:off x="756295" y="252735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035667" y="2970436"/>
            <a:ext cx="6282016" cy="369332"/>
          </a:xfrm>
          <a:prstGeom prst="rect">
            <a:avLst/>
          </a:prstGeom>
          <a:noFill/>
          <a:ln>
            <a:solidFill>
              <a:schemeClr val="tx1"/>
            </a:solidFill>
          </a:ln>
        </p:spPr>
        <p:txBody>
          <a:bodyPr wrap="square" rtlCol="0">
            <a:spAutoFit/>
          </a:bodyPr>
          <a:lstStyle/>
          <a:p>
            <a:r>
              <a:rPr lang="sl-SI" dirty="0" smtClean="0"/>
              <a:t>za porodniško varstvo in za zaposlovanje</a:t>
            </a:r>
            <a:endParaRPr lang="sl-SI" dirty="0"/>
          </a:p>
        </p:txBody>
      </p:sp>
      <p:cxnSp>
        <p:nvCxnSpPr>
          <p:cNvPr id="48" name="Raven povezovalnik 47"/>
          <p:cNvCxnSpPr/>
          <p:nvPr/>
        </p:nvCxnSpPr>
        <p:spPr>
          <a:xfrm>
            <a:off x="756295" y="3184719"/>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a:off x="468263" y="376252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747635" y="3609216"/>
            <a:ext cx="6570048" cy="646331"/>
          </a:xfrm>
          <a:prstGeom prst="rect">
            <a:avLst/>
          </a:prstGeom>
          <a:noFill/>
          <a:ln>
            <a:solidFill>
              <a:schemeClr val="tx1"/>
            </a:solidFill>
          </a:ln>
        </p:spPr>
        <p:txBody>
          <a:bodyPr wrap="square" rtlCol="0">
            <a:spAutoFit/>
          </a:bodyPr>
          <a:lstStyle/>
          <a:p>
            <a:r>
              <a:rPr lang="sl-SI" dirty="0" smtClean="0"/>
              <a:t>po trenutno veljavni zakonodaji znaša stopnja prispevkov za socialno varnost</a:t>
            </a:r>
            <a:endParaRPr lang="sl-SI" dirty="0"/>
          </a:p>
        </p:txBody>
      </p:sp>
      <p:sp>
        <p:nvSpPr>
          <p:cNvPr id="53" name="PoljeZBesedilom 52"/>
          <p:cNvSpPr txBox="1"/>
          <p:nvPr/>
        </p:nvSpPr>
        <p:spPr>
          <a:xfrm>
            <a:off x="1035667" y="4473312"/>
            <a:ext cx="6282016" cy="369332"/>
          </a:xfrm>
          <a:prstGeom prst="rect">
            <a:avLst/>
          </a:prstGeom>
          <a:noFill/>
          <a:ln>
            <a:solidFill>
              <a:schemeClr val="tx1"/>
            </a:solidFill>
          </a:ln>
        </p:spPr>
        <p:txBody>
          <a:bodyPr wrap="square" rtlCol="0">
            <a:spAutoFit/>
          </a:bodyPr>
          <a:lstStyle/>
          <a:p>
            <a:r>
              <a:rPr lang="sl-SI" dirty="0" smtClean="0"/>
              <a:t>22,1 % kosmate plače in nadomestil zaposlenega</a:t>
            </a:r>
            <a:endParaRPr lang="sl-SI" dirty="0"/>
          </a:p>
        </p:txBody>
      </p:sp>
      <p:cxnSp>
        <p:nvCxnSpPr>
          <p:cNvPr id="54" name="Raven povezovalnik 53"/>
          <p:cNvCxnSpPr/>
          <p:nvPr/>
        </p:nvCxnSpPr>
        <p:spPr>
          <a:xfrm>
            <a:off x="756295" y="4255547"/>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ven povezovalnik 54"/>
          <p:cNvCxnSpPr/>
          <p:nvPr/>
        </p:nvCxnSpPr>
        <p:spPr>
          <a:xfrm>
            <a:off x="756295" y="468759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180231" y="666180"/>
            <a:ext cx="0" cy="4455205"/>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468263" y="4977368"/>
            <a:ext cx="6849420" cy="369332"/>
          </a:xfrm>
          <a:prstGeom prst="rect">
            <a:avLst/>
          </a:prstGeom>
          <a:solidFill>
            <a:srgbClr val="FFC000"/>
          </a:solidFill>
          <a:ln>
            <a:solidFill>
              <a:schemeClr val="tx1"/>
            </a:solidFill>
          </a:ln>
        </p:spPr>
        <p:txBody>
          <a:bodyPr wrap="square" rtlCol="0">
            <a:spAutoFit/>
          </a:bodyPr>
          <a:lstStyle/>
          <a:p>
            <a:r>
              <a:rPr lang="sl-SI" dirty="0" smtClean="0"/>
              <a:t>davek iz plač (progresiven)</a:t>
            </a:r>
            <a:endParaRPr lang="sl-SI" dirty="0"/>
          </a:p>
        </p:txBody>
      </p:sp>
      <p:cxnSp>
        <p:nvCxnSpPr>
          <p:cNvPr id="62" name="Raven povezovalnik 61"/>
          <p:cNvCxnSpPr/>
          <p:nvPr/>
        </p:nvCxnSpPr>
        <p:spPr>
          <a:xfrm>
            <a:off x="180231" y="512138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Raven povezovalnik 62"/>
          <p:cNvCxnSpPr/>
          <p:nvPr/>
        </p:nvCxnSpPr>
        <p:spPr>
          <a:xfrm>
            <a:off x="468263" y="563473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Raven povezovalnik 66"/>
          <p:cNvCxnSpPr/>
          <p:nvPr/>
        </p:nvCxnSpPr>
        <p:spPr>
          <a:xfrm>
            <a:off x="468263" y="5346700"/>
            <a:ext cx="0" cy="1017404"/>
          </a:xfrm>
          <a:prstGeom prst="line">
            <a:avLst/>
          </a:prstGeom>
        </p:spPr>
        <p:style>
          <a:lnRef idx="1">
            <a:schemeClr val="accent1"/>
          </a:lnRef>
          <a:fillRef idx="0">
            <a:schemeClr val="accent1"/>
          </a:fillRef>
          <a:effectRef idx="0">
            <a:schemeClr val="accent1"/>
          </a:effectRef>
          <a:fontRef idx="minor">
            <a:schemeClr val="tx1"/>
          </a:fontRef>
        </p:style>
      </p:cxnSp>
      <p:sp>
        <p:nvSpPr>
          <p:cNvPr id="77" name="PoljeZBesedilom 76">
            <a:hlinkClick r:id="rId3" action="ppaction://hlinksldjump"/>
          </p:cNvPr>
          <p:cNvSpPr txBox="1"/>
          <p:nvPr/>
        </p:nvSpPr>
        <p:spPr>
          <a:xfrm>
            <a:off x="756295" y="5481424"/>
            <a:ext cx="6570048" cy="369332"/>
          </a:xfrm>
          <a:prstGeom prst="rect">
            <a:avLst/>
          </a:prstGeom>
          <a:noFill/>
          <a:ln>
            <a:solidFill>
              <a:srgbClr val="FF0000"/>
            </a:solidFill>
          </a:ln>
        </p:spPr>
        <p:txBody>
          <a:bodyPr wrap="square" rtlCol="0">
            <a:spAutoFit/>
          </a:bodyPr>
          <a:lstStyle/>
          <a:p>
            <a:r>
              <a:rPr lang="sl-SI" dirty="0" smtClean="0"/>
              <a:t>davčna lestvica je razdeljena v 5 razredov</a:t>
            </a:r>
            <a:endParaRPr lang="sl-SI" dirty="0"/>
          </a:p>
        </p:txBody>
      </p:sp>
      <p:cxnSp>
        <p:nvCxnSpPr>
          <p:cNvPr id="78" name="Raven povezovalnik 77"/>
          <p:cNvCxnSpPr/>
          <p:nvPr/>
        </p:nvCxnSpPr>
        <p:spPr>
          <a:xfrm>
            <a:off x="468263" y="636410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9" name="PoljeZBesedilom 78"/>
          <p:cNvSpPr txBox="1"/>
          <p:nvPr/>
        </p:nvSpPr>
        <p:spPr>
          <a:xfrm>
            <a:off x="756295" y="6210796"/>
            <a:ext cx="6570048" cy="369332"/>
          </a:xfrm>
          <a:prstGeom prst="rect">
            <a:avLst/>
          </a:prstGeom>
          <a:noFill/>
          <a:ln>
            <a:solidFill>
              <a:schemeClr val="tx1"/>
            </a:solidFill>
          </a:ln>
        </p:spPr>
        <p:txBody>
          <a:bodyPr wrap="square" rtlCol="0">
            <a:spAutoFit/>
          </a:bodyPr>
          <a:lstStyle/>
          <a:p>
            <a:r>
              <a:rPr lang="sl-SI" dirty="0" smtClean="0"/>
              <a:t>akontacija dohodnine se odmeri:</a:t>
            </a:r>
            <a:endParaRPr lang="sl-SI" dirty="0"/>
          </a:p>
        </p:txBody>
      </p:sp>
      <p:sp>
        <p:nvSpPr>
          <p:cNvPr id="80" name="PoljeZBesedilom 79"/>
          <p:cNvSpPr txBox="1"/>
          <p:nvPr/>
        </p:nvSpPr>
        <p:spPr>
          <a:xfrm>
            <a:off x="1035667" y="6840284"/>
            <a:ext cx="6282016" cy="369332"/>
          </a:xfrm>
          <a:prstGeom prst="rect">
            <a:avLst/>
          </a:prstGeom>
          <a:noFill/>
          <a:ln>
            <a:solidFill>
              <a:schemeClr val="tx1"/>
            </a:solidFill>
          </a:ln>
        </p:spPr>
        <p:txBody>
          <a:bodyPr wrap="square" rtlCol="0">
            <a:spAutoFit/>
          </a:bodyPr>
          <a:lstStyle/>
          <a:p>
            <a:r>
              <a:rPr lang="sl-SI" dirty="0" smtClean="0"/>
              <a:t>osnova za obračun davka (kosmata plača + nadomestila)</a:t>
            </a:r>
            <a:endParaRPr lang="sl-SI" dirty="0"/>
          </a:p>
        </p:txBody>
      </p:sp>
      <p:cxnSp>
        <p:nvCxnSpPr>
          <p:cNvPr id="81" name="Raven povezovalnik 80"/>
          <p:cNvCxnSpPr/>
          <p:nvPr/>
        </p:nvCxnSpPr>
        <p:spPr>
          <a:xfrm flipH="1">
            <a:off x="747635" y="6633552"/>
            <a:ext cx="8660" cy="3598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Raven povezovalnik 81"/>
          <p:cNvCxnSpPr/>
          <p:nvPr/>
        </p:nvCxnSpPr>
        <p:spPr>
          <a:xfrm>
            <a:off x="756295" y="705456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3" name="PoljeZBesedilom 82"/>
          <p:cNvSpPr txBox="1"/>
          <p:nvPr/>
        </p:nvSpPr>
        <p:spPr>
          <a:xfrm>
            <a:off x="1387047" y="7497648"/>
            <a:ext cx="5921976" cy="369332"/>
          </a:xfrm>
          <a:prstGeom prst="rect">
            <a:avLst/>
          </a:prstGeom>
          <a:noFill/>
          <a:ln>
            <a:solidFill>
              <a:schemeClr val="tx1"/>
            </a:solidFill>
          </a:ln>
        </p:spPr>
        <p:txBody>
          <a:bodyPr wrap="square" rtlCol="0">
            <a:spAutoFit/>
          </a:bodyPr>
          <a:lstStyle/>
          <a:p>
            <a:r>
              <a:rPr lang="sl-SI" dirty="0" smtClean="0"/>
              <a:t>zmanjšana za (prispevke iz plač + olajšave)</a:t>
            </a:r>
            <a:endParaRPr lang="sl-SI" dirty="0"/>
          </a:p>
        </p:txBody>
      </p:sp>
      <p:cxnSp>
        <p:nvCxnSpPr>
          <p:cNvPr id="84" name="Raven povezovalnik 83"/>
          <p:cNvCxnSpPr/>
          <p:nvPr/>
        </p:nvCxnSpPr>
        <p:spPr>
          <a:xfrm>
            <a:off x="1044327" y="7711931"/>
            <a:ext cx="334872" cy="0"/>
          </a:xfrm>
          <a:prstGeom prst="line">
            <a:avLst/>
          </a:prstGeom>
        </p:spPr>
        <p:style>
          <a:lnRef idx="1">
            <a:schemeClr val="accent1"/>
          </a:lnRef>
          <a:fillRef idx="0">
            <a:schemeClr val="accent1"/>
          </a:fillRef>
          <a:effectRef idx="0">
            <a:schemeClr val="accent1"/>
          </a:effectRef>
          <a:fontRef idx="minor">
            <a:schemeClr val="tx1"/>
          </a:fontRef>
        </p:style>
      </p:cxnSp>
      <p:sp>
        <p:nvSpPr>
          <p:cNvPr id="85" name="PoljeZBesedilom 84"/>
          <p:cNvSpPr txBox="1"/>
          <p:nvPr/>
        </p:nvSpPr>
        <p:spPr>
          <a:xfrm>
            <a:off x="1035667" y="10017928"/>
            <a:ext cx="6345364" cy="369332"/>
          </a:xfrm>
          <a:prstGeom prst="rect">
            <a:avLst/>
          </a:prstGeom>
          <a:noFill/>
          <a:ln>
            <a:solidFill>
              <a:schemeClr val="tx1"/>
            </a:solidFill>
          </a:ln>
        </p:spPr>
        <p:txBody>
          <a:bodyPr wrap="square" rtlCol="0">
            <a:spAutoFit/>
          </a:bodyPr>
          <a:lstStyle/>
          <a:p>
            <a:r>
              <a:rPr lang="sl-SI" dirty="0" smtClean="0"/>
              <a:t>uvrsti v pripadajoči razred davčne lestvice</a:t>
            </a:r>
            <a:endParaRPr lang="sl-SI" dirty="0"/>
          </a:p>
        </p:txBody>
      </p:sp>
      <p:cxnSp>
        <p:nvCxnSpPr>
          <p:cNvPr id="86" name="Raven povezovalnik 85"/>
          <p:cNvCxnSpPr/>
          <p:nvPr/>
        </p:nvCxnSpPr>
        <p:spPr>
          <a:xfrm>
            <a:off x="756295" y="1023221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Raven povezovalnik 87"/>
          <p:cNvCxnSpPr/>
          <p:nvPr/>
        </p:nvCxnSpPr>
        <p:spPr>
          <a:xfrm>
            <a:off x="1044327" y="7220649"/>
            <a:ext cx="0" cy="491282"/>
          </a:xfrm>
          <a:prstGeom prst="line">
            <a:avLst/>
          </a:prstGeom>
        </p:spPr>
        <p:style>
          <a:lnRef idx="1">
            <a:schemeClr val="accent1"/>
          </a:lnRef>
          <a:fillRef idx="0">
            <a:schemeClr val="accent1"/>
          </a:fillRef>
          <a:effectRef idx="0">
            <a:schemeClr val="accent1"/>
          </a:effectRef>
          <a:fontRef idx="minor">
            <a:schemeClr val="tx1"/>
          </a:fontRef>
        </p:style>
      </p:cxnSp>
      <p:sp>
        <p:nvSpPr>
          <p:cNvPr id="92" name="PoljeZBesedilom 91"/>
          <p:cNvSpPr txBox="1"/>
          <p:nvPr/>
        </p:nvSpPr>
        <p:spPr>
          <a:xfrm>
            <a:off x="1747087" y="8145720"/>
            <a:ext cx="5579256" cy="367590"/>
          </a:xfrm>
          <a:prstGeom prst="rect">
            <a:avLst/>
          </a:prstGeom>
          <a:noFill/>
          <a:ln>
            <a:solidFill>
              <a:schemeClr val="tx1"/>
            </a:solidFill>
          </a:ln>
        </p:spPr>
        <p:txBody>
          <a:bodyPr wrap="square" rtlCol="0">
            <a:spAutoFit/>
          </a:bodyPr>
          <a:lstStyle/>
          <a:p>
            <a:r>
              <a:rPr lang="sl-SI" dirty="0"/>
              <a:t>z</a:t>
            </a:r>
            <a:r>
              <a:rPr lang="sl-SI" dirty="0" smtClean="0"/>
              <a:t>aposleni zmanjšuje osnovo za davek s:</a:t>
            </a:r>
            <a:endParaRPr lang="sl-SI" dirty="0"/>
          </a:p>
        </p:txBody>
      </p:sp>
      <p:cxnSp>
        <p:nvCxnSpPr>
          <p:cNvPr id="93" name="Raven povezovalnik 92"/>
          <p:cNvCxnSpPr/>
          <p:nvPr/>
        </p:nvCxnSpPr>
        <p:spPr>
          <a:xfrm>
            <a:off x="1404367" y="8360003"/>
            <a:ext cx="3348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Raven povezovalnik 93"/>
          <p:cNvCxnSpPr/>
          <p:nvPr/>
        </p:nvCxnSpPr>
        <p:spPr>
          <a:xfrm>
            <a:off x="1404367" y="7868721"/>
            <a:ext cx="0" cy="491282"/>
          </a:xfrm>
          <a:prstGeom prst="line">
            <a:avLst/>
          </a:prstGeom>
        </p:spPr>
        <p:style>
          <a:lnRef idx="1">
            <a:schemeClr val="accent1"/>
          </a:lnRef>
          <a:fillRef idx="0">
            <a:schemeClr val="accent1"/>
          </a:fillRef>
          <a:effectRef idx="0">
            <a:schemeClr val="accent1"/>
          </a:effectRef>
          <a:fontRef idx="minor">
            <a:schemeClr val="tx1"/>
          </a:fontRef>
        </p:style>
      </p:cxnSp>
      <p:sp>
        <p:nvSpPr>
          <p:cNvPr id="95" name="PoljeZBesedilom 94"/>
          <p:cNvSpPr txBox="1"/>
          <p:nvPr/>
        </p:nvSpPr>
        <p:spPr>
          <a:xfrm>
            <a:off x="2089807" y="8803084"/>
            <a:ext cx="5291224" cy="369332"/>
          </a:xfrm>
          <a:prstGeom prst="rect">
            <a:avLst/>
          </a:prstGeom>
          <a:noFill/>
          <a:ln>
            <a:solidFill>
              <a:schemeClr val="tx1"/>
            </a:solidFill>
          </a:ln>
        </p:spPr>
        <p:txBody>
          <a:bodyPr wrap="square" rtlCol="0">
            <a:spAutoFit/>
          </a:bodyPr>
          <a:lstStyle/>
          <a:p>
            <a:r>
              <a:rPr lang="sl-SI" dirty="0" smtClean="0"/>
              <a:t>splošno olajšavo</a:t>
            </a:r>
            <a:endParaRPr lang="sl-SI" dirty="0"/>
          </a:p>
        </p:txBody>
      </p:sp>
      <p:cxnSp>
        <p:nvCxnSpPr>
          <p:cNvPr id="96" name="Raven povezovalnik 95"/>
          <p:cNvCxnSpPr/>
          <p:nvPr/>
        </p:nvCxnSpPr>
        <p:spPr>
          <a:xfrm>
            <a:off x="1747087" y="9006334"/>
            <a:ext cx="3348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Raven povezovalnik 96"/>
          <p:cNvCxnSpPr/>
          <p:nvPr/>
        </p:nvCxnSpPr>
        <p:spPr>
          <a:xfrm>
            <a:off x="1747087" y="8515052"/>
            <a:ext cx="0" cy="491282"/>
          </a:xfrm>
          <a:prstGeom prst="line">
            <a:avLst/>
          </a:prstGeom>
        </p:spPr>
        <p:style>
          <a:lnRef idx="1">
            <a:schemeClr val="accent1"/>
          </a:lnRef>
          <a:fillRef idx="0">
            <a:schemeClr val="accent1"/>
          </a:fillRef>
          <a:effectRef idx="0">
            <a:schemeClr val="accent1"/>
          </a:effectRef>
          <a:fontRef idx="minor">
            <a:schemeClr val="tx1"/>
          </a:fontRef>
        </p:style>
      </p:cxnSp>
      <p:sp>
        <p:nvSpPr>
          <p:cNvPr id="98" name="PoljeZBesedilom 97"/>
          <p:cNvSpPr txBox="1"/>
          <p:nvPr/>
        </p:nvSpPr>
        <p:spPr>
          <a:xfrm>
            <a:off x="2107127" y="9307140"/>
            <a:ext cx="5291224" cy="369332"/>
          </a:xfrm>
          <a:prstGeom prst="rect">
            <a:avLst/>
          </a:prstGeom>
          <a:noFill/>
          <a:ln>
            <a:solidFill>
              <a:schemeClr val="tx1"/>
            </a:solidFill>
          </a:ln>
        </p:spPr>
        <p:txBody>
          <a:bodyPr wrap="square" rtlCol="0">
            <a:spAutoFit/>
          </a:bodyPr>
          <a:lstStyle/>
          <a:p>
            <a:r>
              <a:rPr lang="sl-SI" dirty="0" smtClean="0"/>
              <a:t>posebno olajšavo (za vzdrževane družinske člane)</a:t>
            </a:r>
            <a:endParaRPr lang="sl-SI" dirty="0"/>
          </a:p>
        </p:txBody>
      </p:sp>
      <p:cxnSp>
        <p:nvCxnSpPr>
          <p:cNvPr id="99" name="Raven povezovalnik 98"/>
          <p:cNvCxnSpPr/>
          <p:nvPr/>
        </p:nvCxnSpPr>
        <p:spPr>
          <a:xfrm>
            <a:off x="1764407" y="9510390"/>
            <a:ext cx="3348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Raven povezovalnik 99"/>
          <p:cNvCxnSpPr/>
          <p:nvPr/>
        </p:nvCxnSpPr>
        <p:spPr>
          <a:xfrm>
            <a:off x="1764407" y="9019108"/>
            <a:ext cx="0" cy="49128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4368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hlinkClick r:id="rId2" action="ppaction://hlinksldjump"/>
          </p:cNvPr>
          <p:cNvSpPr txBox="1"/>
          <p:nvPr/>
        </p:nvSpPr>
        <p:spPr>
          <a:xfrm>
            <a:off x="180231" y="306140"/>
            <a:ext cx="7128792" cy="369332"/>
          </a:xfrm>
          <a:prstGeom prst="rect">
            <a:avLst/>
          </a:prstGeom>
          <a:noFill/>
          <a:ln>
            <a:solidFill>
              <a:srgbClr val="FF0000"/>
            </a:solidFill>
          </a:ln>
        </p:spPr>
        <p:txBody>
          <a:bodyPr wrap="square" rtlCol="0">
            <a:spAutoFit/>
          </a:bodyPr>
          <a:lstStyle/>
          <a:p>
            <a:r>
              <a:rPr lang="sl-SI" dirty="0" smtClean="0"/>
              <a:t>obračun plače na osnovi količnikov (3. del)</a:t>
            </a:r>
            <a:endParaRPr lang="sl-SI" dirty="0"/>
          </a:p>
        </p:txBody>
      </p:sp>
      <p:sp>
        <p:nvSpPr>
          <p:cNvPr id="3" name="PoljeZBesedilom 2"/>
          <p:cNvSpPr txBox="1"/>
          <p:nvPr/>
        </p:nvSpPr>
        <p:spPr>
          <a:xfrm>
            <a:off x="468263" y="738188"/>
            <a:ext cx="6849420" cy="369332"/>
          </a:xfrm>
          <a:prstGeom prst="rect">
            <a:avLst/>
          </a:prstGeom>
          <a:solidFill>
            <a:srgbClr val="FFC000"/>
          </a:solidFill>
          <a:ln>
            <a:solidFill>
              <a:schemeClr val="tx1"/>
            </a:solidFill>
          </a:ln>
        </p:spPr>
        <p:txBody>
          <a:bodyPr wrap="square" rtlCol="0">
            <a:spAutoFit/>
          </a:bodyPr>
          <a:lstStyle/>
          <a:p>
            <a:r>
              <a:rPr lang="sl-SI" dirty="0" smtClean="0"/>
              <a:t>Čista (neto) plača</a:t>
            </a:r>
            <a:endParaRPr lang="sl-SI" dirty="0"/>
          </a:p>
        </p:txBody>
      </p:sp>
      <p:cxnSp>
        <p:nvCxnSpPr>
          <p:cNvPr id="4" name="Raven povezovalnik 3"/>
          <p:cNvCxnSpPr/>
          <p:nvPr/>
        </p:nvCxnSpPr>
        <p:spPr>
          <a:xfrm>
            <a:off x="180231" y="88220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aven povezovalnik 4"/>
          <p:cNvCxnSpPr/>
          <p:nvPr/>
        </p:nvCxnSpPr>
        <p:spPr>
          <a:xfrm>
            <a:off x="468263" y="138626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PoljeZBesedilom 5"/>
          <p:cNvSpPr txBox="1"/>
          <p:nvPr/>
        </p:nvSpPr>
        <p:spPr>
          <a:xfrm>
            <a:off x="747635" y="1170236"/>
            <a:ext cx="6570048" cy="369332"/>
          </a:xfrm>
          <a:prstGeom prst="rect">
            <a:avLst/>
          </a:prstGeom>
          <a:noFill/>
          <a:ln>
            <a:solidFill>
              <a:schemeClr val="tx1"/>
            </a:solidFill>
          </a:ln>
        </p:spPr>
        <p:txBody>
          <a:bodyPr wrap="square" rtlCol="0">
            <a:spAutoFit/>
          </a:bodyPr>
          <a:lstStyle/>
          <a:p>
            <a:r>
              <a:rPr lang="sl-SI" dirty="0" smtClean="0"/>
              <a:t>ostane zaposlenemu po odtegnitvi:</a:t>
            </a:r>
            <a:endParaRPr lang="sl-SI" dirty="0"/>
          </a:p>
        </p:txBody>
      </p:sp>
      <p:sp>
        <p:nvSpPr>
          <p:cNvPr id="7" name="PoljeZBesedilom 6"/>
          <p:cNvSpPr txBox="1"/>
          <p:nvPr/>
        </p:nvSpPr>
        <p:spPr>
          <a:xfrm>
            <a:off x="1035667" y="1737008"/>
            <a:ext cx="6282016" cy="369332"/>
          </a:xfrm>
          <a:prstGeom prst="rect">
            <a:avLst/>
          </a:prstGeom>
          <a:noFill/>
          <a:ln>
            <a:solidFill>
              <a:schemeClr val="tx1"/>
            </a:solidFill>
          </a:ln>
        </p:spPr>
        <p:txBody>
          <a:bodyPr wrap="square" rtlCol="0">
            <a:spAutoFit/>
          </a:bodyPr>
          <a:lstStyle/>
          <a:p>
            <a:r>
              <a:rPr lang="sl-SI" dirty="0" smtClean="0"/>
              <a:t>obveznosti iz plač</a:t>
            </a:r>
            <a:endParaRPr lang="sl-SI" dirty="0"/>
          </a:p>
        </p:txBody>
      </p:sp>
      <p:cxnSp>
        <p:nvCxnSpPr>
          <p:cNvPr id="8" name="Raven povezovalnik 7"/>
          <p:cNvCxnSpPr/>
          <p:nvPr/>
        </p:nvCxnSpPr>
        <p:spPr>
          <a:xfrm>
            <a:off x="756295" y="1530276"/>
            <a:ext cx="0" cy="42101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a:off x="756295" y="195129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aven povezovalnik 9"/>
          <p:cNvCxnSpPr/>
          <p:nvPr/>
        </p:nvCxnSpPr>
        <p:spPr>
          <a:xfrm>
            <a:off x="468263" y="1170236"/>
            <a:ext cx="0" cy="1944216"/>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1459055" y="2313072"/>
            <a:ext cx="5849968" cy="369332"/>
          </a:xfrm>
          <a:prstGeom prst="rect">
            <a:avLst/>
          </a:prstGeom>
          <a:noFill/>
          <a:ln>
            <a:solidFill>
              <a:schemeClr val="tx1"/>
            </a:solidFill>
          </a:ln>
        </p:spPr>
        <p:txBody>
          <a:bodyPr wrap="square" rtlCol="0">
            <a:spAutoFit/>
          </a:bodyPr>
          <a:lstStyle/>
          <a:p>
            <a:r>
              <a:rPr lang="sl-SI" dirty="0"/>
              <a:t>p</a:t>
            </a:r>
            <a:r>
              <a:rPr lang="sl-SI" dirty="0" smtClean="0"/>
              <a:t>rispevkov + davka iz plač</a:t>
            </a:r>
            <a:endParaRPr lang="sl-SI" dirty="0"/>
          </a:p>
        </p:txBody>
      </p:sp>
      <p:cxnSp>
        <p:nvCxnSpPr>
          <p:cNvPr id="12" name="Raven povezovalnik 11"/>
          <p:cNvCxnSpPr/>
          <p:nvPr/>
        </p:nvCxnSpPr>
        <p:spPr>
          <a:xfrm>
            <a:off x="1044327" y="2527356"/>
            <a:ext cx="4035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a:off x="180231" y="666180"/>
            <a:ext cx="0" cy="216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Raven povezovalnik 46"/>
          <p:cNvCxnSpPr/>
          <p:nvPr/>
        </p:nvCxnSpPr>
        <p:spPr>
          <a:xfrm>
            <a:off x="1044327" y="2045365"/>
            <a:ext cx="0" cy="48199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ovezovalnik 50"/>
          <p:cNvCxnSpPr/>
          <p:nvPr/>
        </p:nvCxnSpPr>
        <p:spPr>
          <a:xfrm>
            <a:off x="531611" y="297043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810983" y="2754412"/>
            <a:ext cx="6506700" cy="365771"/>
          </a:xfrm>
          <a:prstGeom prst="rect">
            <a:avLst/>
          </a:prstGeom>
          <a:solidFill>
            <a:srgbClr val="92D050"/>
          </a:solidFill>
          <a:ln>
            <a:solidFill>
              <a:schemeClr val="tx1"/>
            </a:solidFill>
          </a:ln>
        </p:spPr>
        <p:txBody>
          <a:bodyPr wrap="square" rtlCol="0">
            <a:spAutoFit/>
          </a:bodyPr>
          <a:lstStyle/>
          <a:p>
            <a:r>
              <a:rPr lang="sl-SI" dirty="0" smtClean="0"/>
              <a:t>znesek za izplačilo</a:t>
            </a:r>
            <a:endParaRPr lang="sl-SI" dirty="0"/>
          </a:p>
        </p:txBody>
      </p:sp>
      <p:sp>
        <p:nvSpPr>
          <p:cNvPr id="53" name="PoljeZBesedilom 52"/>
          <p:cNvSpPr txBox="1"/>
          <p:nvPr/>
        </p:nvSpPr>
        <p:spPr>
          <a:xfrm>
            <a:off x="1243031" y="3382158"/>
            <a:ext cx="6065992" cy="369332"/>
          </a:xfrm>
          <a:prstGeom prst="rect">
            <a:avLst/>
          </a:prstGeom>
          <a:noFill/>
          <a:ln>
            <a:solidFill>
              <a:schemeClr val="tx1"/>
            </a:solidFill>
          </a:ln>
        </p:spPr>
        <p:txBody>
          <a:bodyPr wrap="square" rtlCol="0">
            <a:spAutoFit/>
          </a:bodyPr>
          <a:lstStyle/>
          <a:p>
            <a:r>
              <a:rPr lang="sl-SI" dirty="0" smtClean="0"/>
              <a:t>za odtegljaje zmanjšana čista plača zaposlenega</a:t>
            </a:r>
            <a:endParaRPr lang="sl-SI" dirty="0"/>
          </a:p>
        </p:txBody>
      </p:sp>
      <p:cxnSp>
        <p:nvCxnSpPr>
          <p:cNvPr id="54" name="Raven povezovalnik 53"/>
          <p:cNvCxnSpPr/>
          <p:nvPr/>
        </p:nvCxnSpPr>
        <p:spPr>
          <a:xfrm>
            <a:off x="828303" y="3596443"/>
            <a:ext cx="4035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ven povezovalnik 54"/>
          <p:cNvCxnSpPr/>
          <p:nvPr/>
        </p:nvCxnSpPr>
        <p:spPr>
          <a:xfrm>
            <a:off x="828303" y="3114452"/>
            <a:ext cx="0" cy="3166612"/>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1243031" y="6066780"/>
            <a:ext cx="6065992" cy="382970"/>
          </a:xfrm>
          <a:prstGeom prst="rect">
            <a:avLst/>
          </a:prstGeom>
          <a:noFill/>
          <a:ln>
            <a:solidFill>
              <a:schemeClr val="tx1"/>
            </a:solidFill>
          </a:ln>
        </p:spPr>
        <p:txBody>
          <a:bodyPr wrap="square" rtlCol="0">
            <a:spAutoFit/>
          </a:bodyPr>
          <a:lstStyle/>
          <a:p>
            <a:r>
              <a:rPr lang="sl-SI" dirty="0" smtClean="0"/>
              <a:t>za prejemke povečana čista plača zaposlenega</a:t>
            </a:r>
            <a:endParaRPr lang="sl-SI" dirty="0"/>
          </a:p>
        </p:txBody>
      </p:sp>
      <p:cxnSp>
        <p:nvCxnSpPr>
          <p:cNvPr id="58" name="Raven povezovalnik 57"/>
          <p:cNvCxnSpPr/>
          <p:nvPr/>
        </p:nvCxnSpPr>
        <p:spPr>
          <a:xfrm>
            <a:off x="828303" y="6281064"/>
            <a:ext cx="403578"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1675079" y="3969256"/>
            <a:ext cx="5633944" cy="369332"/>
          </a:xfrm>
          <a:prstGeom prst="rect">
            <a:avLst/>
          </a:prstGeom>
          <a:noFill/>
          <a:ln>
            <a:solidFill>
              <a:schemeClr val="tx1"/>
            </a:solidFill>
          </a:ln>
        </p:spPr>
        <p:txBody>
          <a:bodyPr wrap="square" rtlCol="0">
            <a:spAutoFit/>
          </a:bodyPr>
          <a:lstStyle/>
          <a:p>
            <a:r>
              <a:rPr lang="sl-SI" dirty="0" smtClean="0"/>
              <a:t>odtegljaji od čistih plač izvirajo:</a:t>
            </a:r>
            <a:endParaRPr lang="sl-SI" dirty="0"/>
          </a:p>
        </p:txBody>
      </p:sp>
      <p:cxnSp>
        <p:nvCxnSpPr>
          <p:cNvPr id="63" name="Raven povezovalnik 62"/>
          <p:cNvCxnSpPr/>
          <p:nvPr/>
        </p:nvCxnSpPr>
        <p:spPr>
          <a:xfrm>
            <a:off x="1260351" y="4183540"/>
            <a:ext cx="3886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Raven povezovalnik 63"/>
          <p:cNvCxnSpPr/>
          <p:nvPr/>
        </p:nvCxnSpPr>
        <p:spPr>
          <a:xfrm>
            <a:off x="1260351" y="3701549"/>
            <a:ext cx="0" cy="481991"/>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2251143" y="4626619"/>
            <a:ext cx="5066540" cy="369332"/>
          </a:xfrm>
          <a:prstGeom prst="rect">
            <a:avLst/>
          </a:prstGeom>
          <a:noFill/>
          <a:ln>
            <a:solidFill>
              <a:schemeClr val="tx1"/>
            </a:solidFill>
          </a:ln>
        </p:spPr>
        <p:txBody>
          <a:bodyPr wrap="square" rtlCol="0">
            <a:spAutoFit/>
          </a:bodyPr>
          <a:lstStyle/>
          <a:p>
            <a:r>
              <a:rPr lang="sl-SI" dirty="0" smtClean="0"/>
              <a:t>sklepov sodišč ali upravnih odborov</a:t>
            </a:r>
            <a:endParaRPr lang="sl-SI" dirty="0"/>
          </a:p>
        </p:txBody>
      </p:sp>
      <p:cxnSp>
        <p:nvCxnSpPr>
          <p:cNvPr id="68" name="Raven povezovalnik 67"/>
          <p:cNvCxnSpPr/>
          <p:nvPr/>
        </p:nvCxnSpPr>
        <p:spPr>
          <a:xfrm>
            <a:off x="1692399" y="4840904"/>
            <a:ext cx="5587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Raven povezovalnik 69"/>
          <p:cNvCxnSpPr/>
          <p:nvPr/>
        </p:nvCxnSpPr>
        <p:spPr>
          <a:xfrm>
            <a:off x="1692399" y="4360653"/>
            <a:ext cx="0" cy="1479072"/>
          </a:xfrm>
          <a:prstGeom prst="line">
            <a:avLst/>
          </a:prstGeom>
        </p:spPr>
        <p:style>
          <a:lnRef idx="1">
            <a:schemeClr val="accent1"/>
          </a:lnRef>
          <a:fillRef idx="0">
            <a:schemeClr val="accent1"/>
          </a:fillRef>
          <a:effectRef idx="0">
            <a:schemeClr val="accent1"/>
          </a:effectRef>
          <a:fontRef idx="minor">
            <a:schemeClr val="tx1"/>
          </a:fontRef>
        </p:style>
      </p:cxnSp>
      <p:sp>
        <p:nvSpPr>
          <p:cNvPr id="73" name="PoljeZBesedilom 72"/>
          <p:cNvSpPr txBox="1"/>
          <p:nvPr/>
        </p:nvSpPr>
        <p:spPr>
          <a:xfrm>
            <a:off x="2251143" y="5118780"/>
            <a:ext cx="5066540" cy="369332"/>
          </a:xfrm>
          <a:prstGeom prst="rect">
            <a:avLst/>
          </a:prstGeom>
          <a:noFill/>
          <a:ln>
            <a:solidFill>
              <a:schemeClr val="tx1"/>
            </a:solidFill>
          </a:ln>
        </p:spPr>
        <p:txBody>
          <a:bodyPr wrap="square" rtlCol="0">
            <a:spAutoFit/>
          </a:bodyPr>
          <a:lstStyle/>
          <a:p>
            <a:r>
              <a:rPr lang="sl-SI" dirty="0" smtClean="0"/>
              <a:t>odplačevanje potrošniških in drugih posojil</a:t>
            </a:r>
            <a:endParaRPr lang="sl-SI" dirty="0"/>
          </a:p>
        </p:txBody>
      </p:sp>
      <p:cxnSp>
        <p:nvCxnSpPr>
          <p:cNvPr id="74" name="Raven povezovalnik 73"/>
          <p:cNvCxnSpPr/>
          <p:nvPr/>
        </p:nvCxnSpPr>
        <p:spPr>
          <a:xfrm>
            <a:off x="1692399" y="5333065"/>
            <a:ext cx="558744"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PoljeZBesedilom 75"/>
          <p:cNvSpPr txBox="1"/>
          <p:nvPr/>
        </p:nvSpPr>
        <p:spPr>
          <a:xfrm>
            <a:off x="2251143" y="5625440"/>
            <a:ext cx="5066540" cy="369332"/>
          </a:xfrm>
          <a:prstGeom prst="rect">
            <a:avLst/>
          </a:prstGeom>
          <a:noFill/>
          <a:ln>
            <a:solidFill>
              <a:schemeClr val="tx1"/>
            </a:solidFill>
          </a:ln>
        </p:spPr>
        <p:txBody>
          <a:bodyPr wrap="square" rtlCol="0">
            <a:spAutoFit/>
          </a:bodyPr>
          <a:lstStyle/>
          <a:p>
            <a:r>
              <a:rPr lang="sl-SI" dirty="0" smtClean="0"/>
              <a:t>plačevanje članarin in samoprispevkov</a:t>
            </a:r>
            <a:endParaRPr lang="sl-SI" dirty="0"/>
          </a:p>
        </p:txBody>
      </p:sp>
      <p:cxnSp>
        <p:nvCxnSpPr>
          <p:cNvPr id="77" name="Raven povezovalnik 76"/>
          <p:cNvCxnSpPr/>
          <p:nvPr/>
        </p:nvCxnSpPr>
        <p:spPr>
          <a:xfrm>
            <a:off x="1692399" y="5839725"/>
            <a:ext cx="558744" cy="0"/>
          </a:xfrm>
          <a:prstGeom prst="line">
            <a:avLst/>
          </a:prstGeom>
        </p:spPr>
        <p:style>
          <a:lnRef idx="1">
            <a:schemeClr val="accent1"/>
          </a:lnRef>
          <a:fillRef idx="0">
            <a:schemeClr val="accent1"/>
          </a:fillRef>
          <a:effectRef idx="0">
            <a:schemeClr val="accent1"/>
          </a:effectRef>
          <a:fontRef idx="minor">
            <a:schemeClr val="tx1"/>
          </a:fontRef>
        </p:style>
      </p:cxnSp>
      <p:sp>
        <p:nvSpPr>
          <p:cNvPr id="83" name="PoljeZBesedilom 82"/>
          <p:cNvSpPr txBox="1"/>
          <p:nvPr/>
        </p:nvSpPr>
        <p:spPr>
          <a:xfrm>
            <a:off x="1675079" y="6777568"/>
            <a:ext cx="5633944" cy="369332"/>
          </a:xfrm>
          <a:prstGeom prst="rect">
            <a:avLst/>
          </a:prstGeom>
          <a:noFill/>
          <a:ln>
            <a:solidFill>
              <a:schemeClr val="tx1"/>
            </a:solidFill>
          </a:ln>
        </p:spPr>
        <p:txBody>
          <a:bodyPr wrap="square" rtlCol="0">
            <a:spAutoFit/>
          </a:bodyPr>
          <a:lstStyle/>
          <a:p>
            <a:r>
              <a:rPr lang="sl-SI" dirty="0" smtClean="0"/>
              <a:t>zaposlenemu pripadajo prejemki:</a:t>
            </a:r>
            <a:endParaRPr lang="sl-SI" dirty="0"/>
          </a:p>
        </p:txBody>
      </p:sp>
      <p:cxnSp>
        <p:nvCxnSpPr>
          <p:cNvPr id="84" name="Raven povezovalnik 83"/>
          <p:cNvCxnSpPr/>
          <p:nvPr/>
        </p:nvCxnSpPr>
        <p:spPr>
          <a:xfrm>
            <a:off x="1260351" y="6991852"/>
            <a:ext cx="3886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Raven povezovalnik 84"/>
          <p:cNvCxnSpPr/>
          <p:nvPr/>
        </p:nvCxnSpPr>
        <p:spPr>
          <a:xfrm>
            <a:off x="1260351" y="6509861"/>
            <a:ext cx="0" cy="481991"/>
          </a:xfrm>
          <a:prstGeom prst="line">
            <a:avLst/>
          </a:prstGeom>
        </p:spPr>
        <p:style>
          <a:lnRef idx="1">
            <a:schemeClr val="accent1"/>
          </a:lnRef>
          <a:fillRef idx="0">
            <a:schemeClr val="accent1"/>
          </a:fillRef>
          <a:effectRef idx="0">
            <a:schemeClr val="accent1"/>
          </a:effectRef>
          <a:fontRef idx="minor">
            <a:schemeClr val="tx1"/>
          </a:fontRef>
        </p:style>
      </p:cxnSp>
      <p:sp>
        <p:nvSpPr>
          <p:cNvPr id="86" name="PoljeZBesedilom 85"/>
          <p:cNvSpPr txBox="1"/>
          <p:nvPr/>
        </p:nvSpPr>
        <p:spPr>
          <a:xfrm>
            <a:off x="2251143" y="7434931"/>
            <a:ext cx="5066540" cy="369332"/>
          </a:xfrm>
          <a:prstGeom prst="rect">
            <a:avLst/>
          </a:prstGeom>
          <a:noFill/>
          <a:ln>
            <a:solidFill>
              <a:schemeClr val="tx1"/>
            </a:solidFill>
          </a:ln>
        </p:spPr>
        <p:txBody>
          <a:bodyPr wrap="square" rtlCol="0">
            <a:spAutoFit/>
          </a:bodyPr>
          <a:lstStyle/>
          <a:p>
            <a:r>
              <a:rPr lang="sl-SI" dirty="0" smtClean="0"/>
              <a:t>povračilo stroškov prevoza na delo in iz dela</a:t>
            </a:r>
            <a:endParaRPr lang="sl-SI" dirty="0"/>
          </a:p>
        </p:txBody>
      </p:sp>
      <p:cxnSp>
        <p:nvCxnSpPr>
          <p:cNvPr id="87" name="Raven povezovalnik 86"/>
          <p:cNvCxnSpPr/>
          <p:nvPr/>
        </p:nvCxnSpPr>
        <p:spPr>
          <a:xfrm>
            <a:off x="1692399" y="7649216"/>
            <a:ext cx="5587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Raven povezovalnik 87"/>
          <p:cNvCxnSpPr/>
          <p:nvPr/>
        </p:nvCxnSpPr>
        <p:spPr>
          <a:xfrm>
            <a:off x="1692399" y="7168965"/>
            <a:ext cx="0" cy="1776396"/>
          </a:xfrm>
          <a:prstGeom prst="line">
            <a:avLst/>
          </a:prstGeom>
        </p:spPr>
        <p:style>
          <a:lnRef idx="1">
            <a:schemeClr val="accent1"/>
          </a:lnRef>
          <a:fillRef idx="0">
            <a:schemeClr val="accent1"/>
          </a:fillRef>
          <a:effectRef idx="0">
            <a:schemeClr val="accent1"/>
          </a:effectRef>
          <a:fontRef idx="minor">
            <a:schemeClr val="tx1"/>
          </a:fontRef>
        </p:style>
      </p:cxnSp>
      <p:sp>
        <p:nvSpPr>
          <p:cNvPr id="89" name="PoljeZBesedilom 88"/>
          <p:cNvSpPr txBox="1"/>
          <p:nvPr/>
        </p:nvSpPr>
        <p:spPr>
          <a:xfrm>
            <a:off x="2251143" y="7927092"/>
            <a:ext cx="5066540" cy="646331"/>
          </a:xfrm>
          <a:prstGeom prst="rect">
            <a:avLst/>
          </a:prstGeom>
          <a:noFill/>
          <a:ln>
            <a:solidFill>
              <a:schemeClr val="tx1"/>
            </a:solidFill>
          </a:ln>
        </p:spPr>
        <p:txBody>
          <a:bodyPr wrap="square" rtlCol="0">
            <a:spAutoFit/>
          </a:bodyPr>
          <a:lstStyle/>
          <a:p>
            <a:r>
              <a:rPr lang="sl-SI" dirty="0" smtClean="0"/>
              <a:t>povračilo stroškov za prehrano med delom za vse dneve prisotnosti na delu</a:t>
            </a:r>
            <a:endParaRPr lang="sl-SI" dirty="0"/>
          </a:p>
        </p:txBody>
      </p:sp>
      <p:cxnSp>
        <p:nvCxnSpPr>
          <p:cNvPr id="90" name="Raven povezovalnik 89"/>
          <p:cNvCxnSpPr/>
          <p:nvPr/>
        </p:nvCxnSpPr>
        <p:spPr>
          <a:xfrm>
            <a:off x="1692399" y="8141377"/>
            <a:ext cx="558744" cy="0"/>
          </a:xfrm>
          <a:prstGeom prst="line">
            <a:avLst/>
          </a:prstGeom>
        </p:spPr>
        <p:style>
          <a:lnRef idx="1">
            <a:schemeClr val="accent1"/>
          </a:lnRef>
          <a:fillRef idx="0">
            <a:schemeClr val="accent1"/>
          </a:fillRef>
          <a:effectRef idx="0">
            <a:schemeClr val="accent1"/>
          </a:effectRef>
          <a:fontRef idx="minor">
            <a:schemeClr val="tx1"/>
          </a:fontRef>
        </p:style>
      </p:cxnSp>
      <p:sp>
        <p:nvSpPr>
          <p:cNvPr id="91" name="PoljeZBesedilom 90"/>
          <p:cNvSpPr txBox="1"/>
          <p:nvPr/>
        </p:nvSpPr>
        <p:spPr>
          <a:xfrm>
            <a:off x="2251143" y="8731076"/>
            <a:ext cx="5066540" cy="369332"/>
          </a:xfrm>
          <a:prstGeom prst="rect">
            <a:avLst/>
          </a:prstGeom>
          <a:noFill/>
          <a:ln>
            <a:solidFill>
              <a:schemeClr val="tx1"/>
            </a:solidFill>
          </a:ln>
        </p:spPr>
        <p:txBody>
          <a:bodyPr wrap="square" rtlCol="0">
            <a:spAutoFit/>
          </a:bodyPr>
          <a:lstStyle/>
          <a:p>
            <a:r>
              <a:rPr lang="sl-SI" dirty="0" smtClean="0"/>
              <a:t>drugi prejemki iz delovnega razmerja</a:t>
            </a:r>
            <a:endParaRPr lang="sl-SI" dirty="0"/>
          </a:p>
        </p:txBody>
      </p:sp>
      <p:cxnSp>
        <p:nvCxnSpPr>
          <p:cNvPr id="92" name="Raven povezovalnik 91"/>
          <p:cNvCxnSpPr/>
          <p:nvPr/>
        </p:nvCxnSpPr>
        <p:spPr>
          <a:xfrm>
            <a:off x="1692399" y="8945361"/>
            <a:ext cx="558744" cy="0"/>
          </a:xfrm>
          <a:prstGeom prst="line">
            <a:avLst/>
          </a:prstGeom>
        </p:spPr>
        <p:style>
          <a:lnRef idx="1">
            <a:schemeClr val="accent1"/>
          </a:lnRef>
          <a:fillRef idx="0">
            <a:schemeClr val="accent1"/>
          </a:fillRef>
          <a:effectRef idx="0">
            <a:schemeClr val="accent1"/>
          </a:effectRef>
          <a:fontRef idx="minor">
            <a:schemeClr val="tx1"/>
          </a:fontRef>
        </p:style>
      </p:cxnSp>
      <p:sp>
        <p:nvSpPr>
          <p:cNvPr id="94" name="PoljeZBesedilom 93"/>
          <p:cNvSpPr txBox="1"/>
          <p:nvPr/>
        </p:nvSpPr>
        <p:spPr>
          <a:xfrm>
            <a:off x="2818547" y="9235132"/>
            <a:ext cx="4490476" cy="369332"/>
          </a:xfrm>
          <a:prstGeom prst="rect">
            <a:avLst/>
          </a:prstGeom>
          <a:noFill/>
          <a:ln>
            <a:solidFill>
              <a:schemeClr val="tx1"/>
            </a:solidFill>
          </a:ln>
        </p:spPr>
        <p:txBody>
          <a:bodyPr wrap="square" rtlCol="0">
            <a:spAutoFit/>
          </a:bodyPr>
          <a:lstStyle/>
          <a:p>
            <a:r>
              <a:rPr lang="sl-SI" dirty="0" smtClean="0"/>
              <a:t>Regres za letni dopust</a:t>
            </a:r>
            <a:endParaRPr lang="sl-SI" dirty="0"/>
          </a:p>
        </p:txBody>
      </p:sp>
      <p:cxnSp>
        <p:nvCxnSpPr>
          <p:cNvPr id="95" name="Raven povezovalnik 94"/>
          <p:cNvCxnSpPr/>
          <p:nvPr/>
        </p:nvCxnSpPr>
        <p:spPr>
          <a:xfrm>
            <a:off x="2259803" y="9449417"/>
            <a:ext cx="5587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Raven povezovalnik 95"/>
          <p:cNvCxnSpPr/>
          <p:nvPr/>
        </p:nvCxnSpPr>
        <p:spPr>
          <a:xfrm>
            <a:off x="2259803" y="9113181"/>
            <a:ext cx="0" cy="1335057"/>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jeZBesedilom 96"/>
          <p:cNvSpPr txBox="1"/>
          <p:nvPr/>
        </p:nvSpPr>
        <p:spPr>
          <a:xfrm>
            <a:off x="2818547" y="9727292"/>
            <a:ext cx="4499136" cy="370195"/>
          </a:xfrm>
          <a:prstGeom prst="rect">
            <a:avLst/>
          </a:prstGeom>
          <a:noFill/>
          <a:ln>
            <a:solidFill>
              <a:schemeClr val="tx1"/>
            </a:solidFill>
          </a:ln>
        </p:spPr>
        <p:txBody>
          <a:bodyPr wrap="square" rtlCol="0">
            <a:spAutoFit/>
          </a:bodyPr>
          <a:lstStyle/>
          <a:p>
            <a:r>
              <a:rPr lang="sl-SI" dirty="0" smtClean="0"/>
              <a:t>Jubilejne nagrade</a:t>
            </a:r>
            <a:endParaRPr lang="sl-SI" dirty="0"/>
          </a:p>
        </p:txBody>
      </p:sp>
      <p:cxnSp>
        <p:nvCxnSpPr>
          <p:cNvPr id="98" name="Raven povezovalnik 97"/>
          <p:cNvCxnSpPr/>
          <p:nvPr/>
        </p:nvCxnSpPr>
        <p:spPr>
          <a:xfrm>
            <a:off x="2259803" y="9941578"/>
            <a:ext cx="558744" cy="0"/>
          </a:xfrm>
          <a:prstGeom prst="line">
            <a:avLst/>
          </a:prstGeom>
        </p:spPr>
        <p:style>
          <a:lnRef idx="1">
            <a:schemeClr val="accent1"/>
          </a:lnRef>
          <a:fillRef idx="0">
            <a:schemeClr val="accent1"/>
          </a:fillRef>
          <a:effectRef idx="0">
            <a:schemeClr val="accent1"/>
          </a:effectRef>
          <a:fontRef idx="minor">
            <a:schemeClr val="tx1"/>
          </a:fontRef>
        </p:style>
      </p:cxnSp>
      <p:sp>
        <p:nvSpPr>
          <p:cNvPr id="99" name="PoljeZBesedilom 98"/>
          <p:cNvSpPr txBox="1"/>
          <p:nvPr/>
        </p:nvSpPr>
        <p:spPr>
          <a:xfrm>
            <a:off x="2818547" y="10233953"/>
            <a:ext cx="4490476" cy="369332"/>
          </a:xfrm>
          <a:prstGeom prst="rect">
            <a:avLst/>
          </a:prstGeom>
          <a:noFill/>
          <a:ln>
            <a:solidFill>
              <a:schemeClr val="tx1"/>
            </a:solidFill>
          </a:ln>
        </p:spPr>
        <p:txBody>
          <a:bodyPr wrap="square" rtlCol="0">
            <a:spAutoFit/>
          </a:bodyPr>
          <a:lstStyle/>
          <a:p>
            <a:r>
              <a:rPr lang="sl-SI" dirty="0"/>
              <a:t>o</a:t>
            </a:r>
            <a:r>
              <a:rPr lang="sl-SI" dirty="0" smtClean="0"/>
              <a:t>dpravnina ob upokojitvi</a:t>
            </a:r>
            <a:endParaRPr lang="sl-SI" dirty="0"/>
          </a:p>
        </p:txBody>
      </p:sp>
      <p:cxnSp>
        <p:nvCxnSpPr>
          <p:cNvPr id="100" name="Raven povezovalnik 99"/>
          <p:cNvCxnSpPr/>
          <p:nvPr/>
        </p:nvCxnSpPr>
        <p:spPr>
          <a:xfrm>
            <a:off x="2259803" y="10448238"/>
            <a:ext cx="55874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4364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hlinkClick r:id="rId2" action="ppaction://hlinksldjump"/>
          </p:cNvPr>
          <p:cNvSpPr txBox="1"/>
          <p:nvPr/>
        </p:nvSpPr>
        <p:spPr>
          <a:xfrm>
            <a:off x="324247" y="234132"/>
            <a:ext cx="6405840" cy="369332"/>
          </a:xfrm>
          <a:prstGeom prst="rect">
            <a:avLst/>
          </a:prstGeom>
          <a:solidFill>
            <a:srgbClr val="FFFF00"/>
          </a:solidFill>
          <a:ln>
            <a:solidFill>
              <a:srgbClr val="FF0000"/>
            </a:solidFill>
          </a:ln>
        </p:spPr>
        <p:txBody>
          <a:bodyPr wrap="square" rtlCol="0">
            <a:spAutoFit/>
          </a:bodyPr>
          <a:lstStyle/>
          <a:p>
            <a:r>
              <a:rPr lang="sl-SI" dirty="0" smtClean="0"/>
              <a:t>4. Iz česa je razviden obračun plače?</a:t>
            </a:r>
            <a:endParaRPr lang="sl-SI" dirty="0"/>
          </a:p>
        </p:txBody>
      </p:sp>
      <p:sp>
        <p:nvSpPr>
          <p:cNvPr id="3" name="PoljeZBesedilom 2"/>
          <p:cNvSpPr txBox="1"/>
          <p:nvPr/>
        </p:nvSpPr>
        <p:spPr>
          <a:xfrm>
            <a:off x="324247" y="603464"/>
            <a:ext cx="6840760" cy="646331"/>
          </a:xfrm>
          <a:prstGeom prst="rect">
            <a:avLst/>
          </a:prstGeom>
          <a:noFill/>
        </p:spPr>
        <p:txBody>
          <a:bodyPr wrap="square" rtlCol="0">
            <a:spAutoFit/>
          </a:bodyPr>
          <a:lstStyle/>
          <a:p>
            <a:r>
              <a:rPr lang="sl-SI" dirty="0" smtClean="0"/>
              <a:t>Obračunskega lista, ki ga na izplačilni dan zaposleni dvignejo v kadrovski službi</a:t>
            </a:r>
            <a:endParaRPr lang="sl-SI" dirty="0"/>
          </a:p>
        </p:txBody>
      </p:sp>
    </p:spTree>
    <p:extLst>
      <p:ext uri="{BB962C8B-B14F-4D97-AF65-F5344CB8AC3E}">
        <p14:creationId xmlns:p14="http://schemas.microsoft.com/office/powerpoint/2010/main" val="20712469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6255" y="775247"/>
            <a:ext cx="6405840" cy="369332"/>
          </a:xfrm>
          <a:prstGeom prst="rect">
            <a:avLst/>
          </a:prstGeom>
          <a:solidFill>
            <a:srgbClr val="FFFF00"/>
          </a:solidFill>
        </p:spPr>
        <p:txBody>
          <a:bodyPr wrap="square" rtlCol="0">
            <a:spAutoFit/>
          </a:bodyPr>
          <a:lstStyle/>
          <a:p>
            <a:r>
              <a:rPr lang="sl-SI" dirty="0" smtClean="0"/>
              <a:t>1. Zakaj moramo zaposlene ocenjevati?</a:t>
            </a:r>
            <a:endParaRPr lang="sl-SI" dirty="0"/>
          </a:p>
        </p:txBody>
      </p:sp>
      <p:sp>
        <p:nvSpPr>
          <p:cNvPr id="3" name="PoljeZBesedilom 2"/>
          <p:cNvSpPr txBox="1"/>
          <p:nvPr/>
        </p:nvSpPr>
        <p:spPr>
          <a:xfrm>
            <a:off x="466827" y="313582"/>
            <a:ext cx="6264696" cy="461665"/>
          </a:xfrm>
          <a:prstGeom prst="rect">
            <a:avLst/>
          </a:prstGeom>
          <a:noFill/>
        </p:spPr>
        <p:txBody>
          <a:bodyPr wrap="square" rtlCol="0">
            <a:spAutoFit/>
          </a:bodyPr>
          <a:lstStyle/>
          <a:p>
            <a:r>
              <a:rPr lang="sl-SI" sz="2400" dirty="0" smtClean="0"/>
              <a:t>4.3 OCENJEVANJE DELA IN REZULTATOV</a:t>
            </a:r>
            <a:endParaRPr lang="sl-SI" sz="2400" dirty="0"/>
          </a:p>
        </p:txBody>
      </p:sp>
      <p:sp>
        <p:nvSpPr>
          <p:cNvPr id="22" name="PoljeZBesedilom 21"/>
          <p:cNvSpPr txBox="1"/>
          <p:nvPr/>
        </p:nvSpPr>
        <p:spPr>
          <a:xfrm>
            <a:off x="180231" y="1170236"/>
            <a:ext cx="7128792" cy="369332"/>
          </a:xfrm>
          <a:prstGeom prst="rect">
            <a:avLst/>
          </a:prstGeom>
          <a:noFill/>
          <a:ln>
            <a:solidFill>
              <a:schemeClr val="tx1"/>
            </a:solidFill>
          </a:ln>
        </p:spPr>
        <p:txBody>
          <a:bodyPr wrap="square" rtlCol="0">
            <a:spAutoFit/>
          </a:bodyPr>
          <a:lstStyle/>
          <a:p>
            <a:r>
              <a:rPr lang="sl-SI" dirty="0" smtClean="0"/>
              <a:t>zaposlene moramo ocenjevati</a:t>
            </a:r>
            <a:endParaRPr lang="sl-SI" dirty="0"/>
          </a:p>
        </p:txBody>
      </p:sp>
      <p:sp>
        <p:nvSpPr>
          <p:cNvPr id="24" name="PoljeZBesedilom 23"/>
          <p:cNvSpPr txBox="1"/>
          <p:nvPr/>
        </p:nvSpPr>
        <p:spPr>
          <a:xfrm>
            <a:off x="468263" y="1809016"/>
            <a:ext cx="6849420" cy="369332"/>
          </a:xfrm>
          <a:prstGeom prst="rect">
            <a:avLst/>
          </a:prstGeom>
          <a:solidFill>
            <a:schemeClr val="bg1"/>
          </a:solidFill>
          <a:ln>
            <a:solidFill>
              <a:schemeClr val="tx1"/>
            </a:solidFill>
          </a:ln>
        </p:spPr>
        <p:txBody>
          <a:bodyPr wrap="square" rtlCol="0">
            <a:spAutoFit/>
          </a:bodyPr>
          <a:lstStyle/>
          <a:p>
            <a:r>
              <a:rPr lang="sl-SI" dirty="0" smtClean="0"/>
              <a:t>želimo povečati motiviranost zaposlenih</a:t>
            </a:r>
            <a:endParaRPr lang="sl-SI" dirty="0"/>
          </a:p>
        </p:txBody>
      </p:sp>
      <p:cxnSp>
        <p:nvCxnSpPr>
          <p:cNvPr id="26" name="Raven povezovalnik 25"/>
          <p:cNvCxnSpPr/>
          <p:nvPr/>
        </p:nvCxnSpPr>
        <p:spPr>
          <a:xfrm>
            <a:off x="180231" y="195303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180231" y="1530276"/>
            <a:ext cx="0" cy="1944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Raven povezovalnik 65"/>
          <p:cNvCxnSpPr/>
          <p:nvPr/>
        </p:nvCxnSpPr>
        <p:spPr>
          <a:xfrm>
            <a:off x="556936" y="8227020"/>
            <a:ext cx="0" cy="350749"/>
          </a:xfrm>
          <a:prstGeom prst="line">
            <a:avLst/>
          </a:prstGeom>
        </p:spPr>
        <p:style>
          <a:lnRef idx="1">
            <a:schemeClr val="accent1"/>
          </a:lnRef>
          <a:fillRef idx="0">
            <a:schemeClr val="accent1"/>
          </a:fillRef>
          <a:effectRef idx="0">
            <a:schemeClr val="accent1"/>
          </a:effectRef>
          <a:fontRef idx="minor">
            <a:schemeClr val="tx1"/>
          </a:fontRef>
        </p:style>
      </p:cxnSp>
      <p:sp>
        <p:nvSpPr>
          <p:cNvPr id="69" name="PoljeZBesedilom 68"/>
          <p:cNvSpPr txBox="1"/>
          <p:nvPr/>
        </p:nvSpPr>
        <p:spPr>
          <a:xfrm>
            <a:off x="2818547" y="11098049"/>
            <a:ext cx="4490476" cy="369332"/>
          </a:xfrm>
          <a:prstGeom prst="rect">
            <a:avLst/>
          </a:prstGeom>
          <a:noFill/>
          <a:ln>
            <a:solidFill>
              <a:schemeClr val="tx1"/>
            </a:solidFill>
          </a:ln>
        </p:spPr>
        <p:txBody>
          <a:bodyPr wrap="square" rtlCol="0">
            <a:spAutoFit/>
          </a:bodyPr>
          <a:lstStyle/>
          <a:p>
            <a:r>
              <a:rPr lang="sl-SI" dirty="0"/>
              <a:t>o</a:t>
            </a:r>
            <a:r>
              <a:rPr lang="sl-SI" dirty="0" smtClean="0"/>
              <a:t>dpravnina ob upokojitvi</a:t>
            </a:r>
            <a:endParaRPr lang="sl-SI" dirty="0"/>
          </a:p>
        </p:txBody>
      </p:sp>
      <p:cxnSp>
        <p:nvCxnSpPr>
          <p:cNvPr id="70" name="Raven povezovalnik 69"/>
          <p:cNvCxnSpPr/>
          <p:nvPr/>
        </p:nvCxnSpPr>
        <p:spPr>
          <a:xfrm>
            <a:off x="2259803" y="11312334"/>
            <a:ext cx="558744"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a:hlinkClick r:id="rId2" action="ppaction://hlinksldjump"/>
          </p:cNvPr>
          <p:cNvSpPr txBox="1"/>
          <p:nvPr/>
        </p:nvSpPr>
        <p:spPr>
          <a:xfrm>
            <a:off x="468263" y="2457088"/>
            <a:ext cx="6849420" cy="369332"/>
          </a:xfrm>
          <a:prstGeom prst="rect">
            <a:avLst/>
          </a:prstGeom>
          <a:solidFill>
            <a:schemeClr val="bg1"/>
          </a:solidFill>
          <a:ln>
            <a:solidFill>
              <a:srgbClr val="FF0000"/>
            </a:solidFill>
          </a:ln>
        </p:spPr>
        <p:txBody>
          <a:bodyPr wrap="square" rtlCol="0">
            <a:spAutoFit/>
          </a:bodyPr>
          <a:lstStyle/>
          <a:p>
            <a:r>
              <a:rPr lang="sl-SI" dirty="0"/>
              <a:t>p</a:t>
            </a:r>
            <a:r>
              <a:rPr lang="sl-SI" dirty="0" smtClean="0"/>
              <a:t>ojasniti del plače, ki je odvisen od storilnosti (produktivnosti)</a:t>
            </a:r>
            <a:endParaRPr lang="sl-SI" dirty="0"/>
          </a:p>
        </p:txBody>
      </p:sp>
      <p:cxnSp>
        <p:nvCxnSpPr>
          <p:cNvPr id="72" name="Raven povezovalnik 71"/>
          <p:cNvCxnSpPr/>
          <p:nvPr/>
        </p:nvCxnSpPr>
        <p:spPr>
          <a:xfrm>
            <a:off x="180231" y="260110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3" name="PoljeZBesedilom 72"/>
          <p:cNvSpPr txBox="1"/>
          <p:nvPr/>
        </p:nvSpPr>
        <p:spPr>
          <a:xfrm>
            <a:off x="468263" y="3186460"/>
            <a:ext cx="6849420" cy="369332"/>
          </a:xfrm>
          <a:prstGeom prst="rect">
            <a:avLst/>
          </a:prstGeom>
          <a:solidFill>
            <a:schemeClr val="bg1"/>
          </a:solidFill>
          <a:ln>
            <a:solidFill>
              <a:schemeClr val="tx1"/>
            </a:solidFill>
          </a:ln>
        </p:spPr>
        <p:txBody>
          <a:bodyPr wrap="square" rtlCol="0">
            <a:spAutoFit/>
          </a:bodyPr>
          <a:lstStyle/>
          <a:p>
            <a:r>
              <a:rPr lang="sl-SI" dirty="0" smtClean="0"/>
              <a:t>dolgoročno vplivati na njihov razvoj</a:t>
            </a:r>
            <a:endParaRPr lang="sl-SI" dirty="0"/>
          </a:p>
        </p:txBody>
      </p:sp>
      <p:cxnSp>
        <p:nvCxnSpPr>
          <p:cNvPr id="74" name="Raven povezovalnik 73"/>
          <p:cNvCxnSpPr/>
          <p:nvPr/>
        </p:nvCxnSpPr>
        <p:spPr>
          <a:xfrm>
            <a:off x="180231" y="333047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396255" y="4041264"/>
            <a:ext cx="6405840" cy="369332"/>
          </a:xfrm>
          <a:prstGeom prst="rect">
            <a:avLst/>
          </a:prstGeom>
          <a:solidFill>
            <a:srgbClr val="FFFF00"/>
          </a:solidFill>
        </p:spPr>
        <p:txBody>
          <a:bodyPr wrap="square" rtlCol="0">
            <a:spAutoFit/>
          </a:bodyPr>
          <a:lstStyle/>
          <a:p>
            <a:r>
              <a:rPr lang="sl-SI" dirty="0" smtClean="0"/>
              <a:t>2. Katere so značilnosti ocenjevalnega procesa?</a:t>
            </a:r>
            <a:endParaRPr lang="sl-SI" dirty="0"/>
          </a:p>
        </p:txBody>
      </p:sp>
      <p:sp>
        <p:nvSpPr>
          <p:cNvPr id="76" name="PoljeZBesedilom 75"/>
          <p:cNvSpPr txBox="1"/>
          <p:nvPr/>
        </p:nvSpPr>
        <p:spPr>
          <a:xfrm>
            <a:off x="252239" y="4545320"/>
            <a:ext cx="7128792" cy="369332"/>
          </a:xfrm>
          <a:prstGeom prst="rect">
            <a:avLst/>
          </a:prstGeom>
          <a:noFill/>
          <a:ln>
            <a:solidFill>
              <a:schemeClr val="tx1"/>
            </a:solidFill>
          </a:ln>
        </p:spPr>
        <p:txBody>
          <a:bodyPr wrap="square" rtlCol="0">
            <a:spAutoFit/>
          </a:bodyPr>
          <a:lstStyle/>
          <a:p>
            <a:r>
              <a:rPr lang="sl-SI" dirty="0" smtClean="0"/>
              <a:t>ocenjevalni proces</a:t>
            </a:r>
            <a:endParaRPr lang="sl-SI" dirty="0"/>
          </a:p>
        </p:txBody>
      </p:sp>
      <p:sp>
        <p:nvSpPr>
          <p:cNvPr id="77" name="PoljeZBesedilom 76"/>
          <p:cNvSpPr txBox="1"/>
          <p:nvPr/>
        </p:nvSpPr>
        <p:spPr>
          <a:xfrm>
            <a:off x="540271" y="5184100"/>
            <a:ext cx="6849420" cy="369332"/>
          </a:xfrm>
          <a:prstGeom prst="rect">
            <a:avLst/>
          </a:prstGeom>
          <a:solidFill>
            <a:schemeClr val="bg1"/>
          </a:solidFill>
          <a:ln>
            <a:solidFill>
              <a:schemeClr val="tx1"/>
            </a:solidFill>
          </a:ln>
        </p:spPr>
        <p:txBody>
          <a:bodyPr wrap="square" rtlCol="0">
            <a:spAutoFit/>
          </a:bodyPr>
          <a:lstStyle/>
          <a:p>
            <a:r>
              <a:rPr lang="sl-SI" dirty="0" smtClean="0"/>
              <a:t>razvijanje splošno veljavnih standardov uspešnosti v podjetju</a:t>
            </a:r>
            <a:endParaRPr lang="sl-SI" dirty="0"/>
          </a:p>
        </p:txBody>
      </p:sp>
      <p:cxnSp>
        <p:nvCxnSpPr>
          <p:cNvPr id="78" name="Raven povezovalnik 77"/>
          <p:cNvCxnSpPr/>
          <p:nvPr/>
        </p:nvCxnSpPr>
        <p:spPr>
          <a:xfrm>
            <a:off x="252239" y="5328117"/>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Raven povezovalnik 78"/>
          <p:cNvCxnSpPr/>
          <p:nvPr/>
        </p:nvCxnSpPr>
        <p:spPr>
          <a:xfrm>
            <a:off x="252239" y="4905360"/>
            <a:ext cx="0" cy="5337884"/>
          </a:xfrm>
          <a:prstGeom prst="line">
            <a:avLst/>
          </a:prstGeom>
        </p:spPr>
        <p:style>
          <a:lnRef idx="1">
            <a:schemeClr val="accent1"/>
          </a:lnRef>
          <a:fillRef idx="0">
            <a:schemeClr val="accent1"/>
          </a:fillRef>
          <a:effectRef idx="0">
            <a:schemeClr val="accent1"/>
          </a:effectRef>
          <a:fontRef idx="minor">
            <a:schemeClr val="tx1"/>
          </a:fontRef>
        </p:style>
      </p:cxnSp>
      <p:sp>
        <p:nvSpPr>
          <p:cNvPr id="80" name="PoljeZBesedilom 79"/>
          <p:cNvSpPr txBox="1"/>
          <p:nvPr/>
        </p:nvSpPr>
        <p:spPr>
          <a:xfrm>
            <a:off x="540271" y="5832172"/>
            <a:ext cx="6849420" cy="369332"/>
          </a:xfrm>
          <a:prstGeom prst="rect">
            <a:avLst/>
          </a:prstGeom>
          <a:solidFill>
            <a:schemeClr val="bg1"/>
          </a:solidFill>
          <a:ln>
            <a:solidFill>
              <a:schemeClr val="tx1"/>
            </a:solidFill>
          </a:ln>
        </p:spPr>
        <p:txBody>
          <a:bodyPr wrap="square" rtlCol="0">
            <a:spAutoFit/>
          </a:bodyPr>
          <a:lstStyle/>
          <a:p>
            <a:r>
              <a:rPr lang="sl-SI" dirty="0" smtClean="0"/>
              <a:t>določanje merljivih ciljev</a:t>
            </a:r>
            <a:endParaRPr lang="sl-SI" dirty="0"/>
          </a:p>
        </p:txBody>
      </p:sp>
      <p:cxnSp>
        <p:nvCxnSpPr>
          <p:cNvPr id="81" name="Raven povezovalnik 80"/>
          <p:cNvCxnSpPr/>
          <p:nvPr/>
        </p:nvCxnSpPr>
        <p:spPr>
          <a:xfrm>
            <a:off x="252239" y="597618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2" name="PoljeZBesedilom 81"/>
          <p:cNvSpPr txBox="1"/>
          <p:nvPr/>
        </p:nvSpPr>
        <p:spPr>
          <a:xfrm>
            <a:off x="540271" y="6561544"/>
            <a:ext cx="6849420" cy="369332"/>
          </a:xfrm>
          <a:prstGeom prst="rect">
            <a:avLst/>
          </a:prstGeom>
          <a:solidFill>
            <a:schemeClr val="bg1"/>
          </a:solidFill>
          <a:ln>
            <a:solidFill>
              <a:schemeClr val="tx1"/>
            </a:solidFill>
          </a:ln>
        </p:spPr>
        <p:txBody>
          <a:bodyPr wrap="square" rtlCol="0">
            <a:spAutoFit/>
          </a:bodyPr>
          <a:lstStyle/>
          <a:p>
            <a:r>
              <a:rPr lang="sl-SI" dirty="0" smtClean="0"/>
              <a:t>merjenje uspešnosti z različnimi instrumenti ocenjevanja</a:t>
            </a:r>
            <a:endParaRPr lang="sl-SI" dirty="0"/>
          </a:p>
        </p:txBody>
      </p:sp>
      <p:cxnSp>
        <p:nvCxnSpPr>
          <p:cNvPr id="83" name="Raven povezovalnik 82"/>
          <p:cNvCxnSpPr/>
          <p:nvPr/>
        </p:nvCxnSpPr>
        <p:spPr>
          <a:xfrm>
            <a:off x="252239" y="670556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jeZBesedilom 83"/>
          <p:cNvSpPr txBox="1"/>
          <p:nvPr/>
        </p:nvSpPr>
        <p:spPr>
          <a:xfrm>
            <a:off x="543322" y="7318833"/>
            <a:ext cx="6849420" cy="923330"/>
          </a:xfrm>
          <a:prstGeom prst="rect">
            <a:avLst/>
          </a:prstGeom>
          <a:solidFill>
            <a:schemeClr val="bg1"/>
          </a:solidFill>
          <a:ln>
            <a:solidFill>
              <a:schemeClr val="tx1"/>
            </a:solidFill>
          </a:ln>
        </p:spPr>
        <p:txBody>
          <a:bodyPr wrap="square" rtlCol="0">
            <a:spAutoFit/>
          </a:bodyPr>
          <a:lstStyle/>
          <a:p>
            <a:r>
              <a:rPr lang="sl-SI" dirty="0"/>
              <a:t>p</a:t>
            </a:r>
            <a:r>
              <a:rPr lang="sl-SI" dirty="0" smtClean="0"/>
              <a:t>rimerjava uspešnosti </a:t>
            </a:r>
            <a:r>
              <a:rPr lang="sl-SI" dirty="0"/>
              <a:t>s standardi in posledice, ki so lahko ukrepi za razvoj kadrov:</a:t>
            </a:r>
          </a:p>
          <a:p>
            <a:endParaRPr lang="sl-SI" dirty="0"/>
          </a:p>
        </p:txBody>
      </p:sp>
      <p:cxnSp>
        <p:nvCxnSpPr>
          <p:cNvPr id="85" name="Raven povezovalnik 84"/>
          <p:cNvCxnSpPr/>
          <p:nvPr/>
        </p:nvCxnSpPr>
        <p:spPr>
          <a:xfrm>
            <a:off x="255290" y="772296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8" name="PoljeZBesedilom 87"/>
          <p:cNvSpPr txBox="1"/>
          <p:nvPr/>
        </p:nvSpPr>
        <p:spPr>
          <a:xfrm>
            <a:off x="891651" y="8433752"/>
            <a:ext cx="6498040" cy="369332"/>
          </a:xfrm>
          <a:prstGeom prst="rect">
            <a:avLst/>
          </a:prstGeom>
          <a:solidFill>
            <a:schemeClr val="bg1"/>
          </a:solidFill>
          <a:ln>
            <a:solidFill>
              <a:schemeClr val="tx1"/>
            </a:solidFill>
          </a:ln>
        </p:spPr>
        <p:txBody>
          <a:bodyPr wrap="square" rtlCol="0">
            <a:spAutoFit/>
          </a:bodyPr>
          <a:lstStyle/>
          <a:p>
            <a:r>
              <a:rPr lang="sl-SI" dirty="0"/>
              <a:t>i</a:t>
            </a:r>
            <a:r>
              <a:rPr lang="sl-SI" dirty="0" smtClean="0"/>
              <a:t>zobraževanje, napredovanje, premeščanje</a:t>
            </a:r>
            <a:endParaRPr lang="sl-SI" dirty="0"/>
          </a:p>
        </p:txBody>
      </p:sp>
      <p:cxnSp>
        <p:nvCxnSpPr>
          <p:cNvPr id="89" name="Raven povezovalnik 88"/>
          <p:cNvCxnSpPr/>
          <p:nvPr/>
        </p:nvCxnSpPr>
        <p:spPr>
          <a:xfrm>
            <a:off x="603619" y="857776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90" name="PoljeZBesedilom 89"/>
          <p:cNvSpPr txBox="1"/>
          <p:nvPr/>
        </p:nvSpPr>
        <p:spPr>
          <a:xfrm>
            <a:off x="540271" y="9036326"/>
            <a:ext cx="6849420" cy="646331"/>
          </a:xfrm>
          <a:prstGeom prst="rect">
            <a:avLst/>
          </a:prstGeom>
          <a:solidFill>
            <a:schemeClr val="bg1"/>
          </a:solidFill>
          <a:ln>
            <a:solidFill>
              <a:schemeClr val="tx1"/>
            </a:solidFill>
          </a:ln>
        </p:spPr>
        <p:txBody>
          <a:bodyPr wrap="square" rtlCol="0">
            <a:spAutoFit/>
          </a:bodyPr>
          <a:lstStyle/>
          <a:p>
            <a:r>
              <a:rPr lang="sl-SI" dirty="0"/>
              <a:t>p</a:t>
            </a:r>
            <a:r>
              <a:rPr lang="sl-SI" dirty="0" smtClean="0"/>
              <a:t>ovečanje plače ali celo odpoved, odpust</a:t>
            </a:r>
            <a:endParaRPr lang="sl-SI" dirty="0"/>
          </a:p>
          <a:p>
            <a:endParaRPr lang="sl-SI" dirty="0"/>
          </a:p>
        </p:txBody>
      </p:sp>
      <p:cxnSp>
        <p:nvCxnSpPr>
          <p:cNvPr id="91" name="Raven povezovalnik 90"/>
          <p:cNvCxnSpPr/>
          <p:nvPr/>
        </p:nvCxnSpPr>
        <p:spPr>
          <a:xfrm>
            <a:off x="252239" y="9364005"/>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33248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6255" y="775247"/>
            <a:ext cx="6405840" cy="369332"/>
          </a:xfrm>
          <a:prstGeom prst="rect">
            <a:avLst/>
          </a:prstGeom>
          <a:solidFill>
            <a:srgbClr val="FFFF00"/>
          </a:solidFill>
        </p:spPr>
        <p:txBody>
          <a:bodyPr wrap="square" rtlCol="0">
            <a:spAutoFit/>
          </a:bodyPr>
          <a:lstStyle/>
          <a:p>
            <a:r>
              <a:rPr lang="sl-SI" dirty="0" smtClean="0"/>
              <a:t>1. Katera so področja razvoja zaposlenih?</a:t>
            </a:r>
            <a:endParaRPr lang="sl-SI" dirty="0"/>
          </a:p>
        </p:txBody>
      </p:sp>
      <p:sp>
        <p:nvSpPr>
          <p:cNvPr id="3" name="PoljeZBesedilom 2"/>
          <p:cNvSpPr txBox="1"/>
          <p:nvPr/>
        </p:nvSpPr>
        <p:spPr>
          <a:xfrm>
            <a:off x="253503" y="225763"/>
            <a:ext cx="6264696" cy="461665"/>
          </a:xfrm>
          <a:prstGeom prst="rect">
            <a:avLst/>
          </a:prstGeom>
          <a:noFill/>
        </p:spPr>
        <p:txBody>
          <a:bodyPr wrap="square" rtlCol="0">
            <a:spAutoFit/>
          </a:bodyPr>
          <a:lstStyle/>
          <a:p>
            <a:r>
              <a:rPr lang="sl-SI" sz="2400" dirty="0" smtClean="0"/>
              <a:t>4.4 RAZVOJ IN USPOSABLJANJE ZAPOSLENIH</a:t>
            </a:r>
            <a:endParaRPr lang="sl-SI" sz="2400" dirty="0"/>
          </a:p>
        </p:txBody>
      </p:sp>
      <p:sp>
        <p:nvSpPr>
          <p:cNvPr id="22" name="PoljeZBesedilom 21"/>
          <p:cNvSpPr txBox="1"/>
          <p:nvPr/>
        </p:nvSpPr>
        <p:spPr>
          <a:xfrm>
            <a:off x="180231" y="1170236"/>
            <a:ext cx="7128792" cy="369332"/>
          </a:xfrm>
          <a:prstGeom prst="rect">
            <a:avLst/>
          </a:prstGeom>
          <a:noFill/>
          <a:ln>
            <a:solidFill>
              <a:schemeClr val="tx1"/>
            </a:solidFill>
          </a:ln>
        </p:spPr>
        <p:txBody>
          <a:bodyPr wrap="square" rtlCol="0">
            <a:spAutoFit/>
          </a:bodyPr>
          <a:lstStyle/>
          <a:p>
            <a:r>
              <a:rPr lang="sl-SI" dirty="0" smtClean="0"/>
              <a:t>področja razvoja zaposlenih</a:t>
            </a:r>
            <a:endParaRPr lang="sl-SI" dirty="0"/>
          </a:p>
        </p:txBody>
      </p:sp>
      <p:sp>
        <p:nvSpPr>
          <p:cNvPr id="24" name="PoljeZBesedilom 23"/>
          <p:cNvSpPr txBox="1"/>
          <p:nvPr/>
        </p:nvSpPr>
        <p:spPr>
          <a:xfrm>
            <a:off x="468263" y="1602284"/>
            <a:ext cx="6849420" cy="369332"/>
          </a:xfrm>
          <a:prstGeom prst="rect">
            <a:avLst/>
          </a:prstGeom>
          <a:solidFill>
            <a:schemeClr val="bg1"/>
          </a:solidFill>
          <a:ln>
            <a:solidFill>
              <a:schemeClr val="tx1"/>
            </a:solidFill>
          </a:ln>
        </p:spPr>
        <p:txBody>
          <a:bodyPr wrap="square" rtlCol="0">
            <a:spAutoFit/>
          </a:bodyPr>
          <a:lstStyle/>
          <a:p>
            <a:r>
              <a:rPr lang="sl-SI" dirty="0"/>
              <a:t>i</a:t>
            </a:r>
            <a:r>
              <a:rPr lang="sl-SI" dirty="0" smtClean="0"/>
              <a:t>zobraževanje in nadaljnje usposabljanje:</a:t>
            </a:r>
            <a:endParaRPr lang="sl-SI" dirty="0"/>
          </a:p>
        </p:txBody>
      </p:sp>
      <p:cxnSp>
        <p:nvCxnSpPr>
          <p:cNvPr id="26" name="Raven povezovalnik 25"/>
          <p:cNvCxnSpPr/>
          <p:nvPr/>
        </p:nvCxnSpPr>
        <p:spPr>
          <a:xfrm>
            <a:off x="180231" y="174630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180231" y="1530276"/>
            <a:ext cx="0" cy="8794268"/>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a:hlinkClick r:id="rId3" action="ppaction://hlinksldjump"/>
          </p:cNvPr>
          <p:cNvSpPr txBox="1"/>
          <p:nvPr/>
        </p:nvSpPr>
        <p:spPr>
          <a:xfrm>
            <a:off x="468263" y="5274692"/>
            <a:ext cx="6849420" cy="369332"/>
          </a:xfrm>
          <a:prstGeom prst="rect">
            <a:avLst/>
          </a:prstGeom>
          <a:solidFill>
            <a:schemeClr val="bg1"/>
          </a:solidFill>
          <a:ln>
            <a:solidFill>
              <a:schemeClr val="tx1"/>
            </a:solidFill>
          </a:ln>
        </p:spPr>
        <p:txBody>
          <a:bodyPr wrap="square" rtlCol="0">
            <a:spAutoFit/>
          </a:bodyPr>
          <a:lstStyle/>
          <a:p>
            <a:r>
              <a:rPr lang="sl-SI" dirty="0" smtClean="0"/>
              <a:t>urejanje dela, bodisi z:</a:t>
            </a:r>
            <a:endParaRPr lang="sl-SI" dirty="0"/>
          </a:p>
        </p:txBody>
      </p:sp>
      <p:sp>
        <p:nvSpPr>
          <p:cNvPr id="73" name="PoljeZBesedilom 72"/>
          <p:cNvSpPr txBox="1"/>
          <p:nvPr/>
        </p:nvSpPr>
        <p:spPr>
          <a:xfrm>
            <a:off x="756295" y="5706740"/>
            <a:ext cx="6506700" cy="369332"/>
          </a:xfrm>
          <a:prstGeom prst="rect">
            <a:avLst/>
          </a:prstGeom>
          <a:solidFill>
            <a:schemeClr val="bg1"/>
          </a:solidFill>
          <a:ln>
            <a:solidFill>
              <a:schemeClr val="tx1"/>
            </a:solidFill>
          </a:ln>
        </p:spPr>
        <p:txBody>
          <a:bodyPr wrap="square" rtlCol="0">
            <a:spAutoFit/>
          </a:bodyPr>
          <a:lstStyle/>
          <a:p>
            <a:r>
              <a:rPr lang="sl-SI" dirty="0" smtClean="0"/>
              <a:t>menjavo delovnega mesta (ang. </a:t>
            </a:r>
            <a:r>
              <a:rPr lang="sl-SI" dirty="0" err="1" smtClean="0"/>
              <a:t>job</a:t>
            </a:r>
            <a:r>
              <a:rPr lang="sl-SI" dirty="0" smtClean="0"/>
              <a:t> </a:t>
            </a:r>
            <a:r>
              <a:rPr lang="sl-SI" dirty="0" err="1" smtClean="0"/>
              <a:t>rotation</a:t>
            </a:r>
            <a:r>
              <a:rPr lang="sl-SI" dirty="0" smtClean="0"/>
              <a:t>)</a:t>
            </a:r>
            <a:endParaRPr lang="sl-SI" dirty="0"/>
          </a:p>
        </p:txBody>
      </p:sp>
      <p:cxnSp>
        <p:nvCxnSpPr>
          <p:cNvPr id="74" name="Raven povezovalnik 73"/>
          <p:cNvCxnSpPr/>
          <p:nvPr/>
        </p:nvCxnSpPr>
        <p:spPr>
          <a:xfrm>
            <a:off x="468263" y="5850758"/>
            <a:ext cx="2702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ovezovalnik 30"/>
          <p:cNvCxnSpPr/>
          <p:nvPr/>
        </p:nvCxnSpPr>
        <p:spPr>
          <a:xfrm>
            <a:off x="460087" y="5644023"/>
            <a:ext cx="0" cy="1070829"/>
          </a:xfrm>
          <a:prstGeom prst="line">
            <a:avLst/>
          </a:prstGeom>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756295" y="6138788"/>
            <a:ext cx="6552728" cy="369332"/>
          </a:xfrm>
          <a:prstGeom prst="rect">
            <a:avLst/>
          </a:prstGeom>
          <a:solidFill>
            <a:schemeClr val="bg1"/>
          </a:solidFill>
          <a:ln>
            <a:solidFill>
              <a:schemeClr val="tx1"/>
            </a:solidFill>
          </a:ln>
        </p:spPr>
        <p:txBody>
          <a:bodyPr wrap="square" rtlCol="0">
            <a:spAutoFit/>
          </a:bodyPr>
          <a:lstStyle/>
          <a:p>
            <a:r>
              <a:rPr lang="sl-SI" dirty="0" smtClean="0"/>
              <a:t>povečanjem obsega odgovornosti (ang. </a:t>
            </a:r>
            <a:r>
              <a:rPr lang="sl-SI" dirty="0" err="1" smtClean="0"/>
              <a:t>job</a:t>
            </a:r>
            <a:r>
              <a:rPr lang="sl-SI" dirty="0" smtClean="0"/>
              <a:t> </a:t>
            </a:r>
            <a:r>
              <a:rPr lang="sl-SI" dirty="0" err="1" smtClean="0"/>
              <a:t>enrichment</a:t>
            </a:r>
            <a:r>
              <a:rPr lang="sl-SI" dirty="0" smtClean="0"/>
              <a:t>)</a:t>
            </a:r>
            <a:endParaRPr lang="sl-SI" dirty="0"/>
          </a:p>
        </p:txBody>
      </p:sp>
      <p:cxnSp>
        <p:nvCxnSpPr>
          <p:cNvPr id="33" name="Raven povezovalnik 32"/>
          <p:cNvCxnSpPr/>
          <p:nvPr/>
        </p:nvCxnSpPr>
        <p:spPr>
          <a:xfrm>
            <a:off x="468263" y="6282806"/>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756295" y="6570836"/>
            <a:ext cx="6552728" cy="369332"/>
          </a:xfrm>
          <a:prstGeom prst="rect">
            <a:avLst/>
          </a:prstGeom>
          <a:solidFill>
            <a:schemeClr val="bg1"/>
          </a:solidFill>
          <a:ln>
            <a:solidFill>
              <a:schemeClr val="tx1"/>
            </a:solidFill>
          </a:ln>
        </p:spPr>
        <p:txBody>
          <a:bodyPr wrap="square" rtlCol="0">
            <a:spAutoFit/>
          </a:bodyPr>
          <a:lstStyle/>
          <a:p>
            <a:r>
              <a:rPr lang="sl-SI" dirty="0"/>
              <a:t>š</a:t>
            </a:r>
            <a:r>
              <a:rPr lang="sl-SI" dirty="0" smtClean="0"/>
              <a:t>iritvijo delovnega področja (ang. </a:t>
            </a:r>
            <a:r>
              <a:rPr lang="sl-SI" dirty="0" err="1" smtClean="0"/>
              <a:t>job</a:t>
            </a:r>
            <a:r>
              <a:rPr lang="sl-SI" dirty="0" smtClean="0"/>
              <a:t> </a:t>
            </a:r>
            <a:r>
              <a:rPr lang="sl-SI" dirty="0" err="1" smtClean="0"/>
              <a:t>enlargement</a:t>
            </a:r>
            <a:r>
              <a:rPr lang="sl-SI" dirty="0" smtClean="0"/>
              <a:t>)</a:t>
            </a:r>
            <a:endParaRPr lang="sl-SI" dirty="0"/>
          </a:p>
        </p:txBody>
      </p:sp>
      <p:cxnSp>
        <p:nvCxnSpPr>
          <p:cNvPr id="36" name="Raven povezovalnik 35"/>
          <p:cNvCxnSpPr/>
          <p:nvPr/>
        </p:nvCxnSpPr>
        <p:spPr>
          <a:xfrm>
            <a:off x="460087" y="6714852"/>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a:hlinkClick r:id="rId4" action="ppaction://hlinksldjump"/>
          </p:cNvPr>
          <p:cNvSpPr txBox="1"/>
          <p:nvPr/>
        </p:nvSpPr>
        <p:spPr>
          <a:xfrm>
            <a:off x="468263" y="10171236"/>
            <a:ext cx="6849420" cy="369332"/>
          </a:xfrm>
          <a:prstGeom prst="rect">
            <a:avLst/>
          </a:prstGeom>
          <a:solidFill>
            <a:schemeClr val="bg1"/>
          </a:solidFill>
          <a:ln>
            <a:solidFill>
              <a:srgbClr val="FF0000"/>
            </a:solidFill>
          </a:ln>
        </p:spPr>
        <p:txBody>
          <a:bodyPr wrap="square" rtlCol="0">
            <a:spAutoFit/>
          </a:bodyPr>
          <a:lstStyle/>
          <a:p>
            <a:r>
              <a:rPr lang="sl-SI" dirty="0" smtClean="0"/>
              <a:t>načrtovanje osebnega razvoja (kariere)</a:t>
            </a:r>
            <a:endParaRPr lang="sl-SI" dirty="0"/>
          </a:p>
        </p:txBody>
      </p:sp>
      <p:cxnSp>
        <p:nvCxnSpPr>
          <p:cNvPr id="38" name="Raven povezovalnik 37"/>
          <p:cNvCxnSpPr/>
          <p:nvPr/>
        </p:nvCxnSpPr>
        <p:spPr>
          <a:xfrm>
            <a:off x="180231" y="549071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756295" y="2115632"/>
            <a:ext cx="6506700" cy="646331"/>
          </a:xfrm>
          <a:prstGeom prst="rect">
            <a:avLst/>
          </a:prstGeom>
          <a:solidFill>
            <a:schemeClr val="bg1"/>
          </a:solidFill>
          <a:ln>
            <a:solidFill>
              <a:schemeClr val="tx1"/>
            </a:solidFill>
          </a:ln>
        </p:spPr>
        <p:txBody>
          <a:bodyPr wrap="square" rtlCol="0">
            <a:spAutoFit/>
          </a:bodyPr>
          <a:lstStyle/>
          <a:p>
            <a:r>
              <a:rPr lang="sl-SI" dirty="0" smtClean="0"/>
              <a:t>vsak zaposlen ima pravico do strokovnega izpopolnjevanja in izobraževanja</a:t>
            </a:r>
            <a:endParaRPr lang="sl-SI" dirty="0"/>
          </a:p>
        </p:txBody>
      </p:sp>
      <p:cxnSp>
        <p:nvCxnSpPr>
          <p:cNvPr id="42" name="Raven povezovalnik 41"/>
          <p:cNvCxnSpPr/>
          <p:nvPr/>
        </p:nvCxnSpPr>
        <p:spPr>
          <a:xfrm>
            <a:off x="468263" y="2403665"/>
            <a:ext cx="2702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468263" y="1971616"/>
            <a:ext cx="0" cy="3024336"/>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756295" y="2970435"/>
            <a:ext cx="6552728" cy="369332"/>
          </a:xfrm>
          <a:prstGeom prst="rect">
            <a:avLst/>
          </a:prstGeom>
          <a:solidFill>
            <a:schemeClr val="bg1"/>
          </a:solidFill>
          <a:ln>
            <a:solidFill>
              <a:schemeClr val="tx1"/>
            </a:solidFill>
          </a:ln>
        </p:spPr>
        <p:txBody>
          <a:bodyPr wrap="square" rtlCol="0">
            <a:spAutoFit/>
          </a:bodyPr>
          <a:lstStyle/>
          <a:p>
            <a:r>
              <a:rPr lang="sl-SI" dirty="0" smtClean="0"/>
              <a:t>izobražuje se lahko v:</a:t>
            </a:r>
            <a:endParaRPr lang="sl-SI" dirty="0"/>
          </a:p>
        </p:txBody>
      </p:sp>
      <p:cxnSp>
        <p:nvCxnSpPr>
          <p:cNvPr id="45" name="Raven povezovalnik 44"/>
          <p:cNvCxnSpPr/>
          <p:nvPr/>
        </p:nvCxnSpPr>
        <p:spPr>
          <a:xfrm>
            <a:off x="468263" y="3114453"/>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1044327" y="3546500"/>
            <a:ext cx="6273356" cy="369332"/>
          </a:xfrm>
          <a:prstGeom prst="rect">
            <a:avLst/>
          </a:prstGeom>
          <a:solidFill>
            <a:schemeClr val="bg1"/>
          </a:solidFill>
          <a:ln>
            <a:solidFill>
              <a:schemeClr val="tx1"/>
            </a:solidFill>
          </a:ln>
        </p:spPr>
        <p:txBody>
          <a:bodyPr wrap="square" rtlCol="0">
            <a:spAutoFit/>
          </a:bodyPr>
          <a:lstStyle/>
          <a:p>
            <a:r>
              <a:rPr lang="sl-SI" dirty="0" smtClean="0"/>
              <a:t>lastnem interesu</a:t>
            </a:r>
            <a:endParaRPr lang="sl-SI" dirty="0"/>
          </a:p>
        </p:txBody>
      </p:sp>
      <p:cxnSp>
        <p:nvCxnSpPr>
          <p:cNvPr id="47" name="Raven povezovalnik 46"/>
          <p:cNvCxnSpPr/>
          <p:nvPr/>
        </p:nvCxnSpPr>
        <p:spPr>
          <a:xfrm>
            <a:off x="756295" y="3690517"/>
            <a:ext cx="2702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Raven povezovalnik 47"/>
          <p:cNvCxnSpPr/>
          <p:nvPr/>
        </p:nvCxnSpPr>
        <p:spPr>
          <a:xfrm>
            <a:off x="756295" y="3339768"/>
            <a:ext cx="0" cy="998821"/>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1044327" y="4194572"/>
            <a:ext cx="6273356" cy="369329"/>
          </a:xfrm>
          <a:prstGeom prst="rect">
            <a:avLst/>
          </a:prstGeom>
          <a:solidFill>
            <a:schemeClr val="bg1"/>
          </a:solidFill>
          <a:ln>
            <a:solidFill>
              <a:schemeClr val="tx1"/>
            </a:solidFill>
          </a:ln>
        </p:spPr>
        <p:txBody>
          <a:bodyPr wrap="square" rtlCol="0">
            <a:spAutoFit/>
          </a:bodyPr>
          <a:lstStyle/>
          <a:p>
            <a:r>
              <a:rPr lang="sl-SI" dirty="0"/>
              <a:t>i</a:t>
            </a:r>
            <a:r>
              <a:rPr lang="sl-SI" dirty="0" smtClean="0"/>
              <a:t>nteresu podjetja, kjer je zaposlen</a:t>
            </a:r>
            <a:endParaRPr lang="sl-SI" dirty="0"/>
          </a:p>
        </p:txBody>
      </p:sp>
      <p:cxnSp>
        <p:nvCxnSpPr>
          <p:cNvPr id="51" name="Raven povezovalnik 50"/>
          <p:cNvCxnSpPr/>
          <p:nvPr/>
        </p:nvCxnSpPr>
        <p:spPr>
          <a:xfrm>
            <a:off x="756295" y="4338589"/>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730315" y="4781669"/>
            <a:ext cx="6587368" cy="369332"/>
          </a:xfrm>
          <a:prstGeom prst="rect">
            <a:avLst/>
          </a:prstGeom>
          <a:solidFill>
            <a:schemeClr val="bg1"/>
          </a:solidFill>
          <a:ln>
            <a:solidFill>
              <a:schemeClr val="tx1"/>
            </a:solidFill>
          </a:ln>
        </p:spPr>
        <p:txBody>
          <a:bodyPr wrap="square" rtlCol="0">
            <a:spAutoFit/>
          </a:bodyPr>
          <a:lstStyle/>
          <a:p>
            <a:r>
              <a:rPr lang="sl-SI" dirty="0"/>
              <a:t>i</a:t>
            </a:r>
            <a:r>
              <a:rPr lang="sl-SI" dirty="0" smtClean="0"/>
              <a:t>zobraževanje delavcev ureja Zakon o delovnih razmerjih</a:t>
            </a:r>
            <a:endParaRPr lang="sl-SI" dirty="0"/>
          </a:p>
        </p:txBody>
      </p:sp>
      <p:cxnSp>
        <p:nvCxnSpPr>
          <p:cNvPr id="55" name="Raven povezovalnik 54"/>
          <p:cNvCxnSpPr/>
          <p:nvPr/>
        </p:nvCxnSpPr>
        <p:spPr>
          <a:xfrm>
            <a:off x="442283" y="4995952"/>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1052503" y="7074892"/>
            <a:ext cx="6265180" cy="369332"/>
          </a:xfrm>
          <a:prstGeom prst="rect">
            <a:avLst/>
          </a:prstGeom>
          <a:solidFill>
            <a:schemeClr val="bg1"/>
          </a:solidFill>
          <a:ln>
            <a:solidFill>
              <a:schemeClr val="tx1"/>
            </a:solidFill>
          </a:ln>
        </p:spPr>
        <p:txBody>
          <a:bodyPr wrap="square" rtlCol="0">
            <a:spAutoFit/>
          </a:bodyPr>
          <a:lstStyle/>
          <a:p>
            <a:r>
              <a:rPr lang="sl-SI" dirty="0" smtClean="0"/>
              <a:t>poznamo 2 načina napredovanja:</a:t>
            </a:r>
            <a:endParaRPr lang="sl-SI" dirty="0"/>
          </a:p>
        </p:txBody>
      </p:sp>
      <p:cxnSp>
        <p:nvCxnSpPr>
          <p:cNvPr id="62" name="Raven povezovalnik 61"/>
          <p:cNvCxnSpPr/>
          <p:nvPr/>
        </p:nvCxnSpPr>
        <p:spPr>
          <a:xfrm>
            <a:off x="756295" y="7218908"/>
            <a:ext cx="2583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Raven povezovalnik 63"/>
          <p:cNvCxnSpPr/>
          <p:nvPr/>
        </p:nvCxnSpPr>
        <p:spPr>
          <a:xfrm>
            <a:off x="756295" y="693087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Raven povezovalnik 64"/>
          <p:cNvCxnSpPr/>
          <p:nvPr/>
        </p:nvCxnSpPr>
        <p:spPr>
          <a:xfrm>
            <a:off x="1044327" y="7434932"/>
            <a:ext cx="0" cy="1368152"/>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1332359" y="7506940"/>
            <a:ext cx="5985324" cy="369332"/>
          </a:xfrm>
          <a:prstGeom prst="rect">
            <a:avLst/>
          </a:prstGeom>
          <a:solidFill>
            <a:schemeClr val="bg1"/>
          </a:solidFill>
          <a:ln>
            <a:solidFill>
              <a:schemeClr val="tx1"/>
            </a:solidFill>
          </a:ln>
        </p:spPr>
        <p:txBody>
          <a:bodyPr wrap="square" rtlCol="0">
            <a:spAutoFit/>
          </a:bodyPr>
          <a:lstStyle/>
          <a:p>
            <a:r>
              <a:rPr lang="sl-SI" dirty="0" smtClean="0"/>
              <a:t>napredovanje na delovnem mestu</a:t>
            </a:r>
            <a:endParaRPr lang="sl-SI" dirty="0"/>
          </a:p>
        </p:txBody>
      </p:sp>
      <p:cxnSp>
        <p:nvCxnSpPr>
          <p:cNvPr id="68" name="Raven povezovalnik 67"/>
          <p:cNvCxnSpPr/>
          <p:nvPr/>
        </p:nvCxnSpPr>
        <p:spPr>
          <a:xfrm>
            <a:off x="1036151" y="7650956"/>
            <a:ext cx="246829" cy="0"/>
          </a:xfrm>
          <a:prstGeom prst="line">
            <a:avLst/>
          </a:prstGeom>
        </p:spPr>
        <p:style>
          <a:lnRef idx="1">
            <a:schemeClr val="accent1"/>
          </a:lnRef>
          <a:fillRef idx="0">
            <a:schemeClr val="accent1"/>
          </a:fillRef>
          <a:effectRef idx="0">
            <a:schemeClr val="accent1"/>
          </a:effectRef>
          <a:fontRef idx="minor">
            <a:schemeClr val="tx1"/>
          </a:fontRef>
        </p:style>
      </p:cxnSp>
      <p:sp>
        <p:nvSpPr>
          <p:cNvPr id="86" name="PoljeZBesedilom 85"/>
          <p:cNvSpPr txBox="1"/>
          <p:nvPr/>
        </p:nvSpPr>
        <p:spPr>
          <a:xfrm>
            <a:off x="1548383" y="7938987"/>
            <a:ext cx="5705952" cy="654595"/>
          </a:xfrm>
          <a:prstGeom prst="rect">
            <a:avLst/>
          </a:prstGeom>
          <a:solidFill>
            <a:schemeClr val="bg1"/>
          </a:solidFill>
          <a:ln>
            <a:solidFill>
              <a:schemeClr val="tx1"/>
            </a:solidFill>
          </a:ln>
        </p:spPr>
        <p:txBody>
          <a:bodyPr wrap="square" rtlCol="0">
            <a:spAutoFit/>
          </a:bodyPr>
          <a:lstStyle/>
          <a:p>
            <a:r>
              <a:rPr lang="sl-SI" dirty="0" smtClean="0"/>
              <a:t>zaposlenemu prinese določene ugodnosti, npr. bonitete (službeni telefon, avto …) = </a:t>
            </a:r>
            <a:r>
              <a:rPr lang="sl-SI" dirty="0" err="1" smtClean="0"/>
              <a:t>horizontalnoo</a:t>
            </a:r>
            <a:r>
              <a:rPr lang="sl-SI" dirty="0" smtClean="0"/>
              <a:t> napredovanje</a:t>
            </a:r>
          </a:p>
        </p:txBody>
      </p:sp>
      <p:cxnSp>
        <p:nvCxnSpPr>
          <p:cNvPr id="87" name="Raven povezovalnik 86"/>
          <p:cNvCxnSpPr/>
          <p:nvPr/>
        </p:nvCxnSpPr>
        <p:spPr>
          <a:xfrm>
            <a:off x="1332359" y="8217728"/>
            <a:ext cx="2468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Raven povezovalnik 91"/>
          <p:cNvCxnSpPr/>
          <p:nvPr/>
        </p:nvCxnSpPr>
        <p:spPr>
          <a:xfrm>
            <a:off x="1332359" y="7866980"/>
            <a:ext cx="0" cy="350748"/>
          </a:xfrm>
          <a:prstGeom prst="line">
            <a:avLst/>
          </a:prstGeom>
        </p:spPr>
        <p:style>
          <a:lnRef idx="1">
            <a:schemeClr val="accent1"/>
          </a:lnRef>
          <a:fillRef idx="0">
            <a:schemeClr val="accent1"/>
          </a:fillRef>
          <a:effectRef idx="0">
            <a:schemeClr val="accent1"/>
          </a:effectRef>
          <a:fontRef idx="minor">
            <a:schemeClr val="tx1"/>
          </a:fontRef>
        </p:style>
      </p:cxnSp>
      <p:sp>
        <p:nvSpPr>
          <p:cNvPr id="93" name="PoljeZBesedilom 92"/>
          <p:cNvSpPr txBox="1"/>
          <p:nvPr/>
        </p:nvSpPr>
        <p:spPr>
          <a:xfrm>
            <a:off x="1747087" y="9153832"/>
            <a:ext cx="5561936" cy="936104"/>
          </a:xfrm>
          <a:prstGeom prst="rect">
            <a:avLst/>
          </a:prstGeom>
          <a:solidFill>
            <a:schemeClr val="bg1"/>
          </a:solidFill>
          <a:ln>
            <a:solidFill>
              <a:schemeClr val="tx1"/>
            </a:solidFill>
          </a:ln>
        </p:spPr>
        <p:txBody>
          <a:bodyPr wrap="square" rtlCol="0">
            <a:spAutoFit/>
          </a:bodyPr>
          <a:lstStyle/>
          <a:p>
            <a:r>
              <a:rPr lang="sl-SI" dirty="0" smtClean="0"/>
              <a:t>V drug oddelek ali znotraj oddelka, npr. na vodilno ali vodstveno delovno mesto, zaposlenemu prinese ugodnosti + višjo plačo = vertikalno napredovanje</a:t>
            </a:r>
          </a:p>
        </p:txBody>
      </p:sp>
      <p:cxnSp>
        <p:nvCxnSpPr>
          <p:cNvPr id="94" name="Raven povezovalnik 93"/>
          <p:cNvCxnSpPr/>
          <p:nvPr/>
        </p:nvCxnSpPr>
        <p:spPr>
          <a:xfrm>
            <a:off x="1340535" y="9297848"/>
            <a:ext cx="437357" cy="0"/>
          </a:xfrm>
          <a:prstGeom prst="line">
            <a:avLst/>
          </a:prstGeom>
        </p:spPr>
        <p:style>
          <a:lnRef idx="1">
            <a:schemeClr val="accent1"/>
          </a:lnRef>
          <a:fillRef idx="0">
            <a:schemeClr val="accent1"/>
          </a:fillRef>
          <a:effectRef idx="0">
            <a:schemeClr val="accent1"/>
          </a:effectRef>
          <a:fontRef idx="minor">
            <a:schemeClr val="tx1"/>
          </a:fontRef>
        </p:style>
      </p:cxnSp>
      <p:sp>
        <p:nvSpPr>
          <p:cNvPr id="95" name="PoljeZBesedilom 94">
            <a:hlinkClick r:id="rId5" action="ppaction://hlinksldjump"/>
          </p:cNvPr>
          <p:cNvSpPr txBox="1"/>
          <p:nvPr/>
        </p:nvSpPr>
        <p:spPr>
          <a:xfrm>
            <a:off x="1340535" y="8659068"/>
            <a:ext cx="5922460" cy="369332"/>
          </a:xfrm>
          <a:prstGeom prst="rect">
            <a:avLst/>
          </a:prstGeom>
          <a:solidFill>
            <a:schemeClr val="bg1"/>
          </a:solidFill>
          <a:ln>
            <a:solidFill>
              <a:srgbClr val="FF0000"/>
            </a:solidFill>
          </a:ln>
        </p:spPr>
        <p:txBody>
          <a:bodyPr wrap="square" rtlCol="0">
            <a:spAutoFit/>
          </a:bodyPr>
          <a:lstStyle/>
          <a:p>
            <a:r>
              <a:rPr lang="sl-SI" dirty="0" smtClean="0"/>
              <a:t>napredovanje na drugo delovno mesto</a:t>
            </a:r>
            <a:endParaRPr lang="sl-SI" dirty="0"/>
          </a:p>
        </p:txBody>
      </p:sp>
      <p:cxnSp>
        <p:nvCxnSpPr>
          <p:cNvPr id="96" name="Raven povezovalnik 95"/>
          <p:cNvCxnSpPr/>
          <p:nvPr/>
        </p:nvCxnSpPr>
        <p:spPr>
          <a:xfrm>
            <a:off x="1044327" y="8803084"/>
            <a:ext cx="2468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Raven povezovalnik 96"/>
          <p:cNvCxnSpPr/>
          <p:nvPr/>
        </p:nvCxnSpPr>
        <p:spPr>
          <a:xfrm>
            <a:off x="1332359" y="9019108"/>
            <a:ext cx="0" cy="278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Raven povezovalnik 97"/>
          <p:cNvCxnSpPr/>
          <p:nvPr/>
        </p:nvCxnSpPr>
        <p:spPr>
          <a:xfrm>
            <a:off x="180231" y="10324544"/>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8032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255361" y="632495"/>
            <a:ext cx="7062321" cy="646331"/>
          </a:xfrm>
          <a:prstGeom prst="rect">
            <a:avLst/>
          </a:prstGeom>
          <a:solidFill>
            <a:srgbClr val="FFFF00"/>
          </a:solidFill>
        </p:spPr>
        <p:txBody>
          <a:bodyPr wrap="square" rtlCol="0">
            <a:spAutoFit/>
          </a:bodyPr>
          <a:lstStyle/>
          <a:p>
            <a:r>
              <a:rPr lang="sl-SI" dirty="0" smtClean="0"/>
              <a:t>1. Iz katerih vidikov lahko opazujemo zaposlene? V skladu s katerim zakonom lahko uporabimo zbrane podatke?</a:t>
            </a:r>
            <a:endParaRPr lang="sl-SI" dirty="0"/>
          </a:p>
        </p:txBody>
      </p:sp>
      <p:sp>
        <p:nvSpPr>
          <p:cNvPr id="3" name="PoljeZBesedilom 2"/>
          <p:cNvSpPr txBox="1"/>
          <p:nvPr/>
        </p:nvSpPr>
        <p:spPr>
          <a:xfrm>
            <a:off x="253503" y="225763"/>
            <a:ext cx="6264696" cy="461665"/>
          </a:xfrm>
          <a:prstGeom prst="rect">
            <a:avLst/>
          </a:prstGeom>
          <a:noFill/>
        </p:spPr>
        <p:txBody>
          <a:bodyPr wrap="square" rtlCol="0">
            <a:spAutoFit/>
          </a:bodyPr>
          <a:lstStyle/>
          <a:p>
            <a:r>
              <a:rPr lang="sl-SI" sz="2400" dirty="0" smtClean="0"/>
              <a:t>4.5 ANALIZA ZAPOSLENIH</a:t>
            </a:r>
            <a:endParaRPr lang="sl-SI" sz="2400" dirty="0"/>
          </a:p>
        </p:txBody>
      </p:sp>
      <p:sp>
        <p:nvSpPr>
          <p:cNvPr id="22" name="PoljeZBesedilom 21"/>
          <p:cNvSpPr txBox="1"/>
          <p:nvPr/>
        </p:nvSpPr>
        <p:spPr>
          <a:xfrm>
            <a:off x="180231" y="1314252"/>
            <a:ext cx="7128792" cy="369332"/>
          </a:xfrm>
          <a:prstGeom prst="rect">
            <a:avLst/>
          </a:prstGeom>
          <a:noFill/>
          <a:ln>
            <a:solidFill>
              <a:schemeClr val="tx1"/>
            </a:solidFill>
          </a:ln>
        </p:spPr>
        <p:txBody>
          <a:bodyPr wrap="square" rtlCol="0">
            <a:spAutoFit/>
          </a:bodyPr>
          <a:lstStyle/>
          <a:p>
            <a:r>
              <a:rPr lang="sl-SI" dirty="0" smtClean="0"/>
              <a:t>zaposlene lahko opazujemo z različnih vidikov (1. del)</a:t>
            </a:r>
            <a:endParaRPr lang="sl-SI" dirty="0"/>
          </a:p>
        </p:txBody>
      </p:sp>
      <p:sp>
        <p:nvSpPr>
          <p:cNvPr id="24" name="PoljeZBesedilom 23"/>
          <p:cNvSpPr txBox="1"/>
          <p:nvPr/>
        </p:nvSpPr>
        <p:spPr>
          <a:xfrm>
            <a:off x="468263" y="1746300"/>
            <a:ext cx="6849420" cy="369332"/>
          </a:xfrm>
          <a:prstGeom prst="rect">
            <a:avLst/>
          </a:prstGeom>
          <a:solidFill>
            <a:schemeClr val="bg1"/>
          </a:solidFill>
          <a:ln>
            <a:solidFill>
              <a:schemeClr val="tx1"/>
            </a:solidFill>
          </a:ln>
        </p:spPr>
        <p:txBody>
          <a:bodyPr wrap="square" rtlCol="0">
            <a:spAutoFit/>
          </a:bodyPr>
          <a:lstStyle/>
          <a:p>
            <a:r>
              <a:rPr lang="sl-SI" dirty="0" smtClean="0"/>
              <a:t>obseg zaposlenih</a:t>
            </a:r>
            <a:endParaRPr lang="sl-SI" dirty="0"/>
          </a:p>
        </p:txBody>
      </p:sp>
      <p:cxnSp>
        <p:nvCxnSpPr>
          <p:cNvPr id="26" name="Raven povezovalnik 25"/>
          <p:cNvCxnSpPr/>
          <p:nvPr/>
        </p:nvCxnSpPr>
        <p:spPr>
          <a:xfrm>
            <a:off x="180231" y="1890317"/>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180231" y="1674292"/>
            <a:ext cx="0" cy="8794268"/>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756295" y="2259648"/>
            <a:ext cx="6506700" cy="369332"/>
          </a:xfrm>
          <a:prstGeom prst="rect">
            <a:avLst/>
          </a:prstGeom>
          <a:solidFill>
            <a:schemeClr val="bg1"/>
          </a:solidFill>
          <a:ln>
            <a:solidFill>
              <a:schemeClr val="tx1"/>
            </a:solidFill>
          </a:ln>
        </p:spPr>
        <p:txBody>
          <a:bodyPr wrap="square" rtlCol="0">
            <a:spAutoFit/>
          </a:bodyPr>
          <a:lstStyle/>
          <a:p>
            <a:r>
              <a:rPr lang="sl-SI" dirty="0" smtClean="0"/>
              <a:t>predstavlja število zaposlenih na določen dan</a:t>
            </a:r>
            <a:endParaRPr lang="sl-SI" dirty="0"/>
          </a:p>
        </p:txBody>
      </p:sp>
      <p:cxnSp>
        <p:nvCxnSpPr>
          <p:cNvPr id="42" name="Raven povezovalnik 41"/>
          <p:cNvCxnSpPr/>
          <p:nvPr/>
        </p:nvCxnSpPr>
        <p:spPr>
          <a:xfrm>
            <a:off x="468263" y="2466380"/>
            <a:ext cx="2702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Raven povezovalnik 42"/>
          <p:cNvCxnSpPr/>
          <p:nvPr/>
        </p:nvCxnSpPr>
        <p:spPr>
          <a:xfrm>
            <a:off x="468263" y="2115632"/>
            <a:ext cx="0" cy="350748"/>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1090355" y="2745120"/>
            <a:ext cx="6172640" cy="369332"/>
          </a:xfrm>
          <a:prstGeom prst="rect">
            <a:avLst/>
          </a:prstGeom>
          <a:solidFill>
            <a:schemeClr val="bg1"/>
          </a:solidFill>
          <a:ln>
            <a:solidFill>
              <a:schemeClr val="tx1"/>
            </a:solidFill>
          </a:ln>
        </p:spPr>
        <p:txBody>
          <a:bodyPr wrap="square" rtlCol="0">
            <a:spAutoFit/>
          </a:bodyPr>
          <a:lstStyle/>
          <a:p>
            <a:r>
              <a:rPr lang="sl-SI" dirty="0"/>
              <a:t>p</a:t>
            </a:r>
            <a:r>
              <a:rPr lang="sl-SI" dirty="0" smtClean="0"/>
              <a:t>o kadrovski evidenci vključuje vse zaposlene v podjetju:</a:t>
            </a:r>
            <a:endParaRPr lang="sl-SI" dirty="0"/>
          </a:p>
        </p:txBody>
      </p:sp>
      <p:cxnSp>
        <p:nvCxnSpPr>
          <p:cNvPr id="52" name="Raven povezovalnik 51"/>
          <p:cNvCxnSpPr/>
          <p:nvPr/>
        </p:nvCxnSpPr>
        <p:spPr>
          <a:xfrm>
            <a:off x="802323" y="2951852"/>
            <a:ext cx="2563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756295" y="2610396"/>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56" name="PoljeZBesedilom 55"/>
          <p:cNvSpPr txBox="1"/>
          <p:nvPr/>
        </p:nvSpPr>
        <p:spPr>
          <a:xfrm>
            <a:off x="1496423" y="3321184"/>
            <a:ext cx="5766572" cy="646331"/>
          </a:xfrm>
          <a:prstGeom prst="rect">
            <a:avLst/>
          </a:prstGeom>
          <a:solidFill>
            <a:schemeClr val="bg1"/>
          </a:solidFill>
          <a:ln>
            <a:solidFill>
              <a:schemeClr val="tx1"/>
            </a:solidFill>
          </a:ln>
        </p:spPr>
        <p:txBody>
          <a:bodyPr wrap="square" rtlCol="0">
            <a:spAutoFit/>
          </a:bodyPr>
          <a:lstStyle/>
          <a:p>
            <a:r>
              <a:rPr lang="sl-SI" dirty="0" smtClean="0"/>
              <a:t>v rednem ali začasnem delovnem razmerju ne glede na to, ali so zares prisotni na delovnem mestu ali ne</a:t>
            </a:r>
            <a:endParaRPr lang="sl-SI" dirty="0"/>
          </a:p>
        </p:txBody>
      </p:sp>
      <p:cxnSp>
        <p:nvCxnSpPr>
          <p:cNvPr id="57" name="Raven povezovalnik 56"/>
          <p:cNvCxnSpPr/>
          <p:nvPr/>
        </p:nvCxnSpPr>
        <p:spPr>
          <a:xfrm>
            <a:off x="1090355" y="3527916"/>
            <a:ext cx="3575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Raven povezovalnik 57"/>
          <p:cNvCxnSpPr/>
          <p:nvPr/>
        </p:nvCxnSpPr>
        <p:spPr>
          <a:xfrm>
            <a:off x="1116335" y="3133036"/>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540271" y="4122564"/>
            <a:ext cx="6849420" cy="369332"/>
          </a:xfrm>
          <a:prstGeom prst="rect">
            <a:avLst/>
          </a:prstGeom>
          <a:solidFill>
            <a:schemeClr val="bg1"/>
          </a:solidFill>
          <a:ln>
            <a:solidFill>
              <a:schemeClr val="tx1"/>
            </a:solidFill>
          </a:ln>
        </p:spPr>
        <p:txBody>
          <a:bodyPr wrap="square" rtlCol="0">
            <a:spAutoFit/>
          </a:bodyPr>
          <a:lstStyle/>
          <a:p>
            <a:r>
              <a:rPr lang="sl-SI" dirty="0" smtClean="0"/>
              <a:t>struktura zaposlenih po spolu</a:t>
            </a:r>
            <a:endParaRPr lang="sl-SI" dirty="0"/>
          </a:p>
        </p:txBody>
      </p:sp>
      <p:cxnSp>
        <p:nvCxnSpPr>
          <p:cNvPr id="60" name="Raven povezovalnik 59"/>
          <p:cNvCxnSpPr/>
          <p:nvPr/>
        </p:nvCxnSpPr>
        <p:spPr>
          <a:xfrm>
            <a:off x="252239" y="426658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PoljeZBesedilom 62"/>
          <p:cNvSpPr txBox="1"/>
          <p:nvPr/>
        </p:nvSpPr>
        <p:spPr>
          <a:xfrm>
            <a:off x="828303" y="4635912"/>
            <a:ext cx="6506700" cy="369332"/>
          </a:xfrm>
          <a:prstGeom prst="rect">
            <a:avLst/>
          </a:prstGeom>
          <a:solidFill>
            <a:schemeClr val="bg1"/>
          </a:solidFill>
          <a:ln>
            <a:solidFill>
              <a:schemeClr val="tx1"/>
            </a:solidFill>
          </a:ln>
        </p:spPr>
        <p:txBody>
          <a:bodyPr wrap="square" rtlCol="0">
            <a:spAutoFit/>
          </a:bodyPr>
          <a:lstStyle/>
          <a:p>
            <a:r>
              <a:rPr lang="sl-SI" dirty="0" smtClean="0"/>
              <a:t>pogojena z vrsto dejavnosti podjetja</a:t>
            </a:r>
            <a:endParaRPr lang="sl-SI" dirty="0"/>
          </a:p>
        </p:txBody>
      </p:sp>
      <p:cxnSp>
        <p:nvCxnSpPr>
          <p:cNvPr id="66" name="Raven povezovalnik 65"/>
          <p:cNvCxnSpPr/>
          <p:nvPr/>
        </p:nvCxnSpPr>
        <p:spPr>
          <a:xfrm>
            <a:off x="540271" y="4842644"/>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PoljeZBesedilom 68"/>
          <p:cNvSpPr txBox="1"/>
          <p:nvPr/>
        </p:nvSpPr>
        <p:spPr>
          <a:xfrm>
            <a:off x="1162363" y="5121384"/>
            <a:ext cx="6172640" cy="369332"/>
          </a:xfrm>
          <a:prstGeom prst="rect">
            <a:avLst/>
          </a:prstGeom>
          <a:solidFill>
            <a:schemeClr val="bg1"/>
          </a:solidFill>
          <a:ln>
            <a:solidFill>
              <a:schemeClr val="tx1"/>
            </a:solidFill>
          </a:ln>
        </p:spPr>
        <p:txBody>
          <a:bodyPr wrap="square" rtlCol="0">
            <a:spAutoFit/>
          </a:bodyPr>
          <a:lstStyle/>
          <a:p>
            <a:r>
              <a:rPr lang="sl-SI" dirty="0" smtClean="0"/>
              <a:t>ženska delovna sila prevladuje na specifičnih delovnih mestih</a:t>
            </a:r>
            <a:endParaRPr lang="sl-SI" dirty="0"/>
          </a:p>
        </p:txBody>
      </p:sp>
      <p:cxnSp>
        <p:nvCxnSpPr>
          <p:cNvPr id="70" name="Raven povezovalnik 69"/>
          <p:cNvCxnSpPr/>
          <p:nvPr/>
        </p:nvCxnSpPr>
        <p:spPr>
          <a:xfrm>
            <a:off x="874331" y="5328116"/>
            <a:ext cx="2563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Raven povezovalnik 71"/>
          <p:cNvCxnSpPr/>
          <p:nvPr/>
        </p:nvCxnSpPr>
        <p:spPr>
          <a:xfrm>
            <a:off x="828303" y="4986660"/>
            <a:ext cx="0" cy="1493584"/>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1568431" y="5697448"/>
            <a:ext cx="5766572" cy="369332"/>
          </a:xfrm>
          <a:prstGeom prst="rect">
            <a:avLst/>
          </a:prstGeom>
          <a:solidFill>
            <a:schemeClr val="bg1"/>
          </a:solidFill>
          <a:ln>
            <a:solidFill>
              <a:schemeClr val="tx1"/>
            </a:solidFill>
          </a:ln>
        </p:spPr>
        <p:txBody>
          <a:bodyPr wrap="square" rtlCol="0">
            <a:spAutoFit/>
          </a:bodyPr>
          <a:lstStyle/>
          <a:p>
            <a:r>
              <a:rPr lang="sl-SI" dirty="0" smtClean="0"/>
              <a:t>v administraciji, zdravstvu, šolstvu</a:t>
            </a:r>
            <a:endParaRPr lang="sl-SI" dirty="0"/>
          </a:p>
        </p:txBody>
      </p:sp>
      <p:cxnSp>
        <p:nvCxnSpPr>
          <p:cNvPr id="76" name="Raven povezovalnik 75"/>
          <p:cNvCxnSpPr/>
          <p:nvPr/>
        </p:nvCxnSpPr>
        <p:spPr>
          <a:xfrm>
            <a:off x="1162363" y="5904180"/>
            <a:ext cx="3575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Raven povezovalnik 76"/>
          <p:cNvCxnSpPr/>
          <p:nvPr/>
        </p:nvCxnSpPr>
        <p:spPr>
          <a:xfrm>
            <a:off x="1188343" y="5509300"/>
            <a:ext cx="0" cy="341456"/>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Raven povezovalnik 77"/>
          <p:cNvCxnSpPr/>
          <p:nvPr/>
        </p:nvCxnSpPr>
        <p:spPr>
          <a:xfrm>
            <a:off x="540271" y="4501188"/>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79" name="PoljeZBesedilom 78"/>
          <p:cNvSpPr txBox="1"/>
          <p:nvPr/>
        </p:nvSpPr>
        <p:spPr>
          <a:xfrm>
            <a:off x="1188343" y="6273512"/>
            <a:ext cx="6172640" cy="369332"/>
          </a:xfrm>
          <a:prstGeom prst="rect">
            <a:avLst/>
          </a:prstGeom>
          <a:solidFill>
            <a:schemeClr val="bg1"/>
          </a:solidFill>
          <a:ln>
            <a:solidFill>
              <a:schemeClr val="tx1"/>
            </a:solidFill>
          </a:ln>
        </p:spPr>
        <p:txBody>
          <a:bodyPr wrap="square" rtlCol="0">
            <a:spAutoFit/>
          </a:bodyPr>
          <a:lstStyle/>
          <a:p>
            <a:r>
              <a:rPr lang="sl-SI" dirty="0"/>
              <a:t>m</a:t>
            </a:r>
            <a:r>
              <a:rPr lang="sl-SI" dirty="0" smtClean="0"/>
              <a:t>oški pa se bolje znajdejo pri:</a:t>
            </a:r>
            <a:endParaRPr lang="sl-SI" dirty="0"/>
          </a:p>
        </p:txBody>
      </p:sp>
      <p:cxnSp>
        <p:nvCxnSpPr>
          <p:cNvPr id="80" name="Raven povezovalnik 79"/>
          <p:cNvCxnSpPr/>
          <p:nvPr/>
        </p:nvCxnSpPr>
        <p:spPr>
          <a:xfrm>
            <a:off x="900311" y="6480244"/>
            <a:ext cx="256354"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PoljeZBesedilom 80"/>
          <p:cNvSpPr txBox="1"/>
          <p:nvPr/>
        </p:nvSpPr>
        <p:spPr>
          <a:xfrm>
            <a:off x="1594411" y="6849576"/>
            <a:ext cx="5766572" cy="369332"/>
          </a:xfrm>
          <a:prstGeom prst="rect">
            <a:avLst/>
          </a:prstGeom>
          <a:solidFill>
            <a:schemeClr val="bg1"/>
          </a:solidFill>
          <a:ln>
            <a:solidFill>
              <a:schemeClr val="tx1"/>
            </a:solidFill>
          </a:ln>
        </p:spPr>
        <p:txBody>
          <a:bodyPr wrap="square" rtlCol="0">
            <a:spAutoFit/>
          </a:bodyPr>
          <a:lstStyle/>
          <a:p>
            <a:r>
              <a:rPr lang="sl-SI" dirty="0" smtClean="0"/>
              <a:t>tehničnih oz. organizacijskih opravilih</a:t>
            </a:r>
            <a:endParaRPr lang="sl-SI" dirty="0"/>
          </a:p>
        </p:txBody>
      </p:sp>
      <p:cxnSp>
        <p:nvCxnSpPr>
          <p:cNvPr id="82" name="Raven povezovalnik 81"/>
          <p:cNvCxnSpPr/>
          <p:nvPr/>
        </p:nvCxnSpPr>
        <p:spPr>
          <a:xfrm>
            <a:off x="1188343" y="7056308"/>
            <a:ext cx="3575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Raven povezovalnik 82"/>
          <p:cNvCxnSpPr/>
          <p:nvPr/>
        </p:nvCxnSpPr>
        <p:spPr>
          <a:xfrm>
            <a:off x="1214323" y="6661428"/>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jeZBesedilom 83"/>
          <p:cNvSpPr txBox="1"/>
          <p:nvPr/>
        </p:nvSpPr>
        <p:spPr>
          <a:xfrm>
            <a:off x="468263" y="7434932"/>
            <a:ext cx="6849420" cy="369332"/>
          </a:xfrm>
          <a:prstGeom prst="rect">
            <a:avLst/>
          </a:prstGeom>
          <a:solidFill>
            <a:schemeClr val="bg1"/>
          </a:solidFill>
          <a:ln>
            <a:solidFill>
              <a:schemeClr val="tx1"/>
            </a:solidFill>
          </a:ln>
        </p:spPr>
        <p:txBody>
          <a:bodyPr wrap="square" rtlCol="0">
            <a:spAutoFit/>
          </a:bodyPr>
          <a:lstStyle/>
          <a:p>
            <a:r>
              <a:rPr lang="sl-SI" dirty="0"/>
              <a:t>i</a:t>
            </a:r>
            <a:r>
              <a:rPr lang="sl-SI" dirty="0" smtClean="0"/>
              <a:t>zobrazbena struktura zaposlenih</a:t>
            </a:r>
            <a:endParaRPr lang="sl-SI" dirty="0"/>
          </a:p>
        </p:txBody>
      </p:sp>
      <p:cxnSp>
        <p:nvCxnSpPr>
          <p:cNvPr id="85" name="Raven povezovalnik 84"/>
          <p:cNvCxnSpPr/>
          <p:nvPr/>
        </p:nvCxnSpPr>
        <p:spPr>
          <a:xfrm>
            <a:off x="180231" y="757894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8" name="PoljeZBesedilom 87"/>
          <p:cNvSpPr txBox="1"/>
          <p:nvPr/>
        </p:nvSpPr>
        <p:spPr>
          <a:xfrm>
            <a:off x="756295" y="7948280"/>
            <a:ext cx="6506700" cy="369332"/>
          </a:xfrm>
          <a:prstGeom prst="rect">
            <a:avLst/>
          </a:prstGeom>
          <a:solidFill>
            <a:schemeClr val="bg1"/>
          </a:solidFill>
          <a:ln>
            <a:solidFill>
              <a:schemeClr val="tx1"/>
            </a:solidFill>
          </a:ln>
        </p:spPr>
        <p:txBody>
          <a:bodyPr wrap="square" rtlCol="0">
            <a:spAutoFit/>
          </a:bodyPr>
          <a:lstStyle/>
          <a:p>
            <a:r>
              <a:rPr lang="sl-SI" dirty="0" smtClean="0"/>
              <a:t>bistveno vpliva na uspešnost podjetja</a:t>
            </a:r>
            <a:endParaRPr lang="sl-SI" dirty="0"/>
          </a:p>
        </p:txBody>
      </p:sp>
      <p:cxnSp>
        <p:nvCxnSpPr>
          <p:cNvPr id="89" name="Raven povezovalnik 88"/>
          <p:cNvCxnSpPr/>
          <p:nvPr/>
        </p:nvCxnSpPr>
        <p:spPr>
          <a:xfrm>
            <a:off x="468263" y="8155012"/>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90" name="PoljeZBesedilom 89"/>
          <p:cNvSpPr txBox="1"/>
          <p:nvPr/>
        </p:nvSpPr>
        <p:spPr>
          <a:xfrm>
            <a:off x="1090355" y="8433752"/>
            <a:ext cx="6172640" cy="369332"/>
          </a:xfrm>
          <a:prstGeom prst="rect">
            <a:avLst/>
          </a:prstGeom>
          <a:solidFill>
            <a:schemeClr val="bg1"/>
          </a:solidFill>
          <a:ln>
            <a:solidFill>
              <a:schemeClr val="tx1"/>
            </a:solidFill>
          </a:ln>
        </p:spPr>
        <p:txBody>
          <a:bodyPr wrap="square" rtlCol="0">
            <a:spAutoFit/>
          </a:bodyPr>
          <a:lstStyle/>
          <a:p>
            <a:r>
              <a:rPr lang="sl-SI" dirty="0" smtClean="0"/>
              <a:t>želja in cilj vsakega uspešnega podjetja je:</a:t>
            </a:r>
            <a:endParaRPr lang="sl-SI" dirty="0"/>
          </a:p>
        </p:txBody>
      </p:sp>
      <p:cxnSp>
        <p:nvCxnSpPr>
          <p:cNvPr id="91" name="Raven povezovalnik 90"/>
          <p:cNvCxnSpPr/>
          <p:nvPr/>
        </p:nvCxnSpPr>
        <p:spPr>
          <a:xfrm>
            <a:off x="802323" y="8640484"/>
            <a:ext cx="2563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Raven povezovalnik 98"/>
          <p:cNvCxnSpPr/>
          <p:nvPr/>
        </p:nvCxnSpPr>
        <p:spPr>
          <a:xfrm>
            <a:off x="756295" y="8299028"/>
            <a:ext cx="0" cy="1493584"/>
          </a:xfrm>
          <a:prstGeom prst="line">
            <a:avLst/>
          </a:prstGeom>
        </p:spPr>
        <p:style>
          <a:lnRef idx="1">
            <a:schemeClr val="accent1"/>
          </a:lnRef>
          <a:fillRef idx="0">
            <a:schemeClr val="accent1"/>
          </a:fillRef>
          <a:effectRef idx="0">
            <a:schemeClr val="accent1"/>
          </a:effectRef>
          <a:fontRef idx="minor">
            <a:schemeClr val="tx1"/>
          </a:fontRef>
        </p:style>
      </p:cxnSp>
      <p:sp>
        <p:nvSpPr>
          <p:cNvPr id="100" name="PoljeZBesedilom 99"/>
          <p:cNvSpPr txBox="1"/>
          <p:nvPr/>
        </p:nvSpPr>
        <p:spPr>
          <a:xfrm>
            <a:off x="1496423" y="8937808"/>
            <a:ext cx="5766572" cy="369332"/>
          </a:xfrm>
          <a:prstGeom prst="rect">
            <a:avLst/>
          </a:prstGeom>
          <a:solidFill>
            <a:schemeClr val="bg1"/>
          </a:solidFill>
          <a:ln>
            <a:solidFill>
              <a:schemeClr val="tx1"/>
            </a:solidFill>
          </a:ln>
        </p:spPr>
        <p:txBody>
          <a:bodyPr wrap="square" rtlCol="0">
            <a:spAutoFit/>
          </a:bodyPr>
          <a:lstStyle/>
          <a:p>
            <a:r>
              <a:rPr lang="sl-SI" dirty="0" smtClean="0"/>
              <a:t>zaposleni imajo čim višjo izobrazbo</a:t>
            </a:r>
            <a:endParaRPr lang="sl-SI" dirty="0"/>
          </a:p>
        </p:txBody>
      </p:sp>
      <p:cxnSp>
        <p:nvCxnSpPr>
          <p:cNvPr id="101" name="Raven povezovalnik 100"/>
          <p:cNvCxnSpPr/>
          <p:nvPr/>
        </p:nvCxnSpPr>
        <p:spPr>
          <a:xfrm>
            <a:off x="1090355" y="9144540"/>
            <a:ext cx="3575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aven povezovalnik 101"/>
          <p:cNvCxnSpPr/>
          <p:nvPr/>
        </p:nvCxnSpPr>
        <p:spPr>
          <a:xfrm>
            <a:off x="1116335" y="8821668"/>
            <a:ext cx="0" cy="16468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Raven povezovalnik 102"/>
          <p:cNvCxnSpPr/>
          <p:nvPr/>
        </p:nvCxnSpPr>
        <p:spPr>
          <a:xfrm>
            <a:off x="468263" y="7813556"/>
            <a:ext cx="0" cy="341456"/>
          </a:xfrm>
          <a:prstGeom prst="line">
            <a:avLst/>
          </a:prstGeom>
        </p:spPr>
        <p:style>
          <a:lnRef idx="1">
            <a:schemeClr val="accent1"/>
          </a:lnRef>
          <a:fillRef idx="0">
            <a:schemeClr val="accent1"/>
          </a:fillRef>
          <a:effectRef idx="0">
            <a:schemeClr val="accent1"/>
          </a:effectRef>
          <a:fontRef idx="minor">
            <a:schemeClr val="tx1"/>
          </a:fontRef>
        </p:style>
      </p:cxnSp>
      <p:sp>
        <p:nvSpPr>
          <p:cNvPr id="109" name="PoljeZBesedilom 108"/>
          <p:cNvSpPr txBox="1"/>
          <p:nvPr/>
        </p:nvSpPr>
        <p:spPr>
          <a:xfrm>
            <a:off x="1450395" y="9379148"/>
            <a:ext cx="5766572" cy="369332"/>
          </a:xfrm>
          <a:prstGeom prst="rect">
            <a:avLst/>
          </a:prstGeom>
          <a:solidFill>
            <a:schemeClr val="bg1"/>
          </a:solidFill>
          <a:ln>
            <a:solidFill>
              <a:schemeClr val="tx1"/>
            </a:solidFill>
          </a:ln>
        </p:spPr>
        <p:txBody>
          <a:bodyPr wrap="square" rtlCol="0">
            <a:spAutoFit/>
          </a:bodyPr>
          <a:lstStyle/>
          <a:p>
            <a:r>
              <a:rPr lang="sl-SI" dirty="0" smtClean="0"/>
              <a:t>čim več izkušenj</a:t>
            </a:r>
            <a:endParaRPr lang="sl-SI" dirty="0"/>
          </a:p>
        </p:txBody>
      </p:sp>
      <p:cxnSp>
        <p:nvCxnSpPr>
          <p:cNvPr id="110" name="Raven povezovalnik 109"/>
          <p:cNvCxnSpPr/>
          <p:nvPr/>
        </p:nvCxnSpPr>
        <p:spPr>
          <a:xfrm>
            <a:off x="1044327" y="9585880"/>
            <a:ext cx="357526" cy="0"/>
          </a:xfrm>
          <a:prstGeom prst="line">
            <a:avLst/>
          </a:prstGeom>
        </p:spPr>
        <p:style>
          <a:lnRef idx="1">
            <a:schemeClr val="accent1"/>
          </a:lnRef>
          <a:fillRef idx="0">
            <a:schemeClr val="accent1"/>
          </a:fillRef>
          <a:effectRef idx="0">
            <a:schemeClr val="accent1"/>
          </a:effectRef>
          <a:fontRef idx="minor">
            <a:schemeClr val="tx1"/>
          </a:fontRef>
        </p:style>
      </p:cxnSp>
      <p:sp>
        <p:nvSpPr>
          <p:cNvPr id="111" name="PoljeZBesedilom 110"/>
          <p:cNvSpPr txBox="1"/>
          <p:nvPr/>
        </p:nvSpPr>
        <p:spPr>
          <a:xfrm>
            <a:off x="1456298" y="9883204"/>
            <a:ext cx="5766572" cy="646331"/>
          </a:xfrm>
          <a:prstGeom prst="rect">
            <a:avLst/>
          </a:prstGeom>
          <a:solidFill>
            <a:schemeClr val="bg1"/>
          </a:solidFill>
          <a:ln>
            <a:solidFill>
              <a:schemeClr val="tx1"/>
            </a:solidFill>
          </a:ln>
        </p:spPr>
        <p:txBody>
          <a:bodyPr wrap="square" rtlCol="0">
            <a:spAutoFit/>
          </a:bodyPr>
          <a:lstStyle/>
          <a:p>
            <a:r>
              <a:rPr lang="sl-SI" dirty="0" smtClean="0"/>
              <a:t>delovne naloge opravljajo tisti, posamezne vrste delovnih operacij strokovno najbolj usposobljeni</a:t>
            </a:r>
            <a:endParaRPr lang="sl-SI" dirty="0"/>
          </a:p>
        </p:txBody>
      </p:sp>
      <p:cxnSp>
        <p:nvCxnSpPr>
          <p:cNvPr id="112" name="Raven povezovalnik 111"/>
          <p:cNvCxnSpPr/>
          <p:nvPr/>
        </p:nvCxnSpPr>
        <p:spPr>
          <a:xfrm>
            <a:off x="1050230" y="10089936"/>
            <a:ext cx="3575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9986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255361" y="272455"/>
            <a:ext cx="7062321" cy="369332"/>
          </a:xfrm>
          <a:prstGeom prst="rect">
            <a:avLst/>
          </a:prstGeom>
          <a:solidFill>
            <a:srgbClr val="FFFF00"/>
          </a:solidFill>
        </p:spPr>
        <p:txBody>
          <a:bodyPr wrap="square" rtlCol="0">
            <a:spAutoFit/>
          </a:bodyPr>
          <a:lstStyle/>
          <a:p>
            <a:r>
              <a:rPr lang="sl-SI" dirty="0" smtClean="0"/>
              <a:t>1. Iz katerih vidikov lahko opazujemo zaposlene?</a:t>
            </a:r>
            <a:endParaRPr lang="sl-SI" dirty="0"/>
          </a:p>
        </p:txBody>
      </p:sp>
      <p:sp>
        <p:nvSpPr>
          <p:cNvPr id="3" name="PoljeZBesedilom 2"/>
          <p:cNvSpPr txBox="1"/>
          <p:nvPr/>
        </p:nvSpPr>
        <p:spPr>
          <a:xfrm>
            <a:off x="180231" y="954212"/>
            <a:ext cx="7128792" cy="369332"/>
          </a:xfrm>
          <a:prstGeom prst="rect">
            <a:avLst/>
          </a:prstGeom>
          <a:noFill/>
          <a:ln>
            <a:solidFill>
              <a:schemeClr val="tx1"/>
            </a:solidFill>
          </a:ln>
        </p:spPr>
        <p:txBody>
          <a:bodyPr wrap="square" rtlCol="0">
            <a:spAutoFit/>
          </a:bodyPr>
          <a:lstStyle/>
          <a:p>
            <a:r>
              <a:rPr lang="sl-SI" dirty="0" smtClean="0"/>
              <a:t>zaposlene lahko opazujemo z različnih vidikov (2. del)</a:t>
            </a:r>
            <a:endParaRPr lang="sl-SI" dirty="0"/>
          </a:p>
        </p:txBody>
      </p:sp>
      <p:sp>
        <p:nvSpPr>
          <p:cNvPr id="4" name="PoljeZBesedilom 3"/>
          <p:cNvSpPr txBox="1"/>
          <p:nvPr/>
        </p:nvSpPr>
        <p:spPr>
          <a:xfrm>
            <a:off x="468263" y="1602284"/>
            <a:ext cx="6849420" cy="369332"/>
          </a:xfrm>
          <a:prstGeom prst="rect">
            <a:avLst/>
          </a:prstGeom>
          <a:solidFill>
            <a:schemeClr val="bg1"/>
          </a:solidFill>
          <a:ln>
            <a:solidFill>
              <a:schemeClr val="tx1"/>
            </a:solidFill>
          </a:ln>
        </p:spPr>
        <p:txBody>
          <a:bodyPr wrap="square" rtlCol="0">
            <a:spAutoFit/>
          </a:bodyPr>
          <a:lstStyle/>
          <a:p>
            <a:r>
              <a:rPr lang="sl-SI" dirty="0" smtClean="0"/>
              <a:t>starostna struktura</a:t>
            </a:r>
            <a:endParaRPr lang="sl-SI" dirty="0"/>
          </a:p>
        </p:txBody>
      </p:sp>
      <p:cxnSp>
        <p:nvCxnSpPr>
          <p:cNvPr id="5" name="Raven povezovalnik 4"/>
          <p:cNvCxnSpPr/>
          <p:nvPr/>
        </p:nvCxnSpPr>
        <p:spPr>
          <a:xfrm>
            <a:off x="180231" y="174630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ven povezovalnik 5"/>
          <p:cNvCxnSpPr/>
          <p:nvPr/>
        </p:nvCxnSpPr>
        <p:spPr>
          <a:xfrm>
            <a:off x="180231" y="1323544"/>
            <a:ext cx="0" cy="422757"/>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756295" y="2115632"/>
            <a:ext cx="6506700" cy="369332"/>
          </a:xfrm>
          <a:prstGeom prst="rect">
            <a:avLst/>
          </a:prstGeom>
          <a:solidFill>
            <a:schemeClr val="bg1"/>
          </a:solidFill>
          <a:ln>
            <a:solidFill>
              <a:schemeClr val="tx1"/>
            </a:solidFill>
          </a:ln>
        </p:spPr>
        <p:txBody>
          <a:bodyPr wrap="square" rtlCol="0">
            <a:spAutoFit/>
          </a:bodyPr>
          <a:lstStyle/>
          <a:p>
            <a:r>
              <a:rPr lang="sl-SI" dirty="0" smtClean="0"/>
              <a:t>najstarejši zaposleni vesel majhnih pozornosti</a:t>
            </a:r>
            <a:endParaRPr lang="sl-SI" dirty="0"/>
          </a:p>
        </p:txBody>
      </p:sp>
      <p:cxnSp>
        <p:nvCxnSpPr>
          <p:cNvPr id="8" name="Raven povezovalnik 7"/>
          <p:cNvCxnSpPr/>
          <p:nvPr/>
        </p:nvCxnSpPr>
        <p:spPr>
          <a:xfrm>
            <a:off x="468263" y="2322364"/>
            <a:ext cx="2702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ven povezovalnik 8"/>
          <p:cNvCxnSpPr/>
          <p:nvPr/>
        </p:nvCxnSpPr>
        <p:spPr>
          <a:xfrm>
            <a:off x="468263" y="1971616"/>
            <a:ext cx="0" cy="163760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756295" y="2745120"/>
            <a:ext cx="6506700" cy="369332"/>
          </a:xfrm>
          <a:prstGeom prst="rect">
            <a:avLst/>
          </a:prstGeom>
          <a:solidFill>
            <a:schemeClr val="bg1"/>
          </a:solidFill>
          <a:ln>
            <a:solidFill>
              <a:schemeClr val="tx1"/>
            </a:solidFill>
          </a:ln>
        </p:spPr>
        <p:txBody>
          <a:bodyPr wrap="square" rtlCol="0">
            <a:spAutoFit/>
          </a:bodyPr>
          <a:lstStyle/>
          <a:p>
            <a:r>
              <a:rPr lang="sl-SI" dirty="0" smtClean="0"/>
              <a:t>spremljamo delovno dobo -&gt; vpogled v upokojevanje</a:t>
            </a:r>
            <a:endParaRPr lang="sl-SI" dirty="0"/>
          </a:p>
        </p:txBody>
      </p:sp>
      <p:cxnSp>
        <p:nvCxnSpPr>
          <p:cNvPr id="50" name="Raven povezovalnik 49"/>
          <p:cNvCxnSpPr/>
          <p:nvPr/>
        </p:nvCxnSpPr>
        <p:spPr>
          <a:xfrm>
            <a:off x="468263" y="2951852"/>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756295" y="3402484"/>
            <a:ext cx="6506700" cy="369332"/>
          </a:xfrm>
          <a:prstGeom prst="rect">
            <a:avLst/>
          </a:prstGeom>
          <a:solidFill>
            <a:schemeClr val="bg1"/>
          </a:solidFill>
          <a:ln>
            <a:solidFill>
              <a:schemeClr val="tx1"/>
            </a:solidFill>
          </a:ln>
        </p:spPr>
        <p:txBody>
          <a:bodyPr wrap="square" rtlCol="0">
            <a:spAutoFit/>
          </a:bodyPr>
          <a:lstStyle/>
          <a:p>
            <a:r>
              <a:rPr lang="sl-SI" dirty="0" smtClean="0"/>
              <a:t>zanimiva je struktura zaposlenih:</a:t>
            </a:r>
            <a:endParaRPr lang="sl-SI" dirty="0"/>
          </a:p>
        </p:txBody>
      </p:sp>
      <p:cxnSp>
        <p:nvCxnSpPr>
          <p:cNvPr id="52" name="Raven povezovalnik 51"/>
          <p:cNvCxnSpPr/>
          <p:nvPr/>
        </p:nvCxnSpPr>
        <p:spPr>
          <a:xfrm>
            <a:off x="468263" y="3609216"/>
            <a:ext cx="270228"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1090355" y="4113272"/>
            <a:ext cx="6172640" cy="369332"/>
          </a:xfrm>
          <a:prstGeom prst="rect">
            <a:avLst/>
          </a:prstGeom>
          <a:solidFill>
            <a:schemeClr val="bg1"/>
          </a:solidFill>
          <a:ln>
            <a:solidFill>
              <a:schemeClr val="tx1"/>
            </a:solidFill>
          </a:ln>
        </p:spPr>
        <p:txBody>
          <a:bodyPr wrap="square" rtlCol="0">
            <a:spAutoFit/>
          </a:bodyPr>
          <a:lstStyle/>
          <a:p>
            <a:r>
              <a:rPr lang="sl-SI" dirty="0"/>
              <a:t>p</a:t>
            </a:r>
            <a:r>
              <a:rPr lang="sl-SI" dirty="0" smtClean="0"/>
              <a:t>o oddaljenosti prebivališča od mesta zaposlitve …</a:t>
            </a:r>
            <a:endParaRPr lang="sl-SI" dirty="0"/>
          </a:p>
        </p:txBody>
      </p:sp>
      <p:cxnSp>
        <p:nvCxnSpPr>
          <p:cNvPr id="54" name="Raven povezovalnik 53"/>
          <p:cNvCxnSpPr/>
          <p:nvPr/>
        </p:nvCxnSpPr>
        <p:spPr>
          <a:xfrm>
            <a:off x="802323" y="4320004"/>
            <a:ext cx="2563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a:off x="756295" y="3762524"/>
            <a:ext cx="0" cy="55748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252239" y="5778748"/>
            <a:ext cx="6765630" cy="369332"/>
          </a:xfrm>
          <a:prstGeom prst="rect">
            <a:avLst/>
          </a:prstGeom>
          <a:noFill/>
        </p:spPr>
        <p:txBody>
          <a:bodyPr wrap="square" rtlCol="0">
            <a:spAutoFit/>
          </a:bodyPr>
          <a:lstStyle/>
          <a:p>
            <a:r>
              <a:rPr lang="sl-SI" dirty="0" smtClean="0"/>
              <a:t>Zakonom o varstvu osebnih podatkov</a:t>
            </a:r>
            <a:endParaRPr lang="sl-SI" dirty="0"/>
          </a:p>
        </p:txBody>
      </p:sp>
      <p:sp>
        <p:nvSpPr>
          <p:cNvPr id="62" name="PoljeZBesedilom 61"/>
          <p:cNvSpPr txBox="1"/>
          <p:nvPr/>
        </p:nvSpPr>
        <p:spPr>
          <a:xfrm>
            <a:off x="252239" y="5348441"/>
            <a:ext cx="7062321" cy="369332"/>
          </a:xfrm>
          <a:prstGeom prst="rect">
            <a:avLst/>
          </a:prstGeom>
          <a:solidFill>
            <a:srgbClr val="FFFF00"/>
          </a:solidFill>
        </p:spPr>
        <p:txBody>
          <a:bodyPr wrap="square" rtlCol="0">
            <a:spAutoFit/>
          </a:bodyPr>
          <a:lstStyle/>
          <a:p>
            <a:r>
              <a:rPr lang="sl-SI" dirty="0" smtClean="0"/>
              <a:t>2. V skladu s katerim zakonom lahko uporabimo zbrane podatke?</a:t>
            </a:r>
            <a:endParaRPr lang="sl-SI" dirty="0"/>
          </a:p>
        </p:txBody>
      </p:sp>
    </p:spTree>
    <p:extLst>
      <p:ext uri="{BB962C8B-B14F-4D97-AF65-F5344CB8AC3E}">
        <p14:creationId xmlns:p14="http://schemas.microsoft.com/office/powerpoint/2010/main" val="1261121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252239" y="162124"/>
            <a:ext cx="6264696" cy="461665"/>
          </a:xfrm>
          <a:prstGeom prst="rect">
            <a:avLst/>
          </a:prstGeom>
          <a:noFill/>
        </p:spPr>
        <p:txBody>
          <a:bodyPr wrap="square" rtlCol="0">
            <a:spAutoFit/>
          </a:bodyPr>
          <a:lstStyle/>
          <a:p>
            <a:r>
              <a:rPr lang="sl-SI" sz="2400" dirty="0" smtClean="0"/>
              <a:t>4.5.1 PRENEHANJE DELOVNEGA RAZMERJA</a:t>
            </a:r>
            <a:endParaRPr lang="sl-SI" sz="2400" dirty="0"/>
          </a:p>
        </p:txBody>
      </p:sp>
      <p:sp>
        <p:nvSpPr>
          <p:cNvPr id="3" name="PoljeZBesedilom 2"/>
          <p:cNvSpPr txBox="1"/>
          <p:nvPr/>
        </p:nvSpPr>
        <p:spPr>
          <a:xfrm>
            <a:off x="255361" y="810196"/>
            <a:ext cx="7062321" cy="369332"/>
          </a:xfrm>
          <a:prstGeom prst="rect">
            <a:avLst/>
          </a:prstGeom>
          <a:solidFill>
            <a:srgbClr val="FFFF00"/>
          </a:solidFill>
        </p:spPr>
        <p:txBody>
          <a:bodyPr wrap="square" rtlCol="0">
            <a:spAutoFit/>
          </a:bodyPr>
          <a:lstStyle/>
          <a:p>
            <a:r>
              <a:rPr lang="sl-SI" dirty="0" smtClean="0"/>
              <a:t>1. Na katere načine lahko preneha pogodba o zaposlitvi?</a:t>
            </a:r>
            <a:endParaRPr lang="sl-SI" dirty="0"/>
          </a:p>
        </p:txBody>
      </p:sp>
      <p:sp>
        <p:nvSpPr>
          <p:cNvPr id="4" name="PoljeZBesedilom 3"/>
          <p:cNvSpPr txBox="1"/>
          <p:nvPr/>
        </p:nvSpPr>
        <p:spPr>
          <a:xfrm>
            <a:off x="180231" y="1314252"/>
            <a:ext cx="7128792" cy="369332"/>
          </a:xfrm>
          <a:prstGeom prst="rect">
            <a:avLst/>
          </a:prstGeom>
          <a:noFill/>
          <a:ln>
            <a:solidFill>
              <a:schemeClr val="tx1"/>
            </a:solidFill>
          </a:ln>
        </p:spPr>
        <p:txBody>
          <a:bodyPr wrap="square" rtlCol="0">
            <a:spAutoFit/>
          </a:bodyPr>
          <a:lstStyle/>
          <a:p>
            <a:r>
              <a:rPr lang="sl-SI" dirty="0" smtClean="0"/>
              <a:t>pogodba o zaposlitvi lahko preneha:</a:t>
            </a:r>
            <a:endParaRPr lang="sl-SI" dirty="0"/>
          </a:p>
        </p:txBody>
      </p:sp>
      <p:sp>
        <p:nvSpPr>
          <p:cNvPr id="5" name="PoljeZBesedilom 4"/>
          <p:cNvSpPr txBox="1"/>
          <p:nvPr/>
        </p:nvSpPr>
        <p:spPr>
          <a:xfrm>
            <a:off x="468263" y="1962324"/>
            <a:ext cx="6849420" cy="369332"/>
          </a:xfrm>
          <a:prstGeom prst="rect">
            <a:avLst/>
          </a:prstGeom>
          <a:solidFill>
            <a:schemeClr val="bg1"/>
          </a:solidFill>
          <a:ln>
            <a:solidFill>
              <a:schemeClr val="tx1"/>
            </a:solidFill>
          </a:ln>
        </p:spPr>
        <p:txBody>
          <a:bodyPr wrap="square" rtlCol="0">
            <a:spAutoFit/>
          </a:bodyPr>
          <a:lstStyle/>
          <a:p>
            <a:r>
              <a:rPr lang="sl-SI" dirty="0"/>
              <a:t>r</a:t>
            </a:r>
            <a:r>
              <a:rPr lang="sl-SI" dirty="0" smtClean="0"/>
              <a:t>edno tako na strani delavca ali delodajalca</a:t>
            </a:r>
            <a:endParaRPr lang="sl-SI" dirty="0"/>
          </a:p>
        </p:txBody>
      </p:sp>
      <p:cxnSp>
        <p:nvCxnSpPr>
          <p:cNvPr id="6" name="Raven povezovalnik 5"/>
          <p:cNvCxnSpPr/>
          <p:nvPr/>
        </p:nvCxnSpPr>
        <p:spPr>
          <a:xfrm>
            <a:off x="180231" y="217834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ven povezovalnik 6"/>
          <p:cNvCxnSpPr/>
          <p:nvPr/>
        </p:nvCxnSpPr>
        <p:spPr>
          <a:xfrm>
            <a:off x="180231" y="1683584"/>
            <a:ext cx="0" cy="2789729"/>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468263" y="4329296"/>
            <a:ext cx="6849420" cy="369332"/>
          </a:xfrm>
          <a:prstGeom prst="rect">
            <a:avLst/>
          </a:prstGeom>
          <a:solidFill>
            <a:schemeClr val="bg1"/>
          </a:solidFill>
          <a:ln>
            <a:solidFill>
              <a:schemeClr val="tx1"/>
            </a:solidFill>
          </a:ln>
        </p:spPr>
        <p:txBody>
          <a:bodyPr wrap="square" rtlCol="0">
            <a:spAutoFit/>
          </a:bodyPr>
          <a:lstStyle/>
          <a:p>
            <a:r>
              <a:rPr lang="sl-SI" dirty="0" smtClean="0"/>
              <a:t>izredno </a:t>
            </a:r>
            <a:r>
              <a:rPr lang="sl-SI" dirty="0"/>
              <a:t>tako na strani delavca ali delodajalca</a:t>
            </a:r>
          </a:p>
        </p:txBody>
      </p:sp>
      <p:cxnSp>
        <p:nvCxnSpPr>
          <p:cNvPr id="20" name="Raven povezovalnik 19"/>
          <p:cNvCxnSpPr/>
          <p:nvPr/>
        </p:nvCxnSpPr>
        <p:spPr>
          <a:xfrm>
            <a:off x="180231" y="447331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819643" y="2601104"/>
            <a:ext cx="6489380" cy="369332"/>
          </a:xfrm>
          <a:prstGeom prst="rect">
            <a:avLst/>
          </a:prstGeom>
          <a:solidFill>
            <a:schemeClr val="bg1"/>
          </a:solidFill>
          <a:ln>
            <a:solidFill>
              <a:schemeClr val="tx1"/>
            </a:solidFill>
          </a:ln>
        </p:spPr>
        <p:txBody>
          <a:bodyPr wrap="square" rtlCol="0">
            <a:spAutoFit/>
          </a:bodyPr>
          <a:lstStyle/>
          <a:p>
            <a:r>
              <a:rPr lang="sl-SI" dirty="0" smtClean="0"/>
              <a:t>delavec poišče drugo zaposlitev in da odpoved</a:t>
            </a:r>
            <a:endParaRPr lang="sl-SI" dirty="0"/>
          </a:p>
        </p:txBody>
      </p:sp>
      <p:cxnSp>
        <p:nvCxnSpPr>
          <p:cNvPr id="24" name="Raven povezovalnik 23"/>
          <p:cNvCxnSpPr/>
          <p:nvPr/>
        </p:nvCxnSpPr>
        <p:spPr>
          <a:xfrm>
            <a:off x="531611" y="274512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aven povezovalnik 24"/>
          <p:cNvCxnSpPr/>
          <p:nvPr/>
        </p:nvCxnSpPr>
        <p:spPr>
          <a:xfrm>
            <a:off x="468263" y="2331656"/>
            <a:ext cx="0" cy="395788"/>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a:hlinkClick r:id="rId2" action="ppaction://hlinksldjump"/>
          </p:cNvPr>
          <p:cNvSpPr txBox="1"/>
          <p:nvPr/>
        </p:nvSpPr>
        <p:spPr>
          <a:xfrm>
            <a:off x="1179683" y="3239884"/>
            <a:ext cx="6137999" cy="646331"/>
          </a:xfrm>
          <a:prstGeom prst="rect">
            <a:avLst/>
          </a:prstGeom>
          <a:solidFill>
            <a:schemeClr val="bg1"/>
          </a:solidFill>
          <a:ln>
            <a:solidFill>
              <a:srgbClr val="FF0000"/>
            </a:solidFill>
          </a:ln>
        </p:spPr>
        <p:txBody>
          <a:bodyPr wrap="square" rtlCol="0">
            <a:spAutoFit/>
          </a:bodyPr>
          <a:lstStyle/>
          <a:p>
            <a:r>
              <a:rPr lang="sl-SI" dirty="0" smtClean="0"/>
              <a:t>delavec in delodajalec skleneta sporazum o razveljavitvi pogodbe o zaposlitvi</a:t>
            </a:r>
            <a:endParaRPr lang="sl-SI" dirty="0"/>
          </a:p>
        </p:txBody>
      </p:sp>
      <p:cxnSp>
        <p:nvCxnSpPr>
          <p:cNvPr id="29" name="Raven povezovalnik 28"/>
          <p:cNvCxnSpPr/>
          <p:nvPr/>
        </p:nvCxnSpPr>
        <p:spPr>
          <a:xfrm>
            <a:off x="891651" y="338390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aven povezovalnik 29"/>
          <p:cNvCxnSpPr/>
          <p:nvPr/>
        </p:nvCxnSpPr>
        <p:spPr>
          <a:xfrm>
            <a:off x="828303" y="2970436"/>
            <a:ext cx="0" cy="3957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970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2444"/>
            <a:ext cx="7595014" cy="3528392"/>
          </a:xfrm>
          <a:prstGeom prst="rect">
            <a:avLst/>
          </a:prstGeom>
        </p:spPr>
      </p:pic>
    </p:spTree>
    <p:extLst>
      <p:ext uri="{BB962C8B-B14F-4D97-AF65-F5344CB8AC3E}">
        <p14:creationId xmlns:p14="http://schemas.microsoft.com/office/powerpoint/2010/main" val="12959144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734" y="3042444"/>
            <a:ext cx="7441287" cy="4752528"/>
          </a:xfrm>
          <a:prstGeom prst="rect">
            <a:avLst/>
          </a:prstGeom>
        </p:spPr>
      </p:pic>
    </p:spTree>
    <p:extLst>
      <p:ext uri="{BB962C8B-B14F-4D97-AF65-F5344CB8AC3E}">
        <p14:creationId xmlns:p14="http://schemas.microsoft.com/office/powerpoint/2010/main" val="2803939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340" y="1818308"/>
            <a:ext cx="7308582" cy="7056784"/>
          </a:xfrm>
          <a:prstGeom prst="rect">
            <a:avLst/>
          </a:prstGeom>
        </p:spPr>
      </p:pic>
    </p:spTree>
    <p:extLst>
      <p:ext uri="{BB962C8B-B14F-4D97-AF65-F5344CB8AC3E}">
        <p14:creationId xmlns:p14="http://schemas.microsoft.com/office/powerpoint/2010/main" val="12792384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42" y="882204"/>
            <a:ext cx="7693596" cy="8856984"/>
          </a:xfrm>
          <a:prstGeom prst="rect">
            <a:avLst/>
          </a:prstGeom>
        </p:spPr>
      </p:pic>
    </p:spTree>
    <p:extLst>
      <p:ext uri="{BB962C8B-B14F-4D97-AF65-F5344CB8AC3E}">
        <p14:creationId xmlns:p14="http://schemas.microsoft.com/office/powerpoint/2010/main" val="2157161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05" y="2250356"/>
            <a:ext cx="7472746" cy="6264696"/>
          </a:xfrm>
          <a:prstGeom prst="rect">
            <a:avLst/>
          </a:prstGeom>
        </p:spPr>
      </p:pic>
    </p:spTree>
    <p:extLst>
      <p:ext uri="{BB962C8B-B14F-4D97-AF65-F5344CB8AC3E}">
        <p14:creationId xmlns:p14="http://schemas.microsoft.com/office/powerpoint/2010/main" val="3111830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311" y="114372"/>
            <a:ext cx="5688631" cy="10598818"/>
          </a:xfrm>
          <a:prstGeom prst="rect">
            <a:avLst/>
          </a:prstGeom>
        </p:spPr>
      </p:pic>
    </p:spTree>
    <p:extLst>
      <p:ext uri="{BB962C8B-B14F-4D97-AF65-F5344CB8AC3E}">
        <p14:creationId xmlns:p14="http://schemas.microsoft.com/office/powerpoint/2010/main" val="2544808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7" y="2682404"/>
            <a:ext cx="7563518" cy="3743300"/>
          </a:xfrm>
          <a:prstGeom prst="rect">
            <a:avLst/>
          </a:prstGeom>
        </p:spPr>
      </p:pic>
    </p:spTree>
    <p:extLst>
      <p:ext uri="{BB962C8B-B14F-4D97-AF65-F5344CB8AC3E}">
        <p14:creationId xmlns:p14="http://schemas.microsoft.com/office/powerpoint/2010/main" val="2722508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04" y="3042444"/>
            <a:ext cx="7495566" cy="4680520"/>
          </a:xfrm>
          <a:prstGeom prst="rect">
            <a:avLst/>
          </a:prstGeom>
        </p:spPr>
      </p:pic>
    </p:spTree>
    <p:extLst>
      <p:ext uri="{BB962C8B-B14F-4D97-AF65-F5344CB8AC3E}">
        <p14:creationId xmlns:p14="http://schemas.microsoft.com/office/powerpoint/2010/main" val="804615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08" y="2610396"/>
            <a:ext cx="7383046" cy="5472608"/>
          </a:xfrm>
          <a:prstGeom prst="rect">
            <a:avLst/>
          </a:prstGeom>
        </p:spPr>
      </p:pic>
    </p:spTree>
    <p:extLst>
      <p:ext uri="{BB962C8B-B14F-4D97-AF65-F5344CB8AC3E}">
        <p14:creationId xmlns:p14="http://schemas.microsoft.com/office/powerpoint/2010/main" val="215471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rotWithShape="1">
          <a:blip r:embed="rId2">
            <a:extLst>
              <a:ext uri="{28A0092B-C50C-407E-A947-70E740481C1C}">
                <a14:useLocalDpi xmlns:a14="http://schemas.microsoft.com/office/drawing/2010/main" val="0"/>
              </a:ext>
            </a:extLst>
          </a:blip>
          <a:srcRect l="3014"/>
          <a:stretch/>
        </p:blipFill>
        <p:spPr>
          <a:xfrm>
            <a:off x="180230" y="234132"/>
            <a:ext cx="7376333" cy="9001000"/>
          </a:xfrm>
          <a:prstGeom prst="rect">
            <a:avLst/>
          </a:prstGeom>
        </p:spPr>
      </p:pic>
    </p:spTree>
    <p:extLst>
      <p:ext uri="{BB962C8B-B14F-4D97-AF65-F5344CB8AC3E}">
        <p14:creationId xmlns:p14="http://schemas.microsoft.com/office/powerpoint/2010/main" val="42811068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966707" y="1165790"/>
            <a:ext cx="1584178" cy="7641741"/>
          </a:xfrm>
          <a:prstGeom prst="rect">
            <a:avLst/>
          </a:prstGeom>
        </p:spPr>
      </p:pic>
    </p:spTree>
    <p:extLst>
      <p:ext uri="{BB962C8B-B14F-4D97-AF65-F5344CB8AC3E}">
        <p14:creationId xmlns:p14="http://schemas.microsoft.com/office/powerpoint/2010/main" val="666890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526047" y="1123316"/>
            <a:ext cx="2520280" cy="7654680"/>
          </a:xfrm>
          <a:prstGeom prst="rect">
            <a:avLst/>
          </a:prstGeom>
        </p:spPr>
      </p:pic>
    </p:spTree>
    <p:extLst>
      <p:ext uri="{BB962C8B-B14F-4D97-AF65-F5344CB8AC3E}">
        <p14:creationId xmlns:p14="http://schemas.microsoft.com/office/powerpoint/2010/main" val="29999517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31" y="1313868"/>
            <a:ext cx="7457604" cy="8353312"/>
          </a:xfrm>
          <a:prstGeom prst="rect">
            <a:avLst/>
          </a:prstGeom>
        </p:spPr>
      </p:pic>
    </p:spTree>
    <p:extLst>
      <p:ext uri="{BB962C8B-B14F-4D97-AF65-F5344CB8AC3E}">
        <p14:creationId xmlns:p14="http://schemas.microsoft.com/office/powerpoint/2010/main" val="34944806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3" y="1746300"/>
            <a:ext cx="7285530" cy="7344816"/>
          </a:xfrm>
          <a:prstGeom prst="rect">
            <a:avLst/>
          </a:prstGeom>
        </p:spPr>
      </p:pic>
    </p:spTree>
    <p:extLst>
      <p:ext uri="{BB962C8B-B14F-4D97-AF65-F5344CB8AC3E}">
        <p14:creationId xmlns:p14="http://schemas.microsoft.com/office/powerpoint/2010/main" val="27507793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30" y="666180"/>
            <a:ext cx="7255385" cy="8712968"/>
          </a:xfrm>
          <a:prstGeom prst="rect">
            <a:avLst/>
          </a:prstGeom>
        </p:spPr>
      </p:pic>
    </p:spTree>
    <p:extLst>
      <p:ext uri="{BB962C8B-B14F-4D97-AF65-F5344CB8AC3E}">
        <p14:creationId xmlns:p14="http://schemas.microsoft.com/office/powerpoint/2010/main" val="22424194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5128</TotalTime>
  <Words>3378</Words>
  <Application>Microsoft Office PowerPoint</Application>
  <PresentationFormat>Po meri</PresentationFormat>
  <Paragraphs>467</Paragraphs>
  <Slides>50</Slides>
  <Notes>2</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50</vt:i4>
      </vt:variant>
    </vt:vector>
  </HeadingPairs>
  <TitlesOfParts>
    <vt:vector size="53" baseType="lpstr">
      <vt:lpstr>Arial</vt:lpstr>
      <vt:lpstr>Calibri</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Janez</dc:creator>
  <cp:lastModifiedBy>Janez Cernilec</cp:lastModifiedBy>
  <cp:revision>490</cp:revision>
  <cp:lastPrinted>2015-03-08T07:00:20Z</cp:lastPrinted>
  <dcterms:created xsi:type="dcterms:W3CDTF">2014-09-07T06:32:34Z</dcterms:created>
  <dcterms:modified xsi:type="dcterms:W3CDTF">2015-07-28T11:14:50Z</dcterms:modified>
</cp:coreProperties>
</file>