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1" r:id="rId43"/>
    <p:sldId id="303" r:id="rId44"/>
    <p:sldId id="305" r:id="rId45"/>
    <p:sldId id="307" r:id="rId46"/>
    <p:sldId id="309" r:id="rId47"/>
    <p:sldId id="311" r:id="rId48"/>
    <p:sldId id="313" r:id="rId49"/>
    <p:sldId id="315" r:id="rId50"/>
    <p:sldId id="316" r:id="rId51"/>
    <p:sldId id="317" r:id="rId52"/>
    <p:sldId id="322" r:id="rId53"/>
    <p:sldId id="323" r:id="rId54"/>
    <p:sldId id="324" r:id="rId55"/>
    <p:sldId id="325" r:id="rId56"/>
    <p:sldId id="326" r:id="rId57"/>
    <p:sldId id="327" r:id="rId58"/>
    <p:sldId id="328" r:id="rId59"/>
    <p:sldId id="329" r:id="rId60"/>
    <p:sldId id="330" r:id="rId61"/>
    <p:sldId id="332" r:id="rId62"/>
    <p:sldId id="333" r:id="rId63"/>
    <p:sldId id="279" r:id="rId64"/>
    <p:sldId id="283" r:id="rId65"/>
    <p:sldId id="300" r:id="rId66"/>
    <p:sldId id="302" r:id="rId67"/>
    <p:sldId id="304" r:id="rId68"/>
    <p:sldId id="306" r:id="rId69"/>
    <p:sldId id="308" r:id="rId70"/>
    <p:sldId id="310" r:id="rId71"/>
    <p:sldId id="312" r:id="rId72"/>
    <p:sldId id="314" r:id="rId73"/>
    <p:sldId id="318" r:id="rId74"/>
    <p:sldId id="319" r:id="rId75"/>
    <p:sldId id="320" r:id="rId76"/>
    <p:sldId id="321" r:id="rId77"/>
    <p:sldId id="331" r:id="rId78"/>
    <p:sldId id="334" r:id="rId79"/>
  </p:sldIdLst>
  <p:sldSz cx="7561263" cy="10693400"/>
  <p:notesSz cx="6669088" cy="9928225"/>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5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13" autoAdjust="0"/>
    <p:restoredTop sz="92261" autoAdjust="0"/>
  </p:normalViewPr>
  <p:slideViewPr>
    <p:cSldViewPr>
      <p:cViewPr varScale="1">
        <p:scale>
          <a:sx n="60" d="100"/>
          <a:sy n="60" d="100"/>
        </p:scale>
        <p:origin x="2280" y="53"/>
      </p:cViewPr>
      <p:guideLst>
        <p:guide orient="horz" pos="3368"/>
        <p:guide pos="23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777607" y="0"/>
            <a:ext cx="2889938" cy="496411"/>
          </a:xfrm>
          <a:prstGeom prst="rect">
            <a:avLst/>
          </a:prstGeom>
        </p:spPr>
        <p:txBody>
          <a:bodyPr vert="horz" lIns="91440" tIns="45720" rIns="91440" bIns="45720" rtlCol="0"/>
          <a:lstStyle>
            <a:lvl1pPr algn="r">
              <a:defRPr sz="1200"/>
            </a:lvl1pPr>
          </a:lstStyle>
          <a:p>
            <a:fld id="{B10E20F0-366D-47DA-BA04-798C868BFDC0}" type="datetimeFigureOut">
              <a:rPr lang="sl-SI" smtClean="0"/>
              <a:t>15.2.2016</a:t>
            </a:fld>
            <a:endParaRPr lang="sl-SI"/>
          </a:p>
        </p:txBody>
      </p:sp>
      <p:sp>
        <p:nvSpPr>
          <p:cNvPr id="4" name="Ograda stranske slike 3"/>
          <p:cNvSpPr>
            <a:spLocks noGrp="1" noRot="1" noChangeAspect="1"/>
          </p:cNvSpPr>
          <p:nvPr>
            <p:ph type="sldImg" idx="2"/>
          </p:nvPr>
        </p:nvSpPr>
        <p:spPr>
          <a:xfrm>
            <a:off x="2019300" y="744538"/>
            <a:ext cx="2630488" cy="3722687"/>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66909" y="4715907"/>
            <a:ext cx="5335270" cy="4467701"/>
          </a:xfrm>
          <a:prstGeom prst="rect">
            <a:avLst/>
          </a:prstGeom>
        </p:spPr>
        <p:txBody>
          <a:bodyPr vert="horz" lIns="91440" tIns="45720" rIns="91440" bIns="45720" rtlCol="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6" name="Ograda noge 5"/>
          <p:cNvSpPr>
            <a:spLocks noGrp="1"/>
          </p:cNvSpPr>
          <p:nvPr>
            <p:ph type="ftr" sz="quarter" idx="4"/>
          </p:nvPr>
        </p:nvSpPr>
        <p:spPr>
          <a:xfrm>
            <a:off x="0" y="9430091"/>
            <a:ext cx="2889938" cy="496411"/>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777607" y="9430091"/>
            <a:ext cx="2889938" cy="496411"/>
          </a:xfrm>
          <a:prstGeom prst="rect">
            <a:avLst/>
          </a:prstGeom>
        </p:spPr>
        <p:txBody>
          <a:bodyPr vert="horz" lIns="91440" tIns="45720" rIns="91440" bIns="45720" rtlCol="0" anchor="b"/>
          <a:lstStyle>
            <a:lvl1pPr algn="r">
              <a:defRPr sz="1200"/>
            </a:lvl1pPr>
          </a:lstStyle>
          <a:p>
            <a:fld id="{DA2C6991-769A-48AC-9C9C-00067F04831B}" type="slidenum">
              <a:rPr lang="sl-SI" smtClean="0"/>
              <a:t>‹#›</a:t>
            </a:fld>
            <a:endParaRPr lang="sl-SI"/>
          </a:p>
        </p:txBody>
      </p:sp>
    </p:spTree>
    <p:extLst>
      <p:ext uri="{BB962C8B-B14F-4D97-AF65-F5344CB8AC3E}">
        <p14:creationId xmlns:p14="http://schemas.microsoft.com/office/powerpoint/2010/main" val="545887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fld id="{DA2C6991-769A-48AC-9C9C-00067F04831B}" type="slidenum">
              <a:rPr lang="sl-SI" smtClean="0"/>
              <a:t>61</a:t>
            </a:fld>
            <a:endParaRPr lang="sl-SI"/>
          </a:p>
        </p:txBody>
      </p:sp>
    </p:spTree>
    <p:extLst>
      <p:ext uri="{BB962C8B-B14F-4D97-AF65-F5344CB8AC3E}">
        <p14:creationId xmlns:p14="http://schemas.microsoft.com/office/powerpoint/2010/main" val="2070198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567095" y="3321886"/>
            <a:ext cx="6427074" cy="2292150"/>
          </a:xfrm>
        </p:spPr>
        <p:txBody>
          <a:bodyPr/>
          <a:lstStyle/>
          <a:p>
            <a:r>
              <a:rPr lang="sl-SI" smtClean="0"/>
              <a:t>Uredite slog naslova matrice</a:t>
            </a:r>
            <a:endParaRPr lang="sl-SI"/>
          </a:p>
        </p:txBody>
      </p:sp>
      <p:sp>
        <p:nvSpPr>
          <p:cNvPr id="3" name="Podnaslov 2"/>
          <p:cNvSpPr>
            <a:spLocks noGrp="1"/>
          </p:cNvSpPr>
          <p:nvPr>
            <p:ph type="subTitle" idx="1"/>
          </p:nvPr>
        </p:nvSpPr>
        <p:spPr>
          <a:xfrm>
            <a:off x="1134190" y="6059593"/>
            <a:ext cx="5292884" cy="273275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15.2.2016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4094370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15.2.2016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143521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597287" y="6871500"/>
            <a:ext cx="6427074" cy="2123828"/>
          </a:xfrm>
        </p:spPr>
        <p:txBody>
          <a:bodyPr anchor="t"/>
          <a:lstStyle>
            <a:lvl1pPr algn="l">
              <a:defRPr sz="4000" b="1" cap="all"/>
            </a:lvl1pPr>
          </a:lstStyle>
          <a:p>
            <a:r>
              <a:rPr lang="sl-SI" smtClean="0"/>
              <a:t>Uredite slog naslova matrice</a:t>
            </a:r>
            <a:endParaRPr lang="sl-SI"/>
          </a:p>
        </p:txBody>
      </p:sp>
      <p:sp>
        <p:nvSpPr>
          <p:cNvPr id="3" name="Ograda besedila 2"/>
          <p:cNvSpPr>
            <a:spLocks noGrp="1"/>
          </p:cNvSpPr>
          <p:nvPr>
            <p:ph type="body" idx="1"/>
          </p:nvPr>
        </p:nvSpPr>
        <p:spPr>
          <a:xfrm>
            <a:off x="597287" y="4532320"/>
            <a:ext cx="6427074" cy="233918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Ograda datuma 3"/>
          <p:cNvSpPr>
            <a:spLocks noGrp="1"/>
          </p:cNvSpPr>
          <p:nvPr>
            <p:ph type="dt" sz="half" idx="10"/>
          </p:nvPr>
        </p:nvSpPr>
        <p:spPr/>
        <p:txBody>
          <a:bodyPr/>
          <a:lstStyle/>
          <a:p>
            <a:fld id="{26E13ACB-DEC5-4264-B998-DBACDC9FF53C}" type="datetimeFigureOut">
              <a:rPr lang="sl-SI" smtClean="0"/>
              <a:t>15.2.2016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43086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sz="half" idx="1"/>
          </p:nvPr>
        </p:nvSpPr>
        <p:spPr>
          <a:xfrm>
            <a:off x="378063" y="2495127"/>
            <a:ext cx="3339558" cy="705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half" idx="2"/>
          </p:nvPr>
        </p:nvSpPr>
        <p:spPr>
          <a:xfrm>
            <a:off x="3843642" y="2495127"/>
            <a:ext cx="3339558" cy="705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datuma 4"/>
          <p:cNvSpPr>
            <a:spLocks noGrp="1"/>
          </p:cNvSpPr>
          <p:nvPr>
            <p:ph type="dt" sz="half" idx="10"/>
          </p:nvPr>
        </p:nvSpPr>
        <p:spPr/>
        <p:txBody>
          <a:bodyPr/>
          <a:lstStyle/>
          <a:p>
            <a:fld id="{26E13ACB-DEC5-4264-B998-DBACDC9FF53C}" type="datetimeFigureOut">
              <a:rPr lang="sl-SI" smtClean="0"/>
              <a:t>15.2.2016</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3396734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sl-SI" smtClean="0"/>
              <a:t>Uredite slog naslova matrice</a:t>
            </a:r>
            <a:endParaRPr lang="sl-SI"/>
          </a:p>
        </p:txBody>
      </p:sp>
      <p:sp>
        <p:nvSpPr>
          <p:cNvPr id="3" name="Ograda besedila 2"/>
          <p:cNvSpPr>
            <a:spLocks noGrp="1"/>
          </p:cNvSpPr>
          <p:nvPr>
            <p:ph type="body" idx="1"/>
          </p:nvPr>
        </p:nvSpPr>
        <p:spPr>
          <a:xfrm>
            <a:off x="378063" y="2393639"/>
            <a:ext cx="3340871" cy="9975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Ograda vsebine 3"/>
          <p:cNvSpPr>
            <a:spLocks noGrp="1"/>
          </p:cNvSpPr>
          <p:nvPr>
            <p:ph sz="half" idx="2"/>
          </p:nvPr>
        </p:nvSpPr>
        <p:spPr>
          <a:xfrm>
            <a:off x="378063" y="3391194"/>
            <a:ext cx="3340871" cy="61610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besedila 4"/>
          <p:cNvSpPr>
            <a:spLocks noGrp="1"/>
          </p:cNvSpPr>
          <p:nvPr>
            <p:ph type="body" sz="quarter" idx="3"/>
          </p:nvPr>
        </p:nvSpPr>
        <p:spPr>
          <a:xfrm>
            <a:off x="3841017" y="2393639"/>
            <a:ext cx="3342183" cy="9975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Ograda vsebine 5"/>
          <p:cNvSpPr>
            <a:spLocks noGrp="1"/>
          </p:cNvSpPr>
          <p:nvPr>
            <p:ph sz="quarter" idx="4"/>
          </p:nvPr>
        </p:nvSpPr>
        <p:spPr>
          <a:xfrm>
            <a:off x="3841017" y="3391194"/>
            <a:ext cx="3342183" cy="61610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Ograda datuma 6"/>
          <p:cNvSpPr>
            <a:spLocks noGrp="1"/>
          </p:cNvSpPr>
          <p:nvPr>
            <p:ph type="dt" sz="half" idx="10"/>
          </p:nvPr>
        </p:nvSpPr>
        <p:spPr/>
        <p:txBody>
          <a:bodyPr/>
          <a:lstStyle/>
          <a:p>
            <a:fld id="{26E13ACB-DEC5-4264-B998-DBACDC9FF53C}" type="datetimeFigureOut">
              <a:rPr lang="sl-SI" smtClean="0"/>
              <a:t>15.2.2016</a:t>
            </a:fld>
            <a:endParaRPr lang="sl-SI"/>
          </a:p>
        </p:txBody>
      </p:sp>
      <p:sp>
        <p:nvSpPr>
          <p:cNvPr id="8" name="Ograda noge 7"/>
          <p:cNvSpPr>
            <a:spLocks noGrp="1"/>
          </p:cNvSpPr>
          <p:nvPr>
            <p:ph type="ftr" sz="quarter" idx="11"/>
          </p:nvPr>
        </p:nvSpPr>
        <p:spPr/>
        <p:txBody>
          <a:bodyPr/>
          <a:lstStyle/>
          <a:p>
            <a:endParaRPr lang="sl-SI"/>
          </a:p>
        </p:txBody>
      </p:sp>
      <p:sp>
        <p:nvSpPr>
          <p:cNvPr id="9" name="Ograda številke diapozitiva 8"/>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278387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datuma 2"/>
          <p:cNvSpPr>
            <a:spLocks noGrp="1"/>
          </p:cNvSpPr>
          <p:nvPr>
            <p:ph type="dt" sz="half" idx="10"/>
          </p:nvPr>
        </p:nvSpPr>
        <p:spPr/>
        <p:txBody>
          <a:bodyPr/>
          <a:lstStyle/>
          <a:p>
            <a:fld id="{26E13ACB-DEC5-4264-B998-DBACDC9FF53C}" type="datetimeFigureOut">
              <a:rPr lang="sl-SI" smtClean="0"/>
              <a:t>15.2.2016</a:t>
            </a:fld>
            <a:endParaRPr lang="sl-SI"/>
          </a:p>
        </p:txBody>
      </p:sp>
      <p:sp>
        <p:nvSpPr>
          <p:cNvPr id="4" name="Ograda noge 3"/>
          <p:cNvSpPr>
            <a:spLocks noGrp="1"/>
          </p:cNvSpPr>
          <p:nvPr>
            <p:ph type="ftr" sz="quarter" idx="11"/>
          </p:nvPr>
        </p:nvSpPr>
        <p:spPr/>
        <p:txBody>
          <a:bodyPr/>
          <a:lstStyle/>
          <a:p>
            <a:endParaRPr lang="sl-SI"/>
          </a:p>
        </p:txBody>
      </p:sp>
      <p:sp>
        <p:nvSpPr>
          <p:cNvPr id="5" name="Ograda številke diapozitiva 4"/>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1133543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grada datuma 1"/>
          <p:cNvSpPr>
            <a:spLocks noGrp="1"/>
          </p:cNvSpPr>
          <p:nvPr>
            <p:ph type="dt" sz="half" idx="10"/>
          </p:nvPr>
        </p:nvSpPr>
        <p:spPr/>
        <p:txBody>
          <a:bodyPr/>
          <a:lstStyle/>
          <a:p>
            <a:fld id="{26E13ACB-DEC5-4264-B998-DBACDC9FF53C}" type="datetimeFigureOut">
              <a:rPr lang="sl-SI" smtClean="0"/>
              <a:t>15.2.2016</a:t>
            </a:fld>
            <a:endParaRPr lang="sl-SI"/>
          </a:p>
        </p:txBody>
      </p:sp>
      <p:sp>
        <p:nvSpPr>
          <p:cNvPr id="3" name="Ograda noge 2"/>
          <p:cNvSpPr>
            <a:spLocks noGrp="1"/>
          </p:cNvSpPr>
          <p:nvPr>
            <p:ph type="ftr" sz="quarter" idx="11"/>
          </p:nvPr>
        </p:nvSpPr>
        <p:spPr/>
        <p:txBody>
          <a:bodyPr/>
          <a:lstStyle/>
          <a:p>
            <a:endParaRPr lang="sl-SI"/>
          </a:p>
        </p:txBody>
      </p:sp>
      <p:sp>
        <p:nvSpPr>
          <p:cNvPr id="4" name="Ograda številke diapozitiva 3"/>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3334690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378064" y="425756"/>
            <a:ext cx="2487603" cy="1811937"/>
          </a:xfrm>
        </p:spPr>
        <p:txBody>
          <a:bodyPr anchor="b"/>
          <a:lstStyle>
            <a:lvl1pPr algn="l">
              <a:defRPr sz="2000" b="1"/>
            </a:lvl1pPr>
          </a:lstStyle>
          <a:p>
            <a:r>
              <a:rPr lang="sl-SI" smtClean="0"/>
              <a:t>Uredite slog naslova matrice</a:t>
            </a:r>
            <a:endParaRPr lang="sl-SI"/>
          </a:p>
        </p:txBody>
      </p:sp>
      <p:sp>
        <p:nvSpPr>
          <p:cNvPr id="3" name="Ograda vsebine 2"/>
          <p:cNvSpPr>
            <a:spLocks noGrp="1"/>
          </p:cNvSpPr>
          <p:nvPr>
            <p:ph idx="1"/>
          </p:nvPr>
        </p:nvSpPr>
        <p:spPr>
          <a:xfrm>
            <a:off x="2956244" y="425756"/>
            <a:ext cx="4226956" cy="912652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besedila 3"/>
          <p:cNvSpPr>
            <a:spLocks noGrp="1"/>
          </p:cNvSpPr>
          <p:nvPr>
            <p:ph type="body" sz="half" idx="2"/>
          </p:nvPr>
        </p:nvSpPr>
        <p:spPr>
          <a:xfrm>
            <a:off x="378064" y="2237694"/>
            <a:ext cx="2487603" cy="73145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Ograda datuma 4"/>
          <p:cNvSpPr>
            <a:spLocks noGrp="1"/>
          </p:cNvSpPr>
          <p:nvPr>
            <p:ph type="dt" sz="half" idx="10"/>
          </p:nvPr>
        </p:nvSpPr>
        <p:spPr/>
        <p:txBody>
          <a:bodyPr/>
          <a:lstStyle/>
          <a:p>
            <a:fld id="{26E13ACB-DEC5-4264-B998-DBACDC9FF53C}" type="datetimeFigureOut">
              <a:rPr lang="sl-SI" smtClean="0"/>
              <a:t>15.2.2016</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828588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1482060" y="7485380"/>
            <a:ext cx="4536758" cy="883691"/>
          </a:xfrm>
        </p:spPr>
        <p:txBody>
          <a:bodyPr anchor="b"/>
          <a:lstStyle>
            <a:lvl1pPr algn="l">
              <a:defRPr sz="2000" b="1"/>
            </a:lvl1pPr>
          </a:lstStyle>
          <a:p>
            <a:r>
              <a:rPr lang="sl-SI" smtClean="0"/>
              <a:t>Uredite slog naslova matrice</a:t>
            </a:r>
            <a:endParaRPr lang="sl-SI"/>
          </a:p>
        </p:txBody>
      </p:sp>
      <p:sp>
        <p:nvSpPr>
          <p:cNvPr id="3" name="Ograda slike 2"/>
          <p:cNvSpPr>
            <a:spLocks noGrp="1"/>
          </p:cNvSpPr>
          <p:nvPr>
            <p:ph type="pic" idx="1"/>
          </p:nvPr>
        </p:nvSpPr>
        <p:spPr>
          <a:xfrm>
            <a:off x="1482060" y="955475"/>
            <a:ext cx="4536758" cy="64160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grada besedila 3"/>
          <p:cNvSpPr>
            <a:spLocks noGrp="1"/>
          </p:cNvSpPr>
          <p:nvPr>
            <p:ph type="body" sz="half" idx="2"/>
          </p:nvPr>
        </p:nvSpPr>
        <p:spPr>
          <a:xfrm>
            <a:off x="1482060" y="8369071"/>
            <a:ext cx="4536758" cy="125498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Ograda datuma 4"/>
          <p:cNvSpPr>
            <a:spLocks noGrp="1"/>
          </p:cNvSpPr>
          <p:nvPr>
            <p:ph type="dt" sz="half" idx="10"/>
          </p:nvPr>
        </p:nvSpPr>
        <p:spPr/>
        <p:txBody>
          <a:bodyPr/>
          <a:lstStyle/>
          <a:p>
            <a:fld id="{26E13ACB-DEC5-4264-B998-DBACDC9FF53C}" type="datetimeFigureOut">
              <a:rPr lang="sl-SI" smtClean="0"/>
              <a:t>15.2.2016</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1054793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navpičnega besedila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15.2.2016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3546161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5481916" y="428232"/>
            <a:ext cx="1701284" cy="9124045"/>
          </a:xfrm>
        </p:spPr>
        <p:txBody>
          <a:bodyPr vert="eaVert"/>
          <a:lstStyle/>
          <a:p>
            <a:r>
              <a:rPr lang="sl-SI" smtClean="0"/>
              <a:t>Uredite slog naslova matrice</a:t>
            </a:r>
            <a:endParaRPr lang="sl-SI"/>
          </a:p>
        </p:txBody>
      </p:sp>
      <p:sp>
        <p:nvSpPr>
          <p:cNvPr id="3" name="Ograda navpičnega besedila 2"/>
          <p:cNvSpPr>
            <a:spLocks noGrp="1"/>
          </p:cNvSpPr>
          <p:nvPr>
            <p:ph type="body" orient="vert" idx="1"/>
          </p:nvPr>
        </p:nvSpPr>
        <p:spPr>
          <a:xfrm>
            <a:off x="378063" y="428232"/>
            <a:ext cx="4977831" cy="9124045"/>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15.2.2016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83317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378063" y="428232"/>
            <a:ext cx="6805137" cy="1782233"/>
          </a:xfrm>
          <a:prstGeom prst="rect">
            <a:avLst/>
          </a:prstGeom>
        </p:spPr>
        <p:txBody>
          <a:bodyPr vert="horz" lIns="91440" tIns="45720" rIns="91440" bIns="45720" rtlCol="0" anchor="ctr">
            <a:normAutofit/>
          </a:bodyPr>
          <a:lstStyle/>
          <a:p>
            <a:r>
              <a:rPr lang="sl-SI" smtClean="0"/>
              <a:t>Uredite slog naslova matrice</a:t>
            </a:r>
            <a:endParaRPr lang="sl-SI"/>
          </a:p>
        </p:txBody>
      </p:sp>
      <p:sp>
        <p:nvSpPr>
          <p:cNvPr id="3" name="Ograda besedila 2"/>
          <p:cNvSpPr>
            <a:spLocks noGrp="1"/>
          </p:cNvSpPr>
          <p:nvPr>
            <p:ph type="body" idx="1"/>
          </p:nvPr>
        </p:nvSpPr>
        <p:spPr>
          <a:xfrm>
            <a:off x="378063" y="2495127"/>
            <a:ext cx="6805137" cy="7057150"/>
          </a:xfrm>
          <a:prstGeom prst="rect">
            <a:avLst/>
          </a:prstGeom>
        </p:spPr>
        <p:txBody>
          <a:bodyPr vert="horz" lIns="91440" tIns="45720" rIns="91440" bIns="45720" rtlCol="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2"/>
          </p:nvPr>
        </p:nvSpPr>
        <p:spPr>
          <a:xfrm>
            <a:off x="378063" y="9911198"/>
            <a:ext cx="1764295" cy="569325"/>
          </a:xfrm>
          <a:prstGeom prst="rect">
            <a:avLst/>
          </a:prstGeom>
        </p:spPr>
        <p:txBody>
          <a:bodyPr vert="horz" lIns="91440" tIns="45720" rIns="91440" bIns="45720" rtlCol="0" anchor="ctr"/>
          <a:lstStyle>
            <a:lvl1pPr algn="l">
              <a:defRPr sz="1200">
                <a:solidFill>
                  <a:schemeClr val="tx1">
                    <a:tint val="75000"/>
                  </a:schemeClr>
                </a:solidFill>
              </a:defRPr>
            </a:lvl1pPr>
          </a:lstStyle>
          <a:p>
            <a:fld id="{26E13ACB-DEC5-4264-B998-DBACDC9FF53C}" type="datetimeFigureOut">
              <a:rPr lang="sl-SI" smtClean="0"/>
              <a:t>15.2.2016</a:t>
            </a:fld>
            <a:endParaRPr lang="sl-SI"/>
          </a:p>
        </p:txBody>
      </p:sp>
      <p:sp>
        <p:nvSpPr>
          <p:cNvPr id="5" name="Ograda noge 4"/>
          <p:cNvSpPr>
            <a:spLocks noGrp="1"/>
          </p:cNvSpPr>
          <p:nvPr>
            <p:ph type="ftr" sz="quarter" idx="3"/>
          </p:nvPr>
        </p:nvSpPr>
        <p:spPr>
          <a:xfrm>
            <a:off x="2583432" y="9911198"/>
            <a:ext cx="2394400" cy="5693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grada številke diapozitiva 5"/>
          <p:cNvSpPr>
            <a:spLocks noGrp="1"/>
          </p:cNvSpPr>
          <p:nvPr>
            <p:ph type="sldNum" sz="quarter" idx="4"/>
          </p:nvPr>
        </p:nvSpPr>
        <p:spPr>
          <a:xfrm>
            <a:off x="5418905" y="9911198"/>
            <a:ext cx="1764295" cy="569325"/>
          </a:xfrm>
          <a:prstGeom prst="rect">
            <a:avLst/>
          </a:prstGeom>
        </p:spPr>
        <p:txBody>
          <a:bodyPr vert="horz" lIns="91440" tIns="45720" rIns="91440" bIns="45720" rtlCol="0" anchor="ctr"/>
          <a:lstStyle>
            <a:lvl1pPr algn="r">
              <a:defRPr sz="1200">
                <a:solidFill>
                  <a:schemeClr val="tx1">
                    <a:tint val="75000"/>
                  </a:schemeClr>
                </a:solidFill>
              </a:defRPr>
            </a:lvl1pPr>
          </a:lstStyle>
          <a:p>
            <a:fld id="{EF8D0C35-B67E-475D-B5D2-A5BE2D4FD154}" type="slidenum">
              <a:rPr lang="sl-SI" smtClean="0"/>
              <a:t>‹#›</a:t>
            </a:fld>
            <a:endParaRPr lang="sl-SI"/>
          </a:p>
        </p:txBody>
      </p:sp>
    </p:spTree>
    <p:extLst>
      <p:ext uri="{BB962C8B-B14F-4D97-AF65-F5344CB8AC3E}">
        <p14:creationId xmlns:p14="http://schemas.microsoft.com/office/powerpoint/2010/main" val="601968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6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 Target="slide6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 Target="slide6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 Target="slide6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 Target="slide6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 Target="slide6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 Target="slide6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lebinca.com/zunanja_trgovina/incoterms_2010.png" TargetMode="External"/><Relationship Id="rId2" Type="http://schemas.openxmlformats.org/officeDocument/2006/relationships/slide" Target="slide6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 Target="slide6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 Target="slide6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 Target="slide6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slide" Target="slide6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slide" Target="slide7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slide" Target="slide7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 Target="slide7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slide" Target="slide7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 Target="slide78.xml"/><Relationship Id="rId2" Type="http://schemas.openxmlformats.org/officeDocument/2006/relationships/slide" Target="slide7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 Target="slide2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lebinca.com/zunanja_trgovina/incoterms_2010.png"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41.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lebinca.com/zunanja_trgovina/incoterms_2010.png" TargetMode="Externa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slide" Target="slide66.xml"/></Relationships>
</file>

<file path=ppt/slides/_rels/slide67.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lebinca.com/zunanja_trgovina/incoterms_2010.png"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slide" Target="slide44.xml"/></Relationships>
</file>

<file path=ppt/slides/_rels/slide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lebinca.com/zunanja_trgovina/incoterms_2010.png" TargetMode="Externa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slide" Target="slide45.xml"/></Relationships>
</file>

<file path=ppt/slides/_rels/slide7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lebinca.com/zunanja_trgovina/incoterms_2010.png" TargetMode="Externa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slide" Target="slide48.xml"/></Relationships>
</file>

<file path=ppt/slides/_rels/slide71.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2.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 Target="slide4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 Target="slide5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7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5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7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lebinca.com/zunanja_trgovina/incoterms_2010.png"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slide" Target="slide5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slide" Target="slide59.xml"/><Relationship Id="rId1" Type="http://schemas.openxmlformats.org/officeDocument/2006/relationships/slideLayout" Target="../slideLayouts/slideLayout2.xml"/><Relationship Id="rId4" Type="http://schemas.openxmlformats.org/officeDocument/2006/relationships/hyperlink" Target="http://lebinca.com/vloga_odprtje_dokumentarnega_akreditiva.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1809016"/>
            <a:ext cx="6405840" cy="369332"/>
          </a:xfrm>
          <a:prstGeom prst="rect">
            <a:avLst/>
          </a:prstGeom>
          <a:solidFill>
            <a:srgbClr val="FFFF00"/>
          </a:solidFill>
        </p:spPr>
        <p:txBody>
          <a:bodyPr wrap="square" rtlCol="0">
            <a:spAutoFit/>
          </a:bodyPr>
          <a:lstStyle/>
          <a:p>
            <a:r>
              <a:rPr lang="sl-SI" dirty="0" smtClean="0"/>
              <a:t>1. Kaj danes označuje celotno svetovno trgovino?</a:t>
            </a:r>
            <a:endParaRPr lang="sl-SI" dirty="0"/>
          </a:p>
        </p:txBody>
      </p:sp>
      <p:sp>
        <p:nvSpPr>
          <p:cNvPr id="5" name="PoljeZBesedilom 4"/>
          <p:cNvSpPr txBox="1"/>
          <p:nvPr/>
        </p:nvSpPr>
        <p:spPr>
          <a:xfrm>
            <a:off x="612279" y="234132"/>
            <a:ext cx="6264696" cy="461665"/>
          </a:xfrm>
          <a:prstGeom prst="rect">
            <a:avLst/>
          </a:prstGeom>
          <a:noFill/>
        </p:spPr>
        <p:txBody>
          <a:bodyPr wrap="square" rtlCol="0">
            <a:spAutoFit/>
          </a:bodyPr>
          <a:lstStyle/>
          <a:p>
            <a:r>
              <a:rPr lang="sl-SI" sz="2400" dirty="0" smtClean="0"/>
              <a:t>9 MEDNARODO POSLOVANJE PODJETIJ</a:t>
            </a:r>
            <a:endParaRPr lang="sl-SI" sz="2400" dirty="0"/>
          </a:p>
        </p:txBody>
      </p:sp>
      <p:sp>
        <p:nvSpPr>
          <p:cNvPr id="56" name="PoljeZBesedilom 55"/>
          <p:cNvSpPr txBox="1"/>
          <p:nvPr/>
        </p:nvSpPr>
        <p:spPr>
          <a:xfrm>
            <a:off x="612279" y="708571"/>
            <a:ext cx="6264696" cy="461665"/>
          </a:xfrm>
          <a:prstGeom prst="rect">
            <a:avLst/>
          </a:prstGeom>
          <a:noFill/>
        </p:spPr>
        <p:txBody>
          <a:bodyPr wrap="square" rtlCol="0">
            <a:spAutoFit/>
          </a:bodyPr>
          <a:lstStyle/>
          <a:p>
            <a:r>
              <a:rPr lang="sl-SI" sz="2400" dirty="0" smtClean="0"/>
              <a:t>9.1  MEDNARODNA TRGOVINA</a:t>
            </a:r>
            <a:endParaRPr lang="sl-SI" sz="2400" dirty="0"/>
          </a:p>
        </p:txBody>
      </p:sp>
      <p:sp>
        <p:nvSpPr>
          <p:cNvPr id="2" name="PoljeZBesedilom 1"/>
          <p:cNvSpPr txBox="1"/>
          <p:nvPr/>
        </p:nvSpPr>
        <p:spPr>
          <a:xfrm>
            <a:off x="612279" y="2178348"/>
            <a:ext cx="4176464" cy="369332"/>
          </a:xfrm>
          <a:prstGeom prst="rect">
            <a:avLst/>
          </a:prstGeom>
          <a:noFill/>
        </p:spPr>
        <p:txBody>
          <a:bodyPr wrap="square" rtlCol="0">
            <a:spAutoFit/>
          </a:bodyPr>
          <a:lstStyle/>
          <a:p>
            <a:r>
              <a:rPr lang="sl-SI" dirty="0" smtClean="0"/>
              <a:t>globalizacija</a:t>
            </a:r>
            <a:endParaRPr lang="sl-SI" dirty="0"/>
          </a:p>
        </p:txBody>
      </p:sp>
      <p:sp>
        <p:nvSpPr>
          <p:cNvPr id="23" name="PoljeZBesedilom 22"/>
          <p:cNvSpPr txBox="1"/>
          <p:nvPr/>
        </p:nvSpPr>
        <p:spPr>
          <a:xfrm>
            <a:off x="615151" y="2826420"/>
            <a:ext cx="6405840" cy="369332"/>
          </a:xfrm>
          <a:prstGeom prst="rect">
            <a:avLst/>
          </a:prstGeom>
          <a:solidFill>
            <a:srgbClr val="FFFF00"/>
          </a:solidFill>
        </p:spPr>
        <p:txBody>
          <a:bodyPr wrap="square" rtlCol="0">
            <a:spAutoFit/>
          </a:bodyPr>
          <a:lstStyle/>
          <a:p>
            <a:r>
              <a:rPr lang="sl-SI" dirty="0" smtClean="0"/>
              <a:t>2. Kaj pomeni pojem globalen?</a:t>
            </a:r>
            <a:endParaRPr lang="sl-SI" dirty="0"/>
          </a:p>
        </p:txBody>
      </p:sp>
      <p:sp>
        <p:nvSpPr>
          <p:cNvPr id="24" name="PoljeZBesedilom 23"/>
          <p:cNvSpPr txBox="1"/>
          <p:nvPr/>
        </p:nvSpPr>
        <p:spPr>
          <a:xfrm>
            <a:off x="3060551" y="3555792"/>
            <a:ext cx="1008112" cy="369332"/>
          </a:xfrm>
          <a:prstGeom prst="rect">
            <a:avLst/>
          </a:prstGeom>
          <a:noFill/>
          <a:ln>
            <a:solidFill>
              <a:schemeClr val="tx1"/>
            </a:solidFill>
          </a:ln>
        </p:spPr>
        <p:txBody>
          <a:bodyPr wrap="square" rtlCol="0">
            <a:spAutoFit/>
          </a:bodyPr>
          <a:lstStyle/>
          <a:p>
            <a:r>
              <a:rPr lang="sl-SI" dirty="0" smtClean="0"/>
              <a:t>globalen</a:t>
            </a:r>
            <a:endParaRPr lang="sl-SI" dirty="0"/>
          </a:p>
        </p:txBody>
      </p:sp>
      <p:cxnSp>
        <p:nvCxnSpPr>
          <p:cNvPr id="9" name="Raven povezovalnik 8"/>
          <p:cNvCxnSpPr>
            <a:stCxn id="24" idx="2"/>
          </p:cNvCxnSpPr>
          <p:nvPr/>
        </p:nvCxnSpPr>
        <p:spPr>
          <a:xfrm>
            <a:off x="3564607" y="3925124"/>
            <a:ext cx="0" cy="1061536"/>
          </a:xfrm>
          <a:prstGeom prst="line">
            <a:avLst/>
          </a:prstGeom>
        </p:spPr>
        <p:style>
          <a:lnRef idx="1">
            <a:schemeClr val="accent1"/>
          </a:lnRef>
          <a:fillRef idx="0">
            <a:schemeClr val="accent1"/>
          </a:fillRef>
          <a:effectRef idx="0">
            <a:schemeClr val="accent1"/>
          </a:effectRef>
          <a:fontRef idx="minor">
            <a:schemeClr val="tx1"/>
          </a:fontRef>
        </p:style>
      </p:cxnSp>
      <p:sp>
        <p:nvSpPr>
          <p:cNvPr id="10" name="PoljeZBesedilom 9"/>
          <p:cNvSpPr txBox="1"/>
          <p:nvPr/>
        </p:nvSpPr>
        <p:spPr>
          <a:xfrm>
            <a:off x="3818071" y="4194572"/>
            <a:ext cx="1114688" cy="369332"/>
          </a:xfrm>
          <a:prstGeom prst="rect">
            <a:avLst/>
          </a:prstGeom>
          <a:noFill/>
        </p:spPr>
        <p:txBody>
          <a:bodyPr wrap="square" rtlCol="0">
            <a:spAutoFit/>
          </a:bodyPr>
          <a:lstStyle/>
          <a:p>
            <a:r>
              <a:rPr lang="sl-SI" dirty="0" smtClean="0"/>
              <a:t>pomeni</a:t>
            </a:r>
            <a:endParaRPr lang="sl-SI" dirty="0"/>
          </a:p>
        </p:txBody>
      </p:sp>
      <p:sp>
        <p:nvSpPr>
          <p:cNvPr id="30" name="PoljeZBesedilom 29"/>
          <p:cNvSpPr txBox="1"/>
          <p:nvPr/>
        </p:nvSpPr>
        <p:spPr>
          <a:xfrm>
            <a:off x="1404367" y="5346700"/>
            <a:ext cx="1512168" cy="369332"/>
          </a:xfrm>
          <a:prstGeom prst="rect">
            <a:avLst/>
          </a:prstGeom>
          <a:noFill/>
          <a:ln>
            <a:solidFill>
              <a:schemeClr val="tx1"/>
            </a:solidFill>
          </a:ln>
        </p:spPr>
        <p:txBody>
          <a:bodyPr wrap="square" rtlCol="0">
            <a:spAutoFit/>
          </a:bodyPr>
          <a:lstStyle/>
          <a:p>
            <a:r>
              <a:rPr lang="sl-SI" dirty="0" smtClean="0"/>
              <a:t>vseobsegajoč</a:t>
            </a:r>
            <a:endParaRPr lang="sl-SI" dirty="0"/>
          </a:p>
        </p:txBody>
      </p:sp>
      <p:cxnSp>
        <p:nvCxnSpPr>
          <p:cNvPr id="12" name="Raven povezovalnik 11"/>
          <p:cNvCxnSpPr/>
          <p:nvPr/>
        </p:nvCxnSpPr>
        <p:spPr>
          <a:xfrm>
            <a:off x="2124447" y="4986660"/>
            <a:ext cx="26642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Raven povezovalnik 13"/>
          <p:cNvCxnSpPr/>
          <p:nvPr/>
        </p:nvCxnSpPr>
        <p:spPr>
          <a:xfrm>
            <a:off x="2196455" y="4986660"/>
            <a:ext cx="0" cy="350749"/>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3780631" y="5334144"/>
            <a:ext cx="1800200" cy="369332"/>
          </a:xfrm>
          <a:prstGeom prst="rect">
            <a:avLst/>
          </a:prstGeom>
          <a:noFill/>
          <a:ln>
            <a:solidFill>
              <a:schemeClr val="tx1"/>
            </a:solidFill>
          </a:ln>
        </p:spPr>
        <p:txBody>
          <a:bodyPr wrap="square" rtlCol="0">
            <a:spAutoFit/>
          </a:bodyPr>
          <a:lstStyle/>
          <a:p>
            <a:r>
              <a:rPr lang="sl-SI" dirty="0" smtClean="0"/>
              <a:t>vse je vsepovsod</a:t>
            </a:r>
            <a:endParaRPr lang="sl-SI" dirty="0"/>
          </a:p>
        </p:txBody>
      </p:sp>
      <p:cxnSp>
        <p:nvCxnSpPr>
          <p:cNvPr id="37" name="Raven povezovalnik 36"/>
          <p:cNvCxnSpPr/>
          <p:nvPr/>
        </p:nvCxnSpPr>
        <p:spPr>
          <a:xfrm>
            <a:off x="4752739" y="4986660"/>
            <a:ext cx="0" cy="350749"/>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Raven povezovalnik 21"/>
          <p:cNvCxnSpPr/>
          <p:nvPr/>
        </p:nvCxnSpPr>
        <p:spPr>
          <a:xfrm>
            <a:off x="3780631" y="5703476"/>
            <a:ext cx="0" cy="3324925"/>
          </a:xfrm>
          <a:prstGeom prst="line">
            <a:avLst/>
          </a:prstGeom>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3933031" y="5913472"/>
            <a:ext cx="3448000" cy="646331"/>
          </a:xfrm>
          <a:prstGeom prst="rect">
            <a:avLst/>
          </a:prstGeom>
          <a:noFill/>
          <a:ln>
            <a:solidFill>
              <a:schemeClr val="tx1"/>
            </a:solidFill>
          </a:ln>
        </p:spPr>
        <p:txBody>
          <a:bodyPr wrap="square" rtlCol="0">
            <a:spAutoFit/>
          </a:bodyPr>
          <a:lstStyle/>
          <a:p>
            <a:r>
              <a:rPr lang="sl-SI" dirty="0" smtClean="0"/>
              <a:t>npr. premiera filma Batman je po vsem svetu ob istem času</a:t>
            </a:r>
            <a:endParaRPr lang="sl-SI" dirty="0"/>
          </a:p>
        </p:txBody>
      </p:sp>
      <p:cxnSp>
        <p:nvCxnSpPr>
          <p:cNvPr id="26" name="Raven povezovalnik 25"/>
          <p:cNvCxnSpPr/>
          <p:nvPr/>
        </p:nvCxnSpPr>
        <p:spPr>
          <a:xfrm flipH="1">
            <a:off x="3708623" y="6210797"/>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49" name="PoljeZBesedilom 48"/>
          <p:cNvSpPr txBox="1"/>
          <p:nvPr/>
        </p:nvSpPr>
        <p:spPr>
          <a:xfrm>
            <a:off x="3933031" y="6788601"/>
            <a:ext cx="3448000" cy="646331"/>
          </a:xfrm>
          <a:prstGeom prst="rect">
            <a:avLst/>
          </a:prstGeom>
          <a:noFill/>
          <a:ln>
            <a:solidFill>
              <a:schemeClr val="tx1"/>
            </a:solidFill>
          </a:ln>
        </p:spPr>
        <p:txBody>
          <a:bodyPr wrap="square" rtlCol="0">
            <a:spAutoFit/>
          </a:bodyPr>
          <a:lstStyle/>
          <a:p>
            <a:r>
              <a:rPr lang="sl-SI" dirty="0"/>
              <a:t>i</a:t>
            </a:r>
            <a:r>
              <a:rPr lang="sl-SI" dirty="0" smtClean="0"/>
              <a:t>zdelki </a:t>
            </a:r>
            <a:r>
              <a:rPr lang="sl-SI" dirty="0" err="1" smtClean="0"/>
              <a:t>multinacionalnih</a:t>
            </a:r>
            <a:r>
              <a:rPr lang="sl-SI" dirty="0" smtClean="0"/>
              <a:t> podjetij zasedajo celoten svetovni trg</a:t>
            </a:r>
            <a:endParaRPr lang="sl-SI" dirty="0"/>
          </a:p>
        </p:txBody>
      </p:sp>
      <p:cxnSp>
        <p:nvCxnSpPr>
          <p:cNvPr id="52" name="Raven povezovalnik 51"/>
          <p:cNvCxnSpPr/>
          <p:nvPr/>
        </p:nvCxnSpPr>
        <p:spPr>
          <a:xfrm flipH="1">
            <a:off x="3708623" y="7085926"/>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Raven povezovalnik 52"/>
          <p:cNvCxnSpPr/>
          <p:nvPr/>
        </p:nvCxnSpPr>
        <p:spPr>
          <a:xfrm>
            <a:off x="3933031" y="7492642"/>
            <a:ext cx="0" cy="930077"/>
          </a:xfrm>
          <a:prstGeom prst="line">
            <a:avLst/>
          </a:prstGeom>
        </p:spPr>
        <p:style>
          <a:lnRef idx="1">
            <a:schemeClr val="accent1"/>
          </a:lnRef>
          <a:fillRef idx="0">
            <a:schemeClr val="accent1"/>
          </a:fillRef>
          <a:effectRef idx="0">
            <a:schemeClr val="accent1"/>
          </a:effectRef>
          <a:fontRef idx="minor">
            <a:schemeClr val="tx1"/>
          </a:fontRef>
        </p:style>
      </p:cxnSp>
      <p:sp>
        <p:nvSpPr>
          <p:cNvPr id="57" name="PoljeZBesedilom 56"/>
          <p:cNvSpPr txBox="1"/>
          <p:nvPr/>
        </p:nvSpPr>
        <p:spPr>
          <a:xfrm>
            <a:off x="4221063" y="7641664"/>
            <a:ext cx="3159968" cy="369332"/>
          </a:xfrm>
          <a:prstGeom prst="rect">
            <a:avLst/>
          </a:prstGeom>
          <a:noFill/>
          <a:ln>
            <a:solidFill>
              <a:schemeClr val="tx1"/>
            </a:solidFill>
          </a:ln>
        </p:spPr>
        <p:txBody>
          <a:bodyPr wrap="square" rtlCol="0">
            <a:spAutoFit/>
          </a:bodyPr>
          <a:lstStyle/>
          <a:p>
            <a:r>
              <a:rPr lang="sl-SI" dirty="0" err="1" smtClean="0"/>
              <a:t>Nivea</a:t>
            </a:r>
            <a:endParaRPr lang="sl-SI" dirty="0"/>
          </a:p>
        </p:txBody>
      </p:sp>
      <p:cxnSp>
        <p:nvCxnSpPr>
          <p:cNvPr id="58" name="Raven povezovalnik 57"/>
          <p:cNvCxnSpPr/>
          <p:nvPr/>
        </p:nvCxnSpPr>
        <p:spPr>
          <a:xfrm flipH="1">
            <a:off x="3996655" y="7866980"/>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PoljeZBesedilom 58"/>
          <p:cNvSpPr txBox="1"/>
          <p:nvPr/>
        </p:nvSpPr>
        <p:spPr>
          <a:xfrm>
            <a:off x="4221063" y="8217728"/>
            <a:ext cx="3159968" cy="369332"/>
          </a:xfrm>
          <a:prstGeom prst="rect">
            <a:avLst/>
          </a:prstGeom>
          <a:noFill/>
          <a:ln>
            <a:solidFill>
              <a:schemeClr val="tx1"/>
            </a:solidFill>
          </a:ln>
        </p:spPr>
        <p:txBody>
          <a:bodyPr wrap="square" rtlCol="0">
            <a:spAutoFit/>
          </a:bodyPr>
          <a:lstStyle/>
          <a:p>
            <a:r>
              <a:rPr lang="sl-SI" dirty="0" err="1" smtClean="0"/>
              <a:t>Loreal</a:t>
            </a:r>
            <a:endParaRPr lang="sl-SI" dirty="0"/>
          </a:p>
        </p:txBody>
      </p:sp>
      <p:cxnSp>
        <p:nvCxnSpPr>
          <p:cNvPr id="60" name="Raven povezovalnik 59"/>
          <p:cNvCxnSpPr/>
          <p:nvPr/>
        </p:nvCxnSpPr>
        <p:spPr>
          <a:xfrm flipH="1">
            <a:off x="3996655" y="8422719"/>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PoljeZBesedilom 60"/>
          <p:cNvSpPr txBox="1"/>
          <p:nvPr/>
        </p:nvSpPr>
        <p:spPr>
          <a:xfrm>
            <a:off x="4085431" y="8731076"/>
            <a:ext cx="3295600" cy="646331"/>
          </a:xfrm>
          <a:prstGeom prst="rect">
            <a:avLst/>
          </a:prstGeom>
          <a:noFill/>
          <a:ln>
            <a:solidFill>
              <a:schemeClr val="tx1"/>
            </a:solidFill>
          </a:ln>
        </p:spPr>
        <p:txBody>
          <a:bodyPr wrap="square" rtlCol="0">
            <a:spAutoFit/>
          </a:bodyPr>
          <a:lstStyle/>
          <a:p>
            <a:r>
              <a:rPr lang="sl-SI" dirty="0" smtClean="0"/>
              <a:t>oglaševalske kampanje so za celoten svetovni trg poenotene</a:t>
            </a:r>
            <a:endParaRPr lang="sl-SI" dirty="0"/>
          </a:p>
        </p:txBody>
      </p:sp>
      <p:cxnSp>
        <p:nvCxnSpPr>
          <p:cNvPr id="62" name="Raven povezovalnik 61"/>
          <p:cNvCxnSpPr/>
          <p:nvPr/>
        </p:nvCxnSpPr>
        <p:spPr>
          <a:xfrm flipH="1">
            <a:off x="3861023" y="9028401"/>
            <a:ext cx="21602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23785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68263" y="378148"/>
            <a:ext cx="6405840" cy="646331"/>
          </a:xfrm>
          <a:prstGeom prst="rect">
            <a:avLst/>
          </a:prstGeom>
          <a:solidFill>
            <a:srgbClr val="FFFF00"/>
          </a:solidFill>
        </p:spPr>
        <p:txBody>
          <a:bodyPr wrap="square" rtlCol="0">
            <a:spAutoFit/>
          </a:bodyPr>
          <a:lstStyle/>
          <a:p>
            <a:r>
              <a:rPr lang="sl-SI" dirty="0" smtClean="0"/>
              <a:t>3. Katera 3 tržišča so oblikovale svetovne velesile (politične in gospodarske)?</a:t>
            </a:r>
            <a:endParaRPr lang="sl-SI" dirty="0"/>
          </a:p>
        </p:txBody>
      </p:sp>
      <p:sp>
        <p:nvSpPr>
          <p:cNvPr id="2" name="PoljeZBesedilom 1"/>
          <p:cNvSpPr txBox="1"/>
          <p:nvPr/>
        </p:nvSpPr>
        <p:spPr>
          <a:xfrm>
            <a:off x="1582951" y="1314252"/>
            <a:ext cx="4176464" cy="646331"/>
          </a:xfrm>
          <a:prstGeom prst="rect">
            <a:avLst/>
          </a:prstGeom>
          <a:noFill/>
          <a:ln>
            <a:solidFill>
              <a:schemeClr val="tx1"/>
            </a:solidFill>
          </a:ln>
        </p:spPr>
        <p:txBody>
          <a:bodyPr wrap="square" rtlCol="0">
            <a:spAutoFit/>
          </a:bodyPr>
          <a:lstStyle/>
          <a:p>
            <a:pPr algn="ctr"/>
            <a:r>
              <a:rPr lang="sl-SI" dirty="0" smtClean="0"/>
              <a:t>Tri tržišča, ki so jih oblikovale svetovne velesile</a:t>
            </a:r>
            <a:endParaRPr lang="sl-SI" dirty="0"/>
          </a:p>
        </p:txBody>
      </p:sp>
      <p:cxnSp>
        <p:nvCxnSpPr>
          <p:cNvPr id="28" name="Raven povezovalnik 27"/>
          <p:cNvCxnSpPr/>
          <p:nvPr/>
        </p:nvCxnSpPr>
        <p:spPr>
          <a:xfrm>
            <a:off x="3708623" y="1962324"/>
            <a:ext cx="0" cy="1061536"/>
          </a:xfrm>
          <a:prstGeom prst="line">
            <a:avLst/>
          </a:prstGeom>
        </p:spPr>
        <p:style>
          <a:lnRef idx="1">
            <a:schemeClr val="accent1"/>
          </a:lnRef>
          <a:fillRef idx="0">
            <a:schemeClr val="accent1"/>
          </a:fillRef>
          <a:effectRef idx="0">
            <a:schemeClr val="accent1"/>
          </a:effectRef>
          <a:fontRef idx="minor">
            <a:schemeClr val="tx1"/>
          </a:fontRef>
        </p:style>
      </p:cxnSp>
      <p:sp>
        <p:nvSpPr>
          <p:cNvPr id="31" name="PoljeZBesedilom 30"/>
          <p:cNvSpPr txBox="1"/>
          <p:nvPr/>
        </p:nvSpPr>
        <p:spPr>
          <a:xfrm>
            <a:off x="108223" y="3343032"/>
            <a:ext cx="1800200" cy="369332"/>
          </a:xfrm>
          <a:prstGeom prst="rect">
            <a:avLst/>
          </a:prstGeom>
          <a:noFill/>
          <a:ln>
            <a:solidFill>
              <a:schemeClr val="tx1"/>
            </a:solidFill>
          </a:ln>
        </p:spPr>
        <p:txBody>
          <a:bodyPr wrap="square" rtlCol="0">
            <a:spAutoFit/>
          </a:bodyPr>
          <a:lstStyle/>
          <a:p>
            <a:r>
              <a:rPr lang="sl-SI" dirty="0" smtClean="0"/>
              <a:t>severnoameriško</a:t>
            </a:r>
            <a:endParaRPr lang="sl-SI" dirty="0"/>
          </a:p>
        </p:txBody>
      </p:sp>
      <p:cxnSp>
        <p:nvCxnSpPr>
          <p:cNvPr id="32" name="Raven povezovalnik 31"/>
          <p:cNvCxnSpPr/>
          <p:nvPr/>
        </p:nvCxnSpPr>
        <p:spPr>
          <a:xfrm>
            <a:off x="900311" y="2982992"/>
            <a:ext cx="51845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Raven povezovalnik 32"/>
          <p:cNvCxnSpPr/>
          <p:nvPr/>
        </p:nvCxnSpPr>
        <p:spPr>
          <a:xfrm>
            <a:off x="900311" y="2982992"/>
            <a:ext cx="0" cy="350749"/>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3021679" y="3343032"/>
            <a:ext cx="1117560" cy="369332"/>
          </a:xfrm>
          <a:prstGeom prst="rect">
            <a:avLst/>
          </a:prstGeom>
          <a:noFill/>
          <a:ln>
            <a:solidFill>
              <a:schemeClr val="tx1"/>
            </a:solidFill>
          </a:ln>
        </p:spPr>
        <p:txBody>
          <a:bodyPr wrap="square" rtlCol="0">
            <a:spAutoFit/>
          </a:bodyPr>
          <a:lstStyle/>
          <a:p>
            <a:r>
              <a:rPr lang="sl-SI" dirty="0" smtClean="0"/>
              <a:t>pacifiško</a:t>
            </a:r>
            <a:endParaRPr lang="sl-SI" dirty="0"/>
          </a:p>
        </p:txBody>
      </p:sp>
      <p:cxnSp>
        <p:nvCxnSpPr>
          <p:cNvPr id="35" name="Raven povezovalnik 34"/>
          <p:cNvCxnSpPr/>
          <p:nvPr/>
        </p:nvCxnSpPr>
        <p:spPr>
          <a:xfrm>
            <a:off x="6084887" y="2982992"/>
            <a:ext cx="0" cy="350749"/>
          </a:xfrm>
          <a:prstGeom prst="line">
            <a:avLst/>
          </a:prstGeom>
        </p:spPr>
        <p:style>
          <a:lnRef idx="1">
            <a:schemeClr val="accent1"/>
          </a:lnRef>
          <a:fillRef idx="0">
            <a:schemeClr val="accent1"/>
          </a:fillRef>
          <a:effectRef idx="0">
            <a:schemeClr val="accent1"/>
          </a:effectRef>
          <a:fontRef idx="minor">
            <a:schemeClr val="tx1"/>
          </a:fontRef>
        </p:style>
      </p:cxnSp>
      <p:sp>
        <p:nvSpPr>
          <p:cNvPr id="38" name="PoljeZBesedilom 37"/>
          <p:cNvSpPr txBox="1"/>
          <p:nvPr/>
        </p:nvSpPr>
        <p:spPr>
          <a:xfrm>
            <a:off x="4967327" y="3330476"/>
            <a:ext cx="2197680" cy="369332"/>
          </a:xfrm>
          <a:prstGeom prst="rect">
            <a:avLst/>
          </a:prstGeom>
          <a:noFill/>
          <a:ln>
            <a:solidFill>
              <a:schemeClr val="tx1"/>
            </a:solidFill>
          </a:ln>
        </p:spPr>
        <p:txBody>
          <a:bodyPr wrap="square" rtlCol="0">
            <a:spAutoFit/>
          </a:bodyPr>
          <a:lstStyle/>
          <a:p>
            <a:r>
              <a:rPr lang="sl-SI" dirty="0" smtClean="0"/>
              <a:t>trg Evropske unije</a:t>
            </a:r>
            <a:endParaRPr lang="sl-SI" dirty="0"/>
          </a:p>
        </p:txBody>
      </p:sp>
      <p:cxnSp>
        <p:nvCxnSpPr>
          <p:cNvPr id="39" name="Raven povezovalnik 38"/>
          <p:cNvCxnSpPr/>
          <p:nvPr/>
        </p:nvCxnSpPr>
        <p:spPr>
          <a:xfrm>
            <a:off x="3708623" y="3051735"/>
            <a:ext cx="0" cy="350749"/>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540271" y="4052297"/>
            <a:ext cx="6405840" cy="369332"/>
          </a:xfrm>
          <a:prstGeom prst="rect">
            <a:avLst/>
          </a:prstGeom>
          <a:solidFill>
            <a:srgbClr val="FFFF00"/>
          </a:solidFill>
        </p:spPr>
        <p:txBody>
          <a:bodyPr wrap="square" rtlCol="0">
            <a:spAutoFit/>
          </a:bodyPr>
          <a:lstStyle/>
          <a:p>
            <a:r>
              <a:rPr lang="sl-SI" dirty="0" smtClean="0"/>
              <a:t>4. Kateri trg je zelo pomemben za slovensko gospodarstvo?</a:t>
            </a:r>
            <a:endParaRPr lang="sl-SI" dirty="0"/>
          </a:p>
        </p:txBody>
      </p:sp>
      <p:sp>
        <p:nvSpPr>
          <p:cNvPr id="8" name="PoljeZBesedilom 7"/>
          <p:cNvSpPr txBox="1"/>
          <p:nvPr/>
        </p:nvSpPr>
        <p:spPr>
          <a:xfrm>
            <a:off x="468263" y="4626620"/>
            <a:ext cx="6264696" cy="369332"/>
          </a:xfrm>
          <a:prstGeom prst="rect">
            <a:avLst/>
          </a:prstGeom>
          <a:noFill/>
        </p:spPr>
        <p:txBody>
          <a:bodyPr wrap="square" rtlCol="0">
            <a:spAutoFit/>
          </a:bodyPr>
          <a:lstStyle/>
          <a:p>
            <a:r>
              <a:rPr lang="sl-SI" dirty="0" smtClean="0"/>
              <a:t>Trg EU, na katerega smo vstopili 1. 5. 2004.</a:t>
            </a:r>
            <a:endParaRPr lang="sl-SI" dirty="0"/>
          </a:p>
        </p:txBody>
      </p:sp>
      <p:sp>
        <p:nvSpPr>
          <p:cNvPr id="43" name="PoljeZBesedilom 42"/>
          <p:cNvSpPr txBox="1"/>
          <p:nvPr/>
        </p:nvSpPr>
        <p:spPr>
          <a:xfrm>
            <a:off x="540271" y="5265400"/>
            <a:ext cx="6405840" cy="646331"/>
          </a:xfrm>
          <a:prstGeom prst="rect">
            <a:avLst/>
          </a:prstGeom>
          <a:solidFill>
            <a:srgbClr val="FFFF00"/>
          </a:solidFill>
        </p:spPr>
        <p:txBody>
          <a:bodyPr wrap="square" rtlCol="0">
            <a:spAutoFit/>
          </a:bodyPr>
          <a:lstStyle/>
          <a:p>
            <a:r>
              <a:rPr lang="sl-SI" dirty="0" smtClean="0"/>
              <a:t>5. Kako imenujemo trgovino med državami? Kdaj govorimo o mednarodni trgovini?</a:t>
            </a:r>
            <a:endParaRPr lang="sl-SI" dirty="0"/>
          </a:p>
        </p:txBody>
      </p:sp>
      <p:sp>
        <p:nvSpPr>
          <p:cNvPr id="45" name="PoljeZBesedilom 44"/>
          <p:cNvSpPr txBox="1"/>
          <p:nvPr/>
        </p:nvSpPr>
        <p:spPr>
          <a:xfrm>
            <a:off x="538835" y="5986680"/>
            <a:ext cx="6264696" cy="646331"/>
          </a:xfrm>
          <a:prstGeom prst="rect">
            <a:avLst/>
          </a:prstGeom>
          <a:noFill/>
        </p:spPr>
        <p:txBody>
          <a:bodyPr wrap="square" rtlCol="0">
            <a:spAutoFit/>
          </a:bodyPr>
          <a:lstStyle/>
          <a:p>
            <a:r>
              <a:rPr lang="sl-SI" dirty="0" smtClean="0"/>
              <a:t>Mednarodno trgovino</a:t>
            </a:r>
          </a:p>
          <a:p>
            <a:r>
              <a:rPr lang="sl-SI" dirty="0" smtClean="0"/>
              <a:t>Kupec je v eni državi, prodajalec pa je v drugi.</a:t>
            </a:r>
            <a:endParaRPr lang="sl-SI" dirty="0"/>
          </a:p>
        </p:txBody>
      </p:sp>
      <p:sp>
        <p:nvSpPr>
          <p:cNvPr id="46" name="PoljeZBesedilom 45"/>
          <p:cNvSpPr txBox="1"/>
          <p:nvPr/>
        </p:nvSpPr>
        <p:spPr>
          <a:xfrm>
            <a:off x="540271" y="6786860"/>
            <a:ext cx="6405840" cy="646331"/>
          </a:xfrm>
          <a:prstGeom prst="rect">
            <a:avLst/>
          </a:prstGeom>
          <a:solidFill>
            <a:srgbClr val="FFFF00"/>
          </a:solidFill>
        </p:spPr>
        <p:txBody>
          <a:bodyPr wrap="square" rtlCol="0">
            <a:spAutoFit/>
          </a:bodyPr>
          <a:lstStyle/>
          <a:p>
            <a:r>
              <a:rPr lang="sl-SI" dirty="0" smtClean="0"/>
              <a:t>6. Katero mednarodno trgovino ločimo glede na smer gibanja blaga ali storitev?</a:t>
            </a:r>
            <a:endParaRPr lang="sl-SI" dirty="0"/>
          </a:p>
        </p:txBody>
      </p:sp>
      <p:sp>
        <p:nvSpPr>
          <p:cNvPr id="47" name="PoljeZBesedilom 46"/>
          <p:cNvSpPr txBox="1"/>
          <p:nvPr/>
        </p:nvSpPr>
        <p:spPr>
          <a:xfrm>
            <a:off x="1735351" y="7578948"/>
            <a:ext cx="4176464" cy="369332"/>
          </a:xfrm>
          <a:prstGeom prst="rect">
            <a:avLst/>
          </a:prstGeom>
          <a:noFill/>
          <a:ln>
            <a:solidFill>
              <a:schemeClr val="tx1"/>
            </a:solidFill>
          </a:ln>
        </p:spPr>
        <p:txBody>
          <a:bodyPr wrap="square" rtlCol="0">
            <a:spAutoFit/>
          </a:bodyPr>
          <a:lstStyle/>
          <a:p>
            <a:pPr algn="ctr"/>
            <a:r>
              <a:rPr lang="sl-SI" dirty="0" smtClean="0"/>
              <a:t>Po smeri gibanja blaga ali storitev ločimo</a:t>
            </a:r>
            <a:endParaRPr lang="sl-SI" dirty="0"/>
          </a:p>
        </p:txBody>
      </p:sp>
      <p:cxnSp>
        <p:nvCxnSpPr>
          <p:cNvPr id="48" name="Raven povezovalnik 47"/>
          <p:cNvCxnSpPr/>
          <p:nvPr/>
        </p:nvCxnSpPr>
        <p:spPr>
          <a:xfrm>
            <a:off x="1764407" y="8010996"/>
            <a:ext cx="0" cy="1687542"/>
          </a:xfrm>
          <a:prstGeom prst="line">
            <a:avLst/>
          </a:prstGeom>
        </p:spPr>
        <p:style>
          <a:lnRef idx="1">
            <a:schemeClr val="accent1"/>
          </a:lnRef>
          <a:fillRef idx="0">
            <a:schemeClr val="accent1"/>
          </a:fillRef>
          <a:effectRef idx="0">
            <a:schemeClr val="accent1"/>
          </a:effectRef>
          <a:fontRef idx="minor">
            <a:schemeClr val="tx1"/>
          </a:fontRef>
        </p:style>
      </p:cxnSp>
      <p:sp>
        <p:nvSpPr>
          <p:cNvPr id="64" name="PoljeZBesedilom 63"/>
          <p:cNvSpPr txBox="1"/>
          <p:nvPr/>
        </p:nvSpPr>
        <p:spPr>
          <a:xfrm>
            <a:off x="2014999" y="8155012"/>
            <a:ext cx="4736854" cy="369332"/>
          </a:xfrm>
          <a:prstGeom prst="rect">
            <a:avLst/>
          </a:prstGeom>
          <a:noFill/>
          <a:ln>
            <a:solidFill>
              <a:schemeClr val="tx1"/>
            </a:solidFill>
          </a:ln>
        </p:spPr>
        <p:txBody>
          <a:bodyPr wrap="square" rtlCol="0">
            <a:spAutoFit/>
          </a:bodyPr>
          <a:lstStyle/>
          <a:p>
            <a:r>
              <a:rPr lang="sl-SI" dirty="0" smtClean="0"/>
              <a:t>izvozno trgovino (eksport)</a:t>
            </a:r>
            <a:endParaRPr lang="sl-SI" dirty="0"/>
          </a:p>
        </p:txBody>
      </p:sp>
      <p:cxnSp>
        <p:nvCxnSpPr>
          <p:cNvPr id="13" name="Raven povezovalnik 12"/>
          <p:cNvCxnSpPr>
            <a:stCxn id="64" idx="1"/>
          </p:cNvCxnSpPr>
          <p:nvPr/>
        </p:nvCxnSpPr>
        <p:spPr>
          <a:xfrm flipH="1">
            <a:off x="1764407" y="8339678"/>
            <a:ext cx="250592" cy="0"/>
          </a:xfrm>
          <a:prstGeom prst="line">
            <a:avLst/>
          </a:prstGeom>
        </p:spPr>
        <p:style>
          <a:lnRef idx="1">
            <a:schemeClr val="accent1"/>
          </a:lnRef>
          <a:fillRef idx="0">
            <a:schemeClr val="accent1"/>
          </a:fillRef>
          <a:effectRef idx="0">
            <a:schemeClr val="accent1"/>
          </a:effectRef>
          <a:fontRef idx="minor">
            <a:schemeClr val="tx1"/>
          </a:fontRef>
        </p:style>
      </p:cxnSp>
      <p:sp>
        <p:nvSpPr>
          <p:cNvPr id="66" name="PoljeZBesedilom 65"/>
          <p:cNvSpPr txBox="1"/>
          <p:nvPr/>
        </p:nvSpPr>
        <p:spPr>
          <a:xfrm>
            <a:off x="2014999" y="8793792"/>
            <a:ext cx="4736854" cy="369332"/>
          </a:xfrm>
          <a:prstGeom prst="rect">
            <a:avLst/>
          </a:prstGeom>
          <a:noFill/>
          <a:ln>
            <a:solidFill>
              <a:schemeClr val="tx1"/>
            </a:solidFill>
          </a:ln>
        </p:spPr>
        <p:txBody>
          <a:bodyPr wrap="square" rtlCol="0">
            <a:spAutoFit/>
          </a:bodyPr>
          <a:lstStyle/>
          <a:p>
            <a:r>
              <a:rPr lang="sl-SI" dirty="0" smtClean="0"/>
              <a:t>uvozno trgovino (import)</a:t>
            </a:r>
            <a:endParaRPr lang="sl-SI" dirty="0"/>
          </a:p>
        </p:txBody>
      </p:sp>
      <p:cxnSp>
        <p:nvCxnSpPr>
          <p:cNvPr id="67" name="Raven povezovalnik 66"/>
          <p:cNvCxnSpPr>
            <a:stCxn id="66" idx="1"/>
          </p:cNvCxnSpPr>
          <p:nvPr/>
        </p:nvCxnSpPr>
        <p:spPr>
          <a:xfrm flipH="1">
            <a:off x="1764407" y="8978458"/>
            <a:ext cx="250592" cy="0"/>
          </a:xfrm>
          <a:prstGeom prst="line">
            <a:avLst/>
          </a:prstGeom>
        </p:spPr>
        <p:style>
          <a:lnRef idx="1">
            <a:schemeClr val="accent1"/>
          </a:lnRef>
          <a:fillRef idx="0">
            <a:schemeClr val="accent1"/>
          </a:fillRef>
          <a:effectRef idx="0">
            <a:schemeClr val="accent1"/>
          </a:effectRef>
          <a:fontRef idx="minor">
            <a:schemeClr val="tx1"/>
          </a:fontRef>
        </p:style>
      </p:cxnSp>
      <p:sp>
        <p:nvSpPr>
          <p:cNvPr id="68" name="PoljeZBesedilom 67"/>
          <p:cNvSpPr txBox="1"/>
          <p:nvPr/>
        </p:nvSpPr>
        <p:spPr>
          <a:xfrm>
            <a:off x="2014999" y="9513872"/>
            <a:ext cx="4736854" cy="369332"/>
          </a:xfrm>
          <a:prstGeom prst="rect">
            <a:avLst/>
          </a:prstGeom>
          <a:noFill/>
          <a:ln>
            <a:solidFill>
              <a:schemeClr val="tx1"/>
            </a:solidFill>
          </a:ln>
        </p:spPr>
        <p:txBody>
          <a:bodyPr wrap="square" rtlCol="0">
            <a:spAutoFit/>
          </a:bodyPr>
          <a:lstStyle/>
          <a:p>
            <a:r>
              <a:rPr lang="sl-SI" dirty="0" smtClean="0"/>
              <a:t>tranzitno trgovino</a:t>
            </a:r>
            <a:endParaRPr lang="sl-SI" dirty="0"/>
          </a:p>
        </p:txBody>
      </p:sp>
      <p:cxnSp>
        <p:nvCxnSpPr>
          <p:cNvPr id="69" name="Raven povezovalnik 68"/>
          <p:cNvCxnSpPr>
            <a:stCxn id="68" idx="1"/>
          </p:cNvCxnSpPr>
          <p:nvPr/>
        </p:nvCxnSpPr>
        <p:spPr>
          <a:xfrm flipH="1">
            <a:off x="1764407" y="9698538"/>
            <a:ext cx="2505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70434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68263" y="378148"/>
            <a:ext cx="6405840" cy="369332"/>
          </a:xfrm>
          <a:prstGeom prst="rect">
            <a:avLst/>
          </a:prstGeom>
          <a:solidFill>
            <a:srgbClr val="FFFF00"/>
          </a:solidFill>
        </p:spPr>
        <p:txBody>
          <a:bodyPr wrap="square" rtlCol="0">
            <a:spAutoFit/>
          </a:bodyPr>
          <a:lstStyle/>
          <a:p>
            <a:r>
              <a:rPr lang="sl-SI" dirty="0" smtClean="0"/>
              <a:t>7. Katere so posebnosti mednarodne trgovine?</a:t>
            </a:r>
            <a:endParaRPr lang="sl-SI" dirty="0"/>
          </a:p>
        </p:txBody>
      </p:sp>
      <p:sp>
        <p:nvSpPr>
          <p:cNvPr id="25" name="PoljeZBesedilom 24"/>
          <p:cNvSpPr txBox="1"/>
          <p:nvPr/>
        </p:nvSpPr>
        <p:spPr>
          <a:xfrm>
            <a:off x="476993" y="985788"/>
            <a:ext cx="5291151" cy="369332"/>
          </a:xfrm>
          <a:prstGeom prst="rect">
            <a:avLst/>
          </a:prstGeom>
          <a:noFill/>
          <a:ln>
            <a:solidFill>
              <a:schemeClr val="tx1"/>
            </a:solidFill>
          </a:ln>
        </p:spPr>
        <p:txBody>
          <a:bodyPr wrap="square" rtlCol="0">
            <a:spAutoFit/>
          </a:bodyPr>
          <a:lstStyle/>
          <a:p>
            <a:pPr algn="ctr"/>
            <a:r>
              <a:rPr lang="sl-SI" dirty="0" smtClean="0"/>
              <a:t>Posebnosti mednarodne trgovine</a:t>
            </a:r>
            <a:endParaRPr lang="sl-SI" dirty="0"/>
          </a:p>
        </p:txBody>
      </p:sp>
      <p:cxnSp>
        <p:nvCxnSpPr>
          <p:cNvPr id="26" name="Raven povezovalnik 25"/>
          <p:cNvCxnSpPr/>
          <p:nvPr/>
        </p:nvCxnSpPr>
        <p:spPr>
          <a:xfrm>
            <a:off x="514434" y="1345828"/>
            <a:ext cx="0" cy="1296144"/>
          </a:xfrm>
          <a:prstGeom prst="line">
            <a:avLst/>
          </a:prstGeom>
        </p:spPr>
        <p:style>
          <a:lnRef idx="1">
            <a:schemeClr val="accent1"/>
          </a:lnRef>
          <a:fillRef idx="0">
            <a:schemeClr val="accent1"/>
          </a:fillRef>
          <a:effectRef idx="0">
            <a:schemeClr val="accent1"/>
          </a:effectRef>
          <a:fontRef idx="minor">
            <a:schemeClr val="tx1"/>
          </a:fontRef>
        </p:style>
      </p:cxnSp>
      <p:sp>
        <p:nvSpPr>
          <p:cNvPr id="27" name="PoljeZBesedilom 26"/>
          <p:cNvSpPr txBox="1"/>
          <p:nvPr/>
        </p:nvSpPr>
        <p:spPr>
          <a:xfrm>
            <a:off x="847788" y="1602284"/>
            <a:ext cx="4920357" cy="369332"/>
          </a:xfrm>
          <a:prstGeom prst="rect">
            <a:avLst/>
          </a:prstGeom>
          <a:noFill/>
          <a:ln>
            <a:solidFill>
              <a:schemeClr val="tx1"/>
            </a:solidFill>
          </a:ln>
        </p:spPr>
        <p:txBody>
          <a:bodyPr wrap="square" rtlCol="0">
            <a:spAutoFit/>
          </a:bodyPr>
          <a:lstStyle/>
          <a:p>
            <a:r>
              <a:rPr lang="sl-SI" dirty="0" smtClean="0"/>
              <a:t>odvija se na večje razdalje</a:t>
            </a:r>
            <a:endParaRPr lang="sl-SI" dirty="0"/>
          </a:p>
        </p:txBody>
      </p:sp>
      <p:cxnSp>
        <p:nvCxnSpPr>
          <p:cNvPr id="5" name="Raven povezovalnik 4"/>
          <p:cNvCxnSpPr>
            <a:stCxn id="27" idx="1"/>
          </p:cNvCxnSpPr>
          <p:nvPr/>
        </p:nvCxnSpPr>
        <p:spPr>
          <a:xfrm flipH="1">
            <a:off x="476996" y="1786950"/>
            <a:ext cx="370792"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885226" y="2272640"/>
            <a:ext cx="4920357" cy="923330"/>
          </a:xfrm>
          <a:prstGeom prst="rect">
            <a:avLst/>
          </a:prstGeom>
          <a:noFill/>
          <a:ln>
            <a:solidFill>
              <a:schemeClr val="tx1"/>
            </a:solidFill>
          </a:ln>
        </p:spPr>
        <p:txBody>
          <a:bodyPr wrap="square" rtlCol="0">
            <a:spAutoFit/>
          </a:bodyPr>
          <a:lstStyle/>
          <a:p>
            <a:r>
              <a:rPr lang="sl-SI" dirty="0"/>
              <a:t>p</a:t>
            </a:r>
            <a:r>
              <a:rPr lang="sl-SI" dirty="0" smtClean="0"/>
              <a:t>rodajne pogodbe se sklepajo med partnerji, ki pripadajo različnim kulturam in različnim  zakonskim predpisom</a:t>
            </a:r>
            <a:endParaRPr lang="sl-SI" dirty="0"/>
          </a:p>
        </p:txBody>
      </p:sp>
      <p:cxnSp>
        <p:nvCxnSpPr>
          <p:cNvPr id="50" name="Raven povezovalnik 49"/>
          <p:cNvCxnSpPr/>
          <p:nvPr/>
        </p:nvCxnSpPr>
        <p:spPr>
          <a:xfrm flipH="1">
            <a:off x="514434" y="2641972"/>
            <a:ext cx="3707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664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68263" y="137500"/>
            <a:ext cx="6997774" cy="646331"/>
          </a:xfrm>
          <a:prstGeom prst="rect">
            <a:avLst/>
          </a:prstGeom>
          <a:solidFill>
            <a:srgbClr val="FFFF00"/>
          </a:solidFill>
        </p:spPr>
        <p:txBody>
          <a:bodyPr wrap="square" rtlCol="0">
            <a:spAutoFit/>
          </a:bodyPr>
          <a:lstStyle/>
          <a:p>
            <a:r>
              <a:rPr lang="sl-SI" dirty="0" smtClean="0"/>
              <a:t>8. Kaj je potrebno poznati za uspešnost poslovanja v mednarodni trgovini? Kaj sestavljajo kulturo države?</a:t>
            </a:r>
            <a:endParaRPr lang="sl-SI" dirty="0"/>
          </a:p>
        </p:txBody>
      </p:sp>
      <p:sp>
        <p:nvSpPr>
          <p:cNvPr id="25" name="PoljeZBesedilom 24"/>
          <p:cNvSpPr txBox="1"/>
          <p:nvPr/>
        </p:nvSpPr>
        <p:spPr>
          <a:xfrm>
            <a:off x="476993" y="1489844"/>
            <a:ext cx="5291151" cy="369332"/>
          </a:xfrm>
          <a:prstGeom prst="rect">
            <a:avLst/>
          </a:prstGeom>
          <a:noFill/>
          <a:ln>
            <a:solidFill>
              <a:schemeClr val="tx1"/>
            </a:solidFill>
          </a:ln>
        </p:spPr>
        <p:txBody>
          <a:bodyPr wrap="square" rtlCol="0">
            <a:spAutoFit/>
          </a:bodyPr>
          <a:lstStyle/>
          <a:p>
            <a:pPr algn="ctr"/>
            <a:r>
              <a:rPr lang="sl-SI" dirty="0" smtClean="0"/>
              <a:t>Kulturo države sestavljajo</a:t>
            </a:r>
            <a:endParaRPr lang="sl-SI" dirty="0"/>
          </a:p>
        </p:txBody>
      </p:sp>
      <p:cxnSp>
        <p:nvCxnSpPr>
          <p:cNvPr id="26" name="Raven povezovalnik 25"/>
          <p:cNvCxnSpPr/>
          <p:nvPr/>
        </p:nvCxnSpPr>
        <p:spPr>
          <a:xfrm>
            <a:off x="514434" y="1849884"/>
            <a:ext cx="0" cy="7601272"/>
          </a:xfrm>
          <a:prstGeom prst="line">
            <a:avLst/>
          </a:prstGeom>
        </p:spPr>
        <p:style>
          <a:lnRef idx="1">
            <a:schemeClr val="accent1"/>
          </a:lnRef>
          <a:fillRef idx="0">
            <a:schemeClr val="accent1"/>
          </a:fillRef>
          <a:effectRef idx="0">
            <a:schemeClr val="accent1"/>
          </a:effectRef>
          <a:fontRef idx="minor">
            <a:schemeClr val="tx1"/>
          </a:fontRef>
        </p:style>
      </p:cxnSp>
      <p:sp>
        <p:nvSpPr>
          <p:cNvPr id="27" name="PoljeZBesedilom 26"/>
          <p:cNvSpPr txBox="1"/>
          <p:nvPr/>
        </p:nvSpPr>
        <p:spPr>
          <a:xfrm>
            <a:off x="847788" y="2106340"/>
            <a:ext cx="6389227" cy="369332"/>
          </a:xfrm>
          <a:prstGeom prst="rect">
            <a:avLst/>
          </a:prstGeom>
          <a:solidFill>
            <a:schemeClr val="accent6">
              <a:lumMod val="40000"/>
              <a:lumOff val="60000"/>
            </a:schemeClr>
          </a:solidFill>
          <a:ln>
            <a:solidFill>
              <a:schemeClr val="tx1"/>
            </a:solidFill>
          </a:ln>
        </p:spPr>
        <p:txBody>
          <a:bodyPr wrap="square" rtlCol="0">
            <a:spAutoFit/>
          </a:bodyPr>
          <a:lstStyle/>
          <a:p>
            <a:r>
              <a:rPr lang="sl-SI" dirty="0" smtClean="0"/>
              <a:t>Družbena organizacija, ustanove z različnimi vlogami</a:t>
            </a:r>
            <a:endParaRPr lang="sl-SI" dirty="0"/>
          </a:p>
        </p:txBody>
      </p:sp>
      <p:cxnSp>
        <p:nvCxnSpPr>
          <p:cNvPr id="5" name="Raven povezovalnik 4"/>
          <p:cNvCxnSpPr>
            <a:stCxn id="27" idx="1"/>
          </p:cNvCxnSpPr>
          <p:nvPr/>
        </p:nvCxnSpPr>
        <p:spPr>
          <a:xfrm flipH="1">
            <a:off x="476996" y="2291006"/>
            <a:ext cx="3707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Raven povezovalnik 16"/>
          <p:cNvCxnSpPr/>
          <p:nvPr/>
        </p:nvCxnSpPr>
        <p:spPr>
          <a:xfrm>
            <a:off x="4212679" y="2538388"/>
            <a:ext cx="0" cy="792088"/>
          </a:xfrm>
          <a:prstGeom prst="line">
            <a:avLst/>
          </a:prstGeom>
        </p:spPr>
        <p:style>
          <a:lnRef idx="1">
            <a:schemeClr val="accent1"/>
          </a:lnRef>
          <a:fillRef idx="0">
            <a:schemeClr val="accent1"/>
          </a:fillRef>
          <a:effectRef idx="0">
            <a:schemeClr val="accent1"/>
          </a:effectRef>
          <a:fontRef idx="minor">
            <a:schemeClr val="tx1"/>
          </a:fontRef>
        </p:style>
      </p:cxnSp>
      <p:sp>
        <p:nvSpPr>
          <p:cNvPr id="13" name="PoljeZBesedilom 12"/>
          <p:cNvSpPr txBox="1"/>
          <p:nvPr/>
        </p:nvSpPr>
        <p:spPr>
          <a:xfrm>
            <a:off x="4529422" y="2682404"/>
            <a:ext cx="1771489" cy="369332"/>
          </a:xfrm>
          <a:prstGeom prst="rect">
            <a:avLst/>
          </a:prstGeom>
          <a:noFill/>
        </p:spPr>
        <p:txBody>
          <a:bodyPr wrap="square" rtlCol="0">
            <a:spAutoFit/>
          </a:bodyPr>
          <a:lstStyle/>
          <a:p>
            <a:r>
              <a:rPr lang="sl-SI" dirty="0" smtClean="0"/>
              <a:t>vplivajo</a:t>
            </a:r>
            <a:endParaRPr lang="sl-SI" dirty="0"/>
          </a:p>
        </p:txBody>
      </p:sp>
      <p:cxnSp>
        <p:nvCxnSpPr>
          <p:cNvPr id="15" name="Raven povezovalnik 14"/>
          <p:cNvCxnSpPr/>
          <p:nvPr/>
        </p:nvCxnSpPr>
        <p:spPr>
          <a:xfrm>
            <a:off x="2196455" y="3330476"/>
            <a:ext cx="4248472"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PoljeZBesedilom 21"/>
          <p:cNvSpPr txBox="1"/>
          <p:nvPr/>
        </p:nvSpPr>
        <p:spPr>
          <a:xfrm>
            <a:off x="1038081" y="3723616"/>
            <a:ext cx="2101230" cy="923330"/>
          </a:xfrm>
          <a:prstGeom prst="rect">
            <a:avLst/>
          </a:prstGeom>
          <a:noFill/>
          <a:ln>
            <a:solidFill>
              <a:schemeClr val="tx1"/>
            </a:solidFill>
          </a:ln>
        </p:spPr>
        <p:txBody>
          <a:bodyPr wrap="square" rtlCol="0">
            <a:spAutoFit/>
          </a:bodyPr>
          <a:lstStyle/>
          <a:p>
            <a:pPr algn="ctr"/>
            <a:r>
              <a:rPr lang="sl-SI" dirty="0"/>
              <a:t>n</a:t>
            </a:r>
            <a:r>
              <a:rPr lang="sl-SI" dirty="0" smtClean="0"/>
              <a:t>a medsebojne odnose in razmerja ljudi v družbi</a:t>
            </a:r>
            <a:endParaRPr lang="sl-SI" dirty="0"/>
          </a:p>
        </p:txBody>
      </p:sp>
      <p:cxnSp>
        <p:nvCxnSpPr>
          <p:cNvPr id="23" name="Raven povezovalnik 22"/>
          <p:cNvCxnSpPr/>
          <p:nvPr/>
        </p:nvCxnSpPr>
        <p:spPr>
          <a:xfrm>
            <a:off x="2196455" y="3330476"/>
            <a:ext cx="0" cy="393140"/>
          </a:xfrm>
          <a:prstGeom prst="line">
            <a:avLst/>
          </a:prstGeom>
        </p:spPr>
        <p:style>
          <a:lnRef idx="1">
            <a:schemeClr val="accent1"/>
          </a:lnRef>
          <a:fillRef idx="0">
            <a:schemeClr val="accent1"/>
          </a:fillRef>
          <a:effectRef idx="0">
            <a:schemeClr val="accent1"/>
          </a:effectRef>
          <a:fontRef idx="minor">
            <a:schemeClr val="tx1"/>
          </a:fontRef>
        </p:style>
      </p:cxnSp>
      <p:sp>
        <p:nvSpPr>
          <p:cNvPr id="28" name="PoljeZBesedilom 27"/>
          <p:cNvSpPr txBox="1"/>
          <p:nvPr/>
        </p:nvSpPr>
        <p:spPr>
          <a:xfrm>
            <a:off x="3204567" y="3762524"/>
            <a:ext cx="2101230" cy="923330"/>
          </a:xfrm>
          <a:prstGeom prst="rect">
            <a:avLst/>
          </a:prstGeom>
          <a:noFill/>
          <a:ln>
            <a:solidFill>
              <a:schemeClr val="tx1"/>
            </a:solidFill>
          </a:ln>
        </p:spPr>
        <p:txBody>
          <a:bodyPr wrap="square" rtlCol="0">
            <a:spAutoFit/>
          </a:bodyPr>
          <a:lstStyle/>
          <a:p>
            <a:pPr algn="ctr"/>
            <a:r>
              <a:rPr lang="sl-SI" dirty="0" smtClean="0"/>
              <a:t>na urejenost njihovih aktivnosti in življenje</a:t>
            </a:r>
            <a:endParaRPr lang="sl-SI" dirty="0"/>
          </a:p>
        </p:txBody>
      </p:sp>
      <p:sp>
        <p:nvSpPr>
          <p:cNvPr id="29" name="PoljeZBesedilom 28"/>
          <p:cNvSpPr txBox="1"/>
          <p:nvPr/>
        </p:nvSpPr>
        <p:spPr>
          <a:xfrm>
            <a:off x="5364807" y="3762524"/>
            <a:ext cx="2101230" cy="923330"/>
          </a:xfrm>
          <a:prstGeom prst="rect">
            <a:avLst/>
          </a:prstGeom>
          <a:noFill/>
          <a:ln>
            <a:solidFill>
              <a:schemeClr val="tx1"/>
            </a:solidFill>
          </a:ln>
        </p:spPr>
        <p:txBody>
          <a:bodyPr wrap="square" rtlCol="0">
            <a:spAutoFit/>
          </a:bodyPr>
          <a:lstStyle/>
          <a:p>
            <a:pPr algn="ctr"/>
            <a:r>
              <a:rPr lang="sl-SI" dirty="0" smtClean="0"/>
              <a:t>na vlogo žensk, družine v določenih družbah</a:t>
            </a:r>
            <a:endParaRPr lang="sl-SI" dirty="0"/>
          </a:p>
        </p:txBody>
      </p:sp>
      <p:cxnSp>
        <p:nvCxnSpPr>
          <p:cNvPr id="30" name="Raven povezovalnik 29"/>
          <p:cNvCxnSpPr/>
          <p:nvPr/>
        </p:nvCxnSpPr>
        <p:spPr>
          <a:xfrm>
            <a:off x="4212679" y="3330476"/>
            <a:ext cx="0" cy="39314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Raven povezovalnik 30"/>
          <p:cNvCxnSpPr/>
          <p:nvPr/>
        </p:nvCxnSpPr>
        <p:spPr>
          <a:xfrm>
            <a:off x="6444927" y="3330476"/>
            <a:ext cx="0" cy="393140"/>
          </a:xfrm>
          <a:prstGeom prst="line">
            <a:avLst/>
          </a:prstGeom>
        </p:spPr>
        <p:style>
          <a:lnRef idx="1">
            <a:schemeClr val="accent1"/>
          </a:lnRef>
          <a:fillRef idx="0">
            <a:schemeClr val="accent1"/>
          </a:fillRef>
          <a:effectRef idx="0">
            <a:schemeClr val="accent1"/>
          </a:effectRef>
          <a:fontRef idx="minor">
            <a:schemeClr val="tx1"/>
          </a:fontRef>
        </p:style>
      </p:cxnSp>
      <p:sp>
        <p:nvSpPr>
          <p:cNvPr id="21" name="Desni zaviti oklepaj 20"/>
          <p:cNvSpPr/>
          <p:nvPr/>
        </p:nvSpPr>
        <p:spPr>
          <a:xfrm rot="5400000">
            <a:off x="4015460" y="1667597"/>
            <a:ext cx="451924" cy="661824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33" name="PoljeZBesedilom 32"/>
          <p:cNvSpPr txBox="1"/>
          <p:nvPr/>
        </p:nvSpPr>
        <p:spPr>
          <a:xfrm>
            <a:off x="3356967" y="5431482"/>
            <a:ext cx="2101230" cy="369332"/>
          </a:xfrm>
          <a:prstGeom prst="rect">
            <a:avLst/>
          </a:prstGeom>
          <a:noFill/>
          <a:ln>
            <a:solidFill>
              <a:schemeClr val="tx1"/>
            </a:solidFill>
          </a:ln>
        </p:spPr>
        <p:txBody>
          <a:bodyPr wrap="square" rtlCol="0">
            <a:spAutoFit/>
          </a:bodyPr>
          <a:lstStyle/>
          <a:p>
            <a:pPr algn="ctr"/>
            <a:r>
              <a:rPr lang="sl-SI" dirty="0" smtClean="0"/>
              <a:t>vse te ustanove</a:t>
            </a:r>
            <a:endParaRPr lang="sl-SI" dirty="0"/>
          </a:p>
        </p:txBody>
      </p:sp>
      <p:cxnSp>
        <p:nvCxnSpPr>
          <p:cNvPr id="34" name="Raven povezovalnik 33"/>
          <p:cNvCxnSpPr/>
          <p:nvPr/>
        </p:nvCxnSpPr>
        <p:spPr>
          <a:xfrm>
            <a:off x="4365079" y="5850756"/>
            <a:ext cx="0" cy="792088"/>
          </a:xfrm>
          <a:prstGeom prst="line">
            <a:avLst/>
          </a:prstGeom>
        </p:spPr>
        <p:style>
          <a:lnRef idx="1">
            <a:schemeClr val="accent1"/>
          </a:lnRef>
          <a:fillRef idx="0">
            <a:schemeClr val="accent1"/>
          </a:fillRef>
          <a:effectRef idx="0">
            <a:schemeClr val="accent1"/>
          </a:effectRef>
          <a:fontRef idx="minor">
            <a:schemeClr val="tx1"/>
          </a:fontRef>
        </p:style>
      </p:cxnSp>
      <p:sp>
        <p:nvSpPr>
          <p:cNvPr id="35" name="PoljeZBesedilom 34"/>
          <p:cNvSpPr txBox="1"/>
          <p:nvPr/>
        </p:nvSpPr>
        <p:spPr>
          <a:xfrm>
            <a:off x="4572719" y="5994772"/>
            <a:ext cx="1771489" cy="369332"/>
          </a:xfrm>
          <a:prstGeom prst="rect">
            <a:avLst/>
          </a:prstGeom>
          <a:noFill/>
        </p:spPr>
        <p:txBody>
          <a:bodyPr wrap="square" rtlCol="0">
            <a:spAutoFit/>
          </a:bodyPr>
          <a:lstStyle/>
          <a:p>
            <a:r>
              <a:rPr lang="sl-SI" dirty="0" smtClean="0"/>
              <a:t>vplivajo na</a:t>
            </a:r>
            <a:endParaRPr lang="sl-SI" dirty="0"/>
          </a:p>
        </p:txBody>
      </p:sp>
      <p:cxnSp>
        <p:nvCxnSpPr>
          <p:cNvPr id="36" name="Raven povezovalnik 35"/>
          <p:cNvCxnSpPr/>
          <p:nvPr/>
        </p:nvCxnSpPr>
        <p:spPr>
          <a:xfrm>
            <a:off x="2124447" y="6426820"/>
            <a:ext cx="4472880"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1044327" y="6819960"/>
            <a:ext cx="2101230" cy="923330"/>
          </a:xfrm>
          <a:prstGeom prst="rect">
            <a:avLst/>
          </a:prstGeom>
          <a:noFill/>
          <a:ln>
            <a:solidFill>
              <a:schemeClr val="tx1"/>
            </a:solidFill>
          </a:ln>
        </p:spPr>
        <p:txBody>
          <a:bodyPr wrap="square" rtlCol="0">
            <a:spAutoFit/>
          </a:bodyPr>
          <a:lstStyle/>
          <a:p>
            <a:pPr algn="ctr"/>
            <a:r>
              <a:rPr lang="sl-SI" dirty="0" smtClean="0"/>
              <a:t>vedenje posameznika v družbi</a:t>
            </a:r>
            <a:endParaRPr lang="sl-SI" dirty="0"/>
          </a:p>
        </p:txBody>
      </p:sp>
      <p:cxnSp>
        <p:nvCxnSpPr>
          <p:cNvPr id="38" name="Raven povezovalnik 37"/>
          <p:cNvCxnSpPr/>
          <p:nvPr/>
        </p:nvCxnSpPr>
        <p:spPr>
          <a:xfrm>
            <a:off x="2124447" y="6426820"/>
            <a:ext cx="0" cy="393140"/>
          </a:xfrm>
          <a:prstGeom prst="line">
            <a:avLst/>
          </a:prstGeom>
        </p:spPr>
        <p:style>
          <a:lnRef idx="1">
            <a:schemeClr val="accent1"/>
          </a:lnRef>
          <a:fillRef idx="0">
            <a:schemeClr val="accent1"/>
          </a:fillRef>
          <a:effectRef idx="0">
            <a:schemeClr val="accent1"/>
          </a:effectRef>
          <a:fontRef idx="minor">
            <a:schemeClr val="tx1"/>
          </a:fontRef>
        </p:style>
      </p:cxnSp>
      <p:sp>
        <p:nvSpPr>
          <p:cNvPr id="39" name="PoljeZBesedilom 38"/>
          <p:cNvSpPr txBox="1"/>
          <p:nvPr/>
        </p:nvSpPr>
        <p:spPr>
          <a:xfrm>
            <a:off x="3204567" y="6858868"/>
            <a:ext cx="2101230" cy="369332"/>
          </a:xfrm>
          <a:prstGeom prst="rect">
            <a:avLst/>
          </a:prstGeom>
          <a:noFill/>
          <a:ln>
            <a:solidFill>
              <a:schemeClr val="tx1"/>
            </a:solidFill>
          </a:ln>
        </p:spPr>
        <p:txBody>
          <a:bodyPr wrap="square" rtlCol="0">
            <a:spAutoFit/>
          </a:bodyPr>
          <a:lstStyle/>
          <a:p>
            <a:pPr algn="ctr"/>
            <a:r>
              <a:rPr lang="sl-SI" dirty="0" smtClean="0"/>
              <a:t>njegove vrednote</a:t>
            </a:r>
            <a:endParaRPr lang="sl-SI" dirty="0"/>
          </a:p>
        </p:txBody>
      </p:sp>
      <p:cxnSp>
        <p:nvCxnSpPr>
          <p:cNvPr id="40" name="Raven povezovalnik 39"/>
          <p:cNvCxnSpPr/>
          <p:nvPr/>
        </p:nvCxnSpPr>
        <p:spPr>
          <a:xfrm>
            <a:off x="4365079" y="6426820"/>
            <a:ext cx="0" cy="3931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Raven povezovalnik 40"/>
          <p:cNvCxnSpPr/>
          <p:nvPr/>
        </p:nvCxnSpPr>
        <p:spPr>
          <a:xfrm>
            <a:off x="6597327" y="6426820"/>
            <a:ext cx="0" cy="393140"/>
          </a:xfrm>
          <a:prstGeom prst="line">
            <a:avLst/>
          </a:prstGeom>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5364807" y="6858868"/>
            <a:ext cx="2101230" cy="369332"/>
          </a:xfrm>
          <a:prstGeom prst="rect">
            <a:avLst/>
          </a:prstGeom>
          <a:noFill/>
          <a:ln>
            <a:solidFill>
              <a:schemeClr val="tx1"/>
            </a:solidFill>
          </a:ln>
        </p:spPr>
        <p:txBody>
          <a:bodyPr wrap="square" rtlCol="0">
            <a:spAutoFit/>
          </a:bodyPr>
          <a:lstStyle/>
          <a:p>
            <a:pPr algn="ctr"/>
            <a:r>
              <a:rPr lang="sl-SI" dirty="0" smtClean="0"/>
              <a:t>način življenja</a:t>
            </a:r>
            <a:endParaRPr lang="sl-SI" dirty="0"/>
          </a:p>
        </p:txBody>
      </p:sp>
      <p:sp>
        <p:nvSpPr>
          <p:cNvPr id="45" name="Desni zaviti oklepaj 44"/>
          <p:cNvSpPr/>
          <p:nvPr/>
        </p:nvSpPr>
        <p:spPr>
          <a:xfrm rot="5400000">
            <a:off x="3911466" y="4711810"/>
            <a:ext cx="451924" cy="661824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46" name="PoljeZBesedilom 45"/>
          <p:cNvSpPr txBox="1"/>
          <p:nvPr/>
        </p:nvSpPr>
        <p:spPr>
          <a:xfrm>
            <a:off x="2892275" y="8411685"/>
            <a:ext cx="3744416" cy="369332"/>
          </a:xfrm>
          <a:prstGeom prst="rect">
            <a:avLst/>
          </a:prstGeom>
          <a:noFill/>
        </p:spPr>
        <p:txBody>
          <a:bodyPr wrap="square" rtlCol="0">
            <a:spAutoFit/>
          </a:bodyPr>
          <a:lstStyle/>
          <a:p>
            <a:r>
              <a:rPr lang="sl-SI" dirty="0"/>
              <a:t>n</a:t>
            </a:r>
            <a:r>
              <a:rPr lang="sl-SI" dirty="0" smtClean="0"/>
              <a:t>eposreden vpliv na marketing</a:t>
            </a:r>
            <a:endParaRPr lang="sl-SI" dirty="0"/>
          </a:p>
        </p:txBody>
      </p:sp>
      <p:sp>
        <p:nvSpPr>
          <p:cNvPr id="47" name="PoljeZBesedilom 46"/>
          <p:cNvSpPr txBox="1"/>
          <p:nvPr/>
        </p:nvSpPr>
        <p:spPr>
          <a:xfrm>
            <a:off x="911063" y="9081824"/>
            <a:ext cx="6389227" cy="369332"/>
          </a:xfrm>
          <a:prstGeom prst="rect">
            <a:avLst/>
          </a:prstGeom>
          <a:solidFill>
            <a:schemeClr val="accent6">
              <a:lumMod val="40000"/>
              <a:lumOff val="60000"/>
            </a:schemeClr>
          </a:solidFill>
          <a:ln>
            <a:solidFill>
              <a:schemeClr val="tx1"/>
            </a:solidFill>
          </a:ln>
        </p:spPr>
        <p:txBody>
          <a:bodyPr wrap="square" rtlCol="0">
            <a:spAutoFit/>
          </a:bodyPr>
          <a:lstStyle/>
          <a:p>
            <a:r>
              <a:rPr lang="sl-SI" dirty="0" smtClean="0"/>
              <a:t>norme in vrednote</a:t>
            </a:r>
            <a:endParaRPr lang="sl-SI" dirty="0"/>
          </a:p>
        </p:txBody>
      </p:sp>
      <p:cxnSp>
        <p:nvCxnSpPr>
          <p:cNvPr id="48" name="Raven povezovalnik 47"/>
          <p:cNvCxnSpPr>
            <a:stCxn id="47" idx="1"/>
          </p:cNvCxnSpPr>
          <p:nvPr/>
        </p:nvCxnSpPr>
        <p:spPr>
          <a:xfrm flipH="1">
            <a:off x="540271" y="9266490"/>
            <a:ext cx="3707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Raven povezovalnik 48"/>
          <p:cNvCxnSpPr/>
          <p:nvPr/>
        </p:nvCxnSpPr>
        <p:spPr>
          <a:xfrm>
            <a:off x="900311" y="9451156"/>
            <a:ext cx="0" cy="576064"/>
          </a:xfrm>
          <a:prstGeom prst="line">
            <a:avLst/>
          </a:prstGeom>
        </p:spPr>
        <p:style>
          <a:lnRef idx="1">
            <a:schemeClr val="accent1"/>
          </a:lnRef>
          <a:fillRef idx="0">
            <a:schemeClr val="accent1"/>
          </a:fillRef>
          <a:effectRef idx="0">
            <a:schemeClr val="accent1"/>
          </a:effectRef>
          <a:fontRef idx="minor">
            <a:schemeClr val="tx1"/>
          </a:fontRef>
        </p:style>
      </p:cxnSp>
      <p:sp>
        <p:nvSpPr>
          <p:cNvPr id="58" name="PoljeZBesedilom 57"/>
          <p:cNvSpPr txBox="1"/>
          <p:nvPr/>
        </p:nvSpPr>
        <p:spPr>
          <a:xfrm>
            <a:off x="1116335" y="9739188"/>
            <a:ext cx="6264696" cy="646331"/>
          </a:xfrm>
          <a:prstGeom prst="rect">
            <a:avLst/>
          </a:prstGeom>
          <a:noFill/>
          <a:ln>
            <a:solidFill>
              <a:schemeClr val="tx1"/>
            </a:solidFill>
          </a:ln>
        </p:spPr>
        <p:txBody>
          <a:bodyPr wrap="square" rtlCol="0">
            <a:spAutoFit/>
          </a:bodyPr>
          <a:lstStyle/>
          <a:p>
            <a:pPr algn="ctr"/>
            <a:r>
              <a:rPr lang="sl-SI" dirty="0" smtClean="0"/>
              <a:t>norme so sprejeta pravila, ki vladajo na nekem trgu; Ali je trg </a:t>
            </a:r>
            <a:r>
              <a:rPr lang="sl-SI" dirty="0" err="1" smtClean="0"/>
              <a:t>pripavljen</a:t>
            </a:r>
            <a:r>
              <a:rPr lang="sl-SI" dirty="0" smtClean="0"/>
              <a:t> na nove izdelke in storitve?</a:t>
            </a:r>
            <a:endParaRPr lang="sl-SI" dirty="0"/>
          </a:p>
        </p:txBody>
      </p:sp>
      <p:cxnSp>
        <p:nvCxnSpPr>
          <p:cNvPr id="59" name="Raven povezovalnik 58"/>
          <p:cNvCxnSpPr/>
          <p:nvPr/>
        </p:nvCxnSpPr>
        <p:spPr>
          <a:xfrm flipH="1">
            <a:off x="847788" y="10027220"/>
            <a:ext cx="268547"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PoljeZBesedilom 60"/>
          <p:cNvSpPr txBox="1"/>
          <p:nvPr/>
        </p:nvSpPr>
        <p:spPr>
          <a:xfrm>
            <a:off x="540271" y="783831"/>
            <a:ext cx="6696744" cy="369332"/>
          </a:xfrm>
          <a:prstGeom prst="rect">
            <a:avLst/>
          </a:prstGeom>
          <a:noFill/>
        </p:spPr>
        <p:txBody>
          <a:bodyPr wrap="square" rtlCol="0">
            <a:spAutoFit/>
          </a:bodyPr>
          <a:lstStyle/>
          <a:p>
            <a:r>
              <a:rPr lang="sl-SI" dirty="0" smtClean="0"/>
              <a:t>Posebnosti teh različnih kultur držav.</a:t>
            </a:r>
            <a:endParaRPr lang="sl-SI" dirty="0"/>
          </a:p>
        </p:txBody>
      </p:sp>
    </p:spTree>
    <p:extLst>
      <p:ext uri="{BB962C8B-B14F-4D97-AF65-F5344CB8AC3E}">
        <p14:creationId xmlns:p14="http://schemas.microsoft.com/office/powerpoint/2010/main" val="4246073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76993" y="306140"/>
            <a:ext cx="5291151" cy="369332"/>
          </a:xfrm>
          <a:prstGeom prst="rect">
            <a:avLst/>
          </a:prstGeom>
          <a:noFill/>
          <a:ln>
            <a:solidFill>
              <a:schemeClr val="tx1"/>
            </a:solidFill>
          </a:ln>
        </p:spPr>
        <p:txBody>
          <a:bodyPr wrap="square" rtlCol="0">
            <a:spAutoFit/>
          </a:bodyPr>
          <a:lstStyle/>
          <a:p>
            <a:pPr algn="ctr"/>
            <a:r>
              <a:rPr lang="sl-SI" dirty="0" smtClean="0"/>
              <a:t>Kulturo države sestavljajo</a:t>
            </a:r>
            <a:endParaRPr lang="sl-SI" dirty="0"/>
          </a:p>
        </p:txBody>
      </p:sp>
      <p:cxnSp>
        <p:nvCxnSpPr>
          <p:cNvPr id="5" name="Raven povezovalnik 4"/>
          <p:cNvCxnSpPr/>
          <p:nvPr/>
        </p:nvCxnSpPr>
        <p:spPr>
          <a:xfrm>
            <a:off x="514434" y="666180"/>
            <a:ext cx="0" cy="7366882"/>
          </a:xfrm>
          <a:prstGeom prst="line">
            <a:avLst/>
          </a:prstGeom>
        </p:spPr>
        <p:style>
          <a:lnRef idx="1">
            <a:schemeClr val="accent1"/>
          </a:lnRef>
          <a:fillRef idx="0">
            <a:schemeClr val="accent1"/>
          </a:fillRef>
          <a:effectRef idx="0">
            <a:schemeClr val="accent1"/>
          </a:effectRef>
          <a:fontRef idx="minor">
            <a:schemeClr val="tx1"/>
          </a:fontRef>
        </p:style>
      </p:cxnSp>
      <p:sp>
        <p:nvSpPr>
          <p:cNvPr id="29" name="PoljeZBesedilom 28"/>
          <p:cNvSpPr txBox="1"/>
          <p:nvPr/>
        </p:nvSpPr>
        <p:spPr>
          <a:xfrm>
            <a:off x="911063" y="954212"/>
            <a:ext cx="6389227" cy="369332"/>
          </a:xfrm>
          <a:prstGeom prst="rect">
            <a:avLst/>
          </a:prstGeom>
          <a:solidFill>
            <a:schemeClr val="accent6">
              <a:lumMod val="40000"/>
              <a:lumOff val="60000"/>
            </a:schemeClr>
          </a:solidFill>
          <a:ln>
            <a:solidFill>
              <a:schemeClr val="tx1"/>
            </a:solidFill>
          </a:ln>
        </p:spPr>
        <p:txBody>
          <a:bodyPr wrap="square" rtlCol="0">
            <a:spAutoFit/>
          </a:bodyPr>
          <a:lstStyle/>
          <a:p>
            <a:r>
              <a:rPr lang="sl-SI" dirty="0" smtClean="0"/>
              <a:t>religije</a:t>
            </a:r>
            <a:endParaRPr lang="sl-SI" dirty="0"/>
          </a:p>
        </p:txBody>
      </p:sp>
      <p:cxnSp>
        <p:nvCxnSpPr>
          <p:cNvPr id="30" name="Raven povezovalnik 29"/>
          <p:cNvCxnSpPr>
            <a:stCxn id="29" idx="1"/>
          </p:cNvCxnSpPr>
          <p:nvPr/>
        </p:nvCxnSpPr>
        <p:spPr>
          <a:xfrm flipH="1">
            <a:off x="540271" y="1138878"/>
            <a:ext cx="3707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Raven povezovalnik 30"/>
          <p:cNvCxnSpPr/>
          <p:nvPr/>
        </p:nvCxnSpPr>
        <p:spPr>
          <a:xfrm>
            <a:off x="900311" y="1323544"/>
            <a:ext cx="0" cy="576064"/>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1116335" y="1611576"/>
            <a:ext cx="6264696" cy="369332"/>
          </a:xfrm>
          <a:prstGeom prst="rect">
            <a:avLst/>
          </a:prstGeom>
          <a:noFill/>
          <a:ln>
            <a:solidFill>
              <a:schemeClr val="tx1"/>
            </a:solidFill>
          </a:ln>
        </p:spPr>
        <p:txBody>
          <a:bodyPr wrap="square" rtlCol="0">
            <a:spAutoFit/>
          </a:bodyPr>
          <a:lstStyle/>
          <a:p>
            <a:r>
              <a:rPr lang="sl-SI" dirty="0"/>
              <a:t>n</a:t>
            </a:r>
            <a:r>
              <a:rPr lang="sl-SI" dirty="0" smtClean="0"/>
              <a:t>ekatera verstva zavračajo uporabo in prodajo nekaterih izdelkov</a:t>
            </a:r>
            <a:endParaRPr lang="sl-SI" dirty="0"/>
          </a:p>
        </p:txBody>
      </p:sp>
      <p:cxnSp>
        <p:nvCxnSpPr>
          <p:cNvPr id="33" name="Raven povezovalnik 32"/>
          <p:cNvCxnSpPr/>
          <p:nvPr/>
        </p:nvCxnSpPr>
        <p:spPr>
          <a:xfrm flipH="1">
            <a:off x="847788" y="1899608"/>
            <a:ext cx="268547"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3276575" y="2268940"/>
            <a:ext cx="1296144" cy="369332"/>
          </a:xfrm>
          <a:prstGeom prst="rect">
            <a:avLst/>
          </a:prstGeom>
          <a:noFill/>
          <a:ln>
            <a:solidFill>
              <a:schemeClr val="tx1"/>
            </a:solidFill>
          </a:ln>
        </p:spPr>
        <p:txBody>
          <a:bodyPr wrap="square" rtlCol="0">
            <a:spAutoFit/>
          </a:bodyPr>
          <a:lstStyle/>
          <a:p>
            <a:r>
              <a:rPr lang="sl-SI" dirty="0" smtClean="0"/>
              <a:t>poznavanje</a:t>
            </a:r>
            <a:endParaRPr lang="sl-SI" dirty="0"/>
          </a:p>
        </p:txBody>
      </p:sp>
      <p:cxnSp>
        <p:nvCxnSpPr>
          <p:cNvPr id="36" name="Raven povezovalnik 35"/>
          <p:cNvCxnSpPr/>
          <p:nvPr/>
        </p:nvCxnSpPr>
        <p:spPr>
          <a:xfrm>
            <a:off x="1764407" y="2970436"/>
            <a:ext cx="48245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Raven povezovalnik 37"/>
          <p:cNvCxnSpPr>
            <a:stCxn id="34" idx="2"/>
          </p:cNvCxnSpPr>
          <p:nvPr/>
        </p:nvCxnSpPr>
        <p:spPr>
          <a:xfrm>
            <a:off x="3924647" y="2638272"/>
            <a:ext cx="0" cy="3321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Raven povezovalnik 38"/>
          <p:cNvCxnSpPr/>
          <p:nvPr/>
        </p:nvCxnSpPr>
        <p:spPr>
          <a:xfrm>
            <a:off x="1764407" y="2970436"/>
            <a:ext cx="0" cy="332164"/>
          </a:xfrm>
          <a:prstGeom prst="line">
            <a:avLst/>
          </a:prstGeom>
        </p:spPr>
        <p:style>
          <a:lnRef idx="1">
            <a:schemeClr val="accent1"/>
          </a:lnRef>
          <a:fillRef idx="0">
            <a:schemeClr val="accent1"/>
          </a:fillRef>
          <a:effectRef idx="0">
            <a:schemeClr val="accent1"/>
          </a:effectRef>
          <a:fontRef idx="minor">
            <a:schemeClr val="tx1"/>
          </a:fontRef>
        </p:style>
      </p:cxnSp>
      <p:sp>
        <p:nvSpPr>
          <p:cNvPr id="40" name="PoljeZBesedilom 39"/>
          <p:cNvSpPr txBox="1"/>
          <p:nvPr/>
        </p:nvSpPr>
        <p:spPr>
          <a:xfrm>
            <a:off x="684287" y="3330476"/>
            <a:ext cx="2016224" cy="369332"/>
          </a:xfrm>
          <a:prstGeom prst="rect">
            <a:avLst/>
          </a:prstGeom>
          <a:noFill/>
          <a:ln>
            <a:solidFill>
              <a:schemeClr val="tx1"/>
            </a:solidFill>
          </a:ln>
        </p:spPr>
        <p:txBody>
          <a:bodyPr wrap="square" rtlCol="0">
            <a:spAutoFit/>
          </a:bodyPr>
          <a:lstStyle/>
          <a:p>
            <a:r>
              <a:rPr lang="sl-SI" dirty="0" smtClean="0"/>
              <a:t>verskih praznikov</a:t>
            </a:r>
            <a:endParaRPr lang="sl-SI" dirty="0"/>
          </a:p>
        </p:txBody>
      </p:sp>
      <p:cxnSp>
        <p:nvCxnSpPr>
          <p:cNvPr id="41" name="Raven povezovalnik 40"/>
          <p:cNvCxnSpPr/>
          <p:nvPr/>
        </p:nvCxnSpPr>
        <p:spPr>
          <a:xfrm>
            <a:off x="6588943" y="2970436"/>
            <a:ext cx="0" cy="332164"/>
          </a:xfrm>
          <a:prstGeom prst="line">
            <a:avLst/>
          </a:prstGeom>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5364807" y="3330476"/>
            <a:ext cx="2016224" cy="369332"/>
          </a:xfrm>
          <a:prstGeom prst="rect">
            <a:avLst/>
          </a:prstGeom>
          <a:noFill/>
          <a:ln>
            <a:solidFill>
              <a:schemeClr val="tx1"/>
            </a:solidFill>
          </a:ln>
        </p:spPr>
        <p:txBody>
          <a:bodyPr wrap="square" rtlCol="0">
            <a:spAutoFit/>
          </a:bodyPr>
          <a:lstStyle/>
          <a:p>
            <a:r>
              <a:rPr lang="sl-SI" dirty="0" err="1"/>
              <a:t>o</a:t>
            </a:r>
            <a:r>
              <a:rPr lang="sl-SI" dirty="0" err="1" smtClean="0"/>
              <a:t>bdarovalnih</a:t>
            </a:r>
            <a:r>
              <a:rPr lang="sl-SI" dirty="0" smtClean="0"/>
              <a:t> navad</a:t>
            </a:r>
            <a:endParaRPr lang="sl-SI" dirty="0"/>
          </a:p>
        </p:txBody>
      </p:sp>
      <p:sp>
        <p:nvSpPr>
          <p:cNvPr id="45" name="Desni zaviti oklepaj 44"/>
          <p:cNvSpPr/>
          <p:nvPr/>
        </p:nvSpPr>
        <p:spPr>
          <a:xfrm rot="5400000">
            <a:off x="3912112" y="534700"/>
            <a:ext cx="306616" cy="676226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46" name="PoljeZBesedilom 45"/>
          <p:cNvSpPr txBox="1"/>
          <p:nvPr/>
        </p:nvSpPr>
        <p:spPr>
          <a:xfrm>
            <a:off x="3456595" y="4131857"/>
            <a:ext cx="1584176" cy="369332"/>
          </a:xfrm>
          <a:prstGeom prst="rect">
            <a:avLst/>
          </a:prstGeom>
          <a:noFill/>
        </p:spPr>
        <p:txBody>
          <a:bodyPr wrap="square" rtlCol="0">
            <a:spAutoFit/>
          </a:bodyPr>
          <a:lstStyle/>
          <a:p>
            <a:r>
              <a:rPr lang="sl-SI" dirty="0" smtClean="0"/>
              <a:t>pomembno</a:t>
            </a:r>
            <a:endParaRPr lang="sl-SI" dirty="0"/>
          </a:p>
        </p:txBody>
      </p:sp>
      <p:cxnSp>
        <p:nvCxnSpPr>
          <p:cNvPr id="47" name="Raven povezovalnik 46"/>
          <p:cNvCxnSpPr/>
          <p:nvPr/>
        </p:nvCxnSpPr>
        <p:spPr>
          <a:xfrm>
            <a:off x="4068663" y="4554612"/>
            <a:ext cx="0" cy="720080"/>
          </a:xfrm>
          <a:prstGeom prst="line">
            <a:avLst/>
          </a:prstGeom>
        </p:spPr>
        <p:style>
          <a:lnRef idx="1">
            <a:schemeClr val="accent1"/>
          </a:lnRef>
          <a:fillRef idx="0">
            <a:schemeClr val="accent1"/>
          </a:fillRef>
          <a:effectRef idx="0">
            <a:schemeClr val="accent1"/>
          </a:effectRef>
          <a:fontRef idx="minor">
            <a:schemeClr val="tx1"/>
          </a:fontRef>
        </p:style>
      </p:cxnSp>
      <p:sp>
        <p:nvSpPr>
          <p:cNvPr id="49" name="PoljeZBesedilom 48"/>
          <p:cNvSpPr txBox="1"/>
          <p:nvPr/>
        </p:nvSpPr>
        <p:spPr>
          <a:xfrm>
            <a:off x="4212679" y="4689336"/>
            <a:ext cx="1836204" cy="369332"/>
          </a:xfrm>
          <a:prstGeom prst="rect">
            <a:avLst/>
          </a:prstGeom>
          <a:noFill/>
        </p:spPr>
        <p:txBody>
          <a:bodyPr wrap="square" rtlCol="0">
            <a:spAutoFit/>
          </a:bodyPr>
          <a:lstStyle/>
          <a:p>
            <a:r>
              <a:rPr lang="sl-SI" dirty="0" smtClean="0"/>
              <a:t>za načrtovanje</a:t>
            </a:r>
            <a:endParaRPr lang="sl-SI" dirty="0"/>
          </a:p>
        </p:txBody>
      </p:sp>
      <p:cxnSp>
        <p:nvCxnSpPr>
          <p:cNvPr id="50" name="Raven povezovalnik 49"/>
          <p:cNvCxnSpPr/>
          <p:nvPr/>
        </p:nvCxnSpPr>
        <p:spPr>
          <a:xfrm>
            <a:off x="1916807" y="5274692"/>
            <a:ext cx="4528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Raven povezovalnik 50"/>
          <p:cNvCxnSpPr/>
          <p:nvPr/>
        </p:nvCxnSpPr>
        <p:spPr>
          <a:xfrm>
            <a:off x="1916807" y="5274692"/>
            <a:ext cx="0" cy="332164"/>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836687" y="5634732"/>
            <a:ext cx="1719808" cy="369332"/>
          </a:xfrm>
          <a:prstGeom prst="rect">
            <a:avLst/>
          </a:prstGeom>
          <a:noFill/>
          <a:ln>
            <a:solidFill>
              <a:schemeClr val="tx1"/>
            </a:solidFill>
          </a:ln>
        </p:spPr>
        <p:txBody>
          <a:bodyPr wrap="square" rtlCol="0">
            <a:spAutoFit/>
          </a:bodyPr>
          <a:lstStyle/>
          <a:p>
            <a:r>
              <a:rPr lang="sl-SI" dirty="0"/>
              <a:t>p</a:t>
            </a:r>
            <a:r>
              <a:rPr lang="sl-SI" dirty="0" smtClean="0"/>
              <a:t>rodajanih akcij</a:t>
            </a:r>
            <a:endParaRPr lang="sl-SI" dirty="0"/>
          </a:p>
        </p:txBody>
      </p:sp>
      <p:cxnSp>
        <p:nvCxnSpPr>
          <p:cNvPr id="53" name="Raven povezovalnik 52"/>
          <p:cNvCxnSpPr/>
          <p:nvPr/>
        </p:nvCxnSpPr>
        <p:spPr>
          <a:xfrm>
            <a:off x="6444927" y="5274692"/>
            <a:ext cx="0" cy="332164"/>
          </a:xfrm>
          <a:prstGeom prst="line">
            <a:avLst/>
          </a:prstGeom>
        </p:spPr>
        <p:style>
          <a:lnRef idx="1">
            <a:schemeClr val="accent1"/>
          </a:lnRef>
          <a:fillRef idx="0">
            <a:schemeClr val="accent1"/>
          </a:fillRef>
          <a:effectRef idx="0">
            <a:schemeClr val="accent1"/>
          </a:effectRef>
          <a:fontRef idx="minor">
            <a:schemeClr val="tx1"/>
          </a:fontRef>
        </p:style>
      </p:cxnSp>
      <p:sp>
        <p:nvSpPr>
          <p:cNvPr id="54" name="PoljeZBesedilom 53"/>
          <p:cNvSpPr txBox="1"/>
          <p:nvPr/>
        </p:nvSpPr>
        <p:spPr>
          <a:xfrm>
            <a:off x="5580831" y="5606856"/>
            <a:ext cx="1696380" cy="369332"/>
          </a:xfrm>
          <a:prstGeom prst="rect">
            <a:avLst/>
          </a:prstGeom>
          <a:noFill/>
          <a:ln>
            <a:solidFill>
              <a:schemeClr val="tx1"/>
            </a:solidFill>
          </a:ln>
        </p:spPr>
        <p:txBody>
          <a:bodyPr wrap="square" rtlCol="0">
            <a:spAutoFit/>
          </a:bodyPr>
          <a:lstStyle/>
          <a:p>
            <a:r>
              <a:rPr lang="sl-SI" dirty="0"/>
              <a:t>p</a:t>
            </a:r>
            <a:r>
              <a:rPr lang="sl-SI" dirty="0" smtClean="0"/>
              <a:t>otovanj …</a:t>
            </a:r>
            <a:endParaRPr lang="sl-SI" dirty="0"/>
          </a:p>
        </p:txBody>
      </p:sp>
      <p:sp>
        <p:nvSpPr>
          <p:cNvPr id="56" name="PoljeZBesedilom 55"/>
          <p:cNvSpPr txBox="1"/>
          <p:nvPr/>
        </p:nvSpPr>
        <p:spPr>
          <a:xfrm>
            <a:off x="911063" y="6426820"/>
            <a:ext cx="6389227" cy="369332"/>
          </a:xfrm>
          <a:prstGeom prst="rect">
            <a:avLst/>
          </a:prstGeom>
          <a:solidFill>
            <a:schemeClr val="accent6">
              <a:lumMod val="40000"/>
              <a:lumOff val="60000"/>
            </a:schemeClr>
          </a:solidFill>
          <a:ln>
            <a:solidFill>
              <a:schemeClr val="tx1"/>
            </a:solidFill>
          </a:ln>
        </p:spPr>
        <p:txBody>
          <a:bodyPr wrap="square" rtlCol="0">
            <a:spAutoFit/>
          </a:bodyPr>
          <a:lstStyle/>
          <a:p>
            <a:r>
              <a:rPr lang="sl-SI" dirty="0" smtClean="0"/>
              <a:t>jeziki</a:t>
            </a:r>
            <a:endParaRPr lang="sl-SI" dirty="0"/>
          </a:p>
        </p:txBody>
      </p:sp>
      <p:cxnSp>
        <p:nvCxnSpPr>
          <p:cNvPr id="57" name="Raven povezovalnik 56"/>
          <p:cNvCxnSpPr>
            <a:stCxn id="56" idx="1"/>
          </p:cNvCxnSpPr>
          <p:nvPr/>
        </p:nvCxnSpPr>
        <p:spPr>
          <a:xfrm flipH="1">
            <a:off x="540271" y="6611486"/>
            <a:ext cx="3707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Raven povezovalnik 57"/>
          <p:cNvCxnSpPr/>
          <p:nvPr/>
        </p:nvCxnSpPr>
        <p:spPr>
          <a:xfrm>
            <a:off x="900311" y="6796152"/>
            <a:ext cx="0" cy="576064"/>
          </a:xfrm>
          <a:prstGeom prst="line">
            <a:avLst/>
          </a:prstGeom>
        </p:spPr>
        <p:style>
          <a:lnRef idx="1">
            <a:schemeClr val="accent1"/>
          </a:lnRef>
          <a:fillRef idx="0">
            <a:schemeClr val="accent1"/>
          </a:fillRef>
          <a:effectRef idx="0">
            <a:schemeClr val="accent1"/>
          </a:effectRef>
          <a:fontRef idx="minor">
            <a:schemeClr val="tx1"/>
          </a:fontRef>
        </p:style>
      </p:cxnSp>
      <p:sp>
        <p:nvSpPr>
          <p:cNvPr id="59" name="PoljeZBesedilom 58"/>
          <p:cNvSpPr txBox="1"/>
          <p:nvPr/>
        </p:nvSpPr>
        <p:spPr>
          <a:xfrm>
            <a:off x="1116335" y="7084184"/>
            <a:ext cx="6264696" cy="369332"/>
          </a:xfrm>
          <a:prstGeom prst="rect">
            <a:avLst/>
          </a:prstGeom>
          <a:noFill/>
          <a:ln>
            <a:solidFill>
              <a:schemeClr val="tx1"/>
            </a:solidFill>
          </a:ln>
        </p:spPr>
        <p:txBody>
          <a:bodyPr wrap="square" rtlCol="0">
            <a:spAutoFit/>
          </a:bodyPr>
          <a:lstStyle/>
          <a:p>
            <a:r>
              <a:rPr lang="sl-SI" dirty="0" smtClean="0"/>
              <a:t>poznavanje tujih jezikov je pogoj za delo mednarodnih tržnikov</a:t>
            </a:r>
            <a:endParaRPr lang="sl-SI" dirty="0"/>
          </a:p>
        </p:txBody>
      </p:sp>
      <p:cxnSp>
        <p:nvCxnSpPr>
          <p:cNvPr id="60" name="Raven povezovalnik 59"/>
          <p:cNvCxnSpPr/>
          <p:nvPr/>
        </p:nvCxnSpPr>
        <p:spPr>
          <a:xfrm flipH="1">
            <a:off x="847788" y="7372216"/>
            <a:ext cx="268547"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PoljeZBesedilom 60"/>
          <p:cNvSpPr txBox="1"/>
          <p:nvPr/>
        </p:nvSpPr>
        <p:spPr>
          <a:xfrm>
            <a:off x="911063" y="7848396"/>
            <a:ext cx="6389227" cy="369332"/>
          </a:xfrm>
          <a:prstGeom prst="rect">
            <a:avLst/>
          </a:prstGeom>
          <a:solidFill>
            <a:schemeClr val="accent6">
              <a:lumMod val="40000"/>
              <a:lumOff val="60000"/>
            </a:schemeClr>
          </a:solidFill>
          <a:ln>
            <a:solidFill>
              <a:schemeClr val="tx1"/>
            </a:solidFill>
          </a:ln>
        </p:spPr>
        <p:txBody>
          <a:bodyPr wrap="square" rtlCol="0">
            <a:spAutoFit/>
          </a:bodyPr>
          <a:lstStyle/>
          <a:p>
            <a:r>
              <a:rPr lang="sl-SI" dirty="0" smtClean="0"/>
              <a:t>Vzgojno-izobraževalni sistemi</a:t>
            </a:r>
            <a:endParaRPr lang="sl-SI" dirty="0"/>
          </a:p>
        </p:txBody>
      </p:sp>
      <p:cxnSp>
        <p:nvCxnSpPr>
          <p:cNvPr id="62" name="Raven povezovalnik 61"/>
          <p:cNvCxnSpPr>
            <a:stCxn id="61" idx="1"/>
          </p:cNvCxnSpPr>
          <p:nvPr/>
        </p:nvCxnSpPr>
        <p:spPr>
          <a:xfrm flipH="1">
            <a:off x="540271" y="8033062"/>
            <a:ext cx="3707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Raven povezovalnik 62"/>
          <p:cNvCxnSpPr/>
          <p:nvPr/>
        </p:nvCxnSpPr>
        <p:spPr>
          <a:xfrm>
            <a:off x="900311" y="8217728"/>
            <a:ext cx="0" cy="576064"/>
          </a:xfrm>
          <a:prstGeom prst="line">
            <a:avLst/>
          </a:prstGeom>
        </p:spPr>
        <p:style>
          <a:lnRef idx="1">
            <a:schemeClr val="accent1"/>
          </a:lnRef>
          <a:fillRef idx="0">
            <a:schemeClr val="accent1"/>
          </a:fillRef>
          <a:effectRef idx="0">
            <a:schemeClr val="accent1"/>
          </a:effectRef>
          <a:fontRef idx="minor">
            <a:schemeClr val="tx1"/>
          </a:fontRef>
        </p:style>
      </p:cxnSp>
      <p:sp>
        <p:nvSpPr>
          <p:cNvPr id="64" name="PoljeZBesedilom 63"/>
          <p:cNvSpPr txBox="1"/>
          <p:nvPr/>
        </p:nvSpPr>
        <p:spPr>
          <a:xfrm>
            <a:off x="1116335" y="8505760"/>
            <a:ext cx="6264696" cy="369332"/>
          </a:xfrm>
          <a:prstGeom prst="rect">
            <a:avLst/>
          </a:prstGeom>
          <a:noFill/>
          <a:ln>
            <a:solidFill>
              <a:schemeClr val="tx1"/>
            </a:solidFill>
          </a:ln>
        </p:spPr>
        <p:txBody>
          <a:bodyPr wrap="square" rtlCol="0">
            <a:spAutoFit/>
          </a:bodyPr>
          <a:lstStyle/>
          <a:p>
            <a:r>
              <a:rPr lang="sl-SI" dirty="0" smtClean="0"/>
              <a:t>izobrazbena stopnja nekega naroda pogojuje vrsto porabe</a:t>
            </a:r>
            <a:endParaRPr lang="sl-SI" dirty="0"/>
          </a:p>
        </p:txBody>
      </p:sp>
      <p:cxnSp>
        <p:nvCxnSpPr>
          <p:cNvPr id="65" name="Raven povezovalnik 64"/>
          <p:cNvCxnSpPr/>
          <p:nvPr/>
        </p:nvCxnSpPr>
        <p:spPr>
          <a:xfrm flipH="1">
            <a:off x="847788" y="8793792"/>
            <a:ext cx="268547"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580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76993" y="306140"/>
            <a:ext cx="5291151" cy="369332"/>
          </a:xfrm>
          <a:prstGeom prst="rect">
            <a:avLst/>
          </a:prstGeom>
          <a:noFill/>
          <a:ln>
            <a:solidFill>
              <a:schemeClr val="tx1"/>
            </a:solidFill>
          </a:ln>
        </p:spPr>
        <p:txBody>
          <a:bodyPr wrap="square" rtlCol="0">
            <a:spAutoFit/>
          </a:bodyPr>
          <a:lstStyle/>
          <a:p>
            <a:pPr algn="ctr"/>
            <a:r>
              <a:rPr lang="sl-SI" dirty="0" smtClean="0"/>
              <a:t>Kulturo države sestavljajo</a:t>
            </a:r>
            <a:endParaRPr lang="sl-SI" dirty="0"/>
          </a:p>
        </p:txBody>
      </p:sp>
      <p:sp>
        <p:nvSpPr>
          <p:cNvPr id="5" name="PoljeZBesedilom 4"/>
          <p:cNvSpPr txBox="1"/>
          <p:nvPr/>
        </p:nvSpPr>
        <p:spPr>
          <a:xfrm>
            <a:off x="911063" y="954212"/>
            <a:ext cx="6389227" cy="369332"/>
          </a:xfrm>
          <a:prstGeom prst="rect">
            <a:avLst/>
          </a:prstGeom>
          <a:solidFill>
            <a:schemeClr val="accent6">
              <a:lumMod val="40000"/>
              <a:lumOff val="60000"/>
            </a:schemeClr>
          </a:solidFill>
          <a:ln>
            <a:solidFill>
              <a:schemeClr val="tx1"/>
            </a:solidFill>
          </a:ln>
        </p:spPr>
        <p:txBody>
          <a:bodyPr wrap="square" rtlCol="0">
            <a:spAutoFit/>
          </a:bodyPr>
          <a:lstStyle/>
          <a:p>
            <a:r>
              <a:rPr lang="sl-SI" dirty="0" smtClean="0"/>
              <a:t>Materialne in življenjske razmere</a:t>
            </a:r>
            <a:endParaRPr lang="sl-SI" dirty="0"/>
          </a:p>
        </p:txBody>
      </p:sp>
      <p:cxnSp>
        <p:nvCxnSpPr>
          <p:cNvPr id="6" name="Raven povezovalnik 5"/>
          <p:cNvCxnSpPr>
            <a:stCxn id="5" idx="1"/>
          </p:cNvCxnSpPr>
          <p:nvPr/>
        </p:nvCxnSpPr>
        <p:spPr>
          <a:xfrm flipH="1">
            <a:off x="540271" y="1138878"/>
            <a:ext cx="3707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Raven povezovalnik 35"/>
          <p:cNvCxnSpPr/>
          <p:nvPr/>
        </p:nvCxnSpPr>
        <p:spPr>
          <a:xfrm>
            <a:off x="468263" y="666180"/>
            <a:ext cx="0" cy="4063806"/>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1044327" y="1567781"/>
            <a:ext cx="5976664" cy="369332"/>
          </a:xfrm>
          <a:prstGeom prst="rect">
            <a:avLst/>
          </a:prstGeom>
          <a:noFill/>
          <a:ln>
            <a:solidFill>
              <a:schemeClr val="tx1"/>
            </a:solidFill>
          </a:ln>
        </p:spPr>
        <p:txBody>
          <a:bodyPr wrap="square" rtlCol="0">
            <a:spAutoFit/>
          </a:bodyPr>
          <a:lstStyle/>
          <a:p>
            <a:r>
              <a:rPr lang="sl-SI" dirty="0"/>
              <a:t>ž</a:t>
            </a:r>
            <a:r>
              <a:rPr lang="sl-SI" dirty="0" smtClean="0"/>
              <a:t>ivljenjska raven, ki jo je neka družba dosegla</a:t>
            </a:r>
            <a:endParaRPr lang="sl-SI" dirty="0"/>
          </a:p>
        </p:txBody>
      </p:sp>
      <p:cxnSp>
        <p:nvCxnSpPr>
          <p:cNvPr id="38" name="Raven povezovalnik 37"/>
          <p:cNvCxnSpPr/>
          <p:nvPr/>
        </p:nvCxnSpPr>
        <p:spPr>
          <a:xfrm>
            <a:off x="3924647" y="1962324"/>
            <a:ext cx="0" cy="504056"/>
          </a:xfrm>
          <a:prstGeom prst="line">
            <a:avLst/>
          </a:prstGeom>
        </p:spPr>
        <p:style>
          <a:lnRef idx="1">
            <a:schemeClr val="accent1"/>
          </a:lnRef>
          <a:fillRef idx="0">
            <a:schemeClr val="accent1"/>
          </a:fillRef>
          <a:effectRef idx="0">
            <a:schemeClr val="accent1"/>
          </a:effectRef>
          <a:fontRef idx="minor">
            <a:schemeClr val="tx1"/>
          </a:fontRef>
        </p:style>
      </p:cxnSp>
      <p:sp>
        <p:nvSpPr>
          <p:cNvPr id="39" name="PoljeZBesedilom 38"/>
          <p:cNvSpPr txBox="1"/>
          <p:nvPr/>
        </p:nvSpPr>
        <p:spPr>
          <a:xfrm>
            <a:off x="3996655" y="2034332"/>
            <a:ext cx="3231627" cy="369332"/>
          </a:xfrm>
          <a:prstGeom prst="rect">
            <a:avLst/>
          </a:prstGeom>
          <a:noFill/>
        </p:spPr>
        <p:txBody>
          <a:bodyPr wrap="square" rtlCol="0">
            <a:spAutoFit/>
          </a:bodyPr>
          <a:lstStyle/>
          <a:p>
            <a:r>
              <a:rPr lang="sl-SI" dirty="0"/>
              <a:t>j</a:t>
            </a:r>
            <a:r>
              <a:rPr lang="sl-SI" dirty="0" smtClean="0"/>
              <a:t>e povezana s stopnjo ugodja</a:t>
            </a:r>
            <a:endParaRPr lang="sl-SI" dirty="0"/>
          </a:p>
        </p:txBody>
      </p:sp>
      <p:sp>
        <p:nvSpPr>
          <p:cNvPr id="40" name="PoljeZBesedilom 39"/>
          <p:cNvSpPr txBox="1"/>
          <p:nvPr/>
        </p:nvSpPr>
        <p:spPr>
          <a:xfrm>
            <a:off x="900311" y="2754412"/>
            <a:ext cx="2101230" cy="369332"/>
          </a:xfrm>
          <a:prstGeom prst="rect">
            <a:avLst/>
          </a:prstGeom>
          <a:noFill/>
          <a:ln>
            <a:solidFill>
              <a:schemeClr val="tx1"/>
            </a:solidFill>
          </a:ln>
        </p:spPr>
        <p:txBody>
          <a:bodyPr wrap="square" rtlCol="0">
            <a:spAutoFit/>
          </a:bodyPr>
          <a:lstStyle/>
          <a:p>
            <a:pPr algn="ctr"/>
            <a:r>
              <a:rPr lang="sl-SI" dirty="0" smtClean="0"/>
              <a:t>v prehrani</a:t>
            </a:r>
            <a:endParaRPr lang="sl-SI" dirty="0"/>
          </a:p>
        </p:txBody>
      </p:sp>
      <p:sp>
        <p:nvSpPr>
          <p:cNvPr id="41" name="PoljeZBesedilom 40"/>
          <p:cNvSpPr txBox="1"/>
          <p:nvPr/>
        </p:nvSpPr>
        <p:spPr>
          <a:xfrm>
            <a:off x="3119561" y="2793320"/>
            <a:ext cx="2101230" cy="369332"/>
          </a:xfrm>
          <a:prstGeom prst="rect">
            <a:avLst/>
          </a:prstGeom>
          <a:noFill/>
          <a:ln>
            <a:solidFill>
              <a:schemeClr val="tx1"/>
            </a:solidFill>
          </a:ln>
        </p:spPr>
        <p:txBody>
          <a:bodyPr wrap="square" rtlCol="0">
            <a:spAutoFit/>
          </a:bodyPr>
          <a:lstStyle/>
          <a:p>
            <a:pPr algn="ctr"/>
            <a:r>
              <a:rPr lang="sl-SI" dirty="0" smtClean="0"/>
              <a:t>oblačenju</a:t>
            </a:r>
            <a:endParaRPr lang="sl-SI" dirty="0"/>
          </a:p>
        </p:txBody>
      </p:sp>
      <p:sp>
        <p:nvSpPr>
          <p:cNvPr id="42" name="PoljeZBesedilom 41"/>
          <p:cNvSpPr txBox="1"/>
          <p:nvPr/>
        </p:nvSpPr>
        <p:spPr>
          <a:xfrm>
            <a:off x="5279801" y="2793320"/>
            <a:ext cx="2101230" cy="369332"/>
          </a:xfrm>
          <a:prstGeom prst="rect">
            <a:avLst/>
          </a:prstGeom>
          <a:noFill/>
          <a:ln>
            <a:solidFill>
              <a:schemeClr val="tx1"/>
            </a:solidFill>
          </a:ln>
        </p:spPr>
        <p:txBody>
          <a:bodyPr wrap="square" rtlCol="0">
            <a:spAutoFit/>
          </a:bodyPr>
          <a:lstStyle/>
          <a:p>
            <a:pPr algn="ctr"/>
            <a:r>
              <a:rPr lang="sl-SI" dirty="0" smtClean="0"/>
              <a:t>stanovanjski kulturi</a:t>
            </a:r>
            <a:endParaRPr lang="sl-SI" dirty="0"/>
          </a:p>
        </p:txBody>
      </p:sp>
      <p:cxnSp>
        <p:nvCxnSpPr>
          <p:cNvPr id="44" name="Raven povezovalnik 43"/>
          <p:cNvCxnSpPr/>
          <p:nvPr/>
        </p:nvCxnSpPr>
        <p:spPr>
          <a:xfrm>
            <a:off x="1980431" y="2466380"/>
            <a:ext cx="43204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Raven povezovalnik 45"/>
          <p:cNvCxnSpPr/>
          <p:nvPr/>
        </p:nvCxnSpPr>
        <p:spPr>
          <a:xfrm>
            <a:off x="1980431" y="2466380"/>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Raven povezovalnik 48"/>
          <p:cNvCxnSpPr/>
          <p:nvPr/>
        </p:nvCxnSpPr>
        <p:spPr>
          <a:xfrm>
            <a:off x="3924647" y="2466380"/>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Raven povezovalnik 49"/>
          <p:cNvCxnSpPr/>
          <p:nvPr/>
        </p:nvCxnSpPr>
        <p:spPr>
          <a:xfrm>
            <a:off x="6300911" y="2466380"/>
            <a:ext cx="0" cy="288032"/>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2255465" y="3474492"/>
            <a:ext cx="2101230" cy="646331"/>
          </a:xfrm>
          <a:prstGeom prst="rect">
            <a:avLst/>
          </a:prstGeom>
          <a:noFill/>
          <a:ln>
            <a:solidFill>
              <a:schemeClr val="tx1"/>
            </a:solidFill>
          </a:ln>
        </p:spPr>
        <p:txBody>
          <a:bodyPr wrap="square" rtlCol="0">
            <a:spAutoFit/>
          </a:bodyPr>
          <a:lstStyle/>
          <a:p>
            <a:pPr algn="ctr"/>
            <a:r>
              <a:rPr lang="sl-SI" dirty="0" smtClean="0"/>
              <a:t>zdravstvenih in drugih storitvah</a:t>
            </a:r>
            <a:endParaRPr lang="sl-SI" dirty="0"/>
          </a:p>
        </p:txBody>
      </p:sp>
      <p:cxnSp>
        <p:nvCxnSpPr>
          <p:cNvPr id="53" name="Raven povezovalnik 52"/>
          <p:cNvCxnSpPr/>
          <p:nvPr/>
        </p:nvCxnSpPr>
        <p:spPr>
          <a:xfrm>
            <a:off x="3060551" y="2466380"/>
            <a:ext cx="0" cy="1008112"/>
          </a:xfrm>
          <a:prstGeom prst="line">
            <a:avLst/>
          </a:prstGeom>
        </p:spPr>
        <p:style>
          <a:lnRef idx="1">
            <a:schemeClr val="accent1"/>
          </a:lnRef>
          <a:fillRef idx="0">
            <a:schemeClr val="accent1"/>
          </a:fillRef>
          <a:effectRef idx="0">
            <a:schemeClr val="accent1"/>
          </a:effectRef>
          <a:fontRef idx="minor">
            <a:schemeClr val="tx1"/>
          </a:fontRef>
        </p:style>
      </p:cxnSp>
      <p:sp>
        <p:nvSpPr>
          <p:cNvPr id="56" name="PoljeZBesedilom 55"/>
          <p:cNvSpPr txBox="1"/>
          <p:nvPr/>
        </p:nvSpPr>
        <p:spPr>
          <a:xfrm>
            <a:off x="919796" y="4545320"/>
            <a:ext cx="6389227" cy="369332"/>
          </a:xfrm>
          <a:prstGeom prst="rect">
            <a:avLst/>
          </a:prstGeom>
          <a:solidFill>
            <a:schemeClr val="accent6">
              <a:lumMod val="40000"/>
              <a:lumOff val="60000"/>
            </a:schemeClr>
          </a:solidFill>
          <a:ln>
            <a:solidFill>
              <a:schemeClr val="tx1"/>
            </a:solidFill>
          </a:ln>
        </p:spPr>
        <p:txBody>
          <a:bodyPr wrap="square" rtlCol="0">
            <a:spAutoFit/>
          </a:bodyPr>
          <a:lstStyle/>
          <a:p>
            <a:r>
              <a:rPr lang="sl-SI" dirty="0" smtClean="0"/>
              <a:t>Estetika</a:t>
            </a:r>
            <a:endParaRPr lang="sl-SI" dirty="0"/>
          </a:p>
        </p:txBody>
      </p:sp>
      <p:cxnSp>
        <p:nvCxnSpPr>
          <p:cNvPr id="57" name="Raven povezovalnik 56"/>
          <p:cNvCxnSpPr>
            <a:stCxn id="56" idx="1"/>
          </p:cNvCxnSpPr>
          <p:nvPr/>
        </p:nvCxnSpPr>
        <p:spPr>
          <a:xfrm flipH="1">
            <a:off x="549004" y="4729986"/>
            <a:ext cx="3707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Raven povezovalnik 57"/>
          <p:cNvCxnSpPr/>
          <p:nvPr/>
        </p:nvCxnSpPr>
        <p:spPr>
          <a:xfrm>
            <a:off x="900311" y="4914652"/>
            <a:ext cx="0" cy="576064"/>
          </a:xfrm>
          <a:prstGeom prst="line">
            <a:avLst/>
          </a:prstGeom>
        </p:spPr>
        <p:style>
          <a:lnRef idx="1">
            <a:schemeClr val="accent1"/>
          </a:lnRef>
          <a:fillRef idx="0">
            <a:schemeClr val="accent1"/>
          </a:fillRef>
          <a:effectRef idx="0">
            <a:schemeClr val="accent1"/>
          </a:effectRef>
          <a:fontRef idx="minor">
            <a:schemeClr val="tx1"/>
          </a:fontRef>
        </p:style>
      </p:cxnSp>
      <p:sp>
        <p:nvSpPr>
          <p:cNvPr id="59" name="PoljeZBesedilom 58"/>
          <p:cNvSpPr txBox="1"/>
          <p:nvPr/>
        </p:nvSpPr>
        <p:spPr>
          <a:xfrm>
            <a:off x="1116335" y="5202684"/>
            <a:ext cx="6264696" cy="646331"/>
          </a:xfrm>
          <a:prstGeom prst="rect">
            <a:avLst/>
          </a:prstGeom>
          <a:noFill/>
          <a:ln>
            <a:solidFill>
              <a:schemeClr val="tx1"/>
            </a:solidFill>
          </a:ln>
        </p:spPr>
        <p:txBody>
          <a:bodyPr wrap="square" rtlCol="0">
            <a:spAutoFit/>
          </a:bodyPr>
          <a:lstStyle/>
          <a:p>
            <a:r>
              <a:rPr lang="sl-SI" dirty="0" smtClean="0"/>
              <a:t>upoštevanje navad neke kulture je pogoj za uspešno prodajo na tem trgu</a:t>
            </a:r>
            <a:endParaRPr lang="sl-SI" dirty="0"/>
          </a:p>
        </p:txBody>
      </p:sp>
      <p:cxnSp>
        <p:nvCxnSpPr>
          <p:cNvPr id="60" name="Raven povezovalnik 59"/>
          <p:cNvCxnSpPr/>
          <p:nvPr/>
        </p:nvCxnSpPr>
        <p:spPr>
          <a:xfrm flipH="1">
            <a:off x="847788" y="5490716"/>
            <a:ext cx="26854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Raven povezovalnik 60"/>
          <p:cNvCxnSpPr/>
          <p:nvPr/>
        </p:nvCxnSpPr>
        <p:spPr>
          <a:xfrm>
            <a:off x="1168858" y="5850756"/>
            <a:ext cx="0" cy="576064"/>
          </a:xfrm>
          <a:prstGeom prst="line">
            <a:avLst/>
          </a:prstGeom>
        </p:spPr>
        <p:style>
          <a:lnRef idx="1">
            <a:schemeClr val="accent1"/>
          </a:lnRef>
          <a:fillRef idx="0">
            <a:schemeClr val="accent1"/>
          </a:fillRef>
          <a:effectRef idx="0">
            <a:schemeClr val="accent1"/>
          </a:effectRef>
          <a:fontRef idx="minor">
            <a:schemeClr val="tx1"/>
          </a:fontRef>
        </p:style>
      </p:cxnSp>
      <p:sp>
        <p:nvSpPr>
          <p:cNvPr id="62" name="PoljeZBesedilom 61"/>
          <p:cNvSpPr txBox="1"/>
          <p:nvPr/>
        </p:nvSpPr>
        <p:spPr>
          <a:xfrm>
            <a:off x="1384882" y="6138788"/>
            <a:ext cx="5996149" cy="648071"/>
          </a:xfrm>
          <a:prstGeom prst="rect">
            <a:avLst/>
          </a:prstGeom>
          <a:noFill/>
          <a:ln>
            <a:solidFill>
              <a:schemeClr val="tx1"/>
            </a:solidFill>
          </a:ln>
        </p:spPr>
        <p:txBody>
          <a:bodyPr wrap="square" rtlCol="0">
            <a:spAutoFit/>
          </a:bodyPr>
          <a:lstStyle/>
          <a:p>
            <a:r>
              <a:rPr lang="sl-SI" dirty="0" smtClean="0"/>
              <a:t>v azijskih državah prevladuje razlaga o povezanosti zelene barve z boleznijo</a:t>
            </a:r>
            <a:endParaRPr lang="sl-SI" dirty="0"/>
          </a:p>
        </p:txBody>
      </p:sp>
      <p:cxnSp>
        <p:nvCxnSpPr>
          <p:cNvPr id="63" name="Raven povezovalnik 62"/>
          <p:cNvCxnSpPr/>
          <p:nvPr/>
        </p:nvCxnSpPr>
        <p:spPr>
          <a:xfrm flipH="1">
            <a:off x="1116335" y="6426820"/>
            <a:ext cx="26854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Raven povezovalnik 63"/>
          <p:cNvCxnSpPr/>
          <p:nvPr/>
        </p:nvCxnSpPr>
        <p:spPr>
          <a:xfrm>
            <a:off x="1476375" y="6786860"/>
            <a:ext cx="0" cy="576064"/>
          </a:xfrm>
          <a:prstGeom prst="line">
            <a:avLst/>
          </a:prstGeom>
        </p:spPr>
        <p:style>
          <a:lnRef idx="1">
            <a:schemeClr val="accent1"/>
          </a:lnRef>
          <a:fillRef idx="0">
            <a:schemeClr val="accent1"/>
          </a:fillRef>
          <a:effectRef idx="0">
            <a:schemeClr val="accent1"/>
          </a:effectRef>
          <a:fontRef idx="minor">
            <a:schemeClr val="tx1"/>
          </a:fontRef>
        </p:style>
      </p:cxnSp>
      <p:sp>
        <p:nvSpPr>
          <p:cNvPr id="65" name="PoljeZBesedilom 64"/>
          <p:cNvSpPr txBox="1"/>
          <p:nvPr/>
        </p:nvSpPr>
        <p:spPr>
          <a:xfrm>
            <a:off x="1692399" y="7074892"/>
            <a:ext cx="5688632" cy="369332"/>
          </a:xfrm>
          <a:prstGeom prst="rect">
            <a:avLst/>
          </a:prstGeom>
          <a:noFill/>
          <a:ln>
            <a:solidFill>
              <a:schemeClr val="tx1"/>
            </a:solidFill>
          </a:ln>
        </p:spPr>
        <p:txBody>
          <a:bodyPr wrap="square" rtlCol="0">
            <a:spAutoFit/>
          </a:bodyPr>
          <a:lstStyle/>
          <a:p>
            <a:r>
              <a:rPr lang="sl-SI" dirty="0" smtClean="0"/>
              <a:t>prodaja oblačil v zeleni barvi ni dobrodošla</a:t>
            </a:r>
            <a:endParaRPr lang="sl-SI" dirty="0"/>
          </a:p>
        </p:txBody>
      </p:sp>
      <p:cxnSp>
        <p:nvCxnSpPr>
          <p:cNvPr id="66" name="Raven povezovalnik 65"/>
          <p:cNvCxnSpPr/>
          <p:nvPr/>
        </p:nvCxnSpPr>
        <p:spPr>
          <a:xfrm flipH="1">
            <a:off x="1423852" y="7362924"/>
            <a:ext cx="268547"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2911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76993" y="306140"/>
            <a:ext cx="5291151" cy="369332"/>
          </a:xfrm>
          <a:prstGeom prst="rect">
            <a:avLst/>
          </a:prstGeom>
          <a:noFill/>
          <a:ln>
            <a:solidFill>
              <a:schemeClr val="tx1"/>
            </a:solidFill>
          </a:ln>
        </p:spPr>
        <p:txBody>
          <a:bodyPr wrap="square" rtlCol="0">
            <a:spAutoFit/>
          </a:bodyPr>
          <a:lstStyle/>
          <a:p>
            <a:pPr algn="ctr"/>
            <a:r>
              <a:rPr lang="sl-SI" dirty="0" smtClean="0"/>
              <a:t>Kulturo države sestavljajo</a:t>
            </a:r>
            <a:endParaRPr lang="sl-SI" dirty="0"/>
          </a:p>
        </p:txBody>
      </p:sp>
      <p:sp>
        <p:nvSpPr>
          <p:cNvPr id="5" name="PoljeZBesedilom 4"/>
          <p:cNvSpPr txBox="1"/>
          <p:nvPr/>
        </p:nvSpPr>
        <p:spPr>
          <a:xfrm>
            <a:off x="911063" y="954212"/>
            <a:ext cx="6389227" cy="369332"/>
          </a:xfrm>
          <a:prstGeom prst="rect">
            <a:avLst/>
          </a:prstGeom>
          <a:solidFill>
            <a:schemeClr val="accent6">
              <a:lumMod val="40000"/>
              <a:lumOff val="60000"/>
            </a:schemeClr>
          </a:solidFill>
          <a:ln>
            <a:solidFill>
              <a:schemeClr val="tx1"/>
            </a:solidFill>
          </a:ln>
        </p:spPr>
        <p:txBody>
          <a:bodyPr wrap="square" rtlCol="0">
            <a:spAutoFit/>
          </a:bodyPr>
          <a:lstStyle/>
          <a:p>
            <a:r>
              <a:rPr lang="sl-SI" dirty="0" smtClean="0"/>
              <a:t>Zakonodaja</a:t>
            </a:r>
            <a:endParaRPr lang="sl-SI" dirty="0"/>
          </a:p>
        </p:txBody>
      </p:sp>
      <p:cxnSp>
        <p:nvCxnSpPr>
          <p:cNvPr id="6" name="Raven povezovalnik 5"/>
          <p:cNvCxnSpPr>
            <a:stCxn id="5" idx="1"/>
          </p:cNvCxnSpPr>
          <p:nvPr/>
        </p:nvCxnSpPr>
        <p:spPr>
          <a:xfrm flipH="1">
            <a:off x="540271" y="1138878"/>
            <a:ext cx="3707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Raven povezovalnik 6"/>
          <p:cNvCxnSpPr/>
          <p:nvPr/>
        </p:nvCxnSpPr>
        <p:spPr>
          <a:xfrm>
            <a:off x="468263" y="666180"/>
            <a:ext cx="0" cy="472698"/>
          </a:xfrm>
          <a:prstGeom prst="line">
            <a:avLst/>
          </a:prstGeom>
        </p:spPr>
        <p:style>
          <a:lnRef idx="1">
            <a:schemeClr val="accent1"/>
          </a:lnRef>
          <a:fillRef idx="0">
            <a:schemeClr val="accent1"/>
          </a:fillRef>
          <a:effectRef idx="0">
            <a:schemeClr val="accent1"/>
          </a:effectRef>
          <a:fontRef idx="minor">
            <a:schemeClr val="tx1"/>
          </a:fontRef>
        </p:style>
      </p:cxnSp>
      <p:sp>
        <p:nvSpPr>
          <p:cNvPr id="31" name="PoljeZBesedilom 30"/>
          <p:cNvSpPr txBox="1"/>
          <p:nvPr/>
        </p:nvSpPr>
        <p:spPr>
          <a:xfrm>
            <a:off x="2484487" y="1602284"/>
            <a:ext cx="3096344" cy="369332"/>
          </a:xfrm>
          <a:prstGeom prst="rect">
            <a:avLst/>
          </a:prstGeom>
          <a:noFill/>
          <a:ln>
            <a:solidFill>
              <a:schemeClr val="tx1"/>
            </a:solidFill>
          </a:ln>
        </p:spPr>
        <p:txBody>
          <a:bodyPr wrap="square" rtlCol="0">
            <a:spAutoFit/>
          </a:bodyPr>
          <a:lstStyle/>
          <a:p>
            <a:r>
              <a:rPr lang="sl-SI" dirty="0" smtClean="0"/>
              <a:t>Skupna trgovinska politika EU</a:t>
            </a:r>
            <a:endParaRPr lang="sl-SI" dirty="0"/>
          </a:p>
        </p:txBody>
      </p:sp>
      <p:cxnSp>
        <p:nvCxnSpPr>
          <p:cNvPr id="33" name="Raven puščični povezovalnik 32"/>
          <p:cNvCxnSpPr>
            <a:stCxn id="31" idx="2"/>
          </p:cNvCxnSpPr>
          <p:nvPr/>
        </p:nvCxnSpPr>
        <p:spPr>
          <a:xfrm>
            <a:off x="4032659" y="1971616"/>
            <a:ext cx="0" cy="8548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2468066" y="2807484"/>
            <a:ext cx="3096344" cy="369332"/>
          </a:xfrm>
          <a:prstGeom prst="rect">
            <a:avLst/>
          </a:prstGeom>
          <a:noFill/>
          <a:ln>
            <a:solidFill>
              <a:schemeClr val="tx1"/>
            </a:solidFill>
          </a:ln>
        </p:spPr>
        <p:txBody>
          <a:bodyPr wrap="square" rtlCol="0">
            <a:spAutoFit/>
          </a:bodyPr>
          <a:lstStyle/>
          <a:p>
            <a:r>
              <a:rPr lang="sl-SI" dirty="0" smtClean="0"/>
              <a:t>pravni okvir trgovskih odnosov </a:t>
            </a:r>
            <a:endParaRPr lang="sl-SI" dirty="0"/>
          </a:p>
        </p:txBody>
      </p:sp>
      <p:cxnSp>
        <p:nvCxnSpPr>
          <p:cNvPr id="36" name="Raven povezovalnik 35"/>
          <p:cNvCxnSpPr/>
          <p:nvPr/>
        </p:nvCxnSpPr>
        <p:spPr>
          <a:xfrm>
            <a:off x="1764407" y="3474492"/>
            <a:ext cx="4248472"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828303" y="3897248"/>
            <a:ext cx="1872208" cy="369332"/>
          </a:xfrm>
          <a:prstGeom prst="rect">
            <a:avLst/>
          </a:prstGeom>
          <a:noFill/>
          <a:ln>
            <a:solidFill>
              <a:schemeClr val="tx1"/>
            </a:solidFill>
          </a:ln>
        </p:spPr>
        <p:txBody>
          <a:bodyPr wrap="square" rtlCol="0">
            <a:spAutoFit/>
          </a:bodyPr>
          <a:lstStyle/>
          <a:p>
            <a:r>
              <a:rPr lang="sl-SI" dirty="0" smtClean="0"/>
              <a:t>med članicami EU</a:t>
            </a:r>
            <a:endParaRPr lang="sl-SI" dirty="0"/>
          </a:p>
        </p:txBody>
      </p:sp>
      <p:sp>
        <p:nvSpPr>
          <p:cNvPr id="38" name="PoljeZBesedilom 37"/>
          <p:cNvSpPr txBox="1"/>
          <p:nvPr/>
        </p:nvSpPr>
        <p:spPr>
          <a:xfrm>
            <a:off x="5076775" y="3906540"/>
            <a:ext cx="1872208" cy="369332"/>
          </a:xfrm>
          <a:prstGeom prst="rect">
            <a:avLst/>
          </a:prstGeom>
          <a:noFill/>
          <a:ln>
            <a:solidFill>
              <a:schemeClr val="tx1"/>
            </a:solidFill>
          </a:ln>
        </p:spPr>
        <p:txBody>
          <a:bodyPr wrap="square" rtlCol="0">
            <a:spAutoFit/>
          </a:bodyPr>
          <a:lstStyle/>
          <a:p>
            <a:r>
              <a:rPr lang="sl-SI" dirty="0" smtClean="0"/>
              <a:t>tretjimi državami</a:t>
            </a:r>
            <a:endParaRPr lang="sl-SI" dirty="0"/>
          </a:p>
        </p:txBody>
      </p:sp>
      <p:cxnSp>
        <p:nvCxnSpPr>
          <p:cNvPr id="42" name="Raven povezovalnik 41"/>
          <p:cNvCxnSpPr>
            <a:endCxn id="37" idx="0"/>
          </p:cNvCxnSpPr>
          <p:nvPr/>
        </p:nvCxnSpPr>
        <p:spPr>
          <a:xfrm>
            <a:off x="1764407" y="3474492"/>
            <a:ext cx="0" cy="422756"/>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Raven povezovalnik 42"/>
          <p:cNvCxnSpPr/>
          <p:nvPr/>
        </p:nvCxnSpPr>
        <p:spPr>
          <a:xfrm>
            <a:off x="4068663" y="3195752"/>
            <a:ext cx="0" cy="278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Raven povezovalnik 44"/>
          <p:cNvCxnSpPr>
            <a:endCxn id="38" idx="0"/>
          </p:cNvCxnSpPr>
          <p:nvPr/>
        </p:nvCxnSpPr>
        <p:spPr>
          <a:xfrm>
            <a:off x="6012879" y="3474492"/>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Raven puščični povezovalnik 48"/>
          <p:cNvCxnSpPr/>
          <p:nvPr/>
        </p:nvCxnSpPr>
        <p:spPr>
          <a:xfrm>
            <a:off x="2916535" y="4050556"/>
            <a:ext cx="194421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2" name="Raven povezovalnik 51"/>
          <p:cNvCxnSpPr/>
          <p:nvPr/>
        </p:nvCxnSpPr>
        <p:spPr>
          <a:xfrm flipH="1">
            <a:off x="180231" y="1786950"/>
            <a:ext cx="2304256" cy="3135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Raven povezovalnik 53"/>
          <p:cNvCxnSpPr/>
          <p:nvPr/>
        </p:nvCxnSpPr>
        <p:spPr>
          <a:xfrm>
            <a:off x="180231" y="1786950"/>
            <a:ext cx="0" cy="3487742"/>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Raven povezovalnik 55"/>
          <p:cNvCxnSpPr/>
          <p:nvPr/>
        </p:nvCxnSpPr>
        <p:spPr>
          <a:xfrm flipH="1">
            <a:off x="5580831" y="1818308"/>
            <a:ext cx="17194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Raven povezovalnik 58"/>
          <p:cNvCxnSpPr/>
          <p:nvPr/>
        </p:nvCxnSpPr>
        <p:spPr>
          <a:xfrm>
            <a:off x="7237015" y="1818308"/>
            <a:ext cx="0" cy="3456384"/>
          </a:xfrm>
          <a:prstGeom prst="line">
            <a:avLst/>
          </a:prstGeom>
        </p:spPr>
        <p:style>
          <a:lnRef idx="1">
            <a:schemeClr val="accent1"/>
          </a:lnRef>
          <a:fillRef idx="0">
            <a:schemeClr val="accent1"/>
          </a:fillRef>
          <a:effectRef idx="0">
            <a:schemeClr val="accent1"/>
          </a:effectRef>
          <a:fontRef idx="minor">
            <a:schemeClr val="tx1"/>
          </a:fontRef>
        </p:style>
      </p:cxnSp>
      <p:sp>
        <p:nvSpPr>
          <p:cNvPr id="60" name="PoljeZBesedilom 59"/>
          <p:cNvSpPr txBox="1"/>
          <p:nvPr/>
        </p:nvSpPr>
        <p:spPr>
          <a:xfrm>
            <a:off x="1951720" y="4994830"/>
            <a:ext cx="3485095" cy="369332"/>
          </a:xfrm>
          <a:prstGeom prst="rect">
            <a:avLst/>
          </a:prstGeom>
          <a:noFill/>
          <a:ln>
            <a:solidFill>
              <a:schemeClr val="tx1"/>
            </a:solidFill>
          </a:ln>
        </p:spPr>
        <p:txBody>
          <a:bodyPr wrap="square" rtlCol="0">
            <a:spAutoFit/>
          </a:bodyPr>
          <a:lstStyle/>
          <a:p>
            <a:r>
              <a:rPr lang="sl-SI" dirty="0" smtClean="0"/>
              <a:t>207. </a:t>
            </a:r>
            <a:r>
              <a:rPr lang="sl-SI" dirty="0"/>
              <a:t>č</a:t>
            </a:r>
            <a:r>
              <a:rPr lang="sl-SI" dirty="0" smtClean="0"/>
              <a:t>len Pogodbe o delovanju EU</a:t>
            </a:r>
            <a:endParaRPr lang="sl-SI" dirty="0"/>
          </a:p>
        </p:txBody>
      </p:sp>
      <p:cxnSp>
        <p:nvCxnSpPr>
          <p:cNvPr id="63" name="Raven povezovalnik 62"/>
          <p:cNvCxnSpPr>
            <a:stCxn id="60" idx="1"/>
          </p:cNvCxnSpPr>
          <p:nvPr/>
        </p:nvCxnSpPr>
        <p:spPr>
          <a:xfrm flipH="1">
            <a:off x="180231" y="5179496"/>
            <a:ext cx="1771489" cy="231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Raven povezovalnik 64"/>
          <p:cNvCxnSpPr/>
          <p:nvPr/>
        </p:nvCxnSpPr>
        <p:spPr>
          <a:xfrm flipH="1">
            <a:off x="5508823" y="5130676"/>
            <a:ext cx="1771489" cy="23188"/>
          </a:xfrm>
          <a:prstGeom prst="line">
            <a:avLst/>
          </a:prstGeom>
        </p:spPr>
        <p:style>
          <a:lnRef idx="1">
            <a:schemeClr val="accent1"/>
          </a:lnRef>
          <a:fillRef idx="0">
            <a:schemeClr val="accent1"/>
          </a:fillRef>
          <a:effectRef idx="0">
            <a:schemeClr val="accent1"/>
          </a:effectRef>
          <a:fontRef idx="minor">
            <a:schemeClr val="tx1"/>
          </a:fontRef>
        </p:style>
      </p:cxnSp>
      <p:sp>
        <p:nvSpPr>
          <p:cNvPr id="66" name="PoljeZBesedilom 65"/>
          <p:cNvSpPr txBox="1"/>
          <p:nvPr/>
        </p:nvSpPr>
        <p:spPr>
          <a:xfrm>
            <a:off x="412677" y="1842489"/>
            <a:ext cx="2088232" cy="369332"/>
          </a:xfrm>
          <a:prstGeom prst="rect">
            <a:avLst/>
          </a:prstGeom>
          <a:noFill/>
        </p:spPr>
        <p:txBody>
          <a:bodyPr wrap="square" rtlCol="0">
            <a:spAutoFit/>
          </a:bodyPr>
          <a:lstStyle/>
          <a:p>
            <a:r>
              <a:rPr lang="sl-SI" dirty="0" smtClean="0"/>
              <a:t>pravna podlaga</a:t>
            </a:r>
            <a:endParaRPr lang="sl-SI" dirty="0"/>
          </a:p>
        </p:txBody>
      </p:sp>
      <p:sp>
        <p:nvSpPr>
          <p:cNvPr id="67" name="PoljeZBesedilom 66"/>
          <p:cNvSpPr txBox="1"/>
          <p:nvPr/>
        </p:nvSpPr>
        <p:spPr>
          <a:xfrm>
            <a:off x="5652839" y="1890316"/>
            <a:ext cx="2088232" cy="369332"/>
          </a:xfrm>
          <a:prstGeom prst="rect">
            <a:avLst/>
          </a:prstGeom>
          <a:noFill/>
        </p:spPr>
        <p:txBody>
          <a:bodyPr wrap="square" rtlCol="0">
            <a:spAutoFit/>
          </a:bodyPr>
          <a:lstStyle/>
          <a:p>
            <a:r>
              <a:rPr lang="sl-SI" dirty="0" smtClean="0"/>
              <a:t>pravna podlaga</a:t>
            </a:r>
            <a:endParaRPr lang="sl-SI" dirty="0"/>
          </a:p>
        </p:txBody>
      </p:sp>
      <p:sp>
        <p:nvSpPr>
          <p:cNvPr id="68" name="PoljeZBesedilom 67"/>
          <p:cNvSpPr txBox="1"/>
          <p:nvPr/>
        </p:nvSpPr>
        <p:spPr>
          <a:xfrm rot="16200000">
            <a:off x="-646796" y="3975710"/>
            <a:ext cx="2088232" cy="369332"/>
          </a:xfrm>
          <a:prstGeom prst="rect">
            <a:avLst/>
          </a:prstGeom>
          <a:noFill/>
        </p:spPr>
        <p:txBody>
          <a:bodyPr wrap="square" rtlCol="0">
            <a:spAutoFit/>
          </a:bodyPr>
          <a:lstStyle/>
          <a:p>
            <a:r>
              <a:rPr lang="sl-SI" dirty="0" smtClean="0"/>
              <a:t>pravna podlaga</a:t>
            </a:r>
            <a:endParaRPr lang="sl-SI" dirty="0"/>
          </a:p>
        </p:txBody>
      </p:sp>
      <p:sp>
        <p:nvSpPr>
          <p:cNvPr id="69" name="PoljeZBesedilom 68"/>
          <p:cNvSpPr txBox="1"/>
          <p:nvPr/>
        </p:nvSpPr>
        <p:spPr>
          <a:xfrm rot="16200000">
            <a:off x="6080241" y="3829887"/>
            <a:ext cx="2088232" cy="369332"/>
          </a:xfrm>
          <a:prstGeom prst="rect">
            <a:avLst/>
          </a:prstGeom>
          <a:noFill/>
        </p:spPr>
        <p:txBody>
          <a:bodyPr wrap="square" rtlCol="0">
            <a:spAutoFit/>
          </a:bodyPr>
          <a:lstStyle/>
          <a:p>
            <a:r>
              <a:rPr lang="sl-SI" dirty="0" smtClean="0"/>
              <a:t>pravna podlaga</a:t>
            </a:r>
            <a:endParaRPr lang="sl-SI" dirty="0"/>
          </a:p>
        </p:txBody>
      </p:sp>
      <p:cxnSp>
        <p:nvCxnSpPr>
          <p:cNvPr id="70" name="Raven povezovalnik 69"/>
          <p:cNvCxnSpPr/>
          <p:nvPr/>
        </p:nvCxnSpPr>
        <p:spPr>
          <a:xfrm>
            <a:off x="3780631" y="5346700"/>
            <a:ext cx="0" cy="1368152"/>
          </a:xfrm>
          <a:prstGeom prst="line">
            <a:avLst/>
          </a:prstGeom>
        </p:spPr>
        <p:style>
          <a:lnRef idx="1">
            <a:schemeClr val="accent1"/>
          </a:lnRef>
          <a:fillRef idx="0">
            <a:schemeClr val="accent1"/>
          </a:fillRef>
          <a:effectRef idx="0">
            <a:schemeClr val="accent1"/>
          </a:effectRef>
          <a:fontRef idx="minor">
            <a:schemeClr val="tx1"/>
          </a:fontRef>
        </p:style>
      </p:cxnSp>
      <p:sp>
        <p:nvSpPr>
          <p:cNvPr id="72" name="PoljeZBesedilom 71"/>
          <p:cNvSpPr txBox="1"/>
          <p:nvPr/>
        </p:nvSpPr>
        <p:spPr>
          <a:xfrm>
            <a:off x="4140671" y="5625440"/>
            <a:ext cx="3096344" cy="923330"/>
          </a:xfrm>
          <a:prstGeom prst="rect">
            <a:avLst/>
          </a:prstGeom>
          <a:noFill/>
        </p:spPr>
        <p:txBody>
          <a:bodyPr wrap="square" rtlCol="0">
            <a:spAutoFit/>
          </a:bodyPr>
          <a:lstStyle/>
          <a:p>
            <a:r>
              <a:rPr lang="sl-SI" dirty="0"/>
              <a:t>d</a:t>
            </a:r>
            <a:r>
              <a:rPr lang="sl-SI" dirty="0" smtClean="0"/>
              <a:t>oloča, da skupna trgovinska politika temelji na enotnih načelih</a:t>
            </a:r>
            <a:endParaRPr lang="sl-SI" dirty="0"/>
          </a:p>
        </p:txBody>
      </p:sp>
      <p:sp>
        <p:nvSpPr>
          <p:cNvPr id="76" name="PoljeZBesedilom 75"/>
          <p:cNvSpPr txBox="1"/>
          <p:nvPr/>
        </p:nvSpPr>
        <p:spPr>
          <a:xfrm>
            <a:off x="180231" y="7002884"/>
            <a:ext cx="2101230" cy="646331"/>
          </a:xfrm>
          <a:prstGeom prst="rect">
            <a:avLst/>
          </a:prstGeom>
          <a:noFill/>
          <a:ln>
            <a:solidFill>
              <a:schemeClr val="tx1"/>
            </a:solidFill>
          </a:ln>
        </p:spPr>
        <p:txBody>
          <a:bodyPr wrap="square" rtlCol="0">
            <a:spAutoFit/>
          </a:bodyPr>
          <a:lstStyle/>
          <a:p>
            <a:pPr algn="ctr"/>
            <a:r>
              <a:rPr lang="sl-SI" dirty="0" smtClean="0"/>
              <a:t>sprememb carinskih stopenj</a:t>
            </a:r>
            <a:endParaRPr lang="sl-SI" dirty="0"/>
          </a:p>
        </p:txBody>
      </p:sp>
      <p:sp>
        <p:nvSpPr>
          <p:cNvPr id="78" name="PoljeZBesedilom 77"/>
          <p:cNvSpPr txBox="1"/>
          <p:nvPr/>
        </p:nvSpPr>
        <p:spPr>
          <a:xfrm>
            <a:off x="2500909" y="6976130"/>
            <a:ext cx="2219250" cy="1754326"/>
          </a:xfrm>
          <a:prstGeom prst="rect">
            <a:avLst/>
          </a:prstGeom>
          <a:noFill/>
          <a:ln>
            <a:solidFill>
              <a:schemeClr val="tx1"/>
            </a:solidFill>
          </a:ln>
        </p:spPr>
        <p:txBody>
          <a:bodyPr wrap="square" rtlCol="0">
            <a:spAutoFit/>
          </a:bodyPr>
          <a:lstStyle/>
          <a:p>
            <a:pPr algn="ctr"/>
            <a:r>
              <a:rPr lang="sl-SI" dirty="0" smtClean="0"/>
              <a:t>sklenitve sporazumov o carinskih tarifah in trgovini, ki se nanašajo na trgovino z blagom in storitvami</a:t>
            </a:r>
            <a:endParaRPr lang="sl-SI" dirty="0"/>
          </a:p>
        </p:txBody>
      </p:sp>
      <p:cxnSp>
        <p:nvCxnSpPr>
          <p:cNvPr id="79" name="Raven povezovalnik 78"/>
          <p:cNvCxnSpPr/>
          <p:nvPr/>
        </p:nvCxnSpPr>
        <p:spPr>
          <a:xfrm>
            <a:off x="1044327" y="6714852"/>
            <a:ext cx="52565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Raven povezovalnik 79"/>
          <p:cNvCxnSpPr/>
          <p:nvPr/>
        </p:nvCxnSpPr>
        <p:spPr>
          <a:xfrm>
            <a:off x="1044327" y="6714852"/>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Raven povezovalnik 80"/>
          <p:cNvCxnSpPr/>
          <p:nvPr/>
        </p:nvCxnSpPr>
        <p:spPr>
          <a:xfrm>
            <a:off x="3780631" y="6714852"/>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Raven povezovalnik 81"/>
          <p:cNvCxnSpPr/>
          <p:nvPr/>
        </p:nvCxnSpPr>
        <p:spPr>
          <a:xfrm>
            <a:off x="6300911" y="6714852"/>
            <a:ext cx="0" cy="288032"/>
          </a:xfrm>
          <a:prstGeom prst="line">
            <a:avLst/>
          </a:prstGeom>
        </p:spPr>
        <p:style>
          <a:lnRef idx="1">
            <a:schemeClr val="accent1"/>
          </a:lnRef>
          <a:fillRef idx="0">
            <a:schemeClr val="accent1"/>
          </a:fillRef>
          <a:effectRef idx="0">
            <a:schemeClr val="accent1"/>
          </a:effectRef>
          <a:fontRef idx="minor">
            <a:schemeClr val="tx1"/>
          </a:fontRef>
        </p:style>
      </p:cxnSp>
      <p:sp>
        <p:nvSpPr>
          <p:cNvPr id="86" name="PoljeZBesedilom 85"/>
          <p:cNvSpPr txBox="1"/>
          <p:nvPr/>
        </p:nvSpPr>
        <p:spPr>
          <a:xfrm>
            <a:off x="4860751" y="7076633"/>
            <a:ext cx="2605286" cy="923330"/>
          </a:xfrm>
          <a:prstGeom prst="rect">
            <a:avLst/>
          </a:prstGeom>
          <a:noFill/>
          <a:ln>
            <a:solidFill>
              <a:schemeClr val="tx1"/>
            </a:solidFill>
          </a:ln>
        </p:spPr>
        <p:txBody>
          <a:bodyPr wrap="square" rtlCol="0">
            <a:spAutoFit/>
          </a:bodyPr>
          <a:lstStyle/>
          <a:p>
            <a:pPr algn="ctr"/>
            <a:r>
              <a:rPr lang="sl-SI" dirty="0" smtClean="0"/>
              <a:t>glede gospodarskih vidikov intelektualne lastnine</a:t>
            </a:r>
            <a:endParaRPr lang="sl-SI" dirty="0"/>
          </a:p>
        </p:txBody>
      </p:sp>
      <p:sp>
        <p:nvSpPr>
          <p:cNvPr id="87" name="PoljeZBesedilom 86"/>
          <p:cNvSpPr txBox="1"/>
          <p:nvPr/>
        </p:nvSpPr>
        <p:spPr>
          <a:xfrm>
            <a:off x="1103337" y="9236873"/>
            <a:ext cx="2101230" cy="646331"/>
          </a:xfrm>
          <a:prstGeom prst="rect">
            <a:avLst/>
          </a:prstGeom>
          <a:noFill/>
          <a:ln>
            <a:solidFill>
              <a:schemeClr val="tx1"/>
            </a:solidFill>
          </a:ln>
        </p:spPr>
        <p:txBody>
          <a:bodyPr wrap="square" rtlCol="0">
            <a:spAutoFit/>
          </a:bodyPr>
          <a:lstStyle/>
          <a:p>
            <a:pPr algn="ctr"/>
            <a:r>
              <a:rPr lang="sl-SI" dirty="0" smtClean="0"/>
              <a:t>tujih neposrednih naložb</a:t>
            </a:r>
            <a:endParaRPr lang="sl-SI" dirty="0"/>
          </a:p>
        </p:txBody>
      </p:sp>
      <p:cxnSp>
        <p:nvCxnSpPr>
          <p:cNvPr id="88" name="Raven povezovalnik 87"/>
          <p:cNvCxnSpPr/>
          <p:nvPr/>
        </p:nvCxnSpPr>
        <p:spPr>
          <a:xfrm>
            <a:off x="2412479" y="6714852"/>
            <a:ext cx="0" cy="2520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Raven povezovalnik 89"/>
          <p:cNvCxnSpPr/>
          <p:nvPr/>
        </p:nvCxnSpPr>
        <p:spPr>
          <a:xfrm>
            <a:off x="3933031" y="5499100"/>
            <a:ext cx="0" cy="1368152"/>
          </a:xfrm>
          <a:prstGeom prst="line">
            <a:avLst/>
          </a:prstGeom>
        </p:spPr>
        <p:style>
          <a:lnRef idx="1">
            <a:schemeClr val="accent1"/>
          </a:lnRef>
          <a:fillRef idx="0">
            <a:schemeClr val="accent1"/>
          </a:fillRef>
          <a:effectRef idx="0">
            <a:schemeClr val="accent1"/>
          </a:effectRef>
          <a:fontRef idx="minor">
            <a:schemeClr val="tx1"/>
          </a:fontRef>
        </p:style>
      </p:cxnSp>
      <p:sp>
        <p:nvSpPr>
          <p:cNvPr id="91" name="PoljeZBesedilom 90"/>
          <p:cNvSpPr txBox="1"/>
          <p:nvPr/>
        </p:nvSpPr>
        <p:spPr>
          <a:xfrm>
            <a:off x="3479601" y="9235132"/>
            <a:ext cx="3914428" cy="1200329"/>
          </a:xfrm>
          <a:prstGeom prst="rect">
            <a:avLst/>
          </a:prstGeom>
          <a:noFill/>
          <a:ln>
            <a:solidFill>
              <a:schemeClr val="tx1"/>
            </a:solidFill>
          </a:ln>
        </p:spPr>
        <p:txBody>
          <a:bodyPr wrap="square" rtlCol="0">
            <a:spAutoFit/>
          </a:bodyPr>
          <a:lstStyle/>
          <a:p>
            <a:pPr algn="ctr"/>
            <a:r>
              <a:rPr lang="sl-SI" dirty="0"/>
              <a:t>d</a:t>
            </a:r>
            <a:r>
              <a:rPr lang="sl-SI" dirty="0" smtClean="0"/>
              <a:t>oseganja enotnosti pri ukrepih liberalizacije, izvozne politike in ukrepov trgovinske zaščite, npr. pri </a:t>
            </a:r>
            <a:r>
              <a:rPr lang="sl-SI" dirty="0" err="1" smtClean="0"/>
              <a:t>dampingu</a:t>
            </a:r>
            <a:r>
              <a:rPr lang="sl-SI" dirty="0" smtClean="0"/>
              <a:t> ali subvencijah</a:t>
            </a:r>
            <a:endParaRPr lang="sl-SI" dirty="0"/>
          </a:p>
        </p:txBody>
      </p:sp>
      <p:cxnSp>
        <p:nvCxnSpPr>
          <p:cNvPr id="94" name="Raven povezovalnik 93"/>
          <p:cNvCxnSpPr/>
          <p:nvPr/>
        </p:nvCxnSpPr>
        <p:spPr>
          <a:xfrm>
            <a:off x="4788743" y="6714852"/>
            <a:ext cx="0" cy="25202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6801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76993" y="306140"/>
            <a:ext cx="5291151" cy="369332"/>
          </a:xfrm>
          <a:prstGeom prst="rect">
            <a:avLst/>
          </a:prstGeom>
          <a:noFill/>
          <a:ln>
            <a:solidFill>
              <a:schemeClr val="tx1"/>
            </a:solidFill>
          </a:ln>
        </p:spPr>
        <p:txBody>
          <a:bodyPr wrap="square" rtlCol="0">
            <a:spAutoFit/>
          </a:bodyPr>
          <a:lstStyle/>
          <a:p>
            <a:pPr algn="ctr"/>
            <a:r>
              <a:rPr lang="sl-SI" dirty="0" smtClean="0"/>
              <a:t>Kulturo države sestavljajo</a:t>
            </a:r>
            <a:endParaRPr lang="sl-SI" dirty="0"/>
          </a:p>
        </p:txBody>
      </p:sp>
      <p:sp>
        <p:nvSpPr>
          <p:cNvPr id="5" name="PoljeZBesedilom 4"/>
          <p:cNvSpPr txBox="1"/>
          <p:nvPr/>
        </p:nvSpPr>
        <p:spPr>
          <a:xfrm>
            <a:off x="911063" y="954212"/>
            <a:ext cx="6389227" cy="369332"/>
          </a:xfrm>
          <a:prstGeom prst="rect">
            <a:avLst/>
          </a:prstGeom>
          <a:solidFill>
            <a:schemeClr val="accent6">
              <a:lumMod val="40000"/>
              <a:lumOff val="60000"/>
            </a:schemeClr>
          </a:solidFill>
          <a:ln>
            <a:solidFill>
              <a:schemeClr val="tx1"/>
            </a:solidFill>
          </a:ln>
        </p:spPr>
        <p:txBody>
          <a:bodyPr wrap="square" rtlCol="0">
            <a:spAutoFit/>
          </a:bodyPr>
          <a:lstStyle/>
          <a:p>
            <a:r>
              <a:rPr lang="sl-SI" dirty="0" smtClean="0"/>
              <a:t>Zakonodaja</a:t>
            </a:r>
            <a:endParaRPr lang="sl-SI" dirty="0"/>
          </a:p>
        </p:txBody>
      </p:sp>
      <p:cxnSp>
        <p:nvCxnSpPr>
          <p:cNvPr id="6" name="Raven povezovalnik 5"/>
          <p:cNvCxnSpPr>
            <a:stCxn id="5" idx="1"/>
          </p:cNvCxnSpPr>
          <p:nvPr/>
        </p:nvCxnSpPr>
        <p:spPr>
          <a:xfrm flipH="1">
            <a:off x="540271" y="1138878"/>
            <a:ext cx="3707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Raven povezovalnik 6"/>
          <p:cNvCxnSpPr/>
          <p:nvPr/>
        </p:nvCxnSpPr>
        <p:spPr>
          <a:xfrm>
            <a:off x="468263" y="666180"/>
            <a:ext cx="0" cy="472698"/>
          </a:xfrm>
          <a:prstGeom prst="line">
            <a:avLst/>
          </a:prstGeom>
        </p:spPr>
        <p:style>
          <a:lnRef idx="1">
            <a:schemeClr val="accent1"/>
          </a:lnRef>
          <a:fillRef idx="0">
            <a:schemeClr val="accent1"/>
          </a:fillRef>
          <a:effectRef idx="0">
            <a:schemeClr val="accent1"/>
          </a:effectRef>
          <a:fontRef idx="minor">
            <a:schemeClr val="tx1"/>
          </a:fontRef>
        </p:style>
      </p:cxnSp>
      <p:sp>
        <p:nvSpPr>
          <p:cNvPr id="31" name="PoljeZBesedilom 30"/>
          <p:cNvSpPr txBox="1"/>
          <p:nvPr/>
        </p:nvSpPr>
        <p:spPr>
          <a:xfrm>
            <a:off x="2484487" y="1602284"/>
            <a:ext cx="3096344" cy="369332"/>
          </a:xfrm>
          <a:prstGeom prst="rect">
            <a:avLst/>
          </a:prstGeom>
          <a:noFill/>
          <a:ln>
            <a:solidFill>
              <a:schemeClr val="tx1"/>
            </a:solidFill>
          </a:ln>
        </p:spPr>
        <p:txBody>
          <a:bodyPr wrap="square" rtlCol="0">
            <a:spAutoFit/>
          </a:bodyPr>
          <a:lstStyle/>
          <a:p>
            <a:r>
              <a:rPr lang="sl-SI" dirty="0" smtClean="0"/>
              <a:t>Skupna trgovinska politika EU</a:t>
            </a:r>
            <a:endParaRPr lang="sl-SI" dirty="0"/>
          </a:p>
        </p:txBody>
      </p:sp>
      <p:cxnSp>
        <p:nvCxnSpPr>
          <p:cNvPr id="59" name="Raven povezovalnik 58"/>
          <p:cNvCxnSpPr/>
          <p:nvPr/>
        </p:nvCxnSpPr>
        <p:spPr>
          <a:xfrm>
            <a:off x="3996655" y="1971616"/>
            <a:ext cx="0" cy="1718900"/>
          </a:xfrm>
          <a:prstGeom prst="line">
            <a:avLst/>
          </a:prstGeom>
        </p:spPr>
        <p:style>
          <a:lnRef idx="1">
            <a:schemeClr val="accent1"/>
          </a:lnRef>
          <a:fillRef idx="0">
            <a:schemeClr val="accent1"/>
          </a:fillRef>
          <a:effectRef idx="0">
            <a:schemeClr val="accent1"/>
          </a:effectRef>
          <a:fontRef idx="minor">
            <a:schemeClr val="tx1"/>
          </a:fontRef>
        </p:style>
      </p:cxnSp>
      <p:sp>
        <p:nvSpPr>
          <p:cNvPr id="3" name="PoljeZBesedilom 2"/>
          <p:cNvSpPr txBox="1"/>
          <p:nvPr/>
        </p:nvSpPr>
        <p:spPr>
          <a:xfrm>
            <a:off x="4096284" y="2106340"/>
            <a:ext cx="2520280" cy="1200329"/>
          </a:xfrm>
          <a:prstGeom prst="rect">
            <a:avLst/>
          </a:prstGeom>
          <a:noFill/>
        </p:spPr>
        <p:txBody>
          <a:bodyPr wrap="square" rtlCol="0">
            <a:spAutoFit/>
          </a:bodyPr>
          <a:lstStyle/>
          <a:p>
            <a:r>
              <a:rPr lang="sl-SI" dirty="0" smtClean="0"/>
              <a:t>eno od ključnih področij, pristojnost posameznih držav članic EU prenesena</a:t>
            </a:r>
            <a:endParaRPr lang="sl-SI" dirty="0"/>
          </a:p>
        </p:txBody>
      </p:sp>
      <p:sp>
        <p:nvSpPr>
          <p:cNvPr id="44" name="PoljeZBesedilom 43"/>
          <p:cNvSpPr txBox="1"/>
          <p:nvPr/>
        </p:nvSpPr>
        <p:spPr>
          <a:xfrm>
            <a:off x="2636887" y="3690516"/>
            <a:ext cx="2295872" cy="369332"/>
          </a:xfrm>
          <a:prstGeom prst="rect">
            <a:avLst/>
          </a:prstGeom>
          <a:noFill/>
          <a:ln>
            <a:solidFill>
              <a:schemeClr val="tx1"/>
            </a:solidFill>
          </a:ln>
        </p:spPr>
        <p:txBody>
          <a:bodyPr wrap="square" rtlCol="0">
            <a:spAutoFit/>
          </a:bodyPr>
          <a:lstStyle/>
          <a:p>
            <a:r>
              <a:rPr lang="sl-SI" dirty="0" smtClean="0"/>
              <a:t>nadnacionalno raven</a:t>
            </a:r>
            <a:endParaRPr lang="sl-SI" dirty="0"/>
          </a:p>
        </p:txBody>
      </p:sp>
      <p:sp>
        <p:nvSpPr>
          <p:cNvPr id="46" name="PoljeZBesedilom 45"/>
          <p:cNvSpPr txBox="1"/>
          <p:nvPr/>
        </p:nvSpPr>
        <p:spPr>
          <a:xfrm>
            <a:off x="3148465" y="6993592"/>
            <a:ext cx="1696379" cy="369332"/>
          </a:xfrm>
          <a:prstGeom prst="rect">
            <a:avLst/>
          </a:prstGeom>
          <a:noFill/>
          <a:ln>
            <a:solidFill>
              <a:schemeClr val="tx1"/>
            </a:solidFill>
          </a:ln>
        </p:spPr>
        <p:txBody>
          <a:bodyPr wrap="square" rtlCol="0">
            <a:spAutoFit/>
          </a:bodyPr>
          <a:lstStyle/>
          <a:p>
            <a:r>
              <a:rPr lang="sl-SI" dirty="0" smtClean="0"/>
              <a:t>države članice</a:t>
            </a:r>
            <a:endParaRPr lang="sl-SI" dirty="0"/>
          </a:p>
        </p:txBody>
      </p:sp>
      <p:cxnSp>
        <p:nvCxnSpPr>
          <p:cNvPr id="10" name="Raven puščični povezovalnik 9"/>
          <p:cNvCxnSpPr>
            <a:stCxn id="46" idx="0"/>
          </p:cNvCxnSpPr>
          <p:nvPr/>
        </p:nvCxnSpPr>
        <p:spPr>
          <a:xfrm flipV="1">
            <a:off x="3996655" y="4059848"/>
            <a:ext cx="0" cy="29337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4068663" y="4467503"/>
            <a:ext cx="2520280" cy="2031325"/>
          </a:xfrm>
          <a:prstGeom prst="rect">
            <a:avLst/>
          </a:prstGeom>
          <a:noFill/>
        </p:spPr>
        <p:txBody>
          <a:bodyPr wrap="square" rtlCol="0">
            <a:spAutoFit/>
          </a:bodyPr>
          <a:lstStyle/>
          <a:p>
            <a:r>
              <a:rPr lang="sl-SI" dirty="0" smtClean="0"/>
              <a:t>v procesu oblikovanja skupne trgovinske politike oz. posameznih njenih ukrepov aktivno sodelujejo in zastopajo interese svojega gospodarstva</a:t>
            </a:r>
            <a:endParaRPr lang="sl-SI" dirty="0"/>
          </a:p>
        </p:txBody>
      </p:sp>
      <p:sp>
        <p:nvSpPr>
          <p:cNvPr id="50" name="PoljeZBesedilom 49"/>
          <p:cNvSpPr txBox="1"/>
          <p:nvPr/>
        </p:nvSpPr>
        <p:spPr>
          <a:xfrm>
            <a:off x="1323626" y="7794972"/>
            <a:ext cx="5769373" cy="369332"/>
          </a:xfrm>
          <a:prstGeom prst="rect">
            <a:avLst/>
          </a:prstGeom>
          <a:noFill/>
          <a:ln>
            <a:solidFill>
              <a:schemeClr val="tx1"/>
            </a:solidFill>
          </a:ln>
        </p:spPr>
        <p:txBody>
          <a:bodyPr wrap="square" rtlCol="0">
            <a:spAutoFit/>
          </a:bodyPr>
          <a:lstStyle/>
          <a:p>
            <a:r>
              <a:rPr lang="sl-SI" dirty="0" smtClean="0"/>
              <a:t>sprejeti predpisi EU na področju skupne trgovinske politike</a:t>
            </a:r>
            <a:endParaRPr lang="sl-SI" dirty="0"/>
          </a:p>
        </p:txBody>
      </p:sp>
      <p:cxnSp>
        <p:nvCxnSpPr>
          <p:cNvPr id="51" name="Raven povezovalnik 50"/>
          <p:cNvCxnSpPr/>
          <p:nvPr/>
        </p:nvCxnSpPr>
        <p:spPr>
          <a:xfrm>
            <a:off x="4149055" y="8092296"/>
            <a:ext cx="0" cy="1718900"/>
          </a:xfrm>
          <a:prstGeom prst="line">
            <a:avLst/>
          </a:prstGeom>
        </p:spPr>
        <p:style>
          <a:lnRef idx="1">
            <a:schemeClr val="accent1"/>
          </a:lnRef>
          <a:fillRef idx="0">
            <a:schemeClr val="accent1"/>
          </a:fillRef>
          <a:effectRef idx="0">
            <a:schemeClr val="accent1"/>
          </a:effectRef>
          <a:fontRef idx="minor">
            <a:schemeClr val="tx1"/>
          </a:fontRef>
        </p:style>
      </p:cxnSp>
      <p:sp>
        <p:nvSpPr>
          <p:cNvPr id="53" name="PoljeZBesedilom 52"/>
          <p:cNvSpPr txBox="1"/>
          <p:nvPr/>
        </p:nvSpPr>
        <p:spPr>
          <a:xfrm>
            <a:off x="4248684" y="8400494"/>
            <a:ext cx="2520280" cy="923330"/>
          </a:xfrm>
          <a:prstGeom prst="rect">
            <a:avLst/>
          </a:prstGeom>
          <a:noFill/>
        </p:spPr>
        <p:txBody>
          <a:bodyPr wrap="square" rtlCol="0">
            <a:spAutoFit/>
          </a:bodyPr>
          <a:lstStyle/>
          <a:p>
            <a:r>
              <a:rPr lang="sl-SI" dirty="0" smtClean="0"/>
              <a:t>so v celoti zavezujoči in se neposredno uporabljajo</a:t>
            </a:r>
            <a:endParaRPr lang="sl-SI" dirty="0"/>
          </a:p>
        </p:txBody>
      </p:sp>
      <p:sp>
        <p:nvSpPr>
          <p:cNvPr id="55" name="PoljeZBesedilom 54"/>
          <p:cNvSpPr txBox="1"/>
          <p:nvPr/>
        </p:nvSpPr>
        <p:spPr>
          <a:xfrm>
            <a:off x="2789287" y="9811196"/>
            <a:ext cx="2295872" cy="369332"/>
          </a:xfrm>
          <a:prstGeom prst="rect">
            <a:avLst/>
          </a:prstGeom>
          <a:noFill/>
          <a:ln>
            <a:solidFill>
              <a:schemeClr val="tx1"/>
            </a:solidFill>
          </a:ln>
        </p:spPr>
        <p:txBody>
          <a:bodyPr wrap="square" rtlCol="0">
            <a:spAutoFit/>
          </a:bodyPr>
          <a:lstStyle/>
          <a:p>
            <a:r>
              <a:rPr lang="sl-SI" dirty="0" smtClean="0"/>
              <a:t>v državah članicah</a:t>
            </a:r>
            <a:endParaRPr lang="sl-SI" dirty="0"/>
          </a:p>
        </p:txBody>
      </p:sp>
    </p:spTree>
    <p:extLst>
      <p:ext uri="{BB962C8B-B14F-4D97-AF65-F5344CB8AC3E}">
        <p14:creationId xmlns:p14="http://schemas.microsoft.com/office/powerpoint/2010/main" val="1425689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76993" y="306140"/>
            <a:ext cx="5291151" cy="369332"/>
          </a:xfrm>
          <a:prstGeom prst="rect">
            <a:avLst/>
          </a:prstGeom>
          <a:noFill/>
          <a:ln>
            <a:solidFill>
              <a:schemeClr val="tx1"/>
            </a:solidFill>
          </a:ln>
        </p:spPr>
        <p:txBody>
          <a:bodyPr wrap="square" rtlCol="0">
            <a:spAutoFit/>
          </a:bodyPr>
          <a:lstStyle/>
          <a:p>
            <a:pPr algn="ctr"/>
            <a:r>
              <a:rPr lang="sl-SI" dirty="0" smtClean="0"/>
              <a:t>Kulturo države sestavljajo</a:t>
            </a:r>
            <a:endParaRPr lang="sl-SI" dirty="0"/>
          </a:p>
        </p:txBody>
      </p:sp>
      <p:sp>
        <p:nvSpPr>
          <p:cNvPr id="5" name="PoljeZBesedilom 4"/>
          <p:cNvSpPr txBox="1"/>
          <p:nvPr/>
        </p:nvSpPr>
        <p:spPr>
          <a:xfrm>
            <a:off x="911063" y="954212"/>
            <a:ext cx="6389227" cy="369332"/>
          </a:xfrm>
          <a:prstGeom prst="rect">
            <a:avLst/>
          </a:prstGeom>
          <a:solidFill>
            <a:schemeClr val="accent6">
              <a:lumMod val="40000"/>
              <a:lumOff val="60000"/>
            </a:schemeClr>
          </a:solidFill>
          <a:ln>
            <a:solidFill>
              <a:schemeClr val="tx1"/>
            </a:solidFill>
          </a:ln>
        </p:spPr>
        <p:txBody>
          <a:bodyPr wrap="square" rtlCol="0">
            <a:spAutoFit/>
          </a:bodyPr>
          <a:lstStyle/>
          <a:p>
            <a:r>
              <a:rPr lang="sl-SI" dirty="0" smtClean="0"/>
              <a:t>Zakonodaja</a:t>
            </a:r>
            <a:endParaRPr lang="sl-SI" dirty="0"/>
          </a:p>
        </p:txBody>
      </p:sp>
      <p:cxnSp>
        <p:nvCxnSpPr>
          <p:cNvPr id="6" name="Raven povezovalnik 5"/>
          <p:cNvCxnSpPr>
            <a:stCxn id="5" idx="1"/>
          </p:cNvCxnSpPr>
          <p:nvPr/>
        </p:nvCxnSpPr>
        <p:spPr>
          <a:xfrm flipH="1">
            <a:off x="540271" y="1138878"/>
            <a:ext cx="3707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Raven povezovalnik 6"/>
          <p:cNvCxnSpPr/>
          <p:nvPr/>
        </p:nvCxnSpPr>
        <p:spPr>
          <a:xfrm>
            <a:off x="468263" y="666180"/>
            <a:ext cx="0" cy="472698"/>
          </a:xfrm>
          <a:prstGeom prst="line">
            <a:avLst/>
          </a:prstGeom>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2484487" y="1602284"/>
            <a:ext cx="3096344" cy="369332"/>
          </a:xfrm>
          <a:prstGeom prst="rect">
            <a:avLst/>
          </a:prstGeom>
          <a:noFill/>
          <a:ln>
            <a:solidFill>
              <a:schemeClr val="tx1"/>
            </a:solidFill>
          </a:ln>
        </p:spPr>
        <p:txBody>
          <a:bodyPr wrap="square" rtlCol="0">
            <a:spAutoFit/>
          </a:bodyPr>
          <a:lstStyle/>
          <a:p>
            <a:r>
              <a:rPr lang="sl-SI" dirty="0" smtClean="0"/>
              <a:t>Slovenska podjetja v Sloveniji</a:t>
            </a:r>
            <a:endParaRPr lang="sl-SI" dirty="0"/>
          </a:p>
        </p:txBody>
      </p:sp>
      <p:cxnSp>
        <p:nvCxnSpPr>
          <p:cNvPr id="9" name="Raven povezovalnik 8"/>
          <p:cNvCxnSpPr/>
          <p:nvPr/>
        </p:nvCxnSpPr>
        <p:spPr>
          <a:xfrm>
            <a:off x="3996655" y="1971616"/>
            <a:ext cx="0" cy="998820"/>
          </a:xfrm>
          <a:prstGeom prst="line">
            <a:avLst/>
          </a:prstGeom>
        </p:spPr>
        <p:style>
          <a:lnRef idx="1">
            <a:schemeClr val="accent1"/>
          </a:lnRef>
          <a:fillRef idx="0">
            <a:schemeClr val="accent1"/>
          </a:fillRef>
          <a:effectRef idx="0">
            <a:schemeClr val="accent1"/>
          </a:effectRef>
          <a:fontRef idx="minor">
            <a:schemeClr val="tx1"/>
          </a:fontRef>
        </p:style>
      </p:cxnSp>
      <p:sp>
        <p:nvSpPr>
          <p:cNvPr id="10" name="PoljeZBesedilom 9"/>
          <p:cNvSpPr txBox="1"/>
          <p:nvPr/>
        </p:nvSpPr>
        <p:spPr>
          <a:xfrm>
            <a:off x="4104485" y="2175443"/>
            <a:ext cx="2520280" cy="646331"/>
          </a:xfrm>
          <a:prstGeom prst="rect">
            <a:avLst/>
          </a:prstGeom>
          <a:noFill/>
        </p:spPr>
        <p:txBody>
          <a:bodyPr wrap="square" rtlCol="0">
            <a:spAutoFit/>
          </a:bodyPr>
          <a:lstStyle/>
          <a:p>
            <a:r>
              <a:rPr lang="sl-SI" dirty="0" smtClean="0"/>
              <a:t>lahko kupujejo svoje blago in storitve iz</a:t>
            </a:r>
            <a:endParaRPr lang="sl-SI" dirty="0"/>
          </a:p>
        </p:txBody>
      </p:sp>
      <p:sp>
        <p:nvSpPr>
          <p:cNvPr id="11" name="PoljeZBesedilom 10"/>
          <p:cNvSpPr txBox="1"/>
          <p:nvPr/>
        </p:nvSpPr>
        <p:spPr>
          <a:xfrm>
            <a:off x="454296" y="3402484"/>
            <a:ext cx="2295872" cy="646331"/>
          </a:xfrm>
          <a:prstGeom prst="rect">
            <a:avLst/>
          </a:prstGeom>
          <a:noFill/>
          <a:ln>
            <a:solidFill>
              <a:schemeClr val="tx1"/>
            </a:solidFill>
          </a:ln>
        </p:spPr>
        <p:txBody>
          <a:bodyPr wrap="square" rtlCol="0">
            <a:spAutoFit/>
          </a:bodyPr>
          <a:lstStyle/>
          <a:p>
            <a:r>
              <a:rPr lang="sl-SI" dirty="0" smtClean="0"/>
              <a:t>držav Evropske unije (EU)</a:t>
            </a:r>
            <a:endParaRPr lang="sl-SI" dirty="0"/>
          </a:p>
        </p:txBody>
      </p:sp>
      <p:sp>
        <p:nvSpPr>
          <p:cNvPr id="20" name="PoljeZBesedilom 19"/>
          <p:cNvSpPr txBox="1"/>
          <p:nvPr/>
        </p:nvSpPr>
        <p:spPr>
          <a:xfrm>
            <a:off x="5157167" y="3402484"/>
            <a:ext cx="2295872" cy="646331"/>
          </a:xfrm>
          <a:prstGeom prst="rect">
            <a:avLst/>
          </a:prstGeom>
          <a:noFill/>
          <a:ln>
            <a:solidFill>
              <a:schemeClr val="tx1"/>
            </a:solidFill>
          </a:ln>
        </p:spPr>
        <p:txBody>
          <a:bodyPr wrap="square" rtlCol="0">
            <a:spAutoFit/>
          </a:bodyPr>
          <a:lstStyle/>
          <a:p>
            <a:r>
              <a:rPr lang="sl-SI" dirty="0" err="1" smtClean="0"/>
              <a:t>t.i</a:t>
            </a:r>
            <a:r>
              <a:rPr lang="sl-SI" dirty="0" smtClean="0"/>
              <a:t>. tretjih držav, ki niso članice EU</a:t>
            </a:r>
            <a:endParaRPr lang="sl-SI" dirty="0"/>
          </a:p>
        </p:txBody>
      </p:sp>
      <p:cxnSp>
        <p:nvCxnSpPr>
          <p:cNvPr id="21" name="Raven povezovalnik 20"/>
          <p:cNvCxnSpPr/>
          <p:nvPr/>
        </p:nvCxnSpPr>
        <p:spPr>
          <a:xfrm flipH="1">
            <a:off x="1323627" y="2970436"/>
            <a:ext cx="49772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Raven povezovalnik 23"/>
          <p:cNvCxnSpPr/>
          <p:nvPr/>
        </p:nvCxnSpPr>
        <p:spPr>
          <a:xfrm>
            <a:off x="1332359" y="2970436"/>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Raven povezovalnik 25"/>
          <p:cNvCxnSpPr/>
          <p:nvPr/>
        </p:nvCxnSpPr>
        <p:spPr>
          <a:xfrm>
            <a:off x="6300911" y="2970436"/>
            <a:ext cx="0" cy="432048"/>
          </a:xfrm>
          <a:prstGeom prst="line">
            <a:avLst/>
          </a:prstGeom>
        </p:spPr>
        <p:style>
          <a:lnRef idx="1">
            <a:schemeClr val="accent1"/>
          </a:lnRef>
          <a:fillRef idx="0">
            <a:schemeClr val="accent1"/>
          </a:fillRef>
          <a:effectRef idx="0">
            <a:schemeClr val="accent1"/>
          </a:effectRef>
          <a:fontRef idx="minor">
            <a:schemeClr val="tx1"/>
          </a:fontRef>
        </p:style>
      </p:cxnSp>
      <p:sp>
        <p:nvSpPr>
          <p:cNvPr id="28" name="PoljeZBesedilom 27"/>
          <p:cNvSpPr txBox="1"/>
          <p:nvPr/>
        </p:nvSpPr>
        <p:spPr>
          <a:xfrm>
            <a:off x="3284959" y="4916393"/>
            <a:ext cx="2079848" cy="369331"/>
          </a:xfrm>
          <a:prstGeom prst="rect">
            <a:avLst/>
          </a:prstGeom>
          <a:noFill/>
          <a:ln>
            <a:solidFill>
              <a:schemeClr val="tx1"/>
            </a:solidFill>
          </a:ln>
        </p:spPr>
        <p:txBody>
          <a:bodyPr wrap="square" rtlCol="0">
            <a:spAutoFit/>
          </a:bodyPr>
          <a:lstStyle/>
          <a:p>
            <a:r>
              <a:rPr lang="sl-SI" dirty="0" smtClean="0"/>
              <a:t>Slovenska podjetja</a:t>
            </a:r>
            <a:endParaRPr lang="sl-SI" dirty="0"/>
          </a:p>
        </p:txBody>
      </p:sp>
      <p:cxnSp>
        <p:nvCxnSpPr>
          <p:cNvPr id="29" name="Raven povezovalnik 28"/>
          <p:cNvCxnSpPr/>
          <p:nvPr/>
        </p:nvCxnSpPr>
        <p:spPr>
          <a:xfrm>
            <a:off x="4149055" y="5285725"/>
            <a:ext cx="0" cy="998820"/>
          </a:xfrm>
          <a:prstGeom prst="line">
            <a:avLst/>
          </a:prstGeom>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4256885" y="5489552"/>
            <a:ext cx="2520280" cy="646331"/>
          </a:xfrm>
          <a:prstGeom prst="rect">
            <a:avLst/>
          </a:prstGeom>
          <a:noFill/>
        </p:spPr>
        <p:txBody>
          <a:bodyPr wrap="square" rtlCol="0">
            <a:spAutoFit/>
          </a:bodyPr>
          <a:lstStyle/>
          <a:p>
            <a:r>
              <a:rPr lang="sl-SI" dirty="0"/>
              <a:t>p</a:t>
            </a:r>
            <a:r>
              <a:rPr lang="sl-SI" dirty="0" smtClean="0"/>
              <a:t>rodajajo svoje blago in storitve v</a:t>
            </a:r>
            <a:endParaRPr lang="sl-SI" dirty="0"/>
          </a:p>
        </p:txBody>
      </p:sp>
      <p:sp>
        <p:nvSpPr>
          <p:cNvPr id="31" name="PoljeZBesedilom 30"/>
          <p:cNvSpPr txBox="1"/>
          <p:nvPr/>
        </p:nvSpPr>
        <p:spPr>
          <a:xfrm>
            <a:off x="606696" y="6716593"/>
            <a:ext cx="2295872" cy="369332"/>
          </a:xfrm>
          <a:prstGeom prst="rect">
            <a:avLst/>
          </a:prstGeom>
          <a:noFill/>
          <a:ln>
            <a:solidFill>
              <a:schemeClr val="tx1"/>
            </a:solidFill>
          </a:ln>
        </p:spPr>
        <p:txBody>
          <a:bodyPr wrap="square" rtlCol="0">
            <a:spAutoFit/>
          </a:bodyPr>
          <a:lstStyle/>
          <a:p>
            <a:r>
              <a:rPr lang="sl-SI" dirty="0" smtClean="0"/>
              <a:t>v države EU</a:t>
            </a:r>
            <a:endParaRPr lang="sl-SI" dirty="0"/>
          </a:p>
        </p:txBody>
      </p:sp>
      <p:sp>
        <p:nvSpPr>
          <p:cNvPr id="32" name="PoljeZBesedilom 31"/>
          <p:cNvSpPr txBox="1"/>
          <p:nvPr/>
        </p:nvSpPr>
        <p:spPr>
          <a:xfrm>
            <a:off x="5309567" y="6716593"/>
            <a:ext cx="2295872" cy="646331"/>
          </a:xfrm>
          <a:prstGeom prst="rect">
            <a:avLst/>
          </a:prstGeom>
          <a:noFill/>
          <a:ln>
            <a:solidFill>
              <a:schemeClr val="tx1"/>
            </a:solidFill>
          </a:ln>
        </p:spPr>
        <p:txBody>
          <a:bodyPr wrap="square" rtlCol="0">
            <a:spAutoFit/>
          </a:bodyPr>
          <a:lstStyle/>
          <a:p>
            <a:r>
              <a:rPr lang="sl-SI" dirty="0" smtClean="0"/>
              <a:t>tretje države, nečlanice EU</a:t>
            </a:r>
            <a:endParaRPr lang="sl-SI" dirty="0"/>
          </a:p>
        </p:txBody>
      </p:sp>
      <p:cxnSp>
        <p:nvCxnSpPr>
          <p:cNvPr id="33" name="Raven povezovalnik 32"/>
          <p:cNvCxnSpPr/>
          <p:nvPr/>
        </p:nvCxnSpPr>
        <p:spPr>
          <a:xfrm flipH="1">
            <a:off x="1476027" y="6284545"/>
            <a:ext cx="49772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Raven povezovalnik 33"/>
          <p:cNvCxnSpPr/>
          <p:nvPr/>
        </p:nvCxnSpPr>
        <p:spPr>
          <a:xfrm>
            <a:off x="1484759" y="6284545"/>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Raven povezovalnik 34"/>
          <p:cNvCxnSpPr/>
          <p:nvPr/>
        </p:nvCxnSpPr>
        <p:spPr>
          <a:xfrm>
            <a:off x="6453311" y="6284545"/>
            <a:ext cx="0" cy="43204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0794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1809016"/>
            <a:ext cx="6405840" cy="369332"/>
          </a:xfrm>
          <a:prstGeom prst="rect">
            <a:avLst/>
          </a:prstGeom>
          <a:solidFill>
            <a:srgbClr val="FFFF00"/>
          </a:solidFill>
        </p:spPr>
        <p:txBody>
          <a:bodyPr wrap="square" rtlCol="0">
            <a:spAutoFit/>
          </a:bodyPr>
          <a:lstStyle/>
          <a:p>
            <a:r>
              <a:rPr lang="sl-SI" dirty="0" smtClean="0"/>
              <a:t>1. Kakšen trg je postal slovenski trg z vstopom v EU?</a:t>
            </a:r>
            <a:endParaRPr lang="sl-SI" dirty="0"/>
          </a:p>
        </p:txBody>
      </p:sp>
      <p:sp>
        <p:nvSpPr>
          <p:cNvPr id="56" name="PoljeZBesedilom 55"/>
          <p:cNvSpPr txBox="1"/>
          <p:nvPr/>
        </p:nvSpPr>
        <p:spPr>
          <a:xfrm>
            <a:off x="612279" y="306140"/>
            <a:ext cx="6264696" cy="830997"/>
          </a:xfrm>
          <a:prstGeom prst="rect">
            <a:avLst/>
          </a:prstGeom>
          <a:noFill/>
        </p:spPr>
        <p:txBody>
          <a:bodyPr wrap="square" rtlCol="0">
            <a:spAutoFit/>
          </a:bodyPr>
          <a:lstStyle/>
          <a:p>
            <a:r>
              <a:rPr lang="sl-SI" sz="2400" dirty="0" smtClean="0"/>
              <a:t>9.2  POSLOVANJE MED SLOVENIJO IN DRŽAVAMI ČLANICAMI EU</a:t>
            </a:r>
            <a:endParaRPr lang="sl-SI" sz="2400" dirty="0"/>
          </a:p>
        </p:txBody>
      </p:sp>
      <p:sp>
        <p:nvSpPr>
          <p:cNvPr id="2" name="PoljeZBesedilom 1"/>
          <p:cNvSpPr txBox="1"/>
          <p:nvPr/>
        </p:nvSpPr>
        <p:spPr>
          <a:xfrm>
            <a:off x="612279" y="2178348"/>
            <a:ext cx="4176464" cy="369332"/>
          </a:xfrm>
          <a:prstGeom prst="rect">
            <a:avLst/>
          </a:prstGeom>
          <a:noFill/>
        </p:spPr>
        <p:txBody>
          <a:bodyPr wrap="square" rtlCol="0">
            <a:spAutoFit/>
          </a:bodyPr>
          <a:lstStyle/>
          <a:p>
            <a:r>
              <a:rPr lang="sl-SI" dirty="0"/>
              <a:t>s</a:t>
            </a:r>
            <a:r>
              <a:rPr lang="sl-SI" dirty="0" smtClean="0"/>
              <a:t>estavni del notranjega trga EU</a:t>
            </a:r>
            <a:endParaRPr lang="sl-SI" dirty="0"/>
          </a:p>
        </p:txBody>
      </p:sp>
      <p:sp>
        <p:nvSpPr>
          <p:cNvPr id="23" name="PoljeZBesedilom 22"/>
          <p:cNvSpPr txBox="1"/>
          <p:nvPr/>
        </p:nvSpPr>
        <p:spPr>
          <a:xfrm>
            <a:off x="615151" y="2826420"/>
            <a:ext cx="6405840" cy="369332"/>
          </a:xfrm>
          <a:prstGeom prst="rect">
            <a:avLst/>
          </a:prstGeom>
          <a:solidFill>
            <a:srgbClr val="FFFF00"/>
          </a:solidFill>
        </p:spPr>
        <p:txBody>
          <a:bodyPr wrap="square" rtlCol="0">
            <a:spAutoFit/>
          </a:bodyPr>
          <a:lstStyle/>
          <a:p>
            <a:r>
              <a:rPr lang="sl-SI" dirty="0" smtClean="0"/>
              <a:t>2. Kaj je značilno za notranji trg EU?</a:t>
            </a:r>
            <a:endParaRPr lang="sl-SI" dirty="0"/>
          </a:p>
        </p:txBody>
      </p:sp>
      <p:sp>
        <p:nvSpPr>
          <p:cNvPr id="27" name="PoljeZBesedilom 26"/>
          <p:cNvSpPr txBox="1"/>
          <p:nvPr/>
        </p:nvSpPr>
        <p:spPr>
          <a:xfrm>
            <a:off x="684287" y="3330476"/>
            <a:ext cx="4176464" cy="369332"/>
          </a:xfrm>
          <a:prstGeom prst="rect">
            <a:avLst/>
          </a:prstGeom>
          <a:noFill/>
        </p:spPr>
        <p:txBody>
          <a:bodyPr wrap="square" rtlCol="0">
            <a:spAutoFit/>
          </a:bodyPr>
          <a:lstStyle/>
          <a:p>
            <a:r>
              <a:rPr lang="sl-SI" dirty="0" smtClean="0"/>
              <a:t>prost pretok blaga in storitev</a:t>
            </a:r>
            <a:endParaRPr lang="sl-SI" dirty="0"/>
          </a:p>
        </p:txBody>
      </p:sp>
      <p:sp>
        <p:nvSpPr>
          <p:cNvPr id="28" name="PoljeZBesedilom 27"/>
          <p:cNvSpPr txBox="1"/>
          <p:nvPr/>
        </p:nvSpPr>
        <p:spPr>
          <a:xfrm>
            <a:off x="540271" y="3969256"/>
            <a:ext cx="6405840" cy="369332"/>
          </a:xfrm>
          <a:prstGeom prst="rect">
            <a:avLst/>
          </a:prstGeom>
          <a:solidFill>
            <a:srgbClr val="FFFF00"/>
          </a:solidFill>
        </p:spPr>
        <p:txBody>
          <a:bodyPr wrap="square" rtlCol="0">
            <a:spAutoFit/>
          </a:bodyPr>
          <a:lstStyle/>
          <a:p>
            <a:r>
              <a:rPr lang="sl-SI" dirty="0" smtClean="0"/>
              <a:t>3. Katera je temeljna vrednota notranjega trga EU?</a:t>
            </a:r>
            <a:endParaRPr lang="sl-SI" dirty="0"/>
          </a:p>
        </p:txBody>
      </p:sp>
      <p:sp>
        <p:nvSpPr>
          <p:cNvPr id="29" name="PoljeZBesedilom 28"/>
          <p:cNvSpPr txBox="1"/>
          <p:nvPr/>
        </p:nvSpPr>
        <p:spPr>
          <a:xfrm>
            <a:off x="540271" y="4410596"/>
            <a:ext cx="6123552" cy="369332"/>
          </a:xfrm>
          <a:prstGeom prst="rect">
            <a:avLst/>
          </a:prstGeom>
          <a:noFill/>
        </p:spPr>
        <p:txBody>
          <a:bodyPr wrap="square" rtlCol="0">
            <a:spAutoFit/>
          </a:bodyPr>
          <a:lstStyle/>
          <a:p>
            <a:r>
              <a:rPr lang="sl-SI" dirty="0"/>
              <a:t>č</a:t>
            </a:r>
            <a:r>
              <a:rPr lang="sl-SI" dirty="0" smtClean="0"/>
              <a:t>im bolj svobodno trgovanje in odprava carinskih postopkov</a:t>
            </a:r>
            <a:endParaRPr lang="sl-SI" dirty="0"/>
          </a:p>
        </p:txBody>
      </p:sp>
      <p:sp>
        <p:nvSpPr>
          <p:cNvPr id="31" name="PoljeZBesedilom 30"/>
          <p:cNvSpPr txBox="1"/>
          <p:nvPr/>
        </p:nvSpPr>
        <p:spPr>
          <a:xfrm>
            <a:off x="540271" y="5040084"/>
            <a:ext cx="6405840" cy="369332"/>
          </a:xfrm>
          <a:prstGeom prst="rect">
            <a:avLst/>
          </a:prstGeom>
          <a:solidFill>
            <a:srgbClr val="FFFF00"/>
          </a:solidFill>
        </p:spPr>
        <p:txBody>
          <a:bodyPr wrap="square" rtlCol="0">
            <a:spAutoFit/>
          </a:bodyPr>
          <a:lstStyle/>
          <a:p>
            <a:r>
              <a:rPr lang="sl-SI" dirty="0" smtClean="0"/>
              <a:t>4. Za kakšno carinsko območje se šteje trg EU?</a:t>
            </a:r>
            <a:endParaRPr lang="sl-SI" dirty="0"/>
          </a:p>
        </p:txBody>
      </p:sp>
      <p:sp>
        <p:nvSpPr>
          <p:cNvPr id="32" name="PoljeZBesedilom 31"/>
          <p:cNvSpPr txBox="1"/>
          <p:nvPr/>
        </p:nvSpPr>
        <p:spPr>
          <a:xfrm>
            <a:off x="540271" y="5481424"/>
            <a:ext cx="6123552" cy="369332"/>
          </a:xfrm>
          <a:prstGeom prst="rect">
            <a:avLst/>
          </a:prstGeom>
          <a:noFill/>
        </p:spPr>
        <p:txBody>
          <a:bodyPr wrap="square" rtlCol="0">
            <a:spAutoFit/>
          </a:bodyPr>
          <a:lstStyle/>
          <a:p>
            <a:r>
              <a:rPr lang="sl-SI" dirty="0" smtClean="0"/>
              <a:t>eno carinsko območje</a:t>
            </a:r>
            <a:endParaRPr lang="sl-SI" dirty="0"/>
          </a:p>
        </p:txBody>
      </p:sp>
      <p:sp>
        <p:nvSpPr>
          <p:cNvPr id="33" name="PoljeZBesedilom 32"/>
          <p:cNvSpPr txBox="1"/>
          <p:nvPr/>
        </p:nvSpPr>
        <p:spPr>
          <a:xfrm>
            <a:off x="540271" y="5985480"/>
            <a:ext cx="6405840" cy="369332"/>
          </a:xfrm>
          <a:prstGeom prst="rect">
            <a:avLst/>
          </a:prstGeom>
          <a:solidFill>
            <a:srgbClr val="FFFF00"/>
          </a:solidFill>
        </p:spPr>
        <p:txBody>
          <a:bodyPr wrap="square" rtlCol="0">
            <a:spAutoFit/>
          </a:bodyPr>
          <a:lstStyle/>
          <a:p>
            <a:r>
              <a:rPr lang="sl-SI" dirty="0" smtClean="0"/>
              <a:t>5. Kaj je značilnost „skupnostnega blaga“?</a:t>
            </a:r>
            <a:endParaRPr lang="sl-SI" dirty="0"/>
          </a:p>
        </p:txBody>
      </p:sp>
      <p:sp>
        <p:nvSpPr>
          <p:cNvPr id="3" name="PoljeZBesedilom 2"/>
          <p:cNvSpPr txBox="1"/>
          <p:nvPr/>
        </p:nvSpPr>
        <p:spPr>
          <a:xfrm>
            <a:off x="2916535" y="6498828"/>
            <a:ext cx="1944216" cy="369332"/>
          </a:xfrm>
          <a:prstGeom prst="rect">
            <a:avLst/>
          </a:prstGeom>
          <a:noFill/>
          <a:ln>
            <a:solidFill>
              <a:schemeClr val="tx1"/>
            </a:solidFill>
          </a:ln>
        </p:spPr>
        <p:txBody>
          <a:bodyPr wrap="square" rtlCol="0">
            <a:spAutoFit/>
          </a:bodyPr>
          <a:lstStyle/>
          <a:p>
            <a:r>
              <a:rPr lang="sl-SI" dirty="0" smtClean="0"/>
              <a:t>slovensko podjetje</a:t>
            </a:r>
            <a:endParaRPr lang="sl-SI" dirty="0"/>
          </a:p>
        </p:txBody>
      </p:sp>
      <p:sp>
        <p:nvSpPr>
          <p:cNvPr id="6" name="PoljeZBesedilom 5"/>
          <p:cNvSpPr txBox="1"/>
          <p:nvPr/>
        </p:nvSpPr>
        <p:spPr>
          <a:xfrm>
            <a:off x="468263" y="7547590"/>
            <a:ext cx="1584176" cy="646331"/>
          </a:xfrm>
          <a:prstGeom prst="rect">
            <a:avLst/>
          </a:prstGeom>
          <a:noFill/>
          <a:ln>
            <a:solidFill>
              <a:schemeClr val="tx1"/>
            </a:solidFill>
          </a:ln>
        </p:spPr>
        <p:txBody>
          <a:bodyPr wrap="square" rtlCol="0">
            <a:spAutoFit/>
          </a:bodyPr>
          <a:lstStyle/>
          <a:p>
            <a:pPr algn="ctr"/>
            <a:r>
              <a:rPr lang="sl-SI" dirty="0" smtClean="0"/>
              <a:t>kupuje pri članicah EU</a:t>
            </a:r>
            <a:endParaRPr lang="sl-SI" dirty="0"/>
          </a:p>
        </p:txBody>
      </p:sp>
      <p:sp>
        <p:nvSpPr>
          <p:cNvPr id="35" name="PoljeZBesedilom 34"/>
          <p:cNvSpPr txBox="1"/>
          <p:nvPr/>
        </p:nvSpPr>
        <p:spPr>
          <a:xfrm>
            <a:off x="4572719" y="7547590"/>
            <a:ext cx="2448272" cy="646331"/>
          </a:xfrm>
          <a:prstGeom prst="rect">
            <a:avLst/>
          </a:prstGeom>
          <a:noFill/>
          <a:ln>
            <a:solidFill>
              <a:schemeClr val="tx1"/>
            </a:solidFill>
          </a:ln>
        </p:spPr>
        <p:txBody>
          <a:bodyPr wrap="square" rtlCol="0">
            <a:spAutoFit/>
          </a:bodyPr>
          <a:lstStyle/>
          <a:p>
            <a:pPr algn="ctr"/>
            <a:r>
              <a:rPr lang="sl-SI" dirty="0"/>
              <a:t>p</a:t>
            </a:r>
            <a:r>
              <a:rPr lang="sl-SI" dirty="0" smtClean="0"/>
              <a:t>rodaja blago iz članic EU</a:t>
            </a:r>
            <a:endParaRPr lang="sl-SI" dirty="0"/>
          </a:p>
        </p:txBody>
      </p:sp>
      <p:cxnSp>
        <p:nvCxnSpPr>
          <p:cNvPr id="8" name="Raven povezovalnik 7"/>
          <p:cNvCxnSpPr/>
          <p:nvPr/>
        </p:nvCxnSpPr>
        <p:spPr>
          <a:xfrm>
            <a:off x="1044327" y="7218908"/>
            <a:ext cx="50045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Raven povezovalnik 12"/>
          <p:cNvCxnSpPr/>
          <p:nvPr/>
        </p:nvCxnSpPr>
        <p:spPr>
          <a:xfrm>
            <a:off x="1044327" y="7218908"/>
            <a:ext cx="0" cy="3286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Raven povezovalnik 39"/>
          <p:cNvCxnSpPr/>
          <p:nvPr/>
        </p:nvCxnSpPr>
        <p:spPr>
          <a:xfrm>
            <a:off x="6012879" y="7218908"/>
            <a:ext cx="0" cy="3286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Raven povezovalnik 40"/>
          <p:cNvCxnSpPr/>
          <p:nvPr/>
        </p:nvCxnSpPr>
        <p:spPr>
          <a:xfrm>
            <a:off x="3780631" y="6890226"/>
            <a:ext cx="0" cy="328682"/>
          </a:xfrm>
          <a:prstGeom prst="line">
            <a:avLst/>
          </a:prstGeom>
        </p:spPr>
        <p:style>
          <a:lnRef idx="1">
            <a:schemeClr val="accent1"/>
          </a:lnRef>
          <a:fillRef idx="0">
            <a:schemeClr val="accent1"/>
          </a:fillRef>
          <a:effectRef idx="0">
            <a:schemeClr val="accent1"/>
          </a:effectRef>
          <a:fontRef idx="minor">
            <a:schemeClr val="tx1"/>
          </a:fontRef>
        </p:style>
      </p:cxnSp>
      <p:sp>
        <p:nvSpPr>
          <p:cNvPr id="45" name="PoljeZBesedilom 44"/>
          <p:cNvSpPr txBox="1"/>
          <p:nvPr/>
        </p:nvSpPr>
        <p:spPr>
          <a:xfrm>
            <a:off x="2556495" y="9020849"/>
            <a:ext cx="2448272" cy="369332"/>
          </a:xfrm>
          <a:prstGeom prst="rect">
            <a:avLst/>
          </a:prstGeom>
          <a:noFill/>
          <a:ln>
            <a:solidFill>
              <a:schemeClr val="tx1"/>
            </a:solidFill>
          </a:ln>
        </p:spPr>
        <p:txBody>
          <a:bodyPr wrap="square" rtlCol="0">
            <a:spAutoFit/>
          </a:bodyPr>
          <a:lstStyle/>
          <a:p>
            <a:pPr algn="ctr"/>
            <a:r>
              <a:rPr lang="sl-SI" dirty="0" smtClean="0"/>
              <a:t>„skupnostno blago“</a:t>
            </a:r>
            <a:endParaRPr lang="sl-SI" dirty="0"/>
          </a:p>
        </p:txBody>
      </p:sp>
      <p:sp>
        <p:nvSpPr>
          <p:cNvPr id="46" name="PoljeZBesedilom 45"/>
          <p:cNvSpPr txBox="1"/>
          <p:nvPr/>
        </p:nvSpPr>
        <p:spPr>
          <a:xfrm>
            <a:off x="2556495" y="9812937"/>
            <a:ext cx="2592288" cy="646331"/>
          </a:xfrm>
          <a:prstGeom prst="rect">
            <a:avLst/>
          </a:prstGeom>
          <a:noFill/>
          <a:ln>
            <a:solidFill>
              <a:schemeClr val="tx1"/>
            </a:solidFill>
          </a:ln>
        </p:spPr>
        <p:txBody>
          <a:bodyPr wrap="square" rtlCol="0">
            <a:spAutoFit/>
          </a:bodyPr>
          <a:lstStyle/>
          <a:p>
            <a:pPr algn="ctr"/>
            <a:r>
              <a:rPr lang="sl-SI" dirty="0" smtClean="0"/>
              <a:t>prehaja iz ene članice v drugo</a:t>
            </a:r>
            <a:endParaRPr lang="sl-SI" dirty="0"/>
          </a:p>
        </p:txBody>
      </p:sp>
      <p:cxnSp>
        <p:nvCxnSpPr>
          <p:cNvPr id="47" name="Raven povezovalnik 46"/>
          <p:cNvCxnSpPr/>
          <p:nvPr/>
        </p:nvCxnSpPr>
        <p:spPr>
          <a:xfrm>
            <a:off x="3786509" y="9408804"/>
            <a:ext cx="0" cy="40413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Raven povezovalnik 19"/>
          <p:cNvCxnSpPr/>
          <p:nvPr/>
        </p:nvCxnSpPr>
        <p:spPr>
          <a:xfrm>
            <a:off x="1044327" y="8690426"/>
            <a:ext cx="49685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Raven povezovalnik 50"/>
          <p:cNvCxnSpPr/>
          <p:nvPr/>
        </p:nvCxnSpPr>
        <p:spPr>
          <a:xfrm>
            <a:off x="3780631" y="8690426"/>
            <a:ext cx="0" cy="300767"/>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Raven povezovalnik 53"/>
          <p:cNvCxnSpPr/>
          <p:nvPr/>
        </p:nvCxnSpPr>
        <p:spPr>
          <a:xfrm>
            <a:off x="1044327" y="8227020"/>
            <a:ext cx="0" cy="463406"/>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Raven povezovalnik 54"/>
          <p:cNvCxnSpPr/>
          <p:nvPr/>
        </p:nvCxnSpPr>
        <p:spPr>
          <a:xfrm>
            <a:off x="6012879" y="8227020"/>
            <a:ext cx="0" cy="46340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18160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540271" y="90116"/>
            <a:ext cx="6405840" cy="369332"/>
          </a:xfrm>
          <a:prstGeom prst="rect">
            <a:avLst/>
          </a:prstGeom>
          <a:solidFill>
            <a:srgbClr val="FFFF00"/>
          </a:solidFill>
        </p:spPr>
        <p:txBody>
          <a:bodyPr wrap="square" rtlCol="0">
            <a:spAutoFit/>
          </a:bodyPr>
          <a:lstStyle/>
          <a:p>
            <a:r>
              <a:rPr lang="sl-SI" dirty="0" smtClean="0"/>
              <a:t>5. Kaj je značilnost „skupnostnega blaga“?</a:t>
            </a:r>
            <a:endParaRPr lang="sl-SI" dirty="0"/>
          </a:p>
        </p:txBody>
      </p:sp>
      <p:sp>
        <p:nvSpPr>
          <p:cNvPr id="5" name="PoljeZBesedilom 4"/>
          <p:cNvSpPr txBox="1"/>
          <p:nvPr/>
        </p:nvSpPr>
        <p:spPr>
          <a:xfrm>
            <a:off x="2916535" y="603464"/>
            <a:ext cx="1944216" cy="369332"/>
          </a:xfrm>
          <a:prstGeom prst="rect">
            <a:avLst/>
          </a:prstGeom>
          <a:noFill/>
          <a:ln>
            <a:solidFill>
              <a:schemeClr val="tx1"/>
            </a:solidFill>
          </a:ln>
        </p:spPr>
        <p:txBody>
          <a:bodyPr wrap="square" rtlCol="0">
            <a:spAutoFit/>
          </a:bodyPr>
          <a:lstStyle/>
          <a:p>
            <a:r>
              <a:rPr lang="sl-SI" dirty="0" smtClean="0"/>
              <a:t>slovensko podjetje</a:t>
            </a:r>
            <a:endParaRPr lang="sl-SI" dirty="0"/>
          </a:p>
        </p:txBody>
      </p:sp>
      <p:sp>
        <p:nvSpPr>
          <p:cNvPr id="6" name="PoljeZBesedilom 5"/>
          <p:cNvSpPr txBox="1"/>
          <p:nvPr/>
        </p:nvSpPr>
        <p:spPr>
          <a:xfrm>
            <a:off x="468263" y="1652226"/>
            <a:ext cx="1584176" cy="646331"/>
          </a:xfrm>
          <a:prstGeom prst="rect">
            <a:avLst/>
          </a:prstGeom>
          <a:noFill/>
          <a:ln>
            <a:solidFill>
              <a:schemeClr val="tx1"/>
            </a:solidFill>
          </a:ln>
        </p:spPr>
        <p:txBody>
          <a:bodyPr wrap="square" rtlCol="0">
            <a:spAutoFit/>
          </a:bodyPr>
          <a:lstStyle/>
          <a:p>
            <a:pPr algn="ctr"/>
            <a:r>
              <a:rPr lang="sl-SI" dirty="0" smtClean="0"/>
              <a:t>kupuje pri članicah EU</a:t>
            </a:r>
            <a:endParaRPr lang="sl-SI" dirty="0"/>
          </a:p>
        </p:txBody>
      </p:sp>
      <p:sp>
        <p:nvSpPr>
          <p:cNvPr id="7" name="PoljeZBesedilom 6"/>
          <p:cNvSpPr txBox="1"/>
          <p:nvPr/>
        </p:nvSpPr>
        <p:spPr>
          <a:xfrm>
            <a:off x="4572719" y="1652226"/>
            <a:ext cx="2448272" cy="646331"/>
          </a:xfrm>
          <a:prstGeom prst="rect">
            <a:avLst/>
          </a:prstGeom>
          <a:noFill/>
          <a:ln>
            <a:solidFill>
              <a:schemeClr val="tx1"/>
            </a:solidFill>
          </a:ln>
        </p:spPr>
        <p:txBody>
          <a:bodyPr wrap="square" rtlCol="0">
            <a:spAutoFit/>
          </a:bodyPr>
          <a:lstStyle/>
          <a:p>
            <a:pPr algn="ctr"/>
            <a:r>
              <a:rPr lang="sl-SI" dirty="0"/>
              <a:t>p</a:t>
            </a:r>
            <a:r>
              <a:rPr lang="sl-SI" dirty="0" smtClean="0"/>
              <a:t>rodaja blago  članicam EU</a:t>
            </a:r>
            <a:endParaRPr lang="sl-SI" dirty="0"/>
          </a:p>
        </p:txBody>
      </p:sp>
      <p:cxnSp>
        <p:nvCxnSpPr>
          <p:cNvPr id="8" name="Raven povezovalnik 7"/>
          <p:cNvCxnSpPr/>
          <p:nvPr/>
        </p:nvCxnSpPr>
        <p:spPr>
          <a:xfrm>
            <a:off x="1044327" y="1323544"/>
            <a:ext cx="50045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Raven povezovalnik 8"/>
          <p:cNvCxnSpPr/>
          <p:nvPr/>
        </p:nvCxnSpPr>
        <p:spPr>
          <a:xfrm>
            <a:off x="1044327" y="1323544"/>
            <a:ext cx="0" cy="3286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Raven povezovalnik 9"/>
          <p:cNvCxnSpPr/>
          <p:nvPr/>
        </p:nvCxnSpPr>
        <p:spPr>
          <a:xfrm>
            <a:off x="6012879" y="1323544"/>
            <a:ext cx="0" cy="3286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Raven povezovalnik 10"/>
          <p:cNvCxnSpPr/>
          <p:nvPr/>
        </p:nvCxnSpPr>
        <p:spPr>
          <a:xfrm>
            <a:off x="3780631" y="994862"/>
            <a:ext cx="0" cy="328682"/>
          </a:xfrm>
          <a:prstGeom prst="line">
            <a:avLst/>
          </a:prstGeom>
        </p:spPr>
        <p:style>
          <a:lnRef idx="1">
            <a:schemeClr val="accent1"/>
          </a:lnRef>
          <a:fillRef idx="0">
            <a:schemeClr val="accent1"/>
          </a:fillRef>
          <a:effectRef idx="0">
            <a:schemeClr val="accent1"/>
          </a:effectRef>
          <a:fontRef idx="minor">
            <a:schemeClr val="tx1"/>
          </a:fontRef>
        </p:style>
      </p:cxnSp>
      <p:sp>
        <p:nvSpPr>
          <p:cNvPr id="12" name="PoljeZBesedilom 11"/>
          <p:cNvSpPr txBox="1"/>
          <p:nvPr/>
        </p:nvSpPr>
        <p:spPr>
          <a:xfrm>
            <a:off x="2556495" y="3125485"/>
            <a:ext cx="2448272" cy="369332"/>
          </a:xfrm>
          <a:prstGeom prst="rect">
            <a:avLst/>
          </a:prstGeom>
          <a:noFill/>
          <a:ln>
            <a:solidFill>
              <a:schemeClr val="tx1"/>
            </a:solidFill>
          </a:ln>
        </p:spPr>
        <p:txBody>
          <a:bodyPr wrap="square" rtlCol="0">
            <a:spAutoFit/>
          </a:bodyPr>
          <a:lstStyle/>
          <a:p>
            <a:pPr algn="ctr"/>
            <a:r>
              <a:rPr lang="sl-SI" dirty="0" smtClean="0"/>
              <a:t>„skupnostno blago“</a:t>
            </a:r>
            <a:endParaRPr lang="sl-SI" dirty="0"/>
          </a:p>
        </p:txBody>
      </p:sp>
      <p:sp>
        <p:nvSpPr>
          <p:cNvPr id="13" name="PoljeZBesedilom 12"/>
          <p:cNvSpPr txBox="1"/>
          <p:nvPr/>
        </p:nvSpPr>
        <p:spPr>
          <a:xfrm>
            <a:off x="2556495" y="3917573"/>
            <a:ext cx="2592288" cy="646331"/>
          </a:xfrm>
          <a:prstGeom prst="rect">
            <a:avLst/>
          </a:prstGeom>
          <a:noFill/>
          <a:ln>
            <a:solidFill>
              <a:schemeClr val="tx1"/>
            </a:solidFill>
          </a:ln>
        </p:spPr>
        <p:txBody>
          <a:bodyPr wrap="square" rtlCol="0">
            <a:spAutoFit/>
          </a:bodyPr>
          <a:lstStyle/>
          <a:p>
            <a:pPr algn="ctr"/>
            <a:r>
              <a:rPr lang="sl-SI" dirty="0" smtClean="0"/>
              <a:t>prehaja iz ene članice v drugo</a:t>
            </a:r>
            <a:endParaRPr lang="sl-SI" dirty="0"/>
          </a:p>
        </p:txBody>
      </p:sp>
      <p:cxnSp>
        <p:nvCxnSpPr>
          <p:cNvPr id="14" name="Raven povezovalnik 13"/>
          <p:cNvCxnSpPr/>
          <p:nvPr/>
        </p:nvCxnSpPr>
        <p:spPr>
          <a:xfrm>
            <a:off x="3786509" y="3513440"/>
            <a:ext cx="0" cy="4041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Raven povezovalnik 14"/>
          <p:cNvCxnSpPr/>
          <p:nvPr/>
        </p:nvCxnSpPr>
        <p:spPr>
          <a:xfrm>
            <a:off x="972319" y="2795062"/>
            <a:ext cx="54726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Raven povezovalnik 15"/>
          <p:cNvCxnSpPr/>
          <p:nvPr/>
        </p:nvCxnSpPr>
        <p:spPr>
          <a:xfrm>
            <a:off x="3780631" y="2795062"/>
            <a:ext cx="0" cy="3007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Raven povezovalnik 16"/>
          <p:cNvCxnSpPr/>
          <p:nvPr/>
        </p:nvCxnSpPr>
        <p:spPr>
          <a:xfrm>
            <a:off x="972319" y="2331656"/>
            <a:ext cx="0" cy="4634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Raven povezovalnik 17"/>
          <p:cNvCxnSpPr/>
          <p:nvPr/>
        </p:nvCxnSpPr>
        <p:spPr>
          <a:xfrm>
            <a:off x="6444927" y="2331656"/>
            <a:ext cx="0" cy="463406"/>
          </a:xfrm>
          <a:prstGeom prst="line">
            <a:avLst/>
          </a:prstGeom>
        </p:spPr>
        <p:style>
          <a:lnRef idx="1">
            <a:schemeClr val="accent1"/>
          </a:lnRef>
          <a:fillRef idx="0">
            <a:schemeClr val="accent1"/>
          </a:fillRef>
          <a:effectRef idx="0">
            <a:schemeClr val="accent1"/>
          </a:effectRef>
          <a:fontRef idx="minor">
            <a:schemeClr val="tx1"/>
          </a:fontRef>
        </p:style>
      </p:cxnSp>
      <p:sp>
        <p:nvSpPr>
          <p:cNvPr id="19" name="PoljeZBesedilom 18"/>
          <p:cNvSpPr txBox="1"/>
          <p:nvPr/>
        </p:nvSpPr>
        <p:spPr>
          <a:xfrm>
            <a:off x="2556495" y="5130676"/>
            <a:ext cx="2448272" cy="369332"/>
          </a:xfrm>
          <a:prstGeom prst="rect">
            <a:avLst/>
          </a:prstGeom>
          <a:noFill/>
          <a:ln>
            <a:solidFill>
              <a:schemeClr val="tx1"/>
            </a:solidFill>
          </a:ln>
        </p:spPr>
        <p:txBody>
          <a:bodyPr wrap="square" rtlCol="0">
            <a:spAutoFit/>
          </a:bodyPr>
          <a:lstStyle/>
          <a:p>
            <a:pPr algn="ctr"/>
            <a:r>
              <a:rPr lang="sl-SI" dirty="0" smtClean="0"/>
              <a:t>pretok blaga je prost</a:t>
            </a:r>
            <a:endParaRPr lang="sl-SI" dirty="0"/>
          </a:p>
        </p:txBody>
      </p:sp>
      <p:cxnSp>
        <p:nvCxnSpPr>
          <p:cNvPr id="20" name="Raven povezovalnik 19"/>
          <p:cNvCxnSpPr/>
          <p:nvPr/>
        </p:nvCxnSpPr>
        <p:spPr>
          <a:xfrm>
            <a:off x="3786509" y="5518631"/>
            <a:ext cx="0" cy="404133"/>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Raven puščični povezovalnik 21"/>
          <p:cNvCxnSpPr/>
          <p:nvPr/>
        </p:nvCxnSpPr>
        <p:spPr>
          <a:xfrm>
            <a:off x="3780631" y="4563904"/>
            <a:ext cx="0" cy="5667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PoljeZBesedilom 23"/>
          <p:cNvSpPr txBox="1"/>
          <p:nvPr/>
        </p:nvSpPr>
        <p:spPr>
          <a:xfrm>
            <a:off x="828303" y="5922764"/>
            <a:ext cx="5832648" cy="369332"/>
          </a:xfrm>
          <a:prstGeom prst="rect">
            <a:avLst/>
          </a:prstGeom>
          <a:noFill/>
          <a:ln>
            <a:solidFill>
              <a:schemeClr val="tx1"/>
            </a:solidFill>
          </a:ln>
        </p:spPr>
        <p:txBody>
          <a:bodyPr wrap="square" rtlCol="0">
            <a:spAutoFit/>
          </a:bodyPr>
          <a:lstStyle/>
          <a:p>
            <a:pPr algn="ctr"/>
            <a:r>
              <a:rPr lang="sl-SI" dirty="0" smtClean="0"/>
              <a:t>blago se premika na enem carinskem območju, to je EU</a:t>
            </a:r>
            <a:endParaRPr lang="sl-SI" dirty="0"/>
          </a:p>
        </p:txBody>
      </p:sp>
      <p:sp>
        <p:nvSpPr>
          <p:cNvPr id="25" name="PoljeZBesedilom 24"/>
          <p:cNvSpPr txBox="1"/>
          <p:nvPr/>
        </p:nvSpPr>
        <p:spPr>
          <a:xfrm>
            <a:off x="1116335" y="2488160"/>
            <a:ext cx="5328592" cy="369332"/>
          </a:xfrm>
          <a:prstGeom prst="rect">
            <a:avLst/>
          </a:prstGeom>
          <a:noFill/>
        </p:spPr>
        <p:txBody>
          <a:bodyPr wrap="square" rtlCol="0">
            <a:spAutoFit/>
          </a:bodyPr>
          <a:lstStyle/>
          <a:p>
            <a:r>
              <a:rPr lang="sl-SI" dirty="0" smtClean="0"/>
              <a:t>ne moremo govoriti o klasičnem uvozu ali izvozu blaga</a:t>
            </a:r>
            <a:endParaRPr lang="sl-SI" dirty="0"/>
          </a:p>
        </p:txBody>
      </p:sp>
      <p:sp>
        <p:nvSpPr>
          <p:cNvPr id="28" name="PoljeZBesedilom 27"/>
          <p:cNvSpPr txBox="1"/>
          <p:nvPr/>
        </p:nvSpPr>
        <p:spPr>
          <a:xfrm>
            <a:off x="3780630" y="2774776"/>
            <a:ext cx="2088232" cy="369332"/>
          </a:xfrm>
          <a:prstGeom prst="rect">
            <a:avLst/>
          </a:prstGeom>
          <a:noFill/>
        </p:spPr>
        <p:txBody>
          <a:bodyPr wrap="square" rtlCol="0">
            <a:spAutoFit/>
          </a:bodyPr>
          <a:lstStyle/>
          <a:p>
            <a:r>
              <a:rPr lang="sl-SI" dirty="0" smtClean="0"/>
              <a:t>gre za </a:t>
            </a:r>
            <a:r>
              <a:rPr lang="sl-SI" dirty="0" err="1" smtClean="0"/>
              <a:t>t.i</a:t>
            </a:r>
            <a:r>
              <a:rPr lang="sl-SI" dirty="0" smtClean="0"/>
              <a:t>.</a:t>
            </a:r>
            <a:endParaRPr lang="sl-SI" dirty="0"/>
          </a:p>
        </p:txBody>
      </p:sp>
    </p:spTree>
    <p:extLst>
      <p:ext uri="{BB962C8B-B14F-4D97-AF65-F5344CB8AC3E}">
        <p14:creationId xmlns:p14="http://schemas.microsoft.com/office/powerpoint/2010/main" val="273143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2279" y="378148"/>
            <a:ext cx="6405840" cy="369332"/>
          </a:xfrm>
          <a:prstGeom prst="rect">
            <a:avLst/>
          </a:prstGeom>
          <a:solidFill>
            <a:srgbClr val="FFFF00"/>
          </a:solidFill>
        </p:spPr>
        <p:txBody>
          <a:bodyPr wrap="square" rtlCol="0">
            <a:spAutoFit/>
          </a:bodyPr>
          <a:lstStyle/>
          <a:p>
            <a:r>
              <a:rPr lang="sl-SI" dirty="0" smtClean="0"/>
              <a:t>6. Kakšna je vloga poročila </a:t>
            </a:r>
            <a:r>
              <a:rPr lang="sl-SI" dirty="0" err="1" smtClean="0"/>
              <a:t>intrastat</a:t>
            </a:r>
            <a:r>
              <a:rPr lang="sl-SI" dirty="0" smtClean="0"/>
              <a:t>?</a:t>
            </a:r>
            <a:endParaRPr lang="sl-SI" dirty="0"/>
          </a:p>
        </p:txBody>
      </p:sp>
      <p:sp>
        <p:nvSpPr>
          <p:cNvPr id="5" name="PoljeZBesedilom 4"/>
          <p:cNvSpPr txBox="1"/>
          <p:nvPr/>
        </p:nvSpPr>
        <p:spPr>
          <a:xfrm>
            <a:off x="2775236" y="4148406"/>
            <a:ext cx="1080120" cy="369332"/>
          </a:xfrm>
          <a:prstGeom prst="rect">
            <a:avLst/>
          </a:prstGeom>
          <a:solidFill>
            <a:schemeClr val="bg1"/>
          </a:solidFill>
          <a:ln>
            <a:solidFill>
              <a:schemeClr val="tx1"/>
            </a:solidFill>
          </a:ln>
        </p:spPr>
        <p:txBody>
          <a:bodyPr wrap="square" rtlCol="0">
            <a:spAutoFit/>
          </a:bodyPr>
          <a:lstStyle/>
          <a:p>
            <a:r>
              <a:rPr lang="sl-SI" dirty="0" smtClean="0"/>
              <a:t>podjetja</a:t>
            </a:r>
            <a:endParaRPr lang="sl-SI" dirty="0"/>
          </a:p>
        </p:txBody>
      </p:sp>
      <p:cxnSp>
        <p:nvCxnSpPr>
          <p:cNvPr id="7" name="Raven povezovalnik 6"/>
          <p:cNvCxnSpPr>
            <a:stCxn id="5" idx="2"/>
          </p:cNvCxnSpPr>
          <p:nvPr/>
        </p:nvCxnSpPr>
        <p:spPr>
          <a:xfrm>
            <a:off x="3315296" y="4517738"/>
            <a:ext cx="0" cy="998820"/>
          </a:xfrm>
          <a:prstGeom prst="line">
            <a:avLst/>
          </a:prstGeom>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3348583" y="4832482"/>
            <a:ext cx="1728192" cy="369332"/>
          </a:xfrm>
          <a:prstGeom prst="rect">
            <a:avLst/>
          </a:prstGeom>
          <a:noFill/>
        </p:spPr>
        <p:txBody>
          <a:bodyPr wrap="square" rtlCol="0">
            <a:spAutoFit/>
          </a:bodyPr>
          <a:lstStyle/>
          <a:p>
            <a:r>
              <a:rPr lang="sl-SI" dirty="0"/>
              <a:t>m</a:t>
            </a:r>
            <a:r>
              <a:rPr lang="sl-SI" dirty="0" smtClean="0"/>
              <a:t>orajo poročati</a:t>
            </a:r>
            <a:endParaRPr lang="sl-SI" dirty="0"/>
          </a:p>
        </p:txBody>
      </p:sp>
      <p:sp>
        <p:nvSpPr>
          <p:cNvPr id="9" name="PoljeZBesedilom 8"/>
          <p:cNvSpPr txBox="1"/>
          <p:nvPr/>
        </p:nvSpPr>
        <p:spPr>
          <a:xfrm>
            <a:off x="1548383" y="5562724"/>
            <a:ext cx="3600400" cy="646331"/>
          </a:xfrm>
          <a:prstGeom prst="rect">
            <a:avLst/>
          </a:prstGeom>
          <a:solidFill>
            <a:schemeClr val="bg1"/>
          </a:solidFill>
          <a:ln>
            <a:solidFill>
              <a:schemeClr val="tx1"/>
            </a:solidFill>
          </a:ln>
        </p:spPr>
        <p:txBody>
          <a:bodyPr wrap="square" rtlCol="0">
            <a:spAutoFit/>
          </a:bodyPr>
          <a:lstStyle/>
          <a:p>
            <a:pPr algn="ctr"/>
            <a:r>
              <a:rPr lang="sl-SI" dirty="0" smtClean="0"/>
              <a:t>o vseh poslih, ki so jih opravila z drugimi članicami EU</a:t>
            </a:r>
            <a:endParaRPr lang="sl-SI" dirty="0"/>
          </a:p>
        </p:txBody>
      </p:sp>
      <p:cxnSp>
        <p:nvCxnSpPr>
          <p:cNvPr id="10" name="Raven povezovalnik 9"/>
          <p:cNvCxnSpPr/>
          <p:nvPr/>
        </p:nvCxnSpPr>
        <p:spPr>
          <a:xfrm>
            <a:off x="3318013" y="6236638"/>
            <a:ext cx="0" cy="998820"/>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1551100" y="7281624"/>
            <a:ext cx="3600400" cy="369332"/>
          </a:xfrm>
          <a:prstGeom prst="rect">
            <a:avLst/>
          </a:prstGeom>
          <a:solidFill>
            <a:schemeClr val="bg1"/>
          </a:solidFill>
          <a:ln>
            <a:solidFill>
              <a:schemeClr val="tx1"/>
            </a:solidFill>
          </a:ln>
        </p:spPr>
        <p:txBody>
          <a:bodyPr wrap="square" rtlCol="0">
            <a:spAutoFit/>
          </a:bodyPr>
          <a:lstStyle/>
          <a:p>
            <a:pPr algn="ctr"/>
            <a:r>
              <a:rPr lang="sl-SI" dirty="0" smtClean="0"/>
              <a:t>Intrastat (poroča enkrat mesečno)</a:t>
            </a:r>
            <a:endParaRPr lang="sl-SI" dirty="0"/>
          </a:p>
        </p:txBody>
      </p:sp>
      <p:sp>
        <p:nvSpPr>
          <p:cNvPr id="12" name="PoljeZBesedilom 11"/>
          <p:cNvSpPr txBox="1"/>
          <p:nvPr/>
        </p:nvSpPr>
        <p:spPr>
          <a:xfrm>
            <a:off x="3561890" y="6491632"/>
            <a:ext cx="2802645" cy="369332"/>
          </a:xfrm>
          <a:prstGeom prst="rect">
            <a:avLst/>
          </a:prstGeom>
          <a:noFill/>
        </p:spPr>
        <p:txBody>
          <a:bodyPr wrap="square" rtlCol="0">
            <a:spAutoFit/>
          </a:bodyPr>
          <a:lstStyle/>
          <a:p>
            <a:r>
              <a:rPr lang="sl-SI" dirty="0"/>
              <a:t>p</a:t>
            </a:r>
            <a:r>
              <a:rPr lang="sl-SI" dirty="0" smtClean="0"/>
              <a:t>oročilo imenuje</a:t>
            </a:r>
            <a:endParaRPr lang="sl-SI" dirty="0"/>
          </a:p>
        </p:txBody>
      </p:sp>
      <p:sp>
        <p:nvSpPr>
          <p:cNvPr id="13" name="PoljeZBesedilom 12"/>
          <p:cNvSpPr txBox="1"/>
          <p:nvPr/>
        </p:nvSpPr>
        <p:spPr>
          <a:xfrm>
            <a:off x="1179959" y="983474"/>
            <a:ext cx="5184576" cy="369332"/>
          </a:xfrm>
          <a:prstGeom prst="rect">
            <a:avLst/>
          </a:prstGeom>
          <a:noFill/>
          <a:ln>
            <a:solidFill>
              <a:schemeClr val="tx1"/>
            </a:solidFill>
          </a:ln>
        </p:spPr>
        <p:txBody>
          <a:bodyPr wrap="square" rtlCol="0">
            <a:spAutoFit/>
          </a:bodyPr>
          <a:lstStyle/>
          <a:p>
            <a:r>
              <a:rPr lang="sl-SI" dirty="0" smtClean="0"/>
              <a:t>pri trgovanju med članicami EU za prost pretok blaga</a:t>
            </a:r>
            <a:endParaRPr lang="sl-SI" dirty="0"/>
          </a:p>
        </p:txBody>
      </p:sp>
      <p:cxnSp>
        <p:nvCxnSpPr>
          <p:cNvPr id="14" name="Raven povezovalnik 13"/>
          <p:cNvCxnSpPr/>
          <p:nvPr/>
        </p:nvCxnSpPr>
        <p:spPr>
          <a:xfrm>
            <a:off x="3276575" y="1386260"/>
            <a:ext cx="0" cy="1584176"/>
          </a:xfrm>
          <a:prstGeom prst="line">
            <a:avLst/>
          </a:prstGeom>
        </p:spPr>
        <p:style>
          <a:lnRef idx="1">
            <a:schemeClr val="accent1"/>
          </a:lnRef>
          <a:fillRef idx="0">
            <a:schemeClr val="accent1"/>
          </a:fillRef>
          <a:effectRef idx="0">
            <a:schemeClr val="accent1"/>
          </a:effectRef>
          <a:fontRef idx="minor">
            <a:schemeClr val="tx1"/>
          </a:fontRef>
        </p:style>
      </p:cxnSp>
      <p:sp>
        <p:nvSpPr>
          <p:cNvPr id="15" name="PoljeZBesedilom 14"/>
          <p:cNvSpPr txBox="1"/>
          <p:nvPr/>
        </p:nvSpPr>
        <p:spPr>
          <a:xfrm>
            <a:off x="3309861" y="1602284"/>
            <a:ext cx="3639121" cy="1200329"/>
          </a:xfrm>
          <a:prstGeom prst="rect">
            <a:avLst/>
          </a:prstGeom>
          <a:noFill/>
        </p:spPr>
        <p:txBody>
          <a:bodyPr wrap="square" rtlCol="0">
            <a:spAutoFit/>
          </a:bodyPr>
          <a:lstStyle/>
          <a:p>
            <a:r>
              <a:rPr lang="sl-SI" dirty="0"/>
              <a:t>m</a:t>
            </a:r>
            <a:r>
              <a:rPr lang="sl-SI" dirty="0" smtClean="0"/>
              <a:t>orajo podjetja držav članic EU pristojnim organom dokazati, blago res pripeljano iz ene držav članice EU v drugo</a:t>
            </a:r>
            <a:endParaRPr lang="sl-SI" dirty="0"/>
          </a:p>
        </p:txBody>
      </p:sp>
      <p:sp>
        <p:nvSpPr>
          <p:cNvPr id="17" name="PoljeZBesedilom 16"/>
          <p:cNvSpPr txBox="1"/>
          <p:nvPr/>
        </p:nvSpPr>
        <p:spPr>
          <a:xfrm>
            <a:off x="1503995" y="2970436"/>
            <a:ext cx="4536504" cy="369332"/>
          </a:xfrm>
          <a:prstGeom prst="rect">
            <a:avLst/>
          </a:prstGeom>
          <a:solidFill>
            <a:schemeClr val="bg1"/>
          </a:solidFill>
          <a:ln>
            <a:solidFill>
              <a:schemeClr val="tx1"/>
            </a:solidFill>
          </a:ln>
        </p:spPr>
        <p:txBody>
          <a:bodyPr wrap="square" rtlCol="0">
            <a:spAutoFit/>
          </a:bodyPr>
          <a:lstStyle/>
          <a:p>
            <a:r>
              <a:rPr lang="sl-SI" dirty="0" smtClean="0"/>
              <a:t>prvo podjetje drugemu ni zaračunalo DDV</a:t>
            </a:r>
            <a:endParaRPr lang="sl-SI" dirty="0"/>
          </a:p>
        </p:txBody>
      </p:sp>
      <p:cxnSp>
        <p:nvCxnSpPr>
          <p:cNvPr id="19" name="Raven puščični povezovalnik 18"/>
          <p:cNvCxnSpPr/>
          <p:nvPr/>
        </p:nvCxnSpPr>
        <p:spPr>
          <a:xfrm>
            <a:off x="3276575" y="3339768"/>
            <a:ext cx="0" cy="8086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4513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2279" y="378148"/>
            <a:ext cx="6405840" cy="369332"/>
          </a:xfrm>
          <a:prstGeom prst="rect">
            <a:avLst/>
          </a:prstGeom>
          <a:solidFill>
            <a:srgbClr val="FFFF00"/>
          </a:solidFill>
        </p:spPr>
        <p:txBody>
          <a:bodyPr wrap="square" rtlCol="0">
            <a:spAutoFit/>
          </a:bodyPr>
          <a:lstStyle/>
          <a:p>
            <a:r>
              <a:rPr lang="sl-SI" dirty="0" smtClean="0"/>
              <a:t>7. Kakšna je vloga izjava dobavitelja?</a:t>
            </a:r>
            <a:endParaRPr lang="sl-SI" dirty="0"/>
          </a:p>
        </p:txBody>
      </p:sp>
      <p:sp>
        <p:nvSpPr>
          <p:cNvPr id="8" name="PoljeZBesedilom 7"/>
          <p:cNvSpPr txBox="1"/>
          <p:nvPr/>
        </p:nvSpPr>
        <p:spPr>
          <a:xfrm>
            <a:off x="1616121" y="2291006"/>
            <a:ext cx="3600400" cy="646331"/>
          </a:xfrm>
          <a:prstGeom prst="rect">
            <a:avLst/>
          </a:prstGeom>
          <a:solidFill>
            <a:schemeClr val="bg1"/>
          </a:solidFill>
          <a:ln>
            <a:solidFill>
              <a:schemeClr val="tx1"/>
            </a:solidFill>
          </a:ln>
        </p:spPr>
        <p:txBody>
          <a:bodyPr wrap="square" rtlCol="0">
            <a:spAutoFit/>
          </a:bodyPr>
          <a:lstStyle/>
          <a:p>
            <a:pPr algn="ctr"/>
            <a:r>
              <a:rPr lang="sl-SI" dirty="0"/>
              <a:t>p</a:t>
            </a:r>
            <a:r>
              <a:rPr lang="sl-SI" dirty="0" smtClean="0"/>
              <a:t>referencialnem poreklu na notranjem trgu EU</a:t>
            </a:r>
            <a:endParaRPr lang="sl-SI" dirty="0"/>
          </a:p>
        </p:txBody>
      </p:sp>
      <p:cxnSp>
        <p:nvCxnSpPr>
          <p:cNvPr id="9" name="Raven povezovalnik 8"/>
          <p:cNvCxnSpPr/>
          <p:nvPr/>
        </p:nvCxnSpPr>
        <p:spPr>
          <a:xfrm>
            <a:off x="3469616" y="1292186"/>
            <a:ext cx="0" cy="998820"/>
          </a:xfrm>
          <a:prstGeom prst="line">
            <a:avLst/>
          </a:prstGeom>
        </p:spPr>
        <p:style>
          <a:lnRef idx="1">
            <a:schemeClr val="accent1"/>
          </a:lnRef>
          <a:fillRef idx="0">
            <a:schemeClr val="accent1"/>
          </a:fillRef>
          <a:effectRef idx="0">
            <a:schemeClr val="accent1"/>
          </a:effectRef>
          <a:fontRef idx="minor">
            <a:schemeClr val="tx1"/>
          </a:fontRef>
        </p:style>
      </p:cxnSp>
      <p:sp>
        <p:nvSpPr>
          <p:cNvPr id="10" name="PoljeZBesedilom 9"/>
          <p:cNvSpPr txBox="1"/>
          <p:nvPr/>
        </p:nvSpPr>
        <p:spPr>
          <a:xfrm>
            <a:off x="1702703" y="922854"/>
            <a:ext cx="3600400" cy="369332"/>
          </a:xfrm>
          <a:prstGeom prst="rect">
            <a:avLst/>
          </a:prstGeom>
          <a:solidFill>
            <a:schemeClr val="bg1"/>
          </a:solidFill>
          <a:ln>
            <a:solidFill>
              <a:schemeClr val="tx1"/>
            </a:solidFill>
          </a:ln>
        </p:spPr>
        <p:txBody>
          <a:bodyPr wrap="square" rtlCol="0">
            <a:spAutoFit/>
          </a:bodyPr>
          <a:lstStyle/>
          <a:p>
            <a:pPr algn="ctr"/>
            <a:r>
              <a:rPr lang="sl-SI" dirty="0"/>
              <a:t>i</a:t>
            </a:r>
            <a:r>
              <a:rPr lang="sl-SI" dirty="0" smtClean="0"/>
              <a:t>zjava dobavitelja</a:t>
            </a:r>
            <a:endParaRPr lang="sl-SI" dirty="0"/>
          </a:p>
        </p:txBody>
      </p:sp>
      <p:sp>
        <p:nvSpPr>
          <p:cNvPr id="11" name="PoljeZBesedilom 10"/>
          <p:cNvSpPr txBox="1"/>
          <p:nvPr/>
        </p:nvSpPr>
        <p:spPr>
          <a:xfrm>
            <a:off x="3590979" y="1625583"/>
            <a:ext cx="2802645" cy="369332"/>
          </a:xfrm>
          <a:prstGeom prst="rect">
            <a:avLst/>
          </a:prstGeom>
          <a:noFill/>
        </p:spPr>
        <p:txBody>
          <a:bodyPr wrap="square" rtlCol="0">
            <a:spAutoFit/>
          </a:bodyPr>
          <a:lstStyle/>
          <a:p>
            <a:r>
              <a:rPr lang="sl-SI" dirty="0" smtClean="0"/>
              <a:t>dokazilo</a:t>
            </a:r>
            <a:endParaRPr lang="sl-SI" dirty="0"/>
          </a:p>
        </p:txBody>
      </p:sp>
      <p:sp>
        <p:nvSpPr>
          <p:cNvPr id="17" name="Desni zaviti oklepaj 16"/>
          <p:cNvSpPr/>
          <p:nvPr/>
        </p:nvSpPr>
        <p:spPr>
          <a:xfrm rot="5400000">
            <a:off x="3250875" y="517518"/>
            <a:ext cx="504056" cy="554461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8" name="PoljeZBesedilom 17"/>
          <p:cNvSpPr txBox="1"/>
          <p:nvPr/>
        </p:nvSpPr>
        <p:spPr>
          <a:xfrm>
            <a:off x="730595" y="3574589"/>
            <a:ext cx="6120680" cy="369332"/>
          </a:xfrm>
          <a:prstGeom prst="rect">
            <a:avLst/>
          </a:prstGeom>
          <a:noFill/>
        </p:spPr>
        <p:txBody>
          <a:bodyPr wrap="square" rtlCol="0">
            <a:spAutoFit/>
          </a:bodyPr>
          <a:lstStyle/>
          <a:p>
            <a:r>
              <a:rPr lang="sl-SI" dirty="0"/>
              <a:t>p</a:t>
            </a:r>
            <a:r>
              <a:rPr lang="sl-SI" dirty="0" smtClean="0"/>
              <a:t>odjetja morajo za prodano blago dokazovati poreklo blaga</a:t>
            </a:r>
            <a:endParaRPr lang="sl-SI" dirty="0"/>
          </a:p>
        </p:txBody>
      </p:sp>
    </p:spTree>
    <p:extLst>
      <p:ext uri="{BB962C8B-B14F-4D97-AF65-F5344CB8AC3E}">
        <p14:creationId xmlns:p14="http://schemas.microsoft.com/office/powerpoint/2010/main" val="2740297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1809016"/>
            <a:ext cx="6405840" cy="369332"/>
          </a:xfrm>
          <a:prstGeom prst="rect">
            <a:avLst/>
          </a:prstGeom>
          <a:solidFill>
            <a:srgbClr val="FFFF00"/>
          </a:solidFill>
        </p:spPr>
        <p:txBody>
          <a:bodyPr wrap="square" rtlCol="0">
            <a:spAutoFit/>
          </a:bodyPr>
          <a:lstStyle/>
          <a:p>
            <a:r>
              <a:rPr lang="sl-SI" dirty="0" smtClean="0"/>
              <a:t>1. Kdaj govorimo o izvozu oz. uvozu blaga?</a:t>
            </a:r>
            <a:endParaRPr lang="sl-SI" dirty="0"/>
          </a:p>
        </p:txBody>
      </p:sp>
      <p:sp>
        <p:nvSpPr>
          <p:cNvPr id="56" name="PoljeZBesedilom 55"/>
          <p:cNvSpPr txBox="1"/>
          <p:nvPr/>
        </p:nvSpPr>
        <p:spPr>
          <a:xfrm>
            <a:off x="612279" y="306140"/>
            <a:ext cx="6264696" cy="830997"/>
          </a:xfrm>
          <a:prstGeom prst="rect">
            <a:avLst/>
          </a:prstGeom>
          <a:noFill/>
        </p:spPr>
        <p:txBody>
          <a:bodyPr wrap="square" rtlCol="0">
            <a:spAutoFit/>
          </a:bodyPr>
          <a:lstStyle/>
          <a:p>
            <a:r>
              <a:rPr lang="sl-SI" sz="2400" dirty="0" smtClean="0"/>
              <a:t>9.3  POSLOVANJE MED SLOVENIJO IN DRŽAVAMI ZUNAJ EU OZIROMA S T.I. TRETJIMI DRŽAVAMI</a:t>
            </a:r>
            <a:endParaRPr lang="sl-SI" sz="2400" dirty="0"/>
          </a:p>
        </p:txBody>
      </p:sp>
      <p:sp>
        <p:nvSpPr>
          <p:cNvPr id="2" name="PoljeZBesedilom 1"/>
          <p:cNvSpPr txBox="1"/>
          <p:nvPr/>
        </p:nvSpPr>
        <p:spPr>
          <a:xfrm>
            <a:off x="612279" y="2178348"/>
            <a:ext cx="6840760" cy="646331"/>
          </a:xfrm>
          <a:prstGeom prst="rect">
            <a:avLst/>
          </a:prstGeom>
          <a:noFill/>
        </p:spPr>
        <p:txBody>
          <a:bodyPr wrap="square" rtlCol="0">
            <a:spAutoFit/>
          </a:bodyPr>
          <a:lstStyle/>
          <a:p>
            <a:r>
              <a:rPr lang="sl-SI" dirty="0" smtClean="0"/>
              <a:t>Slovenija oz. katera koli druga članica EU blago prodaja ali kupuje zunaj enotnega evropskega trga.</a:t>
            </a:r>
            <a:endParaRPr lang="sl-SI" dirty="0"/>
          </a:p>
        </p:txBody>
      </p:sp>
      <p:sp>
        <p:nvSpPr>
          <p:cNvPr id="23" name="PoljeZBesedilom 22"/>
          <p:cNvSpPr txBox="1"/>
          <p:nvPr/>
        </p:nvSpPr>
        <p:spPr>
          <a:xfrm>
            <a:off x="615151" y="2889136"/>
            <a:ext cx="6405840" cy="646331"/>
          </a:xfrm>
          <a:prstGeom prst="rect">
            <a:avLst/>
          </a:prstGeom>
          <a:solidFill>
            <a:srgbClr val="FFFF00"/>
          </a:solidFill>
        </p:spPr>
        <p:txBody>
          <a:bodyPr wrap="square" rtlCol="0">
            <a:spAutoFit/>
          </a:bodyPr>
          <a:lstStyle/>
          <a:p>
            <a:r>
              <a:rPr lang="sl-SI" dirty="0" smtClean="0"/>
              <a:t>2. Kaj se mora izvesti, če Slovenija oz. katera koli druga članica EU blago prodaja ali kupuje zunaj enotnega evropskega trga?</a:t>
            </a:r>
            <a:endParaRPr lang="sl-SI" dirty="0"/>
          </a:p>
        </p:txBody>
      </p:sp>
      <p:sp>
        <p:nvSpPr>
          <p:cNvPr id="27" name="PoljeZBesedilom 26"/>
          <p:cNvSpPr txBox="1"/>
          <p:nvPr/>
        </p:nvSpPr>
        <p:spPr>
          <a:xfrm>
            <a:off x="1729839" y="3769856"/>
            <a:ext cx="4176464" cy="923330"/>
          </a:xfrm>
          <a:prstGeom prst="rect">
            <a:avLst/>
          </a:prstGeom>
          <a:noFill/>
          <a:ln>
            <a:solidFill>
              <a:schemeClr val="accent1">
                <a:shade val="95000"/>
                <a:satMod val="105000"/>
              </a:schemeClr>
            </a:solidFill>
          </a:ln>
        </p:spPr>
        <p:txBody>
          <a:bodyPr wrap="square" rtlCol="0">
            <a:spAutoFit/>
          </a:bodyPr>
          <a:lstStyle/>
          <a:p>
            <a:pPr algn="ctr"/>
            <a:r>
              <a:rPr lang="sl-SI" dirty="0" smtClean="0"/>
              <a:t>Slovenija ali katera koli druga članica EU blago prodaja ali kupuje zunaj enotnega evropskega trga</a:t>
            </a:r>
            <a:endParaRPr lang="sl-SI" dirty="0"/>
          </a:p>
        </p:txBody>
      </p:sp>
      <p:cxnSp>
        <p:nvCxnSpPr>
          <p:cNvPr id="7" name="Raven povezovalnik 6"/>
          <p:cNvCxnSpPr>
            <a:stCxn id="27" idx="2"/>
          </p:cNvCxnSpPr>
          <p:nvPr/>
        </p:nvCxnSpPr>
        <p:spPr>
          <a:xfrm>
            <a:off x="3818071" y="4693186"/>
            <a:ext cx="0" cy="869538"/>
          </a:xfrm>
          <a:prstGeom prst="line">
            <a:avLst/>
          </a:prstGeom>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3998502" y="5058668"/>
            <a:ext cx="1980220" cy="369332"/>
          </a:xfrm>
          <a:prstGeom prst="rect">
            <a:avLst/>
          </a:prstGeom>
          <a:noFill/>
        </p:spPr>
        <p:txBody>
          <a:bodyPr wrap="square" rtlCol="0">
            <a:spAutoFit/>
          </a:bodyPr>
          <a:lstStyle/>
          <a:p>
            <a:r>
              <a:rPr lang="sl-SI" dirty="0" smtClean="0"/>
              <a:t>mora izvesti</a:t>
            </a:r>
            <a:endParaRPr lang="sl-SI" dirty="0"/>
          </a:p>
        </p:txBody>
      </p:sp>
      <p:sp>
        <p:nvSpPr>
          <p:cNvPr id="30" name="PoljeZBesedilom 29"/>
          <p:cNvSpPr txBox="1"/>
          <p:nvPr/>
        </p:nvSpPr>
        <p:spPr>
          <a:xfrm>
            <a:off x="612279" y="5994772"/>
            <a:ext cx="1584176" cy="646331"/>
          </a:xfrm>
          <a:prstGeom prst="rect">
            <a:avLst/>
          </a:prstGeom>
          <a:noFill/>
          <a:ln>
            <a:solidFill>
              <a:schemeClr val="accent1">
                <a:shade val="95000"/>
                <a:satMod val="105000"/>
              </a:schemeClr>
            </a:solidFill>
          </a:ln>
        </p:spPr>
        <p:txBody>
          <a:bodyPr wrap="square" rtlCol="0">
            <a:spAutoFit/>
          </a:bodyPr>
          <a:lstStyle/>
          <a:p>
            <a:pPr algn="ctr"/>
            <a:r>
              <a:rPr lang="sl-SI" dirty="0" smtClean="0"/>
              <a:t>Izvozni carinski postopek</a:t>
            </a:r>
            <a:endParaRPr lang="sl-SI" dirty="0"/>
          </a:p>
        </p:txBody>
      </p:sp>
      <p:sp>
        <p:nvSpPr>
          <p:cNvPr id="34" name="PoljeZBesedilom 33"/>
          <p:cNvSpPr txBox="1"/>
          <p:nvPr/>
        </p:nvSpPr>
        <p:spPr>
          <a:xfrm>
            <a:off x="5220791" y="5994772"/>
            <a:ext cx="1584176" cy="646331"/>
          </a:xfrm>
          <a:prstGeom prst="rect">
            <a:avLst/>
          </a:prstGeom>
          <a:noFill/>
          <a:ln>
            <a:solidFill>
              <a:schemeClr val="accent1">
                <a:shade val="95000"/>
                <a:satMod val="105000"/>
              </a:schemeClr>
            </a:solidFill>
          </a:ln>
        </p:spPr>
        <p:txBody>
          <a:bodyPr wrap="square" rtlCol="0">
            <a:spAutoFit/>
          </a:bodyPr>
          <a:lstStyle/>
          <a:p>
            <a:pPr algn="ctr"/>
            <a:r>
              <a:rPr lang="sl-SI" dirty="0" smtClean="0"/>
              <a:t>uvozni carinski postopek</a:t>
            </a:r>
            <a:endParaRPr lang="sl-SI" dirty="0"/>
          </a:p>
        </p:txBody>
      </p:sp>
      <p:cxnSp>
        <p:nvCxnSpPr>
          <p:cNvPr id="12" name="Raven povezovalnik 11"/>
          <p:cNvCxnSpPr/>
          <p:nvPr/>
        </p:nvCxnSpPr>
        <p:spPr>
          <a:xfrm>
            <a:off x="1548383" y="5562724"/>
            <a:ext cx="45365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Raven povezovalnik 35"/>
          <p:cNvCxnSpPr/>
          <p:nvPr/>
        </p:nvCxnSpPr>
        <p:spPr>
          <a:xfrm>
            <a:off x="1548383" y="5562724"/>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Raven povezovalnik 36"/>
          <p:cNvCxnSpPr/>
          <p:nvPr/>
        </p:nvCxnSpPr>
        <p:spPr>
          <a:xfrm>
            <a:off x="6012879" y="5562724"/>
            <a:ext cx="0" cy="432048"/>
          </a:xfrm>
          <a:prstGeom prst="line">
            <a:avLst/>
          </a:prstGeom>
        </p:spPr>
        <p:style>
          <a:lnRef idx="1">
            <a:schemeClr val="accent1"/>
          </a:lnRef>
          <a:fillRef idx="0">
            <a:schemeClr val="accent1"/>
          </a:fillRef>
          <a:effectRef idx="0">
            <a:schemeClr val="accent1"/>
          </a:effectRef>
          <a:fontRef idx="minor">
            <a:schemeClr val="tx1"/>
          </a:fontRef>
        </p:style>
      </p:cxnSp>
      <p:sp>
        <p:nvSpPr>
          <p:cNvPr id="38" name="Desni zaviti oklepaj 37"/>
          <p:cNvSpPr/>
          <p:nvPr/>
        </p:nvSpPr>
        <p:spPr>
          <a:xfrm rot="5400000">
            <a:off x="3561811" y="3549295"/>
            <a:ext cx="509647" cy="669674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39" name="PoljeZBesedilom 38"/>
          <p:cNvSpPr txBox="1"/>
          <p:nvPr/>
        </p:nvSpPr>
        <p:spPr>
          <a:xfrm>
            <a:off x="2484487" y="7289174"/>
            <a:ext cx="3096344" cy="369332"/>
          </a:xfrm>
          <a:prstGeom prst="rect">
            <a:avLst/>
          </a:prstGeom>
          <a:noFill/>
        </p:spPr>
        <p:txBody>
          <a:bodyPr wrap="square" rtlCol="0">
            <a:spAutoFit/>
          </a:bodyPr>
          <a:lstStyle/>
          <a:p>
            <a:r>
              <a:rPr lang="sl-SI" dirty="0"/>
              <a:t>v</a:t>
            </a:r>
            <a:r>
              <a:rPr lang="sl-SI" dirty="0" smtClean="0"/>
              <a:t>ložitev pisne </a:t>
            </a:r>
            <a:r>
              <a:rPr lang="sl-SI" dirty="0" err="1" smtClean="0"/>
              <a:t>dekleracije</a:t>
            </a:r>
            <a:endParaRPr lang="sl-SI" dirty="0"/>
          </a:p>
        </p:txBody>
      </p:sp>
      <p:cxnSp>
        <p:nvCxnSpPr>
          <p:cNvPr id="17" name="Raven puščični povezovalnik 16"/>
          <p:cNvCxnSpPr/>
          <p:nvPr/>
        </p:nvCxnSpPr>
        <p:spPr>
          <a:xfrm>
            <a:off x="3816634" y="7658506"/>
            <a:ext cx="0" cy="1288594"/>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3996655" y="8010996"/>
            <a:ext cx="2880320" cy="369332"/>
          </a:xfrm>
          <a:prstGeom prst="rect">
            <a:avLst/>
          </a:prstGeom>
          <a:noFill/>
        </p:spPr>
        <p:txBody>
          <a:bodyPr wrap="square" rtlCol="0">
            <a:spAutoFit/>
          </a:bodyPr>
          <a:lstStyle/>
          <a:p>
            <a:r>
              <a:rPr lang="sl-SI" dirty="0" smtClean="0"/>
              <a:t>uvozu blaga obračunajo</a:t>
            </a:r>
            <a:endParaRPr lang="sl-SI" dirty="0"/>
          </a:p>
        </p:txBody>
      </p:sp>
      <p:cxnSp>
        <p:nvCxnSpPr>
          <p:cNvPr id="19" name="Raven povezovalnik 18"/>
          <p:cNvCxnSpPr/>
          <p:nvPr/>
        </p:nvCxnSpPr>
        <p:spPr>
          <a:xfrm>
            <a:off x="1260351" y="8947100"/>
            <a:ext cx="4752528"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468263" y="9380889"/>
            <a:ext cx="1584176" cy="369332"/>
          </a:xfrm>
          <a:prstGeom prst="rect">
            <a:avLst/>
          </a:prstGeom>
          <a:noFill/>
          <a:ln>
            <a:solidFill>
              <a:schemeClr val="accent1">
                <a:shade val="95000"/>
                <a:satMod val="105000"/>
              </a:schemeClr>
            </a:solidFill>
          </a:ln>
        </p:spPr>
        <p:txBody>
          <a:bodyPr wrap="square" rtlCol="0">
            <a:spAutoFit/>
          </a:bodyPr>
          <a:lstStyle/>
          <a:p>
            <a:pPr algn="ctr"/>
            <a:r>
              <a:rPr lang="sl-SI" dirty="0" smtClean="0"/>
              <a:t>carina</a:t>
            </a:r>
            <a:endParaRPr lang="sl-SI" dirty="0"/>
          </a:p>
        </p:txBody>
      </p:sp>
      <p:sp>
        <p:nvSpPr>
          <p:cNvPr id="50" name="PoljeZBesedilom 49"/>
          <p:cNvSpPr txBox="1"/>
          <p:nvPr/>
        </p:nvSpPr>
        <p:spPr>
          <a:xfrm>
            <a:off x="5148783" y="9379148"/>
            <a:ext cx="1584176" cy="369332"/>
          </a:xfrm>
          <a:prstGeom prst="rect">
            <a:avLst/>
          </a:prstGeom>
          <a:noFill/>
          <a:ln>
            <a:solidFill>
              <a:schemeClr val="accent1">
                <a:shade val="95000"/>
                <a:satMod val="105000"/>
              </a:schemeClr>
            </a:solidFill>
          </a:ln>
        </p:spPr>
        <p:txBody>
          <a:bodyPr wrap="square" rtlCol="0">
            <a:spAutoFit/>
          </a:bodyPr>
          <a:lstStyle/>
          <a:p>
            <a:pPr algn="ctr"/>
            <a:r>
              <a:rPr lang="sl-SI" dirty="0" smtClean="0"/>
              <a:t>ostale dajatve</a:t>
            </a:r>
            <a:endParaRPr lang="sl-SI" dirty="0"/>
          </a:p>
        </p:txBody>
      </p:sp>
      <p:cxnSp>
        <p:nvCxnSpPr>
          <p:cNvPr id="52" name="Raven povezovalnik 51"/>
          <p:cNvCxnSpPr/>
          <p:nvPr/>
        </p:nvCxnSpPr>
        <p:spPr>
          <a:xfrm>
            <a:off x="1260351" y="8947100"/>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Raven povezovalnik 52"/>
          <p:cNvCxnSpPr/>
          <p:nvPr/>
        </p:nvCxnSpPr>
        <p:spPr>
          <a:xfrm>
            <a:off x="6012879" y="8947100"/>
            <a:ext cx="0" cy="43204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927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96255" y="163865"/>
            <a:ext cx="6405840" cy="369332"/>
          </a:xfrm>
          <a:prstGeom prst="rect">
            <a:avLst/>
          </a:prstGeom>
          <a:solidFill>
            <a:srgbClr val="FFFF00"/>
          </a:solidFill>
        </p:spPr>
        <p:txBody>
          <a:bodyPr wrap="square" rtlCol="0">
            <a:spAutoFit/>
          </a:bodyPr>
          <a:lstStyle/>
          <a:p>
            <a:r>
              <a:rPr lang="sl-SI" dirty="0" smtClean="0"/>
              <a:t>3. Kako lahko podjetje opravlja uvozne in izvozne posle?</a:t>
            </a:r>
            <a:endParaRPr lang="sl-SI" dirty="0"/>
          </a:p>
        </p:txBody>
      </p:sp>
      <p:sp>
        <p:nvSpPr>
          <p:cNvPr id="5" name="PoljeZBesedilom 4"/>
          <p:cNvSpPr txBox="1"/>
          <p:nvPr/>
        </p:nvSpPr>
        <p:spPr>
          <a:xfrm>
            <a:off x="3095119" y="795666"/>
            <a:ext cx="1008112" cy="369332"/>
          </a:xfrm>
          <a:prstGeom prst="rect">
            <a:avLst/>
          </a:prstGeom>
          <a:noFill/>
          <a:ln>
            <a:solidFill>
              <a:schemeClr val="accent1">
                <a:shade val="95000"/>
                <a:satMod val="105000"/>
              </a:schemeClr>
            </a:solidFill>
          </a:ln>
        </p:spPr>
        <p:txBody>
          <a:bodyPr wrap="square" rtlCol="0">
            <a:spAutoFit/>
          </a:bodyPr>
          <a:lstStyle/>
          <a:p>
            <a:r>
              <a:rPr lang="sl-SI" dirty="0" smtClean="0"/>
              <a:t>Podjetje</a:t>
            </a:r>
            <a:endParaRPr lang="sl-SI" dirty="0"/>
          </a:p>
        </p:txBody>
      </p:sp>
      <p:cxnSp>
        <p:nvCxnSpPr>
          <p:cNvPr id="7" name="Raven povezovalnik 6"/>
          <p:cNvCxnSpPr>
            <a:stCxn id="5" idx="2"/>
          </p:cNvCxnSpPr>
          <p:nvPr/>
        </p:nvCxnSpPr>
        <p:spPr>
          <a:xfrm>
            <a:off x="3599175" y="1164998"/>
            <a:ext cx="0" cy="998820"/>
          </a:xfrm>
          <a:prstGeom prst="line">
            <a:avLst/>
          </a:prstGeom>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3708623" y="1371730"/>
            <a:ext cx="2808312" cy="646331"/>
          </a:xfrm>
          <a:prstGeom prst="rect">
            <a:avLst/>
          </a:prstGeom>
          <a:noFill/>
        </p:spPr>
        <p:txBody>
          <a:bodyPr wrap="square" rtlCol="0">
            <a:spAutoFit/>
          </a:bodyPr>
          <a:lstStyle/>
          <a:p>
            <a:r>
              <a:rPr lang="sl-SI" dirty="0" smtClean="0"/>
              <a:t>lahko za opravljanje uvoznih in izvoznih poslov</a:t>
            </a:r>
            <a:endParaRPr lang="sl-SI" dirty="0"/>
          </a:p>
        </p:txBody>
      </p:sp>
      <p:sp>
        <p:nvSpPr>
          <p:cNvPr id="9" name="PoljeZBesedilom 8"/>
          <p:cNvSpPr txBox="1"/>
          <p:nvPr/>
        </p:nvSpPr>
        <p:spPr>
          <a:xfrm>
            <a:off x="180231" y="2811890"/>
            <a:ext cx="2626856" cy="369332"/>
          </a:xfrm>
          <a:prstGeom prst="rect">
            <a:avLst/>
          </a:prstGeom>
          <a:noFill/>
          <a:ln>
            <a:solidFill>
              <a:schemeClr val="accent1">
                <a:shade val="95000"/>
                <a:satMod val="105000"/>
              </a:schemeClr>
            </a:solidFill>
          </a:ln>
        </p:spPr>
        <p:txBody>
          <a:bodyPr wrap="square" rtlCol="0">
            <a:spAutoFit/>
          </a:bodyPr>
          <a:lstStyle/>
          <a:p>
            <a:r>
              <a:rPr lang="sl-SI" dirty="0"/>
              <a:t>p</a:t>
            </a:r>
            <a:r>
              <a:rPr lang="sl-SI" dirty="0" smtClean="0"/>
              <a:t>ooblasti špediterja</a:t>
            </a:r>
            <a:endParaRPr lang="sl-SI" dirty="0"/>
          </a:p>
        </p:txBody>
      </p:sp>
      <p:sp>
        <p:nvSpPr>
          <p:cNvPr id="10" name="PoljeZBesedilom 9"/>
          <p:cNvSpPr txBox="1"/>
          <p:nvPr/>
        </p:nvSpPr>
        <p:spPr>
          <a:xfrm>
            <a:off x="4644727" y="2811890"/>
            <a:ext cx="2626856" cy="369332"/>
          </a:xfrm>
          <a:prstGeom prst="rect">
            <a:avLst/>
          </a:prstGeom>
          <a:noFill/>
          <a:ln>
            <a:solidFill>
              <a:schemeClr val="accent1">
                <a:shade val="95000"/>
                <a:satMod val="105000"/>
              </a:schemeClr>
            </a:solidFill>
          </a:ln>
        </p:spPr>
        <p:txBody>
          <a:bodyPr wrap="square" rtlCol="0">
            <a:spAutoFit/>
          </a:bodyPr>
          <a:lstStyle/>
          <a:p>
            <a:r>
              <a:rPr lang="sl-SI" dirty="0" smtClean="0"/>
              <a:t>te posle opravlja samo</a:t>
            </a:r>
            <a:endParaRPr lang="sl-SI" dirty="0"/>
          </a:p>
        </p:txBody>
      </p:sp>
      <p:cxnSp>
        <p:nvCxnSpPr>
          <p:cNvPr id="13" name="Raven povezovalnik 12"/>
          <p:cNvCxnSpPr/>
          <p:nvPr/>
        </p:nvCxnSpPr>
        <p:spPr>
          <a:xfrm>
            <a:off x="1260351" y="2163818"/>
            <a:ext cx="45365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Raven povezovalnik 14"/>
          <p:cNvCxnSpPr/>
          <p:nvPr/>
        </p:nvCxnSpPr>
        <p:spPr>
          <a:xfrm>
            <a:off x="1260351" y="2163818"/>
            <a:ext cx="0" cy="648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Raven povezovalnik 15"/>
          <p:cNvCxnSpPr/>
          <p:nvPr/>
        </p:nvCxnSpPr>
        <p:spPr>
          <a:xfrm>
            <a:off x="5796855" y="2163818"/>
            <a:ext cx="0" cy="648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Raven povezovalnik 17"/>
          <p:cNvCxnSpPr/>
          <p:nvPr/>
        </p:nvCxnSpPr>
        <p:spPr>
          <a:xfrm>
            <a:off x="5796855" y="3171930"/>
            <a:ext cx="0" cy="1152128"/>
          </a:xfrm>
          <a:prstGeom prst="line">
            <a:avLst/>
          </a:prstGeom>
        </p:spPr>
        <p:style>
          <a:lnRef idx="1">
            <a:schemeClr val="accent1"/>
          </a:lnRef>
          <a:fillRef idx="0">
            <a:schemeClr val="accent1"/>
          </a:fillRef>
          <a:effectRef idx="0">
            <a:schemeClr val="accent1"/>
          </a:effectRef>
          <a:fontRef idx="minor">
            <a:schemeClr val="tx1"/>
          </a:fontRef>
        </p:style>
      </p:cxnSp>
      <p:sp>
        <p:nvSpPr>
          <p:cNvPr id="19" name="PoljeZBesedilom 18"/>
          <p:cNvSpPr txBox="1"/>
          <p:nvPr/>
        </p:nvSpPr>
        <p:spPr>
          <a:xfrm>
            <a:off x="3708623" y="3668436"/>
            <a:ext cx="2088232" cy="367590"/>
          </a:xfrm>
          <a:prstGeom prst="rect">
            <a:avLst/>
          </a:prstGeom>
          <a:noFill/>
        </p:spPr>
        <p:txBody>
          <a:bodyPr wrap="square" rtlCol="0">
            <a:spAutoFit/>
          </a:bodyPr>
          <a:lstStyle/>
          <a:p>
            <a:r>
              <a:rPr lang="sl-SI" dirty="0"/>
              <a:t>p</a:t>
            </a:r>
            <a:r>
              <a:rPr lang="sl-SI" dirty="0" smtClean="0"/>
              <a:t>ridobiti dovoljenja</a:t>
            </a:r>
            <a:endParaRPr lang="sl-SI" dirty="0"/>
          </a:p>
        </p:txBody>
      </p:sp>
      <p:sp>
        <p:nvSpPr>
          <p:cNvPr id="21" name="PoljeZBesedilom 20"/>
          <p:cNvSpPr txBox="1"/>
          <p:nvPr/>
        </p:nvSpPr>
        <p:spPr>
          <a:xfrm>
            <a:off x="4572719" y="4386774"/>
            <a:ext cx="2626856"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pristojne carinarnice</a:t>
            </a:r>
            <a:endParaRPr lang="sl-SI" dirty="0"/>
          </a:p>
        </p:txBody>
      </p:sp>
      <p:sp>
        <p:nvSpPr>
          <p:cNvPr id="22" name="PoljeZBesedilom 21"/>
          <p:cNvSpPr txBox="1"/>
          <p:nvPr/>
        </p:nvSpPr>
        <p:spPr>
          <a:xfrm>
            <a:off x="887062" y="5863530"/>
            <a:ext cx="2626856" cy="923330"/>
          </a:xfrm>
          <a:prstGeom prst="rect">
            <a:avLst/>
          </a:prstGeom>
          <a:noFill/>
          <a:ln>
            <a:solidFill>
              <a:schemeClr val="accent1">
                <a:shade val="95000"/>
                <a:satMod val="105000"/>
              </a:schemeClr>
            </a:solidFill>
          </a:ln>
        </p:spPr>
        <p:txBody>
          <a:bodyPr wrap="square" rtlCol="0">
            <a:spAutoFit/>
          </a:bodyPr>
          <a:lstStyle/>
          <a:p>
            <a:pPr algn="ctr"/>
            <a:r>
              <a:rPr lang="sl-SI" dirty="0"/>
              <a:t>z</a:t>
            </a:r>
            <a:r>
              <a:rPr lang="sl-SI" dirty="0" smtClean="0"/>
              <a:t>a poenostavljene postopke na strani izvoza in uvoza</a:t>
            </a:r>
            <a:endParaRPr lang="sl-SI" dirty="0"/>
          </a:p>
        </p:txBody>
      </p:sp>
      <p:cxnSp>
        <p:nvCxnSpPr>
          <p:cNvPr id="24" name="Raven puščični povezovalnik 23"/>
          <p:cNvCxnSpPr/>
          <p:nvPr/>
        </p:nvCxnSpPr>
        <p:spPr>
          <a:xfrm>
            <a:off x="5796855" y="4756106"/>
            <a:ext cx="0" cy="576064"/>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26" name="Raven povezovalnik 25"/>
          <p:cNvCxnSpPr/>
          <p:nvPr/>
        </p:nvCxnSpPr>
        <p:spPr>
          <a:xfrm>
            <a:off x="2340471" y="5332170"/>
            <a:ext cx="382967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Raven puščični povezovalnik 27"/>
          <p:cNvCxnSpPr/>
          <p:nvPr/>
        </p:nvCxnSpPr>
        <p:spPr>
          <a:xfrm>
            <a:off x="2340471" y="5260162"/>
            <a:ext cx="0" cy="576064"/>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4716735" y="5863530"/>
            <a:ext cx="2626856" cy="646331"/>
          </a:xfrm>
          <a:prstGeom prst="rect">
            <a:avLst/>
          </a:prstGeom>
          <a:noFill/>
          <a:ln>
            <a:solidFill>
              <a:schemeClr val="accent1">
                <a:shade val="95000"/>
                <a:satMod val="105000"/>
              </a:schemeClr>
            </a:solidFill>
          </a:ln>
        </p:spPr>
        <p:txBody>
          <a:bodyPr wrap="square" rtlCol="0">
            <a:spAutoFit/>
          </a:bodyPr>
          <a:lstStyle/>
          <a:p>
            <a:pPr algn="ctr"/>
            <a:r>
              <a:rPr lang="sl-SI" dirty="0" smtClean="0"/>
              <a:t>dovoljenje za hišno carinjenje blaga</a:t>
            </a:r>
            <a:endParaRPr lang="sl-SI" dirty="0"/>
          </a:p>
        </p:txBody>
      </p:sp>
      <p:cxnSp>
        <p:nvCxnSpPr>
          <p:cNvPr id="31" name="Raven puščični povezovalnik 30"/>
          <p:cNvCxnSpPr/>
          <p:nvPr/>
        </p:nvCxnSpPr>
        <p:spPr>
          <a:xfrm>
            <a:off x="6170144" y="5260162"/>
            <a:ext cx="0" cy="576064"/>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33" name="PoljeZBesedilom 32"/>
          <p:cNvSpPr txBox="1"/>
          <p:nvPr/>
        </p:nvSpPr>
        <p:spPr>
          <a:xfrm>
            <a:off x="3152085" y="7459814"/>
            <a:ext cx="1685240" cy="369332"/>
          </a:xfrm>
          <a:prstGeom prst="rect">
            <a:avLst/>
          </a:prstGeom>
          <a:noFill/>
          <a:ln>
            <a:solidFill>
              <a:schemeClr val="accent1">
                <a:shade val="95000"/>
                <a:satMod val="105000"/>
              </a:schemeClr>
            </a:solidFill>
          </a:ln>
        </p:spPr>
        <p:txBody>
          <a:bodyPr wrap="square" rtlCol="0">
            <a:spAutoFit/>
          </a:bodyPr>
          <a:lstStyle/>
          <a:p>
            <a:r>
              <a:rPr lang="sl-SI" dirty="0" smtClean="0"/>
              <a:t>Poreklo blaga</a:t>
            </a:r>
            <a:endParaRPr lang="sl-SI" dirty="0"/>
          </a:p>
        </p:txBody>
      </p:sp>
      <p:sp>
        <p:nvSpPr>
          <p:cNvPr id="34" name="PoljeZBesedilom 33"/>
          <p:cNvSpPr txBox="1"/>
          <p:nvPr/>
        </p:nvSpPr>
        <p:spPr>
          <a:xfrm>
            <a:off x="277762" y="9284502"/>
            <a:ext cx="2062710" cy="369332"/>
          </a:xfrm>
          <a:prstGeom prst="rect">
            <a:avLst/>
          </a:prstGeom>
          <a:noFill/>
          <a:ln>
            <a:solidFill>
              <a:schemeClr val="accent1">
                <a:shade val="95000"/>
                <a:satMod val="105000"/>
              </a:schemeClr>
            </a:solidFill>
          </a:ln>
        </p:spPr>
        <p:txBody>
          <a:bodyPr wrap="square" rtlCol="0">
            <a:spAutoFit/>
          </a:bodyPr>
          <a:lstStyle/>
          <a:p>
            <a:r>
              <a:rPr lang="sl-SI" dirty="0" smtClean="0"/>
              <a:t>carinsko obravnavo</a:t>
            </a:r>
            <a:endParaRPr lang="sl-SI" dirty="0"/>
          </a:p>
        </p:txBody>
      </p:sp>
      <p:cxnSp>
        <p:nvCxnSpPr>
          <p:cNvPr id="35" name="Raven povezovalnik 34"/>
          <p:cNvCxnSpPr/>
          <p:nvPr/>
        </p:nvCxnSpPr>
        <p:spPr>
          <a:xfrm>
            <a:off x="3924647" y="7852451"/>
            <a:ext cx="0" cy="941341"/>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3996655" y="7970847"/>
            <a:ext cx="2808312" cy="646331"/>
          </a:xfrm>
          <a:prstGeom prst="rect">
            <a:avLst/>
          </a:prstGeom>
          <a:noFill/>
        </p:spPr>
        <p:txBody>
          <a:bodyPr wrap="square" rtlCol="0">
            <a:spAutoFit/>
          </a:bodyPr>
          <a:lstStyle/>
          <a:p>
            <a:r>
              <a:rPr lang="sl-SI" dirty="0"/>
              <a:t>e</a:t>
            </a:r>
            <a:r>
              <a:rPr lang="sl-SI" dirty="0" smtClean="0"/>
              <a:t>den izmed 3 carinskih instrumentov, ki vplivajo na</a:t>
            </a:r>
            <a:endParaRPr lang="sl-SI" dirty="0"/>
          </a:p>
        </p:txBody>
      </p:sp>
      <p:sp>
        <p:nvSpPr>
          <p:cNvPr id="39" name="PoljeZBesedilom 38"/>
          <p:cNvSpPr txBox="1"/>
          <p:nvPr/>
        </p:nvSpPr>
        <p:spPr>
          <a:xfrm>
            <a:off x="4958281" y="9307140"/>
            <a:ext cx="2062710" cy="646331"/>
          </a:xfrm>
          <a:prstGeom prst="rect">
            <a:avLst/>
          </a:prstGeom>
          <a:noFill/>
          <a:ln>
            <a:solidFill>
              <a:schemeClr val="accent1">
                <a:shade val="95000"/>
                <a:satMod val="105000"/>
              </a:schemeClr>
            </a:solidFill>
          </a:ln>
        </p:spPr>
        <p:txBody>
          <a:bodyPr wrap="square" rtlCol="0">
            <a:spAutoFit/>
          </a:bodyPr>
          <a:lstStyle/>
          <a:p>
            <a:r>
              <a:rPr lang="sl-SI" dirty="0" smtClean="0"/>
              <a:t>višino carinskega dolga ob uvozu</a:t>
            </a:r>
            <a:endParaRPr lang="sl-SI" dirty="0"/>
          </a:p>
        </p:txBody>
      </p:sp>
      <p:cxnSp>
        <p:nvCxnSpPr>
          <p:cNvPr id="41" name="Raven povezovalnik 40"/>
          <p:cNvCxnSpPr/>
          <p:nvPr/>
        </p:nvCxnSpPr>
        <p:spPr>
          <a:xfrm>
            <a:off x="1260351" y="8875092"/>
            <a:ext cx="47525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Raven povezovalnik 41"/>
          <p:cNvCxnSpPr/>
          <p:nvPr/>
        </p:nvCxnSpPr>
        <p:spPr>
          <a:xfrm>
            <a:off x="1260351" y="8875092"/>
            <a:ext cx="0"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Raven povezovalnik 43"/>
          <p:cNvCxnSpPr/>
          <p:nvPr/>
        </p:nvCxnSpPr>
        <p:spPr>
          <a:xfrm>
            <a:off x="5940871" y="8875092"/>
            <a:ext cx="0" cy="360040"/>
          </a:xfrm>
          <a:prstGeom prst="line">
            <a:avLst/>
          </a:prstGeom>
        </p:spPr>
        <p:style>
          <a:lnRef idx="1">
            <a:schemeClr val="accent1"/>
          </a:lnRef>
          <a:fillRef idx="0">
            <a:schemeClr val="accent1"/>
          </a:fillRef>
          <a:effectRef idx="0">
            <a:schemeClr val="accent1"/>
          </a:effectRef>
          <a:fontRef idx="minor">
            <a:schemeClr val="tx1"/>
          </a:fontRef>
        </p:style>
      </p:cxnSp>
      <p:sp>
        <p:nvSpPr>
          <p:cNvPr id="45" name="PoljeZBesedilom 44"/>
          <p:cNvSpPr txBox="1"/>
          <p:nvPr/>
        </p:nvSpPr>
        <p:spPr>
          <a:xfrm>
            <a:off x="468263" y="6921584"/>
            <a:ext cx="7093000" cy="369332"/>
          </a:xfrm>
          <a:prstGeom prst="rect">
            <a:avLst/>
          </a:prstGeom>
          <a:solidFill>
            <a:srgbClr val="FFFF00"/>
          </a:solidFill>
        </p:spPr>
        <p:txBody>
          <a:bodyPr wrap="square" rtlCol="0">
            <a:spAutoFit/>
          </a:bodyPr>
          <a:lstStyle/>
          <a:p>
            <a:r>
              <a:rPr lang="sl-SI" dirty="0" smtClean="0"/>
              <a:t>4. Na kaj vpliva poreklo blaga kot eden izmed 3 carinskih instrumentov?</a:t>
            </a:r>
            <a:endParaRPr lang="sl-SI" dirty="0"/>
          </a:p>
        </p:txBody>
      </p:sp>
    </p:spTree>
    <p:extLst>
      <p:ext uri="{BB962C8B-B14F-4D97-AF65-F5344CB8AC3E}">
        <p14:creationId xmlns:p14="http://schemas.microsoft.com/office/powerpoint/2010/main" val="1571462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252239" y="162124"/>
            <a:ext cx="7093000" cy="646331"/>
          </a:xfrm>
          <a:prstGeom prst="rect">
            <a:avLst/>
          </a:prstGeom>
          <a:solidFill>
            <a:srgbClr val="FFFF00"/>
          </a:solidFill>
        </p:spPr>
        <p:txBody>
          <a:bodyPr wrap="square" rtlCol="0">
            <a:spAutoFit/>
          </a:bodyPr>
          <a:lstStyle/>
          <a:p>
            <a:r>
              <a:rPr lang="sl-SI" dirty="0" smtClean="0"/>
              <a:t>5. Katere izraze moramo poznati v zvezi s poslovanjem med Slovenijo in državami zunaj EU?</a:t>
            </a:r>
            <a:endParaRPr lang="sl-SI" dirty="0"/>
          </a:p>
        </p:txBody>
      </p:sp>
      <p:sp>
        <p:nvSpPr>
          <p:cNvPr id="5" name="PoljeZBesedilom 4"/>
          <p:cNvSpPr txBox="1"/>
          <p:nvPr/>
        </p:nvSpPr>
        <p:spPr>
          <a:xfrm>
            <a:off x="476993" y="985788"/>
            <a:ext cx="6760022" cy="369332"/>
          </a:xfrm>
          <a:prstGeom prst="rect">
            <a:avLst/>
          </a:prstGeom>
          <a:noFill/>
          <a:ln>
            <a:solidFill>
              <a:schemeClr val="tx1"/>
            </a:solidFill>
          </a:ln>
        </p:spPr>
        <p:txBody>
          <a:bodyPr wrap="square" rtlCol="0">
            <a:spAutoFit/>
          </a:bodyPr>
          <a:lstStyle/>
          <a:p>
            <a:r>
              <a:rPr lang="sl-SI" dirty="0" smtClean="0"/>
              <a:t>Izrazi, ki jih moramo poznati</a:t>
            </a:r>
            <a:endParaRPr lang="sl-SI" dirty="0"/>
          </a:p>
        </p:txBody>
      </p:sp>
      <p:cxnSp>
        <p:nvCxnSpPr>
          <p:cNvPr id="6" name="Raven povezovalnik 5"/>
          <p:cNvCxnSpPr/>
          <p:nvPr/>
        </p:nvCxnSpPr>
        <p:spPr>
          <a:xfrm>
            <a:off x="514434" y="1345828"/>
            <a:ext cx="0" cy="4720952"/>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847788" y="1602284"/>
            <a:ext cx="6389227" cy="369332"/>
          </a:xfrm>
          <a:prstGeom prst="rect">
            <a:avLst/>
          </a:prstGeom>
          <a:solidFill>
            <a:srgbClr val="FFC000"/>
          </a:solidFill>
          <a:ln>
            <a:solidFill>
              <a:schemeClr val="tx1"/>
            </a:solidFill>
          </a:ln>
        </p:spPr>
        <p:txBody>
          <a:bodyPr wrap="square" rtlCol="0">
            <a:spAutoFit/>
          </a:bodyPr>
          <a:lstStyle/>
          <a:p>
            <a:r>
              <a:rPr lang="sl-SI" dirty="0" smtClean="0"/>
              <a:t>Evropska skupnost, Evropska unija (EU)</a:t>
            </a:r>
            <a:endParaRPr lang="sl-SI" dirty="0"/>
          </a:p>
        </p:txBody>
      </p:sp>
      <p:cxnSp>
        <p:nvCxnSpPr>
          <p:cNvPr id="8" name="Raven povezovalnik 7"/>
          <p:cNvCxnSpPr>
            <a:stCxn id="7" idx="1"/>
          </p:cNvCxnSpPr>
          <p:nvPr/>
        </p:nvCxnSpPr>
        <p:spPr>
          <a:xfrm flipH="1">
            <a:off x="476996" y="1786950"/>
            <a:ext cx="370792"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1338560" y="2257212"/>
            <a:ext cx="5898455" cy="646331"/>
          </a:xfrm>
          <a:prstGeom prst="rect">
            <a:avLst/>
          </a:prstGeom>
          <a:noFill/>
          <a:ln>
            <a:solidFill>
              <a:schemeClr val="tx1"/>
            </a:solidFill>
          </a:ln>
        </p:spPr>
        <p:txBody>
          <a:bodyPr wrap="square" rtlCol="0">
            <a:spAutoFit/>
          </a:bodyPr>
          <a:lstStyle/>
          <a:p>
            <a:r>
              <a:rPr lang="sl-SI" dirty="0" smtClean="0"/>
              <a:t>Državna zveza evropskih držav, ustanovljena leta 1992 s Pogodbo o Evropski uniji (Maastrichtsko pogodbo)</a:t>
            </a:r>
            <a:endParaRPr lang="sl-SI" dirty="0"/>
          </a:p>
        </p:txBody>
      </p:sp>
      <p:cxnSp>
        <p:nvCxnSpPr>
          <p:cNvPr id="10" name="Raven povezovalnik 9"/>
          <p:cNvCxnSpPr/>
          <p:nvPr/>
        </p:nvCxnSpPr>
        <p:spPr>
          <a:xfrm flipH="1">
            <a:off x="828303" y="2683619"/>
            <a:ext cx="5148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Raven povezovalnik 10"/>
          <p:cNvCxnSpPr/>
          <p:nvPr/>
        </p:nvCxnSpPr>
        <p:spPr>
          <a:xfrm>
            <a:off x="828303" y="1962324"/>
            <a:ext cx="0" cy="756553"/>
          </a:xfrm>
          <a:prstGeom prst="line">
            <a:avLst/>
          </a:prstGeom>
        </p:spPr>
        <p:style>
          <a:lnRef idx="1">
            <a:schemeClr val="accent1"/>
          </a:lnRef>
          <a:fillRef idx="0">
            <a:schemeClr val="accent1"/>
          </a:fillRef>
          <a:effectRef idx="0">
            <a:schemeClr val="accent1"/>
          </a:effectRef>
          <a:fontRef idx="minor">
            <a:schemeClr val="tx1"/>
          </a:fontRef>
        </p:style>
      </p:cxnSp>
      <p:sp>
        <p:nvSpPr>
          <p:cNvPr id="16" name="PoljeZBesedilom 15"/>
          <p:cNvSpPr txBox="1"/>
          <p:nvPr/>
        </p:nvSpPr>
        <p:spPr>
          <a:xfrm>
            <a:off x="911063" y="3258468"/>
            <a:ext cx="6389227" cy="369332"/>
          </a:xfrm>
          <a:prstGeom prst="rect">
            <a:avLst/>
          </a:prstGeom>
          <a:solidFill>
            <a:srgbClr val="FFC000"/>
          </a:solidFill>
          <a:ln>
            <a:solidFill>
              <a:schemeClr val="tx1"/>
            </a:solidFill>
          </a:ln>
        </p:spPr>
        <p:txBody>
          <a:bodyPr wrap="square" rtlCol="0">
            <a:spAutoFit/>
          </a:bodyPr>
          <a:lstStyle/>
          <a:p>
            <a:r>
              <a:rPr lang="sl-SI" dirty="0" smtClean="0"/>
              <a:t>Članice EU</a:t>
            </a:r>
            <a:endParaRPr lang="sl-SI" dirty="0"/>
          </a:p>
        </p:txBody>
      </p:sp>
      <p:cxnSp>
        <p:nvCxnSpPr>
          <p:cNvPr id="17" name="Raven povezovalnik 16"/>
          <p:cNvCxnSpPr>
            <a:stCxn id="16" idx="1"/>
          </p:cNvCxnSpPr>
          <p:nvPr/>
        </p:nvCxnSpPr>
        <p:spPr>
          <a:xfrm flipH="1">
            <a:off x="540271" y="3443134"/>
            <a:ext cx="370792"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PoljeZBesedilom 17"/>
          <p:cNvSpPr txBox="1"/>
          <p:nvPr/>
        </p:nvSpPr>
        <p:spPr>
          <a:xfrm>
            <a:off x="1401835" y="3913396"/>
            <a:ext cx="5898455" cy="1477328"/>
          </a:xfrm>
          <a:prstGeom prst="rect">
            <a:avLst/>
          </a:prstGeom>
          <a:noFill/>
          <a:ln>
            <a:solidFill>
              <a:schemeClr val="tx1"/>
            </a:solidFill>
          </a:ln>
        </p:spPr>
        <p:txBody>
          <a:bodyPr wrap="square" rtlCol="0">
            <a:spAutoFit/>
          </a:bodyPr>
          <a:lstStyle/>
          <a:p>
            <a:r>
              <a:rPr lang="sl-SI" dirty="0" err="1" smtClean="0"/>
              <a:t>Avstraija</a:t>
            </a:r>
            <a:r>
              <a:rPr lang="sl-SI" dirty="0" smtClean="0"/>
              <a:t>, Belgija, Bolgarija, Češka, Ciper, Danska, Estonija, Finska, Francija, Grčija, Hrvaška, Italija, Latvija, Litva, Luksemburg, Madžarska, Malta, Nemčija, Nizozemska, Poljska, Portugalska, Romunija, Slovaška, Slovenija, Španija, Švedska, Združeno kraljestvo</a:t>
            </a:r>
            <a:endParaRPr lang="sl-SI" dirty="0"/>
          </a:p>
        </p:txBody>
      </p:sp>
      <p:cxnSp>
        <p:nvCxnSpPr>
          <p:cNvPr id="19" name="Raven povezovalnik 18"/>
          <p:cNvCxnSpPr/>
          <p:nvPr/>
        </p:nvCxnSpPr>
        <p:spPr>
          <a:xfrm flipH="1">
            <a:off x="891578" y="4339803"/>
            <a:ext cx="5148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Raven povezovalnik 19"/>
          <p:cNvCxnSpPr/>
          <p:nvPr/>
        </p:nvCxnSpPr>
        <p:spPr>
          <a:xfrm>
            <a:off x="891578" y="3618508"/>
            <a:ext cx="0" cy="756553"/>
          </a:xfrm>
          <a:prstGeom prst="line">
            <a:avLst/>
          </a:prstGeom>
        </p:spPr>
        <p:style>
          <a:lnRef idx="1">
            <a:schemeClr val="accent1"/>
          </a:lnRef>
          <a:fillRef idx="0">
            <a:schemeClr val="accent1"/>
          </a:fillRef>
          <a:effectRef idx="0">
            <a:schemeClr val="accent1"/>
          </a:effectRef>
          <a:fontRef idx="minor">
            <a:schemeClr val="tx1"/>
          </a:fontRef>
        </p:style>
      </p:cxnSp>
      <p:sp>
        <p:nvSpPr>
          <p:cNvPr id="21" name="PoljeZBesedilom 20"/>
          <p:cNvSpPr txBox="1"/>
          <p:nvPr/>
        </p:nvSpPr>
        <p:spPr>
          <a:xfrm>
            <a:off x="911063" y="5734724"/>
            <a:ext cx="6389227" cy="646331"/>
          </a:xfrm>
          <a:prstGeom prst="rect">
            <a:avLst/>
          </a:prstGeom>
          <a:solidFill>
            <a:srgbClr val="FFC000"/>
          </a:solidFill>
          <a:ln>
            <a:solidFill>
              <a:schemeClr val="tx1"/>
            </a:solidFill>
          </a:ln>
        </p:spPr>
        <p:txBody>
          <a:bodyPr wrap="square" rtlCol="0">
            <a:spAutoFit/>
          </a:bodyPr>
          <a:lstStyle/>
          <a:p>
            <a:r>
              <a:rPr lang="sl-SI" dirty="0" smtClean="0"/>
              <a:t>Enotna upravna listina (EUL); (dostopen na spletni str. carinske uprave)</a:t>
            </a:r>
            <a:endParaRPr lang="sl-SI" dirty="0"/>
          </a:p>
        </p:txBody>
      </p:sp>
      <p:cxnSp>
        <p:nvCxnSpPr>
          <p:cNvPr id="22" name="Raven povezovalnik 21"/>
          <p:cNvCxnSpPr>
            <a:stCxn id="21" idx="1"/>
          </p:cNvCxnSpPr>
          <p:nvPr/>
        </p:nvCxnSpPr>
        <p:spPr>
          <a:xfrm flipH="1">
            <a:off x="488599" y="6057890"/>
            <a:ext cx="422464" cy="8890"/>
          </a:xfrm>
          <a:prstGeom prst="line">
            <a:avLst/>
          </a:prstGeom>
        </p:spPr>
        <p:style>
          <a:lnRef idx="1">
            <a:schemeClr val="accent1"/>
          </a:lnRef>
          <a:fillRef idx="0">
            <a:schemeClr val="accent1"/>
          </a:fillRef>
          <a:effectRef idx="0">
            <a:schemeClr val="accent1"/>
          </a:effectRef>
          <a:fontRef idx="minor">
            <a:schemeClr val="tx1"/>
          </a:fontRef>
        </p:style>
      </p:cxnSp>
      <p:sp>
        <p:nvSpPr>
          <p:cNvPr id="26" name="PoljeZBesedilom 25"/>
          <p:cNvSpPr txBox="1"/>
          <p:nvPr/>
        </p:nvSpPr>
        <p:spPr>
          <a:xfrm>
            <a:off x="2844527" y="6785644"/>
            <a:ext cx="1584176" cy="369332"/>
          </a:xfrm>
          <a:prstGeom prst="rect">
            <a:avLst/>
          </a:prstGeom>
          <a:noFill/>
          <a:ln>
            <a:solidFill>
              <a:schemeClr val="tx1"/>
            </a:solidFill>
          </a:ln>
        </p:spPr>
        <p:txBody>
          <a:bodyPr wrap="square" rtlCol="0">
            <a:spAutoFit/>
          </a:bodyPr>
          <a:lstStyle/>
          <a:p>
            <a:r>
              <a:rPr lang="sl-SI" dirty="0" smtClean="0"/>
              <a:t>uradni obrazec</a:t>
            </a:r>
            <a:endParaRPr lang="sl-SI" dirty="0"/>
          </a:p>
        </p:txBody>
      </p:sp>
      <p:cxnSp>
        <p:nvCxnSpPr>
          <p:cNvPr id="28" name="Raven povezovalnik 27"/>
          <p:cNvCxnSpPr/>
          <p:nvPr/>
        </p:nvCxnSpPr>
        <p:spPr>
          <a:xfrm>
            <a:off x="3636615" y="6381055"/>
            <a:ext cx="0" cy="404589"/>
          </a:xfrm>
          <a:prstGeom prst="line">
            <a:avLst/>
          </a:prstGeom>
        </p:spPr>
        <p:style>
          <a:lnRef idx="1">
            <a:schemeClr val="accent1"/>
          </a:lnRef>
          <a:fillRef idx="0">
            <a:schemeClr val="accent1"/>
          </a:fillRef>
          <a:effectRef idx="0">
            <a:schemeClr val="accent1"/>
          </a:effectRef>
          <a:fontRef idx="minor">
            <a:schemeClr val="tx1"/>
          </a:fontRef>
        </p:style>
      </p:cxnSp>
      <p:sp>
        <p:nvSpPr>
          <p:cNvPr id="29" name="PoljeZBesedilom 28"/>
          <p:cNvSpPr txBox="1"/>
          <p:nvPr/>
        </p:nvSpPr>
        <p:spPr>
          <a:xfrm>
            <a:off x="911063" y="7808967"/>
            <a:ext cx="5965912" cy="646331"/>
          </a:xfrm>
          <a:prstGeom prst="rect">
            <a:avLst/>
          </a:prstGeom>
          <a:noFill/>
          <a:ln>
            <a:solidFill>
              <a:schemeClr val="tx1"/>
            </a:solidFill>
          </a:ln>
        </p:spPr>
        <p:txBody>
          <a:bodyPr wrap="square" rtlCol="0">
            <a:spAutoFit/>
          </a:bodyPr>
          <a:lstStyle/>
          <a:p>
            <a:r>
              <a:rPr lang="sl-SI" dirty="0"/>
              <a:t>z</a:t>
            </a:r>
            <a:r>
              <a:rPr lang="sl-SI" dirty="0" smtClean="0"/>
              <a:t>a pisno carinsko deklaracijo blaga v okviru običajnega postopka za vnos</a:t>
            </a:r>
            <a:endParaRPr lang="sl-SI" dirty="0"/>
          </a:p>
        </p:txBody>
      </p:sp>
      <p:cxnSp>
        <p:nvCxnSpPr>
          <p:cNvPr id="30" name="Raven povezovalnik 29"/>
          <p:cNvCxnSpPr/>
          <p:nvPr/>
        </p:nvCxnSpPr>
        <p:spPr>
          <a:xfrm>
            <a:off x="3636615" y="7176100"/>
            <a:ext cx="0" cy="681588"/>
          </a:xfrm>
          <a:prstGeom prst="line">
            <a:avLst/>
          </a:prstGeom>
        </p:spPr>
        <p:style>
          <a:lnRef idx="1">
            <a:schemeClr val="accent1"/>
          </a:lnRef>
          <a:fillRef idx="0">
            <a:schemeClr val="accent1"/>
          </a:fillRef>
          <a:effectRef idx="0">
            <a:schemeClr val="accent1"/>
          </a:effectRef>
          <a:fontRef idx="minor">
            <a:schemeClr val="tx1"/>
          </a:fontRef>
        </p:style>
      </p:cxnSp>
      <p:sp>
        <p:nvSpPr>
          <p:cNvPr id="31" name="PoljeZBesedilom 30"/>
          <p:cNvSpPr txBox="1"/>
          <p:nvPr/>
        </p:nvSpPr>
        <p:spPr>
          <a:xfrm>
            <a:off x="3857004" y="7290916"/>
            <a:ext cx="2227883" cy="369332"/>
          </a:xfrm>
          <a:prstGeom prst="rect">
            <a:avLst/>
          </a:prstGeom>
          <a:noFill/>
        </p:spPr>
        <p:txBody>
          <a:bodyPr wrap="square" rtlCol="0">
            <a:spAutoFit/>
          </a:bodyPr>
          <a:lstStyle/>
          <a:p>
            <a:r>
              <a:rPr lang="sl-SI" dirty="0" smtClean="0"/>
              <a:t>uporablja</a:t>
            </a:r>
            <a:endParaRPr lang="sl-SI" dirty="0"/>
          </a:p>
        </p:txBody>
      </p:sp>
      <p:cxnSp>
        <p:nvCxnSpPr>
          <p:cNvPr id="33" name="Raven povezovalnik 32"/>
          <p:cNvCxnSpPr/>
          <p:nvPr/>
        </p:nvCxnSpPr>
        <p:spPr>
          <a:xfrm>
            <a:off x="1908423" y="9196640"/>
            <a:ext cx="4320480"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1188343" y="9873912"/>
            <a:ext cx="1584176" cy="646331"/>
          </a:xfrm>
          <a:prstGeom prst="rect">
            <a:avLst/>
          </a:prstGeom>
          <a:noFill/>
          <a:ln>
            <a:solidFill>
              <a:schemeClr val="tx1"/>
            </a:solidFill>
          </a:ln>
        </p:spPr>
        <p:txBody>
          <a:bodyPr wrap="square" rtlCol="0">
            <a:spAutoFit/>
          </a:bodyPr>
          <a:lstStyle/>
          <a:p>
            <a:r>
              <a:rPr lang="sl-SI" dirty="0" smtClean="0"/>
              <a:t>v carinski postopek</a:t>
            </a:r>
            <a:endParaRPr lang="sl-SI" dirty="0"/>
          </a:p>
        </p:txBody>
      </p:sp>
      <p:sp>
        <p:nvSpPr>
          <p:cNvPr id="35" name="PoljeZBesedilom 34"/>
          <p:cNvSpPr txBox="1"/>
          <p:nvPr/>
        </p:nvSpPr>
        <p:spPr>
          <a:xfrm>
            <a:off x="5652839" y="9883204"/>
            <a:ext cx="1584176" cy="646331"/>
          </a:xfrm>
          <a:prstGeom prst="rect">
            <a:avLst/>
          </a:prstGeom>
          <a:noFill/>
          <a:ln>
            <a:solidFill>
              <a:schemeClr val="tx1"/>
            </a:solidFill>
          </a:ln>
        </p:spPr>
        <p:txBody>
          <a:bodyPr wrap="square" rtlCol="0">
            <a:spAutoFit/>
          </a:bodyPr>
          <a:lstStyle/>
          <a:p>
            <a:r>
              <a:rPr lang="sl-SI" dirty="0" smtClean="0"/>
              <a:t>v ponovni izvoz</a:t>
            </a:r>
            <a:endParaRPr lang="sl-SI" dirty="0"/>
          </a:p>
        </p:txBody>
      </p:sp>
      <p:cxnSp>
        <p:nvCxnSpPr>
          <p:cNvPr id="36" name="Raven povezovalnik 35"/>
          <p:cNvCxnSpPr/>
          <p:nvPr/>
        </p:nvCxnSpPr>
        <p:spPr>
          <a:xfrm>
            <a:off x="3708623" y="8515052"/>
            <a:ext cx="0" cy="68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Raven povezovalnik 38"/>
          <p:cNvCxnSpPr/>
          <p:nvPr/>
        </p:nvCxnSpPr>
        <p:spPr>
          <a:xfrm>
            <a:off x="1980431" y="9163124"/>
            <a:ext cx="0" cy="68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Raven povezovalnik 39"/>
          <p:cNvCxnSpPr/>
          <p:nvPr/>
        </p:nvCxnSpPr>
        <p:spPr>
          <a:xfrm>
            <a:off x="6156895" y="9163124"/>
            <a:ext cx="0" cy="68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0389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252239" y="162124"/>
            <a:ext cx="7093000" cy="646331"/>
          </a:xfrm>
          <a:prstGeom prst="rect">
            <a:avLst/>
          </a:prstGeom>
          <a:solidFill>
            <a:srgbClr val="FFFF00"/>
          </a:solidFill>
        </p:spPr>
        <p:txBody>
          <a:bodyPr wrap="square" rtlCol="0">
            <a:spAutoFit/>
          </a:bodyPr>
          <a:lstStyle/>
          <a:p>
            <a:r>
              <a:rPr lang="sl-SI" dirty="0" smtClean="0"/>
              <a:t>5. Katere izraze moramo poznati v zvezi s poslovanjem med Slovenijo in državami zunaj EU?</a:t>
            </a:r>
            <a:endParaRPr lang="sl-SI" dirty="0"/>
          </a:p>
        </p:txBody>
      </p:sp>
      <p:sp>
        <p:nvSpPr>
          <p:cNvPr id="5" name="PoljeZBesedilom 4"/>
          <p:cNvSpPr txBox="1"/>
          <p:nvPr/>
        </p:nvSpPr>
        <p:spPr>
          <a:xfrm>
            <a:off x="476993" y="985788"/>
            <a:ext cx="6760022" cy="369332"/>
          </a:xfrm>
          <a:prstGeom prst="rect">
            <a:avLst/>
          </a:prstGeom>
          <a:noFill/>
          <a:ln>
            <a:solidFill>
              <a:schemeClr val="tx1"/>
            </a:solidFill>
          </a:ln>
        </p:spPr>
        <p:txBody>
          <a:bodyPr wrap="square" rtlCol="0">
            <a:spAutoFit/>
          </a:bodyPr>
          <a:lstStyle/>
          <a:p>
            <a:r>
              <a:rPr lang="sl-SI" dirty="0" smtClean="0"/>
              <a:t>Izrazi, ki jih moramo poznati</a:t>
            </a:r>
            <a:endParaRPr lang="sl-SI" dirty="0"/>
          </a:p>
        </p:txBody>
      </p:sp>
      <p:cxnSp>
        <p:nvCxnSpPr>
          <p:cNvPr id="6" name="Raven povezovalnik 5"/>
          <p:cNvCxnSpPr/>
          <p:nvPr/>
        </p:nvCxnSpPr>
        <p:spPr>
          <a:xfrm>
            <a:off x="514434" y="1345828"/>
            <a:ext cx="0" cy="7056566"/>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847788" y="1602284"/>
            <a:ext cx="6389227" cy="369332"/>
          </a:xfrm>
          <a:prstGeom prst="rect">
            <a:avLst/>
          </a:prstGeom>
          <a:solidFill>
            <a:srgbClr val="FFC000"/>
          </a:solidFill>
          <a:ln>
            <a:solidFill>
              <a:schemeClr val="tx1"/>
            </a:solidFill>
          </a:ln>
        </p:spPr>
        <p:txBody>
          <a:bodyPr wrap="square" rtlCol="0">
            <a:spAutoFit/>
          </a:bodyPr>
          <a:lstStyle/>
          <a:p>
            <a:r>
              <a:rPr lang="sl-SI" dirty="0" smtClean="0"/>
              <a:t>Intrastat</a:t>
            </a:r>
            <a:endParaRPr lang="sl-SI" dirty="0"/>
          </a:p>
        </p:txBody>
      </p:sp>
      <p:cxnSp>
        <p:nvCxnSpPr>
          <p:cNvPr id="8" name="Raven povezovalnik 7"/>
          <p:cNvCxnSpPr>
            <a:stCxn id="7" idx="1"/>
          </p:cNvCxnSpPr>
          <p:nvPr/>
        </p:nvCxnSpPr>
        <p:spPr>
          <a:xfrm flipH="1">
            <a:off x="476996" y="1786950"/>
            <a:ext cx="370792"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2453859" y="2519387"/>
            <a:ext cx="2880320" cy="923330"/>
          </a:xfrm>
          <a:prstGeom prst="rect">
            <a:avLst/>
          </a:prstGeom>
          <a:noFill/>
          <a:ln>
            <a:solidFill>
              <a:schemeClr val="tx1"/>
            </a:solidFill>
          </a:ln>
        </p:spPr>
        <p:txBody>
          <a:bodyPr wrap="square" rtlCol="0">
            <a:spAutoFit/>
          </a:bodyPr>
          <a:lstStyle/>
          <a:p>
            <a:r>
              <a:rPr lang="sl-SI" dirty="0" smtClean="0"/>
              <a:t>statistika blagovne menjave med državami članicami Evropske unije (EU)</a:t>
            </a:r>
            <a:endParaRPr lang="sl-SI" dirty="0"/>
          </a:p>
        </p:txBody>
      </p:sp>
      <p:cxnSp>
        <p:nvCxnSpPr>
          <p:cNvPr id="38" name="Raven povezovalnik 37"/>
          <p:cNvCxnSpPr/>
          <p:nvPr/>
        </p:nvCxnSpPr>
        <p:spPr>
          <a:xfrm>
            <a:off x="3777754" y="2034332"/>
            <a:ext cx="0" cy="485055"/>
          </a:xfrm>
          <a:prstGeom prst="line">
            <a:avLst/>
          </a:prstGeom>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2453859" y="3940773"/>
            <a:ext cx="2880320" cy="1200329"/>
          </a:xfrm>
          <a:prstGeom prst="rect">
            <a:avLst/>
          </a:prstGeom>
          <a:noFill/>
          <a:ln>
            <a:solidFill>
              <a:schemeClr val="tx1"/>
            </a:solidFill>
          </a:ln>
        </p:spPr>
        <p:txBody>
          <a:bodyPr wrap="square" rtlCol="0">
            <a:spAutoFit/>
          </a:bodyPr>
          <a:lstStyle/>
          <a:p>
            <a:r>
              <a:rPr lang="sl-SI" dirty="0" smtClean="0"/>
              <a:t>podatki mesečno zbirajo s statističnimi obrazci neposredno od poročevalskih enot</a:t>
            </a:r>
            <a:endParaRPr lang="sl-SI" dirty="0"/>
          </a:p>
        </p:txBody>
      </p:sp>
      <p:cxnSp>
        <p:nvCxnSpPr>
          <p:cNvPr id="48" name="Raven povezovalnik 47"/>
          <p:cNvCxnSpPr/>
          <p:nvPr/>
        </p:nvCxnSpPr>
        <p:spPr>
          <a:xfrm>
            <a:off x="3852639" y="3493493"/>
            <a:ext cx="0" cy="485055"/>
          </a:xfrm>
          <a:prstGeom prst="line">
            <a:avLst/>
          </a:prstGeom>
        </p:spPr>
        <p:style>
          <a:lnRef idx="1">
            <a:schemeClr val="accent1"/>
          </a:lnRef>
          <a:fillRef idx="0">
            <a:schemeClr val="accent1"/>
          </a:fillRef>
          <a:effectRef idx="0">
            <a:schemeClr val="accent1"/>
          </a:effectRef>
          <a:fontRef idx="minor">
            <a:schemeClr val="tx1"/>
          </a:fontRef>
        </p:style>
      </p:cxnSp>
      <p:sp>
        <p:nvSpPr>
          <p:cNvPr id="12" name="Desni zaviti oklepaj 11"/>
          <p:cNvSpPr/>
          <p:nvPr/>
        </p:nvSpPr>
        <p:spPr>
          <a:xfrm rot="16200000" flipH="1">
            <a:off x="3451846" y="2528042"/>
            <a:ext cx="693786" cy="61206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3" name="PoljeZBesedilom 12"/>
          <p:cNvSpPr txBox="1"/>
          <p:nvPr/>
        </p:nvSpPr>
        <p:spPr>
          <a:xfrm>
            <a:off x="847788" y="6066780"/>
            <a:ext cx="6389227" cy="923330"/>
          </a:xfrm>
          <a:prstGeom prst="rect">
            <a:avLst/>
          </a:prstGeom>
          <a:noFill/>
          <a:ln>
            <a:solidFill>
              <a:schemeClr val="accent1">
                <a:shade val="95000"/>
                <a:satMod val="105000"/>
              </a:schemeClr>
            </a:solidFill>
          </a:ln>
        </p:spPr>
        <p:txBody>
          <a:bodyPr wrap="square" rtlCol="0">
            <a:spAutoFit/>
          </a:bodyPr>
          <a:lstStyle/>
          <a:p>
            <a:r>
              <a:rPr lang="sl-SI" dirty="0" smtClean="0"/>
              <a:t>Uveden leta 1993 ob uvedbi skupnega evropskega trga, ko podatkov o blagovni menjavi med državami članicami zaradi ukinitve notranjih meja ni bilo mogoče več </a:t>
            </a:r>
            <a:r>
              <a:rPr lang="sl-SI" dirty="0" err="1" smtClean="0"/>
              <a:t>pridobitvati</a:t>
            </a:r>
            <a:r>
              <a:rPr lang="sl-SI" dirty="0" smtClean="0"/>
              <a:t> iz</a:t>
            </a:r>
            <a:endParaRPr lang="sl-SI" dirty="0"/>
          </a:p>
        </p:txBody>
      </p:sp>
      <p:sp>
        <p:nvSpPr>
          <p:cNvPr id="49" name="PoljeZBesedilom 48"/>
          <p:cNvSpPr txBox="1"/>
          <p:nvPr/>
        </p:nvSpPr>
        <p:spPr>
          <a:xfrm>
            <a:off x="2839151" y="7621229"/>
            <a:ext cx="2088232" cy="369332"/>
          </a:xfrm>
          <a:prstGeom prst="rect">
            <a:avLst/>
          </a:prstGeom>
          <a:noFill/>
          <a:ln>
            <a:solidFill>
              <a:schemeClr val="tx1"/>
            </a:solidFill>
          </a:ln>
        </p:spPr>
        <p:txBody>
          <a:bodyPr wrap="square" rtlCol="0">
            <a:spAutoFit/>
          </a:bodyPr>
          <a:lstStyle/>
          <a:p>
            <a:r>
              <a:rPr lang="sl-SI" dirty="0" smtClean="0"/>
              <a:t>carinskih deklaracij</a:t>
            </a:r>
            <a:endParaRPr lang="sl-SI" dirty="0"/>
          </a:p>
        </p:txBody>
      </p:sp>
      <p:cxnSp>
        <p:nvCxnSpPr>
          <p:cNvPr id="50" name="Raven povezovalnik 49"/>
          <p:cNvCxnSpPr/>
          <p:nvPr/>
        </p:nvCxnSpPr>
        <p:spPr>
          <a:xfrm>
            <a:off x="3883267" y="6990110"/>
            <a:ext cx="0" cy="650420"/>
          </a:xfrm>
          <a:prstGeom prst="line">
            <a:avLst/>
          </a:prstGeom>
        </p:spPr>
        <p:style>
          <a:lnRef idx="1">
            <a:schemeClr val="accent1"/>
          </a:lnRef>
          <a:fillRef idx="0">
            <a:schemeClr val="accent1"/>
          </a:fillRef>
          <a:effectRef idx="0">
            <a:schemeClr val="accent1"/>
          </a:effectRef>
          <a:fontRef idx="minor">
            <a:schemeClr val="tx1"/>
          </a:fontRef>
        </p:style>
      </p:cxnSp>
      <p:sp>
        <p:nvSpPr>
          <p:cNvPr id="51" name="PoljeZBesedilom 50"/>
          <p:cNvSpPr txBox="1"/>
          <p:nvPr/>
        </p:nvSpPr>
        <p:spPr>
          <a:xfrm>
            <a:off x="1000188" y="8217728"/>
            <a:ext cx="6389227" cy="369332"/>
          </a:xfrm>
          <a:prstGeom prst="rect">
            <a:avLst/>
          </a:prstGeom>
          <a:solidFill>
            <a:srgbClr val="FFC000"/>
          </a:solidFill>
          <a:ln>
            <a:solidFill>
              <a:schemeClr val="tx1"/>
            </a:solidFill>
          </a:ln>
        </p:spPr>
        <p:txBody>
          <a:bodyPr wrap="square" rtlCol="0">
            <a:spAutoFit/>
          </a:bodyPr>
          <a:lstStyle/>
          <a:p>
            <a:r>
              <a:rPr lang="sl-SI" dirty="0" smtClean="0"/>
              <a:t>Extrastat</a:t>
            </a:r>
            <a:endParaRPr lang="sl-SI" dirty="0"/>
          </a:p>
        </p:txBody>
      </p:sp>
      <p:cxnSp>
        <p:nvCxnSpPr>
          <p:cNvPr id="52" name="Raven povezovalnik 51"/>
          <p:cNvCxnSpPr>
            <a:stCxn id="51" idx="1"/>
          </p:cNvCxnSpPr>
          <p:nvPr/>
        </p:nvCxnSpPr>
        <p:spPr>
          <a:xfrm flipH="1">
            <a:off x="514434" y="8402394"/>
            <a:ext cx="485754" cy="0"/>
          </a:xfrm>
          <a:prstGeom prst="line">
            <a:avLst/>
          </a:prstGeom>
        </p:spPr>
        <p:style>
          <a:lnRef idx="1">
            <a:schemeClr val="accent1"/>
          </a:lnRef>
          <a:fillRef idx="0">
            <a:schemeClr val="accent1"/>
          </a:fillRef>
          <a:effectRef idx="0">
            <a:schemeClr val="accent1"/>
          </a:effectRef>
          <a:fontRef idx="minor">
            <a:schemeClr val="tx1"/>
          </a:fontRef>
        </p:style>
      </p:cxnSp>
      <p:sp>
        <p:nvSpPr>
          <p:cNvPr id="53" name="PoljeZBesedilom 52"/>
          <p:cNvSpPr txBox="1"/>
          <p:nvPr/>
        </p:nvSpPr>
        <p:spPr>
          <a:xfrm>
            <a:off x="2606259" y="9092857"/>
            <a:ext cx="2880320" cy="646331"/>
          </a:xfrm>
          <a:prstGeom prst="rect">
            <a:avLst/>
          </a:prstGeom>
          <a:noFill/>
          <a:ln>
            <a:solidFill>
              <a:schemeClr val="tx1"/>
            </a:solidFill>
          </a:ln>
        </p:spPr>
        <p:txBody>
          <a:bodyPr wrap="square" rtlCol="0">
            <a:spAutoFit/>
          </a:bodyPr>
          <a:lstStyle/>
          <a:p>
            <a:r>
              <a:rPr lang="sl-SI" dirty="0" smtClean="0"/>
              <a:t>statistika blagovne menjave s tretjimi državami</a:t>
            </a:r>
            <a:endParaRPr lang="sl-SI" dirty="0"/>
          </a:p>
        </p:txBody>
      </p:sp>
      <p:cxnSp>
        <p:nvCxnSpPr>
          <p:cNvPr id="54" name="Raven povezovalnik 53"/>
          <p:cNvCxnSpPr/>
          <p:nvPr/>
        </p:nvCxnSpPr>
        <p:spPr>
          <a:xfrm>
            <a:off x="3930154" y="8606061"/>
            <a:ext cx="0" cy="485055"/>
          </a:xfrm>
          <a:prstGeom prst="line">
            <a:avLst/>
          </a:prstGeom>
        </p:spPr>
        <p:style>
          <a:lnRef idx="1">
            <a:schemeClr val="accent1"/>
          </a:lnRef>
          <a:fillRef idx="0">
            <a:schemeClr val="accent1"/>
          </a:fillRef>
          <a:effectRef idx="0">
            <a:schemeClr val="accent1"/>
          </a:effectRef>
          <a:fontRef idx="minor">
            <a:schemeClr val="tx1"/>
          </a:fontRef>
        </p:style>
      </p:cxnSp>
      <p:sp>
        <p:nvSpPr>
          <p:cNvPr id="55" name="PoljeZBesedilom 54"/>
          <p:cNvSpPr txBox="1"/>
          <p:nvPr/>
        </p:nvSpPr>
        <p:spPr>
          <a:xfrm>
            <a:off x="2916535" y="10233952"/>
            <a:ext cx="2088232" cy="369332"/>
          </a:xfrm>
          <a:prstGeom prst="rect">
            <a:avLst/>
          </a:prstGeom>
          <a:noFill/>
          <a:ln>
            <a:solidFill>
              <a:schemeClr val="tx1"/>
            </a:solidFill>
          </a:ln>
        </p:spPr>
        <p:txBody>
          <a:bodyPr wrap="square" rtlCol="0">
            <a:spAutoFit/>
          </a:bodyPr>
          <a:lstStyle/>
          <a:p>
            <a:r>
              <a:rPr lang="sl-SI" dirty="0" smtClean="0"/>
              <a:t>carinske deklaracije</a:t>
            </a:r>
            <a:endParaRPr lang="sl-SI" dirty="0"/>
          </a:p>
        </p:txBody>
      </p:sp>
      <p:cxnSp>
        <p:nvCxnSpPr>
          <p:cNvPr id="56" name="Raven povezovalnik 55"/>
          <p:cNvCxnSpPr/>
          <p:nvPr/>
        </p:nvCxnSpPr>
        <p:spPr>
          <a:xfrm>
            <a:off x="3996655" y="9758189"/>
            <a:ext cx="0" cy="485055"/>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4053959" y="9811405"/>
            <a:ext cx="2967032" cy="369332"/>
          </a:xfrm>
          <a:prstGeom prst="rect">
            <a:avLst/>
          </a:prstGeom>
          <a:noFill/>
        </p:spPr>
        <p:txBody>
          <a:bodyPr wrap="square" rtlCol="0">
            <a:spAutoFit/>
          </a:bodyPr>
          <a:lstStyle/>
          <a:p>
            <a:r>
              <a:rPr lang="sl-SI" dirty="0" smtClean="0"/>
              <a:t>Uporablja kot vir podatkov</a:t>
            </a:r>
            <a:endParaRPr lang="sl-SI" dirty="0"/>
          </a:p>
        </p:txBody>
      </p:sp>
    </p:spTree>
    <p:extLst>
      <p:ext uri="{BB962C8B-B14F-4D97-AF65-F5344CB8AC3E}">
        <p14:creationId xmlns:p14="http://schemas.microsoft.com/office/powerpoint/2010/main" val="1158913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252239" y="162124"/>
            <a:ext cx="7093000" cy="646331"/>
          </a:xfrm>
          <a:prstGeom prst="rect">
            <a:avLst/>
          </a:prstGeom>
          <a:solidFill>
            <a:srgbClr val="FFFF00"/>
          </a:solidFill>
        </p:spPr>
        <p:txBody>
          <a:bodyPr wrap="square" rtlCol="0">
            <a:spAutoFit/>
          </a:bodyPr>
          <a:lstStyle/>
          <a:p>
            <a:r>
              <a:rPr lang="sl-SI" dirty="0" smtClean="0"/>
              <a:t>5. Katere izraze moramo poznati v zvezi s poslovanjem med Slovenijo in državami zunaj EU?</a:t>
            </a:r>
            <a:endParaRPr lang="sl-SI" dirty="0"/>
          </a:p>
        </p:txBody>
      </p:sp>
      <p:sp>
        <p:nvSpPr>
          <p:cNvPr id="5" name="PoljeZBesedilom 4"/>
          <p:cNvSpPr txBox="1"/>
          <p:nvPr/>
        </p:nvSpPr>
        <p:spPr>
          <a:xfrm>
            <a:off x="476993" y="985788"/>
            <a:ext cx="6760022" cy="369332"/>
          </a:xfrm>
          <a:prstGeom prst="rect">
            <a:avLst/>
          </a:prstGeom>
          <a:noFill/>
          <a:ln>
            <a:solidFill>
              <a:schemeClr val="tx1"/>
            </a:solidFill>
          </a:ln>
        </p:spPr>
        <p:txBody>
          <a:bodyPr wrap="square" rtlCol="0">
            <a:spAutoFit/>
          </a:bodyPr>
          <a:lstStyle/>
          <a:p>
            <a:r>
              <a:rPr lang="sl-SI" dirty="0" smtClean="0"/>
              <a:t>Izrazi, ki jih moramo poznati</a:t>
            </a:r>
            <a:endParaRPr lang="sl-SI" dirty="0"/>
          </a:p>
        </p:txBody>
      </p:sp>
      <p:cxnSp>
        <p:nvCxnSpPr>
          <p:cNvPr id="6" name="Raven povezovalnik 5"/>
          <p:cNvCxnSpPr/>
          <p:nvPr/>
        </p:nvCxnSpPr>
        <p:spPr>
          <a:xfrm>
            <a:off x="514434" y="1345828"/>
            <a:ext cx="0" cy="441122"/>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847788" y="1602284"/>
            <a:ext cx="6389227" cy="369332"/>
          </a:xfrm>
          <a:prstGeom prst="rect">
            <a:avLst/>
          </a:prstGeom>
          <a:solidFill>
            <a:srgbClr val="FFC000"/>
          </a:solidFill>
          <a:ln>
            <a:solidFill>
              <a:schemeClr val="tx1"/>
            </a:solidFill>
          </a:ln>
        </p:spPr>
        <p:txBody>
          <a:bodyPr wrap="square" rtlCol="0">
            <a:spAutoFit/>
          </a:bodyPr>
          <a:lstStyle/>
          <a:p>
            <a:r>
              <a:rPr lang="sl-SI" dirty="0" smtClean="0"/>
              <a:t>Poreklo blaga</a:t>
            </a:r>
            <a:endParaRPr lang="sl-SI" dirty="0"/>
          </a:p>
        </p:txBody>
      </p:sp>
      <p:cxnSp>
        <p:nvCxnSpPr>
          <p:cNvPr id="8" name="Raven povezovalnik 7"/>
          <p:cNvCxnSpPr>
            <a:stCxn id="7" idx="1"/>
          </p:cNvCxnSpPr>
          <p:nvPr/>
        </p:nvCxnSpPr>
        <p:spPr>
          <a:xfrm flipH="1">
            <a:off x="476996" y="1786950"/>
            <a:ext cx="370792"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2453859" y="3042444"/>
            <a:ext cx="2880320" cy="923330"/>
          </a:xfrm>
          <a:prstGeom prst="rect">
            <a:avLst/>
          </a:prstGeom>
          <a:noFill/>
          <a:ln>
            <a:solidFill>
              <a:schemeClr val="tx1"/>
            </a:solidFill>
          </a:ln>
        </p:spPr>
        <p:txBody>
          <a:bodyPr wrap="square" rtlCol="0">
            <a:spAutoFit/>
          </a:bodyPr>
          <a:lstStyle/>
          <a:p>
            <a:r>
              <a:rPr lang="sl-SI" dirty="0"/>
              <a:t>d</a:t>
            </a:r>
            <a:r>
              <a:rPr lang="sl-SI" dirty="0" smtClean="0"/>
              <a:t>ržave najbolj učinkovito izvajajo ukrepe zunanjetrgovinske politike</a:t>
            </a:r>
            <a:endParaRPr lang="sl-SI" dirty="0"/>
          </a:p>
        </p:txBody>
      </p:sp>
      <p:cxnSp>
        <p:nvCxnSpPr>
          <p:cNvPr id="38" name="Raven povezovalnik 37"/>
          <p:cNvCxnSpPr/>
          <p:nvPr/>
        </p:nvCxnSpPr>
        <p:spPr>
          <a:xfrm>
            <a:off x="3777754" y="2034332"/>
            <a:ext cx="0" cy="1008112"/>
          </a:xfrm>
          <a:prstGeom prst="line">
            <a:avLst/>
          </a:prstGeom>
        </p:spPr>
        <p:style>
          <a:lnRef idx="1">
            <a:schemeClr val="accent1"/>
          </a:lnRef>
          <a:fillRef idx="0">
            <a:schemeClr val="accent1"/>
          </a:fillRef>
          <a:effectRef idx="0">
            <a:schemeClr val="accent1"/>
          </a:effectRef>
          <a:fontRef idx="minor">
            <a:schemeClr val="tx1"/>
          </a:fontRef>
        </p:style>
      </p:cxnSp>
      <p:sp>
        <p:nvSpPr>
          <p:cNvPr id="3" name="PoljeZBesedilom 2"/>
          <p:cNvSpPr txBox="1"/>
          <p:nvPr/>
        </p:nvSpPr>
        <p:spPr>
          <a:xfrm>
            <a:off x="3894019" y="2542088"/>
            <a:ext cx="1584176" cy="369332"/>
          </a:xfrm>
          <a:prstGeom prst="rect">
            <a:avLst/>
          </a:prstGeom>
          <a:noFill/>
        </p:spPr>
        <p:txBody>
          <a:bodyPr wrap="square" rtlCol="0">
            <a:spAutoFit/>
          </a:bodyPr>
          <a:lstStyle/>
          <a:p>
            <a:r>
              <a:rPr lang="sl-SI" dirty="0" smtClean="0"/>
              <a:t>orodje</a:t>
            </a:r>
            <a:endParaRPr lang="sl-SI" dirty="0"/>
          </a:p>
        </p:txBody>
      </p:sp>
      <p:sp>
        <p:nvSpPr>
          <p:cNvPr id="24" name="PoljeZBesedilom 23"/>
          <p:cNvSpPr txBox="1"/>
          <p:nvPr/>
        </p:nvSpPr>
        <p:spPr>
          <a:xfrm>
            <a:off x="2412479" y="5346700"/>
            <a:ext cx="2880320" cy="369332"/>
          </a:xfrm>
          <a:prstGeom prst="rect">
            <a:avLst/>
          </a:prstGeom>
          <a:noFill/>
          <a:ln>
            <a:solidFill>
              <a:schemeClr val="tx1"/>
            </a:solidFill>
          </a:ln>
        </p:spPr>
        <p:txBody>
          <a:bodyPr wrap="square" rtlCol="0">
            <a:spAutoFit/>
          </a:bodyPr>
          <a:lstStyle/>
          <a:p>
            <a:r>
              <a:rPr lang="sl-SI" dirty="0" smtClean="0"/>
              <a:t>določajo poreklo blaga</a:t>
            </a:r>
            <a:endParaRPr lang="sl-SI" dirty="0"/>
          </a:p>
        </p:txBody>
      </p:sp>
      <p:cxnSp>
        <p:nvCxnSpPr>
          <p:cNvPr id="26" name="Raven povezovalnik 25"/>
          <p:cNvCxnSpPr/>
          <p:nvPr/>
        </p:nvCxnSpPr>
        <p:spPr>
          <a:xfrm>
            <a:off x="3736374" y="4037782"/>
            <a:ext cx="0" cy="1308918"/>
          </a:xfrm>
          <a:prstGeom prst="line">
            <a:avLst/>
          </a:prstGeom>
        </p:spPr>
        <p:style>
          <a:lnRef idx="1">
            <a:schemeClr val="accent1"/>
          </a:lnRef>
          <a:fillRef idx="0">
            <a:schemeClr val="accent1"/>
          </a:fillRef>
          <a:effectRef idx="0">
            <a:schemeClr val="accent1"/>
          </a:effectRef>
          <a:fontRef idx="minor">
            <a:schemeClr val="tx1"/>
          </a:fontRef>
        </p:style>
      </p:cxnSp>
      <p:sp>
        <p:nvSpPr>
          <p:cNvPr id="27" name="PoljeZBesedilom 26"/>
          <p:cNvSpPr txBox="1"/>
          <p:nvPr/>
        </p:nvSpPr>
        <p:spPr>
          <a:xfrm>
            <a:off x="3852639" y="4545538"/>
            <a:ext cx="1584176" cy="369332"/>
          </a:xfrm>
          <a:prstGeom prst="rect">
            <a:avLst/>
          </a:prstGeom>
          <a:noFill/>
          <a:ln>
            <a:solidFill>
              <a:schemeClr val="tx1"/>
            </a:solidFill>
          </a:ln>
        </p:spPr>
        <p:txBody>
          <a:bodyPr wrap="square" rtlCol="0">
            <a:spAutoFit/>
          </a:bodyPr>
          <a:lstStyle/>
          <a:p>
            <a:r>
              <a:rPr lang="sl-SI" dirty="0" smtClean="0"/>
              <a:t>pravila</a:t>
            </a:r>
            <a:endParaRPr lang="sl-SI" dirty="0"/>
          </a:p>
        </p:txBody>
      </p:sp>
      <p:sp>
        <p:nvSpPr>
          <p:cNvPr id="28" name="PoljeZBesedilom 27"/>
          <p:cNvSpPr txBox="1"/>
          <p:nvPr/>
        </p:nvSpPr>
        <p:spPr>
          <a:xfrm>
            <a:off x="2412479" y="7052826"/>
            <a:ext cx="3024336" cy="923330"/>
          </a:xfrm>
          <a:prstGeom prst="rect">
            <a:avLst/>
          </a:prstGeom>
          <a:noFill/>
          <a:ln>
            <a:solidFill>
              <a:schemeClr val="tx1"/>
            </a:solidFill>
          </a:ln>
        </p:spPr>
        <p:txBody>
          <a:bodyPr wrap="square" rtlCol="0">
            <a:spAutoFit/>
          </a:bodyPr>
          <a:lstStyle/>
          <a:p>
            <a:r>
              <a:rPr lang="sl-SI" dirty="0" smtClean="0"/>
              <a:t>pravilno delovanje sporazumov o prosti trgovini (FTA – </a:t>
            </a:r>
            <a:r>
              <a:rPr lang="sl-SI" dirty="0" err="1" smtClean="0"/>
              <a:t>Free</a:t>
            </a:r>
            <a:r>
              <a:rPr lang="sl-SI" dirty="0" smtClean="0"/>
              <a:t> </a:t>
            </a:r>
            <a:r>
              <a:rPr lang="sl-SI" dirty="0" err="1" smtClean="0"/>
              <a:t>Trade</a:t>
            </a:r>
            <a:r>
              <a:rPr lang="sl-SI" dirty="0" smtClean="0"/>
              <a:t> </a:t>
            </a:r>
            <a:r>
              <a:rPr lang="sl-SI" dirty="0" err="1" smtClean="0"/>
              <a:t>Agreement</a:t>
            </a:r>
            <a:r>
              <a:rPr lang="sl-SI" dirty="0" smtClean="0"/>
              <a:t>)</a:t>
            </a:r>
            <a:endParaRPr lang="sl-SI" dirty="0"/>
          </a:p>
        </p:txBody>
      </p:sp>
      <p:cxnSp>
        <p:nvCxnSpPr>
          <p:cNvPr id="29" name="Raven povezovalnik 28"/>
          <p:cNvCxnSpPr/>
          <p:nvPr/>
        </p:nvCxnSpPr>
        <p:spPr>
          <a:xfrm>
            <a:off x="3736374" y="5743908"/>
            <a:ext cx="0" cy="1308918"/>
          </a:xfrm>
          <a:prstGeom prst="line">
            <a:avLst/>
          </a:prstGeom>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3852639" y="6251664"/>
            <a:ext cx="1584176" cy="369332"/>
          </a:xfrm>
          <a:prstGeom prst="rect">
            <a:avLst/>
          </a:prstGeom>
          <a:noFill/>
        </p:spPr>
        <p:txBody>
          <a:bodyPr wrap="square" rtlCol="0">
            <a:spAutoFit/>
          </a:bodyPr>
          <a:lstStyle/>
          <a:p>
            <a:r>
              <a:rPr lang="sl-SI" dirty="0" smtClean="0"/>
              <a:t>pomembna</a:t>
            </a:r>
            <a:endParaRPr lang="sl-SI" dirty="0"/>
          </a:p>
        </p:txBody>
      </p:sp>
      <p:cxnSp>
        <p:nvCxnSpPr>
          <p:cNvPr id="11" name="Raven povezovalnik 10"/>
          <p:cNvCxnSpPr/>
          <p:nvPr/>
        </p:nvCxnSpPr>
        <p:spPr>
          <a:xfrm>
            <a:off x="5436815" y="4692241"/>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Raven povezovalnik 14"/>
          <p:cNvCxnSpPr/>
          <p:nvPr/>
        </p:nvCxnSpPr>
        <p:spPr>
          <a:xfrm>
            <a:off x="6516935" y="4692241"/>
            <a:ext cx="0" cy="42420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Raven povezovalnik 16"/>
          <p:cNvCxnSpPr/>
          <p:nvPr/>
        </p:nvCxnSpPr>
        <p:spPr>
          <a:xfrm flipH="1">
            <a:off x="5436815" y="8934326"/>
            <a:ext cx="1080120" cy="0"/>
          </a:xfrm>
          <a:prstGeom prst="line">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2564879" y="8709010"/>
            <a:ext cx="2880320" cy="923330"/>
          </a:xfrm>
          <a:prstGeom prst="rect">
            <a:avLst/>
          </a:prstGeom>
          <a:noFill/>
          <a:ln>
            <a:solidFill>
              <a:schemeClr val="tx1"/>
            </a:solidFill>
          </a:ln>
        </p:spPr>
        <p:txBody>
          <a:bodyPr wrap="square" rtlCol="0">
            <a:spAutoFit/>
          </a:bodyPr>
          <a:lstStyle/>
          <a:p>
            <a:r>
              <a:rPr lang="sl-SI" dirty="0" smtClean="0"/>
              <a:t>o poreklu, vgrajena v različne podpisane sporazume</a:t>
            </a:r>
            <a:endParaRPr lang="sl-SI" dirty="0"/>
          </a:p>
        </p:txBody>
      </p:sp>
      <p:sp>
        <p:nvSpPr>
          <p:cNvPr id="42" name="Desni zaviti oklepaj 41"/>
          <p:cNvSpPr/>
          <p:nvPr/>
        </p:nvSpPr>
        <p:spPr>
          <a:xfrm rot="16200000" flipH="1">
            <a:off x="3646885" y="6803329"/>
            <a:ext cx="261738" cy="61206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21" name="PoljeZBesedilom 20"/>
          <p:cNvSpPr txBox="1"/>
          <p:nvPr/>
        </p:nvSpPr>
        <p:spPr>
          <a:xfrm>
            <a:off x="2218394" y="10099228"/>
            <a:ext cx="3351250" cy="369332"/>
          </a:xfrm>
          <a:prstGeom prst="rect">
            <a:avLst/>
          </a:prstGeom>
          <a:noFill/>
        </p:spPr>
        <p:txBody>
          <a:bodyPr wrap="square" rtlCol="0">
            <a:spAutoFit/>
          </a:bodyPr>
          <a:lstStyle/>
          <a:p>
            <a:r>
              <a:rPr lang="sl-SI" dirty="0"/>
              <a:t>p</a:t>
            </a:r>
            <a:r>
              <a:rPr lang="sl-SI" dirty="0" smtClean="0"/>
              <a:t>redstavljajo oviro pri trgovanju</a:t>
            </a:r>
            <a:endParaRPr lang="sl-SI" dirty="0"/>
          </a:p>
        </p:txBody>
      </p:sp>
      <p:sp>
        <p:nvSpPr>
          <p:cNvPr id="31" name="PoljeZBesedilom 30"/>
          <p:cNvSpPr txBox="1"/>
          <p:nvPr/>
        </p:nvSpPr>
        <p:spPr>
          <a:xfrm>
            <a:off x="5594919" y="6427479"/>
            <a:ext cx="1667371" cy="369332"/>
          </a:xfrm>
          <a:prstGeom prst="rect">
            <a:avLst/>
          </a:prstGeom>
          <a:noFill/>
        </p:spPr>
        <p:txBody>
          <a:bodyPr wrap="square" rtlCol="0">
            <a:spAutoFit/>
          </a:bodyPr>
          <a:lstStyle/>
          <a:p>
            <a:r>
              <a:rPr lang="sl-SI" dirty="0" smtClean="0"/>
              <a:t>različna pravila</a:t>
            </a:r>
            <a:endParaRPr lang="sl-SI" dirty="0"/>
          </a:p>
        </p:txBody>
      </p:sp>
    </p:spTree>
    <p:extLst>
      <p:ext uri="{BB962C8B-B14F-4D97-AF65-F5344CB8AC3E}">
        <p14:creationId xmlns:p14="http://schemas.microsoft.com/office/powerpoint/2010/main" val="2550347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252239" y="162124"/>
            <a:ext cx="7093000" cy="646331"/>
          </a:xfrm>
          <a:prstGeom prst="rect">
            <a:avLst/>
          </a:prstGeom>
          <a:solidFill>
            <a:srgbClr val="FFFF00"/>
          </a:solidFill>
        </p:spPr>
        <p:txBody>
          <a:bodyPr wrap="square" rtlCol="0">
            <a:spAutoFit/>
          </a:bodyPr>
          <a:lstStyle/>
          <a:p>
            <a:r>
              <a:rPr lang="sl-SI" dirty="0" smtClean="0"/>
              <a:t>5. Katere izraze moramo poznati v zvezi s poslovanjem med Slovenijo in državami zunaj EU?</a:t>
            </a:r>
            <a:endParaRPr lang="sl-SI" dirty="0"/>
          </a:p>
        </p:txBody>
      </p:sp>
      <p:sp>
        <p:nvSpPr>
          <p:cNvPr id="5" name="PoljeZBesedilom 4"/>
          <p:cNvSpPr txBox="1"/>
          <p:nvPr/>
        </p:nvSpPr>
        <p:spPr>
          <a:xfrm>
            <a:off x="476993" y="985788"/>
            <a:ext cx="6760022" cy="369332"/>
          </a:xfrm>
          <a:prstGeom prst="rect">
            <a:avLst/>
          </a:prstGeom>
          <a:noFill/>
          <a:ln>
            <a:solidFill>
              <a:schemeClr val="tx1"/>
            </a:solidFill>
          </a:ln>
        </p:spPr>
        <p:txBody>
          <a:bodyPr wrap="square" rtlCol="0">
            <a:spAutoFit/>
          </a:bodyPr>
          <a:lstStyle/>
          <a:p>
            <a:r>
              <a:rPr lang="sl-SI" dirty="0" smtClean="0"/>
              <a:t>Izrazi, ki jih moramo poznati</a:t>
            </a:r>
            <a:endParaRPr lang="sl-SI" dirty="0"/>
          </a:p>
        </p:txBody>
      </p:sp>
      <p:cxnSp>
        <p:nvCxnSpPr>
          <p:cNvPr id="6" name="Raven povezovalnik 5"/>
          <p:cNvCxnSpPr/>
          <p:nvPr/>
        </p:nvCxnSpPr>
        <p:spPr>
          <a:xfrm>
            <a:off x="514434" y="1345828"/>
            <a:ext cx="0" cy="441122"/>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847788" y="1602284"/>
            <a:ext cx="6389227" cy="369332"/>
          </a:xfrm>
          <a:prstGeom prst="rect">
            <a:avLst/>
          </a:prstGeom>
          <a:solidFill>
            <a:srgbClr val="FFC000"/>
          </a:solidFill>
          <a:ln>
            <a:solidFill>
              <a:schemeClr val="tx1"/>
            </a:solidFill>
          </a:ln>
        </p:spPr>
        <p:txBody>
          <a:bodyPr wrap="square" rtlCol="0">
            <a:spAutoFit/>
          </a:bodyPr>
          <a:lstStyle/>
          <a:p>
            <a:r>
              <a:rPr lang="sl-SI" dirty="0" smtClean="0"/>
              <a:t>Poreklo blaga</a:t>
            </a:r>
            <a:endParaRPr lang="sl-SI" dirty="0"/>
          </a:p>
        </p:txBody>
      </p:sp>
      <p:cxnSp>
        <p:nvCxnSpPr>
          <p:cNvPr id="8" name="Raven povezovalnik 7"/>
          <p:cNvCxnSpPr>
            <a:stCxn id="7" idx="1"/>
          </p:cNvCxnSpPr>
          <p:nvPr/>
        </p:nvCxnSpPr>
        <p:spPr>
          <a:xfrm flipH="1">
            <a:off x="476996" y="1786950"/>
            <a:ext cx="370792"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261663" y="3765717"/>
            <a:ext cx="2880320" cy="646331"/>
          </a:xfrm>
          <a:prstGeom prst="rect">
            <a:avLst/>
          </a:prstGeom>
          <a:noFill/>
          <a:ln>
            <a:solidFill>
              <a:schemeClr val="tx1"/>
            </a:solidFill>
          </a:ln>
        </p:spPr>
        <p:txBody>
          <a:bodyPr wrap="square" rtlCol="0">
            <a:spAutoFit/>
          </a:bodyPr>
          <a:lstStyle/>
          <a:p>
            <a:r>
              <a:rPr lang="sl-SI" dirty="0" smtClean="0"/>
              <a:t>nepreferencialno poreklo (statistično, komercialno)</a:t>
            </a:r>
            <a:endParaRPr lang="sl-SI" dirty="0"/>
          </a:p>
        </p:txBody>
      </p:sp>
      <p:cxnSp>
        <p:nvCxnSpPr>
          <p:cNvPr id="38" name="Raven povezovalnik 37"/>
          <p:cNvCxnSpPr/>
          <p:nvPr/>
        </p:nvCxnSpPr>
        <p:spPr>
          <a:xfrm>
            <a:off x="3777754" y="2034332"/>
            <a:ext cx="0" cy="1008112"/>
          </a:xfrm>
          <a:prstGeom prst="line">
            <a:avLst/>
          </a:prstGeom>
        </p:spPr>
        <p:style>
          <a:lnRef idx="1">
            <a:schemeClr val="accent1"/>
          </a:lnRef>
          <a:fillRef idx="0">
            <a:schemeClr val="accent1"/>
          </a:fillRef>
          <a:effectRef idx="0">
            <a:schemeClr val="accent1"/>
          </a:effectRef>
          <a:fontRef idx="minor">
            <a:schemeClr val="tx1"/>
          </a:fontRef>
        </p:style>
      </p:cxnSp>
      <p:sp>
        <p:nvSpPr>
          <p:cNvPr id="3" name="PoljeZBesedilom 2"/>
          <p:cNvSpPr txBox="1"/>
          <p:nvPr/>
        </p:nvSpPr>
        <p:spPr>
          <a:xfrm>
            <a:off x="3798739" y="2098982"/>
            <a:ext cx="3463902" cy="646331"/>
          </a:xfrm>
          <a:prstGeom prst="rect">
            <a:avLst/>
          </a:prstGeom>
          <a:noFill/>
        </p:spPr>
        <p:txBody>
          <a:bodyPr wrap="square" rtlCol="0">
            <a:spAutoFit/>
          </a:bodyPr>
          <a:lstStyle/>
          <a:p>
            <a:r>
              <a:rPr lang="sl-SI" dirty="0" smtClean="0"/>
              <a:t>evropski carinski predpisi določajo 2 osnovni vrsti porekla</a:t>
            </a:r>
            <a:endParaRPr lang="sl-SI" dirty="0"/>
          </a:p>
        </p:txBody>
      </p:sp>
      <p:sp>
        <p:nvSpPr>
          <p:cNvPr id="23" name="PoljeZBesedilom 22"/>
          <p:cNvSpPr txBox="1"/>
          <p:nvPr/>
        </p:nvSpPr>
        <p:spPr>
          <a:xfrm>
            <a:off x="4644727" y="3762524"/>
            <a:ext cx="2880320" cy="369332"/>
          </a:xfrm>
          <a:prstGeom prst="rect">
            <a:avLst/>
          </a:prstGeom>
          <a:noFill/>
          <a:ln>
            <a:solidFill>
              <a:schemeClr val="tx1"/>
            </a:solidFill>
          </a:ln>
        </p:spPr>
        <p:txBody>
          <a:bodyPr wrap="square" rtlCol="0">
            <a:spAutoFit/>
          </a:bodyPr>
          <a:lstStyle/>
          <a:p>
            <a:r>
              <a:rPr lang="sl-SI" dirty="0" smtClean="0"/>
              <a:t>preferencialno poreklo</a:t>
            </a:r>
            <a:endParaRPr lang="sl-SI" dirty="0"/>
          </a:p>
        </p:txBody>
      </p:sp>
      <p:cxnSp>
        <p:nvCxnSpPr>
          <p:cNvPr id="9" name="Raven povezovalnik 8"/>
          <p:cNvCxnSpPr/>
          <p:nvPr/>
        </p:nvCxnSpPr>
        <p:spPr>
          <a:xfrm flipV="1">
            <a:off x="1332359" y="2988826"/>
            <a:ext cx="4536504"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Raven povezovalnik 11"/>
          <p:cNvCxnSpPr/>
          <p:nvPr/>
        </p:nvCxnSpPr>
        <p:spPr>
          <a:xfrm>
            <a:off x="1332359" y="2988827"/>
            <a:ext cx="0" cy="773697"/>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Raven povezovalnik 32"/>
          <p:cNvCxnSpPr/>
          <p:nvPr/>
        </p:nvCxnSpPr>
        <p:spPr>
          <a:xfrm>
            <a:off x="5868863" y="2988826"/>
            <a:ext cx="0" cy="773697"/>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Raven povezovalnik 33"/>
          <p:cNvCxnSpPr/>
          <p:nvPr/>
        </p:nvCxnSpPr>
        <p:spPr>
          <a:xfrm>
            <a:off x="1332359" y="4412048"/>
            <a:ext cx="0" cy="574612"/>
          </a:xfrm>
          <a:prstGeom prst="line">
            <a:avLst/>
          </a:prstGeom>
        </p:spPr>
        <p:style>
          <a:lnRef idx="1">
            <a:schemeClr val="accent1"/>
          </a:lnRef>
          <a:fillRef idx="0">
            <a:schemeClr val="accent1"/>
          </a:fillRef>
          <a:effectRef idx="0">
            <a:schemeClr val="accent1"/>
          </a:effectRef>
          <a:fontRef idx="minor">
            <a:schemeClr val="tx1"/>
          </a:fontRef>
        </p:style>
      </p:cxnSp>
      <p:sp>
        <p:nvSpPr>
          <p:cNvPr id="35" name="PoljeZBesedilom 34"/>
          <p:cNvSpPr txBox="1"/>
          <p:nvPr/>
        </p:nvSpPr>
        <p:spPr>
          <a:xfrm>
            <a:off x="324247" y="4986660"/>
            <a:ext cx="2880320" cy="646331"/>
          </a:xfrm>
          <a:prstGeom prst="rect">
            <a:avLst/>
          </a:prstGeom>
          <a:noFill/>
          <a:ln>
            <a:solidFill>
              <a:schemeClr val="tx1"/>
            </a:solidFill>
          </a:ln>
        </p:spPr>
        <p:txBody>
          <a:bodyPr wrap="square" rtlCol="0">
            <a:spAutoFit/>
          </a:bodyPr>
          <a:lstStyle/>
          <a:p>
            <a:r>
              <a:rPr lang="sl-SI" dirty="0"/>
              <a:t>n</a:t>
            </a:r>
            <a:r>
              <a:rPr lang="sl-SI" dirty="0" smtClean="0"/>
              <a:t>e ponuja carinskih ugodnosti</a:t>
            </a:r>
            <a:endParaRPr lang="sl-SI" dirty="0"/>
          </a:p>
        </p:txBody>
      </p:sp>
      <p:cxnSp>
        <p:nvCxnSpPr>
          <p:cNvPr id="36" name="Raven povezovalnik 35"/>
          <p:cNvCxnSpPr/>
          <p:nvPr/>
        </p:nvCxnSpPr>
        <p:spPr>
          <a:xfrm>
            <a:off x="5868863" y="4131856"/>
            <a:ext cx="0" cy="858428"/>
          </a:xfrm>
          <a:prstGeom prst="line">
            <a:avLst/>
          </a:prstGeom>
        </p:spPr>
        <p:style>
          <a:lnRef idx="1">
            <a:schemeClr val="accent1"/>
          </a:lnRef>
          <a:fillRef idx="0">
            <a:schemeClr val="accent1"/>
          </a:fillRef>
          <a:effectRef idx="0">
            <a:schemeClr val="accent1"/>
          </a:effectRef>
          <a:fontRef idx="minor">
            <a:schemeClr val="tx1"/>
          </a:fontRef>
        </p:style>
      </p:cxnSp>
      <p:sp>
        <p:nvSpPr>
          <p:cNvPr id="39" name="PoljeZBesedilom 38"/>
          <p:cNvSpPr txBox="1"/>
          <p:nvPr/>
        </p:nvSpPr>
        <p:spPr>
          <a:xfrm>
            <a:off x="4860751" y="4968269"/>
            <a:ext cx="2484488" cy="646331"/>
          </a:xfrm>
          <a:prstGeom prst="rect">
            <a:avLst/>
          </a:prstGeom>
          <a:noFill/>
          <a:ln>
            <a:solidFill>
              <a:schemeClr val="tx1"/>
            </a:solidFill>
          </a:ln>
        </p:spPr>
        <p:txBody>
          <a:bodyPr wrap="square" rtlCol="0">
            <a:spAutoFit/>
          </a:bodyPr>
          <a:lstStyle/>
          <a:p>
            <a:r>
              <a:rPr lang="sl-SI" dirty="0"/>
              <a:t>p</a:t>
            </a:r>
            <a:r>
              <a:rPr lang="sl-SI" dirty="0" smtClean="0"/>
              <a:t>ovezano s carinskimi ugodnostmi</a:t>
            </a:r>
            <a:endParaRPr lang="sl-SI" dirty="0"/>
          </a:p>
        </p:txBody>
      </p:sp>
      <p:sp>
        <p:nvSpPr>
          <p:cNvPr id="40" name="Desni zaviti oklepaj 39"/>
          <p:cNvSpPr/>
          <p:nvPr/>
        </p:nvSpPr>
        <p:spPr>
          <a:xfrm rot="16200000" flipH="1">
            <a:off x="3673520" y="2438903"/>
            <a:ext cx="259865" cy="708357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9" name="PoljeZBesedilom 18"/>
          <p:cNvSpPr txBox="1"/>
          <p:nvPr/>
        </p:nvSpPr>
        <p:spPr>
          <a:xfrm>
            <a:off x="1558125" y="6298458"/>
            <a:ext cx="4968552" cy="369332"/>
          </a:xfrm>
          <a:prstGeom prst="rect">
            <a:avLst/>
          </a:prstGeom>
          <a:noFill/>
        </p:spPr>
        <p:txBody>
          <a:bodyPr wrap="square" rtlCol="0">
            <a:spAutoFit/>
          </a:bodyPr>
          <a:lstStyle/>
          <a:p>
            <a:r>
              <a:rPr lang="sl-SI" dirty="0" smtClean="0"/>
              <a:t>V okviru pravil, ki določajo preferencialno poreklo</a:t>
            </a:r>
            <a:endParaRPr lang="sl-SI" dirty="0"/>
          </a:p>
        </p:txBody>
      </p:sp>
      <p:cxnSp>
        <p:nvCxnSpPr>
          <p:cNvPr id="41" name="Raven povezovalnik 40"/>
          <p:cNvCxnSpPr/>
          <p:nvPr/>
        </p:nvCxnSpPr>
        <p:spPr>
          <a:xfrm>
            <a:off x="3780631" y="6714852"/>
            <a:ext cx="0" cy="576064"/>
          </a:xfrm>
          <a:prstGeom prst="line">
            <a:avLst/>
          </a:prstGeom>
        </p:spPr>
        <p:style>
          <a:lnRef idx="1">
            <a:schemeClr val="accent1"/>
          </a:lnRef>
          <a:fillRef idx="0">
            <a:schemeClr val="accent1"/>
          </a:fillRef>
          <a:effectRef idx="0">
            <a:schemeClr val="accent1"/>
          </a:effectRef>
          <a:fontRef idx="minor">
            <a:schemeClr val="tx1"/>
          </a:fontRef>
        </p:style>
      </p:cxnSp>
      <p:sp>
        <p:nvSpPr>
          <p:cNvPr id="20" name="PoljeZBesedilom 19"/>
          <p:cNvSpPr txBox="1"/>
          <p:nvPr/>
        </p:nvSpPr>
        <p:spPr>
          <a:xfrm>
            <a:off x="4019109" y="6755503"/>
            <a:ext cx="1682446" cy="369332"/>
          </a:xfrm>
          <a:prstGeom prst="rect">
            <a:avLst/>
          </a:prstGeom>
          <a:noFill/>
        </p:spPr>
        <p:txBody>
          <a:bodyPr wrap="square" rtlCol="0">
            <a:spAutoFit/>
          </a:bodyPr>
          <a:lstStyle/>
          <a:p>
            <a:r>
              <a:rPr lang="sl-SI" dirty="0" smtClean="0"/>
              <a:t>ločiti</a:t>
            </a:r>
            <a:endParaRPr lang="sl-SI" dirty="0"/>
          </a:p>
        </p:txBody>
      </p:sp>
      <p:sp>
        <p:nvSpPr>
          <p:cNvPr id="43" name="PoljeZBesedilom 42"/>
          <p:cNvSpPr txBox="1"/>
          <p:nvPr/>
        </p:nvSpPr>
        <p:spPr>
          <a:xfrm>
            <a:off x="476647" y="7650956"/>
            <a:ext cx="2880320" cy="923330"/>
          </a:xfrm>
          <a:prstGeom prst="rect">
            <a:avLst/>
          </a:prstGeom>
          <a:noFill/>
          <a:ln>
            <a:solidFill>
              <a:schemeClr val="tx1"/>
            </a:solidFill>
          </a:ln>
        </p:spPr>
        <p:txBody>
          <a:bodyPr wrap="square" rtlCol="0">
            <a:spAutoFit/>
          </a:bodyPr>
          <a:lstStyle/>
          <a:p>
            <a:r>
              <a:rPr lang="sl-SI" dirty="0" smtClean="0"/>
              <a:t>pravili, ki določajo vzajemno preferencialno obravnavo med EU in tretjimi državami</a:t>
            </a:r>
            <a:endParaRPr lang="sl-SI" dirty="0"/>
          </a:p>
        </p:txBody>
      </p:sp>
      <p:cxnSp>
        <p:nvCxnSpPr>
          <p:cNvPr id="44" name="Raven povezovalnik 43"/>
          <p:cNvCxnSpPr/>
          <p:nvPr/>
        </p:nvCxnSpPr>
        <p:spPr>
          <a:xfrm flipV="1">
            <a:off x="1484759" y="7290916"/>
            <a:ext cx="4536504"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Raven povezovalnik 44"/>
          <p:cNvCxnSpPr/>
          <p:nvPr/>
        </p:nvCxnSpPr>
        <p:spPr>
          <a:xfrm>
            <a:off x="1484759" y="7290917"/>
            <a:ext cx="0" cy="386847"/>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Raven povezovalnik 45"/>
          <p:cNvCxnSpPr/>
          <p:nvPr/>
        </p:nvCxnSpPr>
        <p:spPr>
          <a:xfrm>
            <a:off x="6021263" y="7290916"/>
            <a:ext cx="0" cy="360040"/>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4212679" y="7578948"/>
            <a:ext cx="2880320" cy="1200329"/>
          </a:xfrm>
          <a:prstGeom prst="rect">
            <a:avLst/>
          </a:prstGeom>
          <a:noFill/>
          <a:ln>
            <a:solidFill>
              <a:schemeClr val="tx1"/>
            </a:solidFill>
          </a:ln>
        </p:spPr>
        <p:txBody>
          <a:bodyPr wrap="square" rtlCol="0">
            <a:spAutoFit/>
          </a:bodyPr>
          <a:lstStyle/>
          <a:p>
            <a:r>
              <a:rPr lang="sl-SI" dirty="0" smtClean="0"/>
              <a:t>pravili, ki določajo enostransko preferencialno obravnavo s strani EU (npr. za najmanj razvite države)</a:t>
            </a:r>
            <a:endParaRPr lang="sl-SI" dirty="0"/>
          </a:p>
        </p:txBody>
      </p:sp>
    </p:spTree>
    <p:extLst>
      <p:ext uri="{BB962C8B-B14F-4D97-AF65-F5344CB8AC3E}">
        <p14:creationId xmlns:p14="http://schemas.microsoft.com/office/powerpoint/2010/main" val="2694571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252239" y="162124"/>
            <a:ext cx="7093000" cy="646331"/>
          </a:xfrm>
          <a:prstGeom prst="rect">
            <a:avLst/>
          </a:prstGeom>
          <a:solidFill>
            <a:srgbClr val="FFFF00"/>
          </a:solidFill>
        </p:spPr>
        <p:txBody>
          <a:bodyPr wrap="square" rtlCol="0">
            <a:spAutoFit/>
          </a:bodyPr>
          <a:lstStyle/>
          <a:p>
            <a:r>
              <a:rPr lang="sl-SI" dirty="0" smtClean="0"/>
              <a:t>5. Katere izraze moramo poznati v zvezi s poslovanjem med Slovenijo in državami zunaj EU?</a:t>
            </a:r>
            <a:endParaRPr lang="sl-SI" dirty="0"/>
          </a:p>
        </p:txBody>
      </p:sp>
      <p:sp>
        <p:nvSpPr>
          <p:cNvPr id="5" name="PoljeZBesedilom 4"/>
          <p:cNvSpPr txBox="1"/>
          <p:nvPr/>
        </p:nvSpPr>
        <p:spPr>
          <a:xfrm>
            <a:off x="476993" y="985788"/>
            <a:ext cx="6760022" cy="369332"/>
          </a:xfrm>
          <a:prstGeom prst="rect">
            <a:avLst/>
          </a:prstGeom>
          <a:noFill/>
          <a:ln>
            <a:solidFill>
              <a:schemeClr val="tx1"/>
            </a:solidFill>
          </a:ln>
        </p:spPr>
        <p:txBody>
          <a:bodyPr wrap="square" rtlCol="0">
            <a:spAutoFit/>
          </a:bodyPr>
          <a:lstStyle/>
          <a:p>
            <a:r>
              <a:rPr lang="sl-SI" dirty="0" smtClean="0"/>
              <a:t>Izrazi, ki jih moramo poznati</a:t>
            </a:r>
            <a:endParaRPr lang="sl-SI" dirty="0"/>
          </a:p>
        </p:txBody>
      </p:sp>
      <p:cxnSp>
        <p:nvCxnSpPr>
          <p:cNvPr id="6" name="Raven povezovalnik 5"/>
          <p:cNvCxnSpPr/>
          <p:nvPr/>
        </p:nvCxnSpPr>
        <p:spPr>
          <a:xfrm>
            <a:off x="514434" y="1345828"/>
            <a:ext cx="0" cy="441122"/>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847788" y="1602284"/>
            <a:ext cx="6389227" cy="369332"/>
          </a:xfrm>
          <a:prstGeom prst="rect">
            <a:avLst/>
          </a:prstGeom>
          <a:solidFill>
            <a:srgbClr val="FFC000"/>
          </a:solidFill>
          <a:ln>
            <a:solidFill>
              <a:schemeClr val="tx1"/>
            </a:solidFill>
          </a:ln>
        </p:spPr>
        <p:txBody>
          <a:bodyPr wrap="square" rtlCol="0">
            <a:spAutoFit/>
          </a:bodyPr>
          <a:lstStyle/>
          <a:p>
            <a:r>
              <a:rPr lang="sl-SI" dirty="0" smtClean="0"/>
              <a:t>Poreklo blaga</a:t>
            </a:r>
            <a:endParaRPr lang="sl-SI" dirty="0"/>
          </a:p>
        </p:txBody>
      </p:sp>
      <p:cxnSp>
        <p:nvCxnSpPr>
          <p:cNvPr id="8" name="Raven povezovalnik 7"/>
          <p:cNvCxnSpPr>
            <a:stCxn id="7" idx="1"/>
          </p:cNvCxnSpPr>
          <p:nvPr/>
        </p:nvCxnSpPr>
        <p:spPr>
          <a:xfrm flipH="1">
            <a:off x="476996" y="1786950"/>
            <a:ext cx="370792" cy="0"/>
          </a:xfrm>
          <a:prstGeom prst="line">
            <a:avLst/>
          </a:prstGeom>
        </p:spPr>
        <p:style>
          <a:lnRef idx="1">
            <a:schemeClr val="accent1"/>
          </a:lnRef>
          <a:fillRef idx="0">
            <a:schemeClr val="accent1"/>
          </a:fillRef>
          <a:effectRef idx="0">
            <a:schemeClr val="accent1"/>
          </a:effectRef>
          <a:fontRef idx="minor">
            <a:schemeClr val="tx1"/>
          </a:fontRef>
        </p:style>
      </p:cxnSp>
      <p:sp>
        <p:nvSpPr>
          <p:cNvPr id="50" name="PoljeZBesedilom 49"/>
          <p:cNvSpPr txBox="1"/>
          <p:nvPr/>
        </p:nvSpPr>
        <p:spPr>
          <a:xfrm>
            <a:off x="514434" y="2218780"/>
            <a:ext cx="6840760" cy="369332"/>
          </a:xfrm>
          <a:prstGeom prst="rect">
            <a:avLst/>
          </a:prstGeom>
          <a:noFill/>
          <a:ln>
            <a:solidFill>
              <a:schemeClr val="accent1">
                <a:shade val="95000"/>
                <a:satMod val="105000"/>
              </a:schemeClr>
            </a:solidFill>
          </a:ln>
        </p:spPr>
        <p:txBody>
          <a:bodyPr wrap="square" rtlCol="0">
            <a:spAutoFit/>
          </a:bodyPr>
          <a:lstStyle/>
          <a:p>
            <a:r>
              <a:rPr lang="sl-SI" dirty="0" smtClean="0"/>
              <a:t>Preferencialno* poreklo podeljuje blagu ugodnejšo tarifno obravnavo</a:t>
            </a:r>
            <a:endParaRPr lang="sl-SI" dirty="0"/>
          </a:p>
        </p:txBody>
      </p:sp>
      <p:sp>
        <p:nvSpPr>
          <p:cNvPr id="28" name="PoljeZBesedilom 27"/>
          <p:cNvSpPr txBox="1"/>
          <p:nvPr/>
        </p:nvSpPr>
        <p:spPr>
          <a:xfrm>
            <a:off x="1044327" y="3815367"/>
            <a:ext cx="1944216" cy="646331"/>
          </a:xfrm>
          <a:prstGeom prst="rect">
            <a:avLst/>
          </a:prstGeom>
          <a:noFill/>
          <a:ln>
            <a:solidFill>
              <a:schemeClr val="tx1"/>
            </a:solidFill>
          </a:ln>
        </p:spPr>
        <p:txBody>
          <a:bodyPr wrap="square" rtlCol="0">
            <a:spAutoFit/>
          </a:bodyPr>
          <a:lstStyle/>
          <a:p>
            <a:r>
              <a:rPr lang="sl-SI" dirty="0" smtClean="0"/>
              <a:t>znižanje uvozne dajatve</a:t>
            </a:r>
            <a:endParaRPr lang="sl-SI" dirty="0"/>
          </a:p>
        </p:txBody>
      </p:sp>
      <p:cxnSp>
        <p:nvCxnSpPr>
          <p:cNvPr id="30" name="Raven povezovalnik 29"/>
          <p:cNvCxnSpPr/>
          <p:nvPr/>
        </p:nvCxnSpPr>
        <p:spPr>
          <a:xfrm flipV="1">
            <a:off x="1548383" y="2988826"/>
            <a:ext cx="4536504"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Raven povezovalnik 30"/>
          <p:cNvCxnSpPr/>
          <p:nvPr/>
        </p:nvCxnSpPr>
        <p:spPr>
          <a:xfrm>
            <a:off x="1548383" y="2988827"/>
            <a:ext cx="0" cy="773697"/>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Raven povezovalnik 36"/>
          <p:cNvCxnSpPr/>
          <p:nvPr/>
        </p:nvCxnSpPr>
        <p:spPr>
          <a:xfrm>
            <a:off x="6084887" y="2988826"/>
            <a:ext cx="0" cy="773697"/>
          </a:xfrm>
          <a:prstGeom prst="line">
            <a:avLst/>
          </a:prstGeom>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5004767" y="3762524"/>
            <a:ext cx="1944216" cy="646331"/>
          </a:xfrm>
          <a:prstGeom prst="rect">
            <a:avLst/>
          </a:prstGeom>
          <a:noFill/>
          <a:ln>
            <a:solidFill>
              <a:schemeClr val="tx1"/>
            </a:solidFill>
          </a:ln>
        </p:spPr>
        <p:txBody>
          <a:bodyPr wrap="square" rtlCol="0">
            <a:spAutoFit/>
          </a:bodyPr>
          <a:lstStyle/>
          <a:p>
            <a:r>
              <a:rPr lang="sl-SI" dirty="0" smtClean="0"/>
              <a:t>opustitev uvozne dajatve</a:t>
            </a:r>
            <a:endParaRPr lang="sl-SI" dirty="0"/>
          </a:p>
        </p:txBody>
      </p:sp>
      <p:cxnSp>
        <p:nvCxnSpPr>
          <p:cNvPr id="48" name="Raven povezovalnik 47"/>
          <p:cNvCxnSpPr/>
          <p:nvPr/>
        </p:nvCxnSpPr>
        <p:spPr>
          <a:xfrm>
            <a:off x="3780631" y="2610396"/>
            <a:ext cx="0" cy="378430"/>
          </a:xfrm>
          <a:prstGeom prst="line">
            <a:avLst/>
          </a:prstGeom>
        </p:spPr>
        <p:style>
          <a:lnRef idx="1">
            <a:schemeClr val="accent1"/>
          </a:lnRef>
          <a:fillRef idx="0">
            <a:schemeClr val="accent1"/>
          </a:fillRef>
          <a:effectRef idx="0">
            <a:schemeClr val="accent1"/>
          </a:effectRef>
          <a:fontRef idx="minor">
            <a:schemeClr val="tx1"/>
          </a:fontRef>
        </p:style>
      </p:cxnSp>
      <p:sp>
        <p:nvSpPr>
          <p:cNvPr id="49" name="PoljeZBesedilom 48"/>
          <p:cNvSpPr txBox="1"/>
          <p:nvPr/>
        </p:nvSpPr>
        <p:spPr>
          <a:xfrm>
            <a:off x="536857" y="10171236"/>
            <a:ext cx="5184576" cy="369332"/>
          </a:xfrm>
          <a:prstGeom prst="rect">
            <a:avLst/>
          </a:prstGeom>
          <a:noFill/>
        </p:spPr>
        <p:txBody>
          <a:bodyPr wrap="square" rtlCol="0">
            <a:spAutoFit/>
          </a:bodyPr>
          <a:lstStyle/>
          <a:p>
            <a:r>
              <a:rPr lang="sl-SI" dirty="0" smtClean="0"/>
              <a:t>*preferencialno = prednostno, ugodno</a:t>
            </a:r>
            <a:endParaRPr lang="sl-SI" dirty="0"/>
          </a:p>
        </p:txBody>
      </p:sp>
      <p:sp>
        <p:nvSpPr>
          <p:cNvPr id="10" name="Desni zaviti oklepaj 9"/>
          <p:cNvSpPr/>
          <p:nvPr/>
        </p:nvSpPr>
        <p:spPr>
          <a:xfrm rot="5400000">
            <a:off x="3919289" y="1620196"/>
            <a:ext cx="246224" cy="618395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1" name="PoljeZBesedilom 10"/>
          <p:cNvSpPr txBox="1"/>
          <p:nvPr/>
        </p:nvSpPr>
        <p:spPr>
          <a:xfrm>
            <a:off x="1989161" y="4950256"/>
            <a:ext cx="4095726" cy="369332"/>
          </a:xfrm>
          <a:prstGeom prst="rect">
            <a:avLst/>
          </a:prstGeom>
          <a:noFill/>
        </p:spPr>
        <p:txBody>
          <a:bodyPr wrap="square" rtlCol="0">
            <a:spAutoFit/>
          </a:bodyPr>
          <a:lstStyle/>
          <a:p>
            <a:r>
              <a:rPr lang="sl-SI" dirty="0" smtClean="0"/>
              <a:t>podjetja imajo s tem dvojnih prihranek</a:t>
            </a:r>
            <a:endParaRPr lang="sl-SI" dirty="0"/>
          </a:p>
        </p:txBody>
      </p:sp>
      <p:sp>
        <p:nvSpPr>
          <p:cNvPr id="51" name="PoljeZBesedilom 50"/>
          <p:cNvSpPr txBox="1"/>
          <p:nvPr/>
        </p:nvSpPr>
        <p:spPr>
          <a:xfrm>
            <a:off x="1196727" y="6500569"/>
            <a:ext cx="2583904" cy="369332"/>
          </a:xfrm>
          <a:prstGeom prst="rect">
            <a:avLst/>
          </a:prstGeom>
          <a:noFill/>
          <a:ln>
            <a:solidFill>
              <a:schemeClr val="tx1"/>
            </a:solidFill>
          </a:ln>
        </p:spPr>
        <p:txBody>
          <a:bodyPr wrap="square" rtlCol="0">
            <a:spAutoFit/>
          </a:bodyPr>
          <a:lstStyle/>
          <a:p>
            <a:r>
              <a:rPr lang="sl-SI" dirty="0"/>
              <a:t>p</a:t>
            </a:r>
            <a:r>
              <a:rPr lang="sl-SI" dirty="0" smtClean="0"/>
              <a:t>ri carinskih dajatvah</a:t>
            </a:r>
            <a:endParaRPr lang="sl-SI" dirty="0"/>
          </a:p>
        </p:txBody>
      </p:sp>
      <p:cxnSp>
        <p:nvCxnSpPr>
          <p:cNvPr id="52" name="Raven povezovalnik 51"/>
          <p:cNvCxnSpPr/>
          <p:nvPr/>
        </p:nvCxnSpPr>
        <p:spPr>
          <a:xfrm flipV="1">
            <a:off x="1700783" y="5674028"/>
            <a:ext cx="4536504"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Raven povezovalnik 52"/>
          <p:cNvCxnSpPr/>
          <p:nvPr/>
        </p:nvCxnSpPr>
        <p:spPr>
          <a:xfrm>
            <a:off x="1700783" y="5674029"/>
            <a:ext cx="0" cy="773697"/>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Raven povezovalnik 53"/>
          <p:cNvCxnSpPr/>
          <p:nvPr/>
        </p:nvCxnSpPr>
        <p:spPr>
          <a:xfrm>
            <a:off x="6237287" y="5674028"/>
            <a:ext cx="0" cy="773697"/>
          </a:xfrm>
          <a:prstGeom prst="line">
            <a:avLst/>
          </a:prstGeom>
        </p:spPr>
        <p:style>
          <a:lnRef idx="1">
            <a:schemeClr val="accent1"/>
          </a:lnRef>
          <a:fillRef idx="0">
            <a:schemeClr val="accent1"/>
          </a:fillRef>
          <a:effectRef idx="0">
            <a:schemeClr val="accent1"/>
          </a:effectRef>
          <a:fontRef idx="minor">
            <a:schemeClr val="tx1"/>
          </a:fontRef>
        </p:style>
      </p:cxnSp>
      <p:sp>
        <p:nvSpPr>
          <p:cNvPr id="55" name="PoljeZBesedilom 54"/>
          <p:cNvSpPr txBox="1"/>
          <p:nvPr/>
        </p:nvSpPr>
        <p:spPr>
          <a:xfrm>
            <a:off x="5157167" y="6447726"/>
            <a:ext cx="1944216" cy="369332"/>
          </a:xfrm>
          <a:prstGeom prst="rect">
            <a:avLst/>
          </a:prstGeom>
          <a:noFill/>
          <a:ln>
            <a:solidFill>
              <a:schemeClr val="tx1"/>
            </a:solidFill>
          </a:ln>
        </p:spPr>
        <p:txBody>
          <a:bodyPr wrap="square" rtlCol="0">
            <a:spAutoFit/>
          </a:bodyPr>
          <a:lstStyle/>
          <a:p>
            <a:r>
              <a:rPr lang="sl-SI" dirty="0" smtClean="0"/>
              <a:t>pri davku</a:t>
            </a:r>
            <a:endParaRPr lang="sl-SI" dirty="0"/>
          </a:p>
        </p:txBody>
      </p:sp>
      <p:cxnSp>
        <p:nvCxnSpPr>
          <p:cNvPr id="56" name="Raven povezovalnik 55"/>
          <p:cNvCxnSpPr/>
          <p:nvPr/>
        </p:nvCxnSpPr>
        <p:spPr>
          <a:xfrm>
            <a:off x="3933031" y="5295598"/>
            <a:ext cx="0" cy="378430"/>
          </a:xfrm>
          <a:prstGeom prst="line">
            <a:avLst/>
          </a:prstGeom>
        </p:spPr>
        <p:style>
          <a:lnRef idx="1">
            <a:schemeClr val="accent1"/>
          </a:lnRef>
          <a:fillRef idx="0">
            <a:schemeClr val="accent1"/>
          </a:fillRef>
          <a:effectRef idx="0">
            <a:schemeClr val="accent1"/>
          </a:effectRef>
          <a:fontRef idx="minor">
            <a:schemeClr val="tx1"/>
          </a:fontRef>
        </p:style>
      </p:cxnSp>
      <p:sp>
        <p:nvSpPr>
          <p:cNvPr id="57" name="PoljeZBesedilom 56"/>
          <p:cNvSpPr txBox="1"/>
          <p:nvPr/>
        </p:nvSpPr>
        <p:spPr>
          <a:xfrm>
            <a:off x="3386248" y="7339310"/>
            <a:ext cx="1402495" cy="369332"/>
          </a:xfrm>
          <a:prstGeom prst="rect">
            <a:avLst/>
          </a:prstGeom>
          <a:noFill/>
          <a:ln>
            <a:solidFill>
              <a:schemeClr val="tx1"/>
            </a:solidFill>
          </a:ln>
        </p:spPr>
        <p:txBody>
          <a:bodyPr wrap="square" rtlCol="0">
            <a:spAutoFit/>
          </a:bodyPr>
          <a:lstStyle/>
          <a:p>
            <a:r>
              <a:rPr lang="sl-SI" dirty="0" smtClean="0"/>
              <a:t>carinski dolg</a:t>
            </a:r>
            <a:endParaRPr lang="sl-SI" dirty="0"/>
          </a:p>
        </p:txBody>
      </p:sp>
      <p:sp>
        <p:nvSpPr>
          <p:cNvPr id="58" name="Desni zaviti oklepaj 57"/>
          <p:cNvSpPr/>
          <p:nvPr/>
        </p:nvSpPr>
        <p:spPr>
          <a:xfrm rot="5400000">
            <a:off x="4071689" y="4034017"/>
            <a:ext cx="246224" cy="618395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59" name="PoljeZBesedilom 58"/>
          <p:cNvSpPr txBox="1"/>
          <p:nvPr/>
        </p:nvSpPr>
        <p:spPr>
          <a:xfrm>
            <a:off x="3218019" y="8350517"/>
            <a:ext cx="1571443" cy="369332"/>
          </a:xfrm>
          <a:prstGeom prst="rect">
            <a:avLst/>
          </a:prstGeom>
          <a:noFill/>
          <a:ln>
            <a:solidFill>
              <a:schemeClr val="tx1"/>
            </a:solidFill>
          </a:ln>
        </p:spPr>
        <p:txBody>
          <a:bodyPr wrap="square" rtlCol="0">
            <a:spAutoFit/>
          </a:bodyPr>
          <a:lstStyle/>
          <a:p>
            <a:r>
              <a:rPr lang="sl-SI" dirty="0" smtClean="0"/>
              <a:t>davčne osnove</a:t>
            </a:r>
            <a:endParaRPr lang="sl-SI" dirty="0"/>
          </a:p>
        </p:txBody>
      </p:sp>
      <p:cxnSp>
        <p:nvCxnSpPr>
          <p:cNvPr id="60" name="Raven povezovalnik 59"/>
          <p:cNvCxnSpPr>
            <a:endCxn id="59" idx="0"/>
          </p:cNvCxnSpPr>
          <p:nvPr/>
        </p:nvCxnSpPr>
        <p:spPr>
          <a:xfrm>
            <a:off x="3996655" y="7704574"/>
            <a:ext cx="7086" cy="645943"/>
          </a:xfrm>
          <a:prstGeom prst="line">
            <a:avLst/>
          </a:prstGeom>
        </p:spPr>
        <p:style>
          <a:lnRef idx="1">
            <a:schemeClr val="accent1"/>
          </a:lnRef>
          <a:fillRef idx="0">
            <a:schemeClr val="accent1"/>
          </a:fillRef>
          <a:effectRef idx="0">
            <a:schemeClr val="accent1"/>
          </a:effectRef>
          <a:fontRef idx="minor">
            <a:schemeClr val="tx1"/>
          </a:fontRef>
        </p:style>
      </p:cxnSp>
      <p:sp>
        <p:nvSpPr>
          <p:cNvPr id="14" name="PoljeZBesedilom 13"/>
          <p:cNvSpPr txBox="1"/>
          <p:nvPr/>
        </p:nvSpPr>
        <p:spPr>
          <a:xfrm>
            <a:off x="4095728" y="7839453"/>
            <a:ext cx="1386030" cy="369332"/>
          </a:xfrm>
          <a:prstGeom prst="rect">
            <a:avLst/>
          </a:prstGeom>
          <a:noFill/>
        </p:spPr>
        <p:txBody>
          <a:bodyPr wrap="square" rtlCol="0">
            <a:spAutoFit/>
          </a:bodyPr>
          <a:lstStyle/>
          <a:p>
            <a:r>
              <a:rPr lang="sl-SI" dirty="0"/>
              <a:t>j</a:t>
            </a:r>
            <a:r>
              <a:rPr lang="sl-SI" dirty="0" smtClean="0"/>
              <a:t>e del</a:t>
            </a:r>
            <a:endParaRPr lang="sl-SI" dirty="0"/>
          </a:p>
        </p:txBody>
      </p:sp>
      <p:sp>
        <p:nvSpPr>
          <p:cNvPr id="61" name="Desni zaviti oklepaj 60"/>
          <p:cNvSpPr/>
          <p:nvPr/>
        </p:nvSpPr>
        <p:spPr>
          <a:xfrm rot="5400000">
            <a:off x="4071689" y="5875303"/>
            <a:ext cx="246224" cy="618395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5" name="PoljeZBesedilom 14"/>
          <p:cNvSpPr txBox="1"/>
          <p:nvPr/>
        </p:nvSpPr>
        <p:spPr>
          <a:xfrm>
            <a:off x="252239" y="9369852"/>
            <a:ext cx="6696744" cy="646331"/>
          </a:xfrm>
          <a:prstGeom prst="rect">
            <a:avLst/>
          </a:prstGeom>
          <a:noFill/>
        </p:spPr>
        <p:txBody>
          <a:bodyPr wrap="square" rtlCol="0">
            <a:spAutoFit/>
          </a:bodyPr>
          <a:lstStyle/>
          <a:p>
            <a:r>
              <a:rPr lang="sl-SI" dirty="0" smtClean="0"/>
              <a:t>Blago ob uvozu v celoti upravičeno plačila carinskega dolga -&gt; znesek davka manjši</a:t>
            </a:r>
            <a:endParaRPr lang="sl-SI" dirty="0"/>
          </a:p>
        </p:txBody>
      </p:sp>
    </p:spTree>
    <p:extLst>
      <p:ext uri="{BB962C8B-B14F-4D97-AF65-F5344CB8AC3E}">
        <p14:creationId xmlns:p14="http://schemas.microsoft.com/office/powerpoint/2010/main" val="3775898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252239" y="162124"/>
            <a:ext cx="7093000" cy="646331"/>
          </a:xfrm>
          <a:prstGeom prst="rect">
            <a:avLst/>
          </a:prstGeom>
          <a:solidFill>
            <a:srgbClr val="FFFF00"/>
          </a:solidFill>
        </p:spPr>
        <p:txBody>
          <a:bodyPr wrap="square" rtlCol="0">
            <a:spAutoFit/>
          </a:bodyPr>
          <a:lstStyle/>
          <a:p>
            <a:r>
              <a:rPr lang="sl-SI" dirty="0" smtClean="0"/>
              <a:t>5. Katere izraze moramo poznati v zvezi s poslovanjem med Slovenijo in državami zunaj EU?</a:t>
            </a:r>
            <a:endParaRPr lang="sl-SI" dirty="0"/>
          </a:p>
        </p:txBody>
      </p:sp>
      <p:sp>
        <p:nvSpPr>
          <p:cNvPr id="5" name="PoljeZBesedilom 4"/>
          <p:cNvSpPr txBox="1"/>
          <p:nvPr/>
        </p:nvSpPr>
        <p:spPr>
          <a:xfrm>
            <a:off x="476993" y="985788"/>
            <a:ext cx="6760022" cy="369332"/>
          </a:xfrm>
          <a:prstGeom prst="rect">
            <a:avLst/>
          </a:prstGeom>
          <a:noFill/>
          <a:ln>
            <a:solidFill>
              <a:schemeClr val="tx1"/>
            </a:solidFill>
          </a:ln>
        </p:spPr>
        <p:txBody>
          <a:bodyPr wrap="square" rtlCol="0">
            <a:spAutoFit/>
          </a:bodyPr>
          <a:lstStyle/>
          <a:p>
            <a:r>
              <a:rPr lang="sl-SI" dirty="0" smtClean="0"/>
              <a:t>Izrazi, ki jih moramo poznati</a:t>
            </a:r>
            <a:endParaRPr lang="sl-SI" dirty="0"/>
          </a:p>
        </p:txBody>
      </p:sp>
      <p:cxnSp>
        <p:nvCxnSpPr>
          <p:cNvPr id="6" name="Raven povezovalnik 5"/>
          <p:cNvCxnSpPr/>
          <p:nvPr/>
        </p:nvCxnSpPr>
        <p:spPr>
          <a:xfrm>
            <a:off x="514434" y="1345828"/>
            <a:ext cx="0" cy="441122"/>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847788" y="1602284"/>
            <a:ext cx="6389227" cy="369332"/>
          </a:xfrm>
          <a:prstGeom prst="rect">
            <a:avLst/>
          </a:prstGeom>
          <a:solidFill>
            <a:srgbClr val="FFC000"/>
          </a:solidFill>
          <a:ln>
            <a:solidFill>
              <a:schemeClr val="tx1"/>
            </a:solidFill>
          </a:ln>
        </p:spPr>
        <p:txBody>
          <a:bodyPr wrap="square" rtlCol="0">
            <a:spAutoFit/>
          </a:bodyPr>
          <a:lstStyle/>
          <a:p>
            <a:r>
              <a:rPr lang="sl-SI" dirty="0" smtClean="0"/>
              <a:t>Carinska tarifa</a:t>
            </a:r>
            <a:endParaRPr lang="sl-SI" dirty="0"/>
          </a:p>
        </p:txBody>
      </p:sp>
      <p:cxnSp>
        <p:nvCxnSpPr>
          <p:cNvPr id="8" name="Raven povezovalnik 7"/>
          <p:cNvCxnSpPr>
            <a:stCxn id="7" idx="1"/>
          </p:cNvCxnSpPr>
          <p:nvPr/>
        </p:nvCxnSpPr>
        <p:spPr>
          <a:xfrm flipH="1">
            <a:off x="476996" y="1786950"/>
            <a:ext cx="370792"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847788" y="3042444"/>
            <a:ext cx="5990305" cy="369332"/>
          </a:xfrm>
          <a:prstGeom prst="rect">
            <a:avLst/>
          </a:prstGeom>
          <a:noFill/>
          <a:ln>
            <a:solidFill>
              <a:schemeClr val="tx1"/>
            </a:solidFill>
          </a:ln>
        </p:spPr>
        <p:txBody>
          <a:bodyPr wrap="square" rtlCol="0">
            <a:spAutoFit/>
          </a:bodyPr>
          <a:lstStyle/>
          <a:p>
            <a:r>
              <a:rPr lang="sl-SI" dirty="0"/>
              <a:t>p</a:t>
            </a:r>
            <a:r>
              <a:rPr lang="sl-SI" dirty="0" smtClean="0"/>
              <a:t>ri nastanku carinskega dolga zakonsko predpisane</a:t>
            </a:r>
            <a:endParaRPr lang="sl-SI" dirty="0"/>
          </a:p>
        </p:txBody>
      </p:sp>
      <p:cxnSp>
        <p:nvCxnSpPr>
          <p:cNvPr id="38" name="Raven povezovalnik 37"/>
          <p:cNvCxnSpPr/>
          <p:nvPr/>
        </p:nvCxnSpPr>
        <p:spPr>
          <a:xfrm>
            <a:off x="3777754" y="2034332"/>
            <a:ext cx="0" cy="1008112"/>
          </a:xfrm>
          <a:prstGeom prst="line">
            <a:avLst/>
          </a:prstGeom>
        </p:spPr>
        <p:style>
          <a:lnRef idx="1">
            <a:schemeClr val="accent1"/>
          </a:lnRef>
          <a:fillRef idx="0">
            <a:schemeClr val="accent1"/>
          </a:fillRef>
          <a:effectRef idx="0">
            <a:schemeClr val="accent1"/>
          </a:effectRef>
          <a:fontRef idx="minor">
            <a:schemeClr val="tx1"/>
          </a:fontRef>
        </p:style>
      </p:cxnSp>
      <p:sp>
        <p:nvSpPr>
          <p:cNvPr id="3" name="PoljeZBesedilom 2"/>
          <p:cNvSpPr txBox="1"/>
          <p:nvPr/>
        </p:nvSpPr>
        <p:spPr>
          <a:xfrm>
            <a:off x="3894019" y="2394372"/>
            <a:ext cx="2406892" cy="369332"/>
          </a:xfrm>
          <a:prstGeom prst="rect">
            <a:avLst/>
          </a:prstGeom>
          <a:noFill/>
        </p:spPr>
        <p:txBody>
          <a:bodyPr wrap="square" rtlCol="0">
            <a:spAutoFit/>
          </a:bodyPr>
          <a:lstStyle/>
          <a:p>
            <a:r>
              <a:rPr lang="sl-SI" dirty="0" smtClean="0"/>
              <a:t>je podlaga za dajatve</a:t>
            </a:r>
            <a:endParaRPr lang="sl-SI" dirty="0"/>
          </a:p>
        </p:txBody>
      </p:sp>
      <p:sp>
        <p:nvSpPr>
          <p:cNvPr id="23" name="PoljeZBesedilom 22"/>
          <p:cNvSpPr txBox="1"/>
          <p:nvPr/>
        </p:nvSpPr>
        <p:spPr>
          <a:xfrm>
            <a:off x="3278182" y="4080024"/>
            <a:ext cx="764219" cy="369332"/>
          </a:xfrm>
          <a:prstGeom prst="rect">
            <a:avLst/>
          </a:prstGeom>
          <a:noFill/>
          <a:ln>
            <a:solidFill>
              <a:schemeClr val="tx1"/>
            </a:solidFill>
          </a:ln>
        </p:spPr>
        <p:txBody>
          <a:bodyPr wrap="square" rtlCol="0">
            <a:spAutoFit/>
          </a:bodyPr>
          <a:lstStyle/>
          <a:p>
            <a:r>
              <a:rPr lang="sl-SI" dirty="0" smtClean="0"/>
              <a:t>tarifa</a:t>
            </a:r>
            <a:endParaRPr lang="sl-SI" dirty="0"/>
          </a:p>
        </p:txBody>
      </p:sp>
      <p:sp>
        <p:nvSpPr>
          <p:cNvPr id="25" name="PoljeZBesedilom 24"/>
          <p:cNvSpPr txBox="1"/>
          <p:nvPr/>
        </p:nvSpPr>
        <p:spPr>
          <a:xfrm>
            <a:off x="496613" y="6238867"/>
            <a:ext cx="1656184" cy="366139"/>
          </a:xfrm>
          <a:prstGeom prst="rect">
            <a:avLst/>
          </a:prstGeom>
          <a:noFill/>
          <a:ln>
            <a:solidFill>
              <a:schemeClr val="tx1"/>
            </a:solidFill>
          </a:ln>
        </p:spPr>
        <p:txBody>
          <a:bodyPr wrap="square" rtlCol="0">
            <a:spAutoFit/>
          </a:bodyPr>
          <a:lstStyle/>
          <a:p>
            <a:r>
              <a:rPr lang="sl-SI" dirty="0" smtClean="0"/>
              <a:t>nomenklature</a:t>
            </a:r>
            <a:endParaRPr lang="sl-SI" dirty="0"/>
          </a:p>
        </p:txBody>
      </p:sp>
      <p:cxnSp>
        <p:nvCxnSpPr>
          <p:cNvPr id="33" name="Raven povezovalnik 32"/>
          <p:cNvCxnSpPr/>
          <p:nvPr/>
        </p:nvCxnSpPr>
        <p:spPr>
          <a:xfrm>
            <a:off x="3624314" y="4481152"/>
            <a:ext cx="0" cy="1008112"/>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3624314" y="4758751"/>
            <a:ext cx="3463902" cy="369332"/>
          </a:xfrm>
          <a:prstGeom prst="rect">
            <a:avLst/>
          </a:prstGeom>
          <a:noFill/>
        </p:spPr>
        <p:txBody>
          <a:bodyPr wrap="square" rtlCol="0">
            <a:spAutoFit/>
          </a:bodyPr>
          <a:lstStyle/>
          <a:p>
            <a:r>
              <a:rPr lang="sl-SI" dirty="0"/>
              <a:t>j</a:t>
            </a:r>
            <a:r>
              <a:rPr lang="sl-SI" dirty="0" smtClean="0"/>
              <a:t>e kombinacija</a:t>
            </a:r>
            <a:endParaRPr lang="sl-SI" dirty="0"/>
          </a:p>
        </p:txBody>
      </p:sp>
      <p:sp>
        <p:nvSpPr>
          <p:cNvPr id="35" name="PoljeZBesedilom 34"/>
          <p:cNvSpPr txBox="1"/>
          <p:nvPr/>
        </p:nvSpPr>
        <p:spPr>
          <a:xfrm>
            <a:off x="4491287" y="6209344"/>
            <a:ext cx="2880320" cy="646331"/>
          </a:xfrm>
          <a:prstGeom prst="rect">
            <a:avLst/>
          </a:prstGeom>
          <a:noFill/>
          <a:ln>
            <a:solidFill>
              <a:schemeClr val="tx1"/>
            </a:solidFill>
          </a:ln>
        </p:spPr>
        <p:txBody>
          <a:bodyPr wrap="square" rtlCol="0">
            <a:spAutoFit/>
          </a:bodyPr>
          <a:lstStyle/>
          <a:p>
            <a:r>
              <a:rPr lang="sl-SI" dirty="0" smtClean="0"/>
              <a:t>dajatev, ki se plačajo za vsako vrsto blaga</a:t>
            </a:r>
            <a:endParaRPr lang="sl-SI" dirty="0"/>
          </a:p>
        </p:txBody>
      </p:sp>
      <p:cxnSp>
        <p:nvCxnSpPr>
          <p:cNvPr id="36" name="Raven povezovalnik 35"/>
          <p:cNvCxnSpPr/>
          <p:nvPr/>
        </p:nvCxnSpPr>
        <p:spPr>
          <a:xfrm flipV="1">
            <a:off x="1178919" y="5435646"/>
            <a:ext cx="4536504"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Raven povezovalnik 38"/>
          <p:cNvCxnSpPr/>
          <p:nvPr/>
        </p:nvCxnSpPr>
        <p:spPr>
          <a:xfrm>
            <a:off x="1178919" y="5435647"/>
            <a:ext cx="0" cy="773697"/>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Raven povezovalnik 39"/>
          <p:cNvCxnSpPr/>
          <p:nvPr/>
        </p:nvCxnSpPr>
        <p:spPr>
          <a:xfrm>
            <a:off x="5724847" y="5418708"/>
            <a:ext cx="0" cy="773697"/>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2268463" y="7146900"/>
            <a:ext cx="2880320" cy="1477328"/>
          </a:xfrm>
          <a:prstGeom prst="rect">
            <a:avLst/>
          </a:prstGeom>
          <a:noFill/>
          <a:ln>
            <a:solidFill>
              <a:schemeClr val="tx1"/>
            </a:solidFill>
          </a:ln>
        </p:spPr>
        <p:txBody>
          <a:bodyPr wrap="square" rtlCol="0">
            <a:spAutoFit/>
          </a:bodyPr>
          <a:lstStyle/>
          <a:p>
            <a:r>
              <a:rPr lang="sl-SI" dirty="0"/>
              <a:t>d</a:t>
            </a:r>
            <a:r>
              <a:rPr lang="sl-SI" dirty="0" smtClean="0"/>
              <a:t>rugo zakonodajo EU, ki vpliva na višino carinskih dajatev, ki se plačajo ob posameznem uvozu (npr. poreklo blaga)</a:t>
            </a:r>
            <a:endParaRPr lang="sl-SI" dirty="0"/>
          </a:p>
        </p:txBody>
      </p:sp>
      <p:cxnSp>
        <p:nvCxnSpPr>
          <p:cNvPr id="9" name="Raven povezovalnik 8"/>
          <p:cNvCxnSpPr/>
          <p:nvPr/>
        </p:nvCxnSpPr>
        <p:spPr>
          <a:xfrm>
            <a:off x="3447171" y="4427535"/>
            <a:ext cx="0" cy="2724418"/>
          </a:xfrm>
          <a:prstGeom prst="line">
            <a:avLst/>
          </a:prstGeom>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2044921" y="5634732"/>
            <a:ext cx="3463902" cy="369332"/>
          </a:xfrm>
          <a:prstGeom prst="rect">
            <a:avLst/>
          </a:prstGeom>
          <a:noFill/>
        </p:spPr>
        <p:txBody>
          <a:bodyPr wrap="square" rtlCol="0">
            <a:spAutoFit/>
          </a:bodyPr>
          <a:lstStyle/>
          <a:p>
            <a:r>
              <a:rPr lang="sl-SI" dirty="0" smtClean="0"/>
              <a:t>vsebuje tudi</a:t>
            </a:r>
            <a:endParaRPr lang="sl-SI" dirty="0"/>
          </a:p>
        </p:txBody>
      </p:sp>
    </p:spTree>
    <p:extLst>
      <p:ext uri="{BB962C8B-B14F-4D97-AF65-F5344CB8AC3E}">
        <p14:creationId xmlns:p14="http://schemas.microsoft.com/office/powerpoint/2010/main" val="331469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71135" y="922873"/>
            <a:ext cx="6405840" cy="369332"/>
          </a:xfrm>
          <a:prstGeom prst="rect">
            <a:avLst/>
          </a:prstGeom>
          <a:solidFill>
            <a:srgbClr val="FFFF00"/>
          </a:solidFill>
        </p:spPr>
        <p:txBody>
          <a:bodyPr wrap="square" rtlCol="0">
            <a:spAutoFit/>
          </a:bodyPr>
          <a:lstStyle/>
          <a:p>
            <a:r>
              <a:rPr lang="sl-SI" dirty="0" smtClean="0"/>
              <a:t>1. S čim je treba podkrepiti vstop na tuje trge?</a:t>
            </a:r>
            <a:endParaRPr lang="sl-SI" dirty="0"/>
          </a:p>
        </p:txBody>
      </p:sp>
      <p:sp>
        <p:nvSpPr>
          <p:cNvPr id="56" name="PoljeZBesedilom 55"/>
          <p:cNvSpPr txBox="1"/>
          <p:nvPr/>
        </p:nvSpPr>
        <p:spPr>
          <a:xfrm>
            <a:off x="612279" y="306140"/>
            <a:ext cx="6264696" cy="461665"/>
          </a:xfrm>
          <a:prstGeom prst="rect">
            <a:avLst/>
          </a:prstGeom>
          <a:noFill/>
        </p:spPr>
        <p:txBody>
          <a:bodyPr wrap="square" rtlCol="0">
            <a:spAutoFit/>
          </a:bodyPr>
          <a:lstStyle/>
          <a:p>
            <a:r>
              <a:rPr lang="sl-SI" sz="2400" dirty="0" smtClean="0"/>
              <a:t>9.4  PRIPRAVE NA VSTOP NA TUJE TRGE</a:t>
            </a:r>
            <a:endParaRPr lang="sl-SI" sz="2400" dirty="0"/>
          </a:p>
        </p:txBody>
      </p:sp>
      <p:sp>
        <p:nvSpPr>
          <p:cNvPr id="2" name="PoljeZBesedilom 1"/>
          <p:cNvSpPr txBox="1"/>
          <p:nvPr/>
        </p:nvSpPr>
        <p:spPr>
          <a:xfrm>
            <a:off x="2197891" y="1465356"/>
            <a:ext cx="2952328" cy="369332"/>
          </a:xfrm>
          <a:prstGeom prst="rect">
            <a:avLst/>
          </a:prstGeom>
          <a:noFill/>
          <a:ln>
            <a:solidFill>
              <a:schemeClr val="accent1">
                <a:shade val="95000"/>
                <a:satMod val="105000"/>
              </a:schemeClr>
            </a:solidFill>
          </a:ln>
        </p:spPr>
        <p:txBody>
          <a:bodyPr wrap="square" rtlCol="0">
            <a:spAutoFit/>
          </a:bodyPr>
          <a:lstStyle/>
          <a:p>
            <a:r>
              <a:rPr lang="sl-SI" dirty="0" smtClean="0"/>
              <a:t>Izdelanim poslovnim načrtom</a:t>
            </a:r>
            <a:endParaRPr lang="sl-SI" dirty="0"/>
          </a:p>
        </p:txBody>
      </p:sp>
      <p:cxnSp>
        <p:nvCxnSpPr>
          <p:cNvPr id="5" name="Raven povezovalnik 4"/>
          <p:cNvCxnSpPr>
            <a:stCxn id="2" idx="2"/>
          </p:cNvCxnSpPr>
          <p:nvPr/>
        </p:nvCxnSpPr>
        <p:spPr>
          <a:xfrm>
            <a:off x="3674055" y="1834688"/>
            <a:ext cx="0" cy="1327817"/>
          </a:xfrm>
          <a:prstGeom prst="line">
            <a:avLst/>
          </a:prstGeom>
        </p:spPr>
        <p:style>
          <a:lnRef idx="1">
            <a:schemeClr val="accent1"/>
          </a:lnRef>
          <a:fillRef idx="0">
            <a:schemeClr val="accent1"/>
          </a:fillRef>
          <a:effectRef idx="0">
            <a:schemeClr val="accent1"/>
          </a:effectRef>
          <a:fontRef idx="minor">
            <a:schemeClr val="tx1"/>
          </a:fontRef>
        </p:style>
      </p:cxnSp>
      <p:sp>
        <p:nvSpPr>
          <p:cNvPr id="6" name="PoljeZBesedilom 5"/>
          <p:cNvSpPr txBox="1"/>
          <p:nvPr/>
        </p:nvSpPr>
        <p:spPr>
          <a:xfrm>
            <a:off x="3674055" y="2034332"/>
            <a:ext cx="2952328" cy="369332"/>
          </a:xfrm>
          <a:prstGeom prst="rect">
            <a:avLst/>
          </a:prstGeom>
          <a:noFill/>
        </p:spPr>
        <p:txBody>
          <a:bodyPr wrap="square" rtlCol="0">
            <a:spAutoFit/>
          </a:bodyPr>
          <a:lstStyle/>
          <a:p>
            <a:r>
              <a:rPr lang="sl-SI" dirty="0"/>
              <a:t>o</a:t>
            </a:r>
            <a:r>
              <a:rPr lang="sl-SI" dirty="0" smtClean="0"/>
              <a:t>dgovoriti na vprašanja</a:t>
            </a:r>
            <a:endParaRPr lang="sl-SI" dirty="0"/>
          </a:p>
        </p:txBody>
      </p:sp>
      <p:sp>
        <p:nvSpPr>
          <p:cNvPr id="26" name="PoljeZBesedilom 25"/>
          <p:cNvSpPr txBox="1"/>
          <p:nvPr/>
        </p:nvSpPr>
        <p:spPr>
          <a:xfrm>
            <a:off x="314722" y="3162505"/>
            <a:ext cx="1584176" cy="369332"/>
          </a:xfrm>
          <a:prstGeom prst="rect">
            <a:avLst/>
          </a:prstGeom>
          <a:noFill/>
          <a:ln>
            <a:solidFill>
              <a:schemeClr val="accent1">
                <a:shade val="95000"/>
                <a:satMod val="105000"/>
              </a:schemeClr>
            </a:solidFill>
          </a:ln>
        </p:spPr>
        <p:txBody>
          <a:bodyPr wrap="square" rtlCol="0">
            <a:spAutoFit/>
          </a:bodyPr>
          <a:lstStyle/>
          <a:p>
            <a:r>
              <a:rPr lang="sl-SI" dirty="0" smtClean="0"/>
              <a:t>Zakaj izvažati?</a:t>
            </a:r>
            <a:endParaRPr lang="sl-SI" dirty="0"/>
          </a:p>
        </p:txBody>
      </p:sp>
      <p:sp>
        <p:nvSpPr>
          <p:cNvPr id="28" name="PoljeZBesedilom 27"/>
          <p:cNvSpPr txBox="1"/>
          <p:nvPr/>
        </p:nvSpPr>
        <p:spPr>
          <a:xfrm>
            <a:off x="2952539" y="3129019"/>
            <a:ext cx="1584176" cy="369332"/>
          </a:xfrm>
          <a:prstGeom prst="rect">
            <a:avLst/>
          </a:prstGeom>
          <a:noFill/>
          <a:ln>
            <a:solidFill>
              <a:schemeClr val="accent1">
                <a:shade val="95000"/>
                <a:satMod val="105000"/>
              </a:schemeClr>
            </a:solidFill>
          </a:ln>
        </p:spPr>
        <p:txBody>
          <a:bodyPr wrap="square" rtlCol="0">
            <a:spAutoFit/>
          </a:bodyPr>
          <a:lstStyle/>
          <a:p>
            <a:r>
              <a:rPr lang="sl-SI" dirty="0" smtClean="0"/>
              <a:t>Kaj izvažati?</a:t>
            </a:r>
            <a:endParaRPr lang="sl-SI" dirty="0"/>
          </a:p>
        </p:txBody>
      </p:sp>
      <p:sp>
        <p:nvSpPr>
          <p:cNvPr id="31" name="PoljeZBesedilom 30"/>
          <p:cNvSpPr txBox="1"/>
          <p:nvPr/>
        </p:nvSpPr>
        <p:spPr>
          <a:xfrm>
            <a:off x="5364807" y="3115835"/>
            <a:ext cx="1800200" cy="369332"/>
          </a:xfrm>
          <a:prstGeom prst="rect">
            <a:avLst/>
          </a:prstGeom>
          <a:noFill/>
          <a:ln>
            <a:solidFill>
              <a:schemeClr val="accent1">
                <a:shade val="95000"/>
                <a:satMod val="105000"/>
              </a:schemeClr>
            </a:solidFill>
          </a:ln>
        </p:spPr>
        <p:txBody>
          <a:bodyPr wrap="square" rtlCol="0">
            <a:spAutoFit/>
          </a:bodyPr>
          <a:lstStyle/>
          <a:p>
            <a:r>
              <a:rPr lang="sl-SI" dirty="0" smtClean="0"/>
              <a:t>Kam izvažati? … </a:t>
            </a:r>
            <a:endParaRPr lang="sl-SI" dirty="0"/>
          </a:p>
        </p:txBody>
      </p:sp>
      <p:cxnSp>
        <p:nvCxnSpPr>
          <p:cNvPr id="11" name="Raven povezovalnik 10"/>
          <p:cNvCxnSpPr/>
          <p:nvPr/>
        </p:nvCxnSpPr>
        <p:spPr>
          <a:xfrm>
            <a:off x="1106810" y="2573352"/>
            <a:ext cx="526610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Raven povezovalnik 34"/>
          <p:cNvCxnSpPr/>
          <p:nvPr/>
        </p:nvCxnSpPr>
        <p:spPr>
          <a:xfrm>
            <a:off x="1116335" y="2573352"/>
            <a:ext cx="0" cy="5247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Raven povezovalnik 39"/>
          <p:cNvCxnSpPr/>
          <p:nvPr/>
        </p:nvCxnSpPr>
        <p:spPr>
          <a:xfrm>
            <a:off x="6300911" y="2573352"/>
            <a:ext cx="0" cy="524720"/>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a:hlinkClick r:id="rId2" action="ppaction://hlinksldjump"/>
          </p:cNvPr>
          <p:cNvSpPr txBox="1"/>
          <p:nvPr/>
        </p:nvSpPr>
        <p:spPr>
          <a:xfrm>
            <a:off x="3132559" y="4770636"/>
            <a:ext cx="1584176" cy="369332"/>
          </a:xfrm>
          <a:prstGeom prst="rect">
            <a:avLst/>
          </a:prstGeom>
          <a:noFill/>
          <a:ln>
            <a:solidFill>
              <a:srgbClr val="FF0000"/>
            </a:solidFill>
          </a:ln>
        </p:spPr>
        <p:txBody>
          <a:bodyPr wrap="square" rtlCol="0">
            <a:spAutoFit/>
          </a:bodyPr>
          <a:lstStyle/>
          <a:p>
            <a:r>
              <a:rPr lang="sl-SI" dirty="0" smtClean="0"/>
              <a:t>SWOT analiza</a:t>
            </a:r>
            <a:endParaRPr lang="sl-SI" dirty="0"/>
          </a:p>
        </p:txBody>
      </p:sp>
      <p:cxnSp>
        <p:nvCxnSpPr>
          <p:cNvPr id="18" name="Raven puščični povezovalnik 17"/>
          <p:cNvCxnSpPr>
            <a:endCxn id="28" idx="2"/>
          </p:cNvCxnSpPr>
          <p:nvPr/>
        </p:nvCxnSpPr>
        <p:spPr>
          <a:xfrm flipV="1">
            <a:off x="3739864" y="3498351"/>
            <a:ext cx="4763" cy="12722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PoljeZBesedilom 42"/>
          <p:cNvSpPr txBox="1"/>
          <p:nvPr/>
        </p:nvSpPr>
        <p:spPr>
          <a:xfrm>
            <a:off x="3826455" y="3969256"/>
            <a:ext cx="2952328" cy="369332"/>
          </a:xfrm>
          <a:prstGeom prst="rect">
            <a:avLst/>
          </a:prstGeom>
          <a:noFill/>
        </p:spPr>
        <p:txBody>
          <a:bodyPr wrap="square" rtlCol="0">
            <a:spAutoFit/>
          </a:bodyPr>
          <a:lstStyle/>
          <a:p>
            <a:r>
              <a:rPr lang="sl-SI" dirty="0" smtClean="0"/>
              <a:t>odgovor</a:t>
            </a:r>
            <a:endParaRPr lang="sl-SI" dirty="0"/>
          </a:p>
        </p:txBody>
      </p:sp>
      <p:sp>
        <p:nvSpPr>
          <p:cNvPr id="44" name="PoljeZBesedilom 43"/>
          <p:cNvSpPr txBox="1"/>
          <p:nvPr/>
        </p:nvSpPr>
        <p:spPr>
          <a:xfrm>
            <a:off x="612279" y="6335647"/>
            <a:ext cx="2304256" cy="369332"/>
          </a:xfrm>
          <a:prstGeom prst="rect">
            <a:avLst/>
          </a:prstGeom>
          <a:noFill/>
          <a:ln>
            <a:solidFill>
              <a:schemeClr val="tx1"/>
            </a:solidFill>
          </a:ln>
        </p:spPr>
        <p:txBody>
          <a:bodyPr wrap="square" rtlCol="0">
            <a:spAutoFit/>
          </a:bodyPr>
          <a:lstStyle/>
          <a:p>
            <a:r>
              <a:rPr lang="sl-SI" dirty="0" smtClean="0"/>
              <a:t>notranjih dejavnikov</a:t>
            </a:r>
            <a:endParaRPr lang="sl-SI" dirty="0"/>
          </a:p>
        </p:txBody>
      </p:sp>
      <p:cxnSp>
        <p:nvCxnSpPr>
          <p:cNvPr id="45" name="Raven povezovalnik 44"/>
          <p:cNvCxnSpPr/>
          <p:nvPr/>
        </p:nvCxnSpPr>
        <p:spPr>
          <a:xfrm flipV="1">
            <a:off x="1476375" y="5509106"/>
            <a:ext cx="4536504"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Raven povezovalnik 45"/>
          <p:cNvCxnSpPr/>
          <p:nvPr/>
        </p:nvCxnSpPr>
        <p:spPr>
          <a:xfrm>
            <a:off x="1476375" y="5509107"/>
            <a:ext cx="0" cy="773697"/>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Raven povezovalnik 46"/>
          <p:cNvCxnSpPr/>
          <p:nvPr/>
        </p:nvCxnSpPr>
        <p:spPr>
          <a:xfrm>
            <a:off x="6012879" y="5509106"/>
            <a:ext cx="0" cy="773697"/>
          </a:xfrm>
          <a:prstGeom prst="line">
            <a:avLst/>
          </a:prstGeom>
        </p:spPr>
        <p:style>
          <a:lnRef idx="1">
            <a:schemeClr val="accent1"/>
          </a:lnRef>
          <a:fillRef idx="0">
            <a:schemeClr val="accent1"/>
          </a:fillRef>
          <a:effectRef idx="0">
            <a:schemeClr val="accent1"/>
          </a:effectRef>
          <a:fontRef idx="minor">
            <a:schemeClr val="tx1"/>
          </a:fontRef>
        </p:style>
      </p:cxnSp>
      <p:sp>
        <p:nvSpPr>
          <p:cNvPr id="49" name="PoljeZBesedilom 48"/>
          <p:cNvSpPr txBox="1"/>
          <p:nvPr/>
        </p:nvSpPr>
        <p:spPr>
          <a:xfrm>
            <a:off x="4356695" y="6282804"/>
            <a:ext cx="2520280" cy="369332"/>
          </a:xfrm>
          <a:prstGeom prst="rect">
            <a:avLst/>
          </a:prstGeom>
          <a:noFill/>
          <a:ln>
            <a:solidFill>
              <a:schemeClr val="tx1"/>
            </a:solidFill>
          </a:ln>
        </p:spPr>
        <p:txBody>
          <a:bodyPr wrap="square" rtlCol="0">
            <a:spAutoFit/>
          </a:bodyPr>
          <a:lstStyle/>
          <a:p>
            <a:r>
              <a:rPr lang="sl-SI" dirty="0"/>
              <a:t>z</a:t>
            </a:r>
            <a:r>
              <a:rPr lang="sl-SI" dirty="0" smtClean="0"/>
              <a:t>unanjih dejavnikov</a:t>
            </a:r>
            <a:endParaRPr lang="sl-SI" dirty="0"/>
          </a:p>
        </p:txBody>
      </p:sp>
      <p:cxnSp>
        <p:nvCxnSpPr>
          <p:cNvPr id="51" name="Raven povezovalnik 50"/>
          <p:cNvCxnSpPr/>
          <p:nvPr/>
        </p:nvCxnSpPr>
        <p:spPr>
          <a:xfrm>
            <a:off x="3708623" y="5130676"/>
            <a:ext cx="0" cy="378430"/>
          </a:xfrm>
          <a:prstGeom prst="line">
            <a:avLst/>
          </a:prstGeom>
        </p:spPr>
        <p:style>
          <a:lnRef idx="1">
            <a:schemeClr val="accent1"/>
          </a:lnRef>
          <a:fillRef idx="0">
            <a:schemeClr val="accent1"/>
          </a:fillRef>
          <a:effectRef idx="0">
            <a:schemeClr val="accent1"/>
          </a:effectRef>
          <a:fontRef idx="minor">
            <a:schemeClr val="tx1"/>
          </a:fontRef>
        </p:style>
      </p:cxnSp>
      <p:sp>
        <p:nvSpPr>
          <p:cNvPr id="54" name="Desni zaviti oklepaj 53"/>
          <p:cNvSpPr/>
          <p:nvPr/>
        </p:nvSpPr>
        <p:spPr>
          <a:xfrm rot="5400000">
            <a:off x="3653154" y="3951564"/>
            <a:ext cx="246224" cy="618395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55" name="PoljeZBesedilom 54"/>
          <p:cNvSpPr txBox="1"/>
          <p:nvPr/>
        </p:nvSpPr>
        <p:spPr>
          <a:xfrm>
            <a:off x="1723026" y="7281624"/>
            <a:ext cx="4095726" cy="369332"/>
          </a:xfrm>
          <a:prstGeom prst="rect">
            <a:avLst/>
          </a:prstGeom>
          <a:noFill/>
        </p:spPr>
        <p:txBody>
          <a:bodyPr wrap="square" rtlCol="0">
            <a:spAutoFit/>
          </a:bodyPr>
          <a:lstStyle/>
          <a:p>
            <a:r>
              <a:rPr lang="sl-SI" dirty="0"/>
              <a:t>k</a:t>
            </a:r>
            <a:r>
              <a:rPr lang="sl-SI" dirty="0" smtClean="0"/>
              <a:t>i lahko vplivajo na poslovanje podjetij</a:t>
            </a:r>
            <a:endParaRPr lang="sl-SI" dirty="0"/>
          </a:p>
        </p:txBody>
      </p:sp>
    </p:spTree>
    <p:extLst>
      <p:ext uri="{BB962C8B-B14F-4D97-AF65-F5344CB8AC3E}">
        <p14:creationId xmlns:p14="http://schemas.microsoft.com/office/powerpoint/2010/main" val="6301689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96255" y="450156"/>
            <a:ext cx="6405840" cy="369332"/>
          </a:xfrm>
          <a:prstGeom prst="rect">
            <a:avLst/>
          </a:prstGeom>
          <a:solidFill>
            <a:srgbClr val="FFFF00"/>
          </a:solidFill>
        </p:spPr>
        <p:txBody>
          <a:bodyPr wrap="square" rtlCol="0">
            <a:spAutoFit/>
          </a:bodyPr>
          <a:lstStyle/>
          <a:p>
            <a:r>
              <a:rPr lang="sl-SI" dirty="0" smtClean="0"/>
              <a:t>2. Zakaj izvažati?</a:t>
            </a:r>
            <a:endParaRPr lang="sl-SI" dirty="0"/>
          </a:p>
        </p:txBody>
      </p:sp>
      <p:sp>
        <p:nvSpPr>
          <p:cNvPr id="5" name="PoljeZBesedilom 4"/>
          <p:cNvSpPr txBox="1"/>
          <p:nvPr/>
        </p:nvSpPr>
        <p:spPr>
          <a:xfrm>
            <a:off x="787357" y="1314252"/>
            <a:ext cx="5990305" cy="369332"/>
          </a:xfrm>
          <a:prstGeom prst="rect">
            <a:avLst/>
          </a:prstGeom>
          <a:noFill/>
          <a:ln>
            <a:solidFill>
              <a:schemeClr val="tx1"/>
            </a:solidFill>
          </a:ln>
        </p:spPr>
        <p:txBody>
          <a:bodyPr wrap="square" rtlCol="0">
            <a:spAutoFit/>
          </a:bodyPr>
          <a:lstStyle/>
          <a:p>
            <a:r>
              <a:rPr lang="sl-SI" dirty="0" smtClean="0"/>
              <a:t>Dobri razlogi za izvoz</a:t>
            </a:r>
            <a:endParaRPr lang="sl-SI" dirty="0"/>
          </a:p>
        </p:txBody>
      </p:sp>
      <p:cxnSp>
        <p:nvCxnSpPr>
          <p:cNvPr id="6" name="Raven povezovalnik 5"/>
          <p:cNvCxnSpPr/>
          <p:nvPr/>
        </p:nvCxnSpPr>
        <p:spPr>
          <a:xfrm>
            <a:off x="793733" y="1696576"/>
            <a:ext cx="0" cy="2457346"/>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1127088" y="1953031"/>
            <a:ext cx="5675008" cy="378623"/>
          </a:xfrm>
          <a:prstGeom prst="rect">
            <a:avLst/>
          </a:prstGeom>
          <a:solidFill>
            <a:srgbClr val="FFC000"/>
          </a:solidFill>
          <a:ln>
            <a:solidFill>
              <a:schemeClr val="tx1"/>
            </a:solidFill>
          </a:ln>
        </p:spPr>
        <p:txBody>
          <a:bodyPr wrap="square" rtlCol="0">
            <a:spAutoFit/>
          </a:bodyPr>
          <a:lstStyle/>
          <a:p>
            <a:r>
              <a:rPr lang="sl-SI" dirty="0" smtClean="0"/>
              <a:t>zdrave finančne razmere v podjetju</a:t>
            </a:r>
            <a:endParaRPr lang="sl-SI" dirty="0"/>
          </a:p>
        </p:txBody>
      </p:sp>
      <p:cxnSp>
        <p:nvCxnSpPr>
          <p:cNvPr id="8" name="Raven povezovalnik 7"/>
          <p:cNvCxnSpPr>
            <a:stCxn id="7" idx="1"/>
          </p:cNvCxnSpPr>
          <p:nvPr/>
        </p:nvCxnSpPr>
        <p:spPr>
          <a:xfrm flipH="1" flipV="1">
            <a:off x="756296" y="2137699"/>
            <a:ext cx="370792" cy="4644"/>
          </a:xfrm>
          <a:prstGeom prst="line">
            <a:avLst/>
          </a:prstGeom>
        </p:spPr>
        <p:style>
          <a:lnRef idx="1">
            <a:schemeClr val="accent1"/>
          </a:lnRef>
          <a:fillRef idx="0">
            <a:schemeClr val="accent1"/>
          </a:fillRef>
          <a:effectRef idx="0">
            <a:schemeClr val="accent1"/>
          </a:effectRef>
          <a:fontRef idx="minor">
            <a:schemeClr val="tx1"/>
          </a:fontRef>
        </p:style>
      </p:cxnSp>
      <p:sp>
        <p:nvSpPr>
          <p:cNvPr id="10" name="PoljeZBesedilom 9"/>
          <p:cNvSpPr txBox="1"/>
          <p:nvPr/>
        </p:nvSpPr>
        <p:spPr>
          <a:xfrm>
            <a:off x="1127087" y="2673111"/>
            <a:ext cx="5650575" cy="373979"/>
          </a:xfrm>
          <a:prstGeom prst="rect">
            <a:avLst/>
          </a:prstGeom>
          <a:solidFill>
            <a:srgbClr val="FFC000"/>
          </a:solidFill>
          <a:ln>
            <a:solidFill>
              <a:schemeClr val="tx1"/>
            </a:solidFill>
          </a:ln>
        </p:spPr>
        <p:txBody>
          <a:bodyPr wrap="square" rtlCol="0">
            <a:spAutoFit/>
          </a:bodyPr>
          <a:lstStyle/>
          <a:p>
            <a:r>
              <a:rPr lang="sl-SI" dirty="0" smtClean="0"/>
              <a:t>primeren domači tržni delež</a:t>
            </a:r>
            <a:endParaRPr lang="sl-SI" dirty="0"/>
          </a:p>
        </p:txBody>
      </p:sp>
      <p:cxnSp>
        <p:nvCxnSpPr>
          <p:cNvPr id="11" name="Raven povezovalnik 10"/>
          <p:cNvCxnSpPr>
            <a:stCxn id="10" idx="1"/>
          </p:cNvCxnSpPr>
          <p:nvPr/>
        </p:nvCxnSpPr>
        <p:spPr>
          <a:xfrm flipH="1" flipV="1">
            <a:off x="756295" y="2857779"/>
            <a:ext cx="370792" cy="2322"/>
          </a:xfrm>
          <a:prstGeom prst="line">
            <a:avLst/>
          </a:prstGeom>
        </p:spPr>
        <p:style>
          <a:lnRef idx="1">
            <a:schemeClr val="accent1"/>
          </a:lnRef>
          <a:fillRef idx="0">
            <a:schemeClr val="accent1"/>
          </a:fillRef>
          <a:effectRef idx="0">
            <a:schemeClr val="accent1"/>
          </a:effectRef>
          <a:fontRef idx="minor">
            <a:schemeClr val="tx1"/>
          </a:fontRef>
        </p:style>
      </p:cxnSp>
      <p:sp>
        <p:nvSpPr>
          <p:cNvPr id="12" name="PoljeZBesedilom 11"/>
          <p:cNvSpPr txBox="1"/>
          <p:nvPr/>
        </p:nvSpPr>
        <p:spPr>
          <a:xfrm>
            <a:off x="1127087" y="3321184"/>
            <a:ext cx="5578567" cy="369332"/>
          </a:xfrm>
          <a:prstGeom prst="rect">
            <a:avLst/>
          </a:prstGeom>
          <a:solidFill>
            <a:srgbClr val="FFC000"/>
          </a:solidFill>
          <a:ln>
            <a:solidFill>
              <a:schemeClr val="tx1"/>
            </a:solidFill>
          </a:ln>
        </p:spPr>
        <p:txBody>
          <a:bodyPr wrap="square" rtlCol="0">
            <a:spAutoFit/>
          </a:bodyPr>
          <a:lstStyle/>
          <a:p>
            <a:r>
              <a:rPr lang="sl-SI" dirty="0" smtClean="0"/>
              <a:t>dobičkonosen izdelek (storitev)</a:t>
            </a:r>
            <a:endParaRPr lang="sl-SI" dirty="0"/>
          </a:p>
        </p:txBody>
      </p:sp>
      <p:cxnSp>
        <p:nvCxnSpPr>
          <p:cNvPr id="13" name="Raven povezovalnik 12"/>
          <p:cNvCxnSpPr>
            <a:stCxn id="12" idx="1"/>
          </p:cNvCxnSpPr>
          <p:nvPr/>
        </p:nvCxnSpPr>
        <p:spPr>
          <a:xfrm flipH="1">
            <a:off x="756295" y="3505850"/>
            <a:ext cx="370792"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PoljeZBesedilom 16"/>
          <p:cNvSpPr txBox="1"/>
          <p:nvPr/>
        </p:nvSpPr>
        <p:spPr>
          <a:xfrm>
            <a:off x="1127087" y="3969256"/>
            <a:ext cx="5578567" cy="369332"/>
          </a:xfrm>
          <a:prstGeom prst="rect">
            <a:avLst/>
          </a:prstGeom>
          <a:solidFill>
            <a:srgbClr val="FFC000"/>
          </a:solidFill>
          <a:ln>
            <a:solidFill>
              <a:schemeClr val="tx1"/>
            </a:solidFill>
          </a:ln>
        </p:spPr>
        <p:txBody>
          <a:bodyPr wrap="square" rtlCol="0">
            <a:spAutoFit/>
          </a:bodyPr>
          <a:lstStyle/>
          <a:p>
            <a:r>
              <a:rPr lang="sl-SI" dirty="0"/>
              <a:t>ž</a:t>
            </a:r>
            <a:r>
              <a:rPr lang="sl-SI" dirty="0" smtClean="0"/>
              <a:t>elja po izpostavitvi mednarodni konkurenci in drugo</a:t>
            </a:r>
            <a:endParaRPr lang="sl-SI" dirty="0"/>
          </a:p>
        </p:txBody>
      </p:sp>
      <p:cxnSp>
        <p:nvCxnSpPr>
          <p:cNvPr id="18" name="Raven povezovalnik 17"/>
          <p:cNvCxnSpPr>
            <a:stCxn id="17" idx="1"/>
          </p:cNvCxnSpPr>
          <p:nvPr/>
        </p:nvCxnSpPr>
        <p:spPr>
          <a:xfrm flipH="1">
            <a:off x="756295" y="4153922"/>
            <a:ext cx="370792"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PoljeZBesedilom 19"/>
          <p:cNvSpPr txBox="1"/>
          <p:nvPr/>
        </p:nvSpPr>
        <p:spPr>
          <a:xfrm>
            <a:off x="396255" y="4617328"/>
            <a:ext cx="6405840" cy="369332"/>
          </a:xfrm>
          <a:prstGeom prst="rect">
            <a:avLst/>
          </a:prstGeom>
          <a:solidFill>
            <a:srgbClr val="FFFF00"/>
          </a:solidFill>
        </p:spPr>
        <p:txBody>
          <a:bodyPr wrap="square" rtlCol="0">
            <a:spAutoFit/>
          </a:bodyPr>
          <a:lstStyle/>
          <a:p>
            <a:r>
              <a:rPr lang="sl-SI" dirty="0" smtClean="0"/>
              <a:t>3. Kateri je slab razlog za izvoz?</a:t>
            </a:r>
            <a:endParaRPr lang="sl-SI" dirty="0"/>
          </a:p>
        </p:txBody>
      </p:sp>
      <p:sp>
        <p:nvSpPr>
          <p:cNvPr id="21" name="PoljeZBesedilom 20"/>
          <p:cNvSpPr txBox="1"/>
          <p:nvPr/>
        </p:nvSpPr>
        <p:spPr>
          <a:xfrm>
            <a:off x="396255" y="5058668"/>
            <a:ext cx="6192688" cy="369332"/>
          </a:xfrm>
          <a:prstGeom prst="rect">
            <a:avLst/>
          </a:prstGeom>
          <a:noFill/>
        </p:spPr>
        <p:txBody>
          <a:bodyPr wrap="square" rtlCol="0">
            <a:spAutoFit/>
          </a:bodyPr>
          <a:lstStyle/>
          <a:p>
            <a:r>
              <a:rPr lang="sl-SI" dirty="0" smtClean="0"/>
              <a:t>Izogibanje težavam na domačem trgu</a:t>
            </a:r>
            <a:endParaRPr lang="sl-SI" dirty="0"/>
          </a:p>
        </p:txBody>
      </p:sp>
      <p:sp>
        <p:nvSpPr>
          <p:cNvPr id="22" name="PoljeZBesedilom 21"/>
          <p:cNvSpPr txBox="1"/>
          <p:nvPr/>
        </p:nvSpPr>
        <p:spPr>
          <a:xfrm>
            <a:off x="468263" y="5490716"/>
            <a:ext cx="6405840" cy="369332"/>
          </a:xfrm>
          <a:prstGeom prst="rect">
            <a:avLst/>
          </a:prstGeom>
          <a:solidFill>
            <a:srgbClr val="FFFF00"/>
          </a:solidFill>
        </p:spPr>
        <p:txBody>
          <a:bodyPr wrap="square" rtlCol="0">
            <a:spAutoFit/>
          </a:bodyPr>
          <a:lstStyle/>
          <a:p>
            <a:r>
              <a:rPr lang="sl-SI" dirty="0" smtClean="0"/>
              <a:t>4. Kam izvažati?</a:t>
            </a:r>
            <a:endParaRPr lang="sl-SI" dirty="0"/>
          </a:p>
        </p:txBody>
      </p:sp>
      <p:sp>
        <p:nvSpPr>
          <p:cNvPr id="23" name="PoljeZBesedilom 22"/>
          <p:cNvSpPr txBox="1"/>
          <p:nvPr/>
        </p:nvSpPr>
        <p:spPr>
          <a:xfrm>
            <a:off x="396255" y="5850756"/>
            <a:ext cx="6768752" cy="1477328"/>
          </a:xfrm>
          <a:prstGeom prst="rect">
            <a:avLst/>
          </a:prstGeom>
          <a:noFill/>
        </p:spPr>
        <p:txBody>
          <a:bodyPr wrap="square" rtlCol="0">
            <a:spAutoFit/>
          </a:bodyPr>
          <a:lstStyle/>
          <a:p>
            <a:r>
              <a:rPr lang="sl-SI" dirty="0" smtClean="0"/>
              <a:t>„Kaj sploh </a:t>
            </a:r>
            <a:r>
              <a:rPr lang="sl-SI" b="1" dirty="0" smtClean="0"/>
              <a:t>veste o tujih trgih</a:t>
            </a:r>
            <a:r>
              <a:rPr lang="sl-SI" dirty="0" smtClean="0"/>
              <a:t>? Kaj boste na naslednjem obisku rekli izbranim predstavnikom, ko bodo trdili, da bi prodaja že zdavnaj stekla, če bi samo malo prilagodili cene? Ker ne poznate trga, konkurence, cen, prodajnih poti, lahko pride do nenehnega zniževanja </a:t>
            </a:r>
            <a:r>
              <a:rPr lang="sl-SI" dirty="0" err="1" smtClean="0"/>
              <a:t>cenm</a:t>
            </a:r>
            <a:r>
              <a:rPr lang="sl-SI" dirty="0" smtClean="0"/>
              <a:t>, ne pa do resnega nastopa na trgu.“</a:t>
            </a:r>
            <a:endParaRPr lang="sl-SI" dirty="0"/>
          </a:p>
        </p:txBody>
      </p:sp>
      <p:sp>
        <p:nvSpPr>
          <p:cNvPr id="24" name="PoljeZBesedilom 23"/>
          <p:cNvSpPr txBox="1"/>
          <p:nvPr/>
        </p:nvSpPr>
        <p:spPr>
          <a:xfrm>
            <a:off x="371822" y="7290916"/>
            <a:ext cx="6405840" cy="646331"/>
          </a:xfrm>
          <a:prstGeom prst="rect">
            <a:avLst/>
          </a:prstGeom>
          <a:solidFill>
            <a:srgbClr val="FFFF00"/>
          </a:solidFill>
        </p:spPr>
        <p:txBody>
          <a:bodyPr wrap="square" rtlCol="0">
            <a:spAutoFit/>
          </a:bodyPr>
          <a:lstStyle/>
          <a:p>
            <a:r>
              <a:rPr lang="sl-SI" dirty="0" smtClean="0"/>
              <a:t>4.1 Kaj je treba proučiti v zvezi s tujim trgom, na katerega želite vstopiti?</a:t>
            </a:r>
            <a:endParaRPr lang="sl-SI" dirty="0"/>
          </a:p>
        </p:txBody>
      </p:sp>
      <p:sp>
        <p:nvSpPr>
          <p:cNvPr id="25" name="PoljeZBesedilom 24"/>
          <p:cNvSpPr txBox="1"/>
          <p:nvPr/>
        </p:nvSpPr>
        <p:spPr>
          <a:xfrm>
            <a:off x="499325" y="8010996"/>
            <a:ext cx="5990305" cy="369332"/>
          </a:xfrm>
          <a:prstGeom prst="rect">
            <a:avLst/>
          </a:prstGeom>
          <a:noFill/>
          <a:ln>
            <a:solidFill>
              <a:schemeClr val="tx1"/>
            </a:solidFill>
          </a:ln>
        </p:spPr>
        <p:txBody>
          <a:bodyPr wrap="square" rtlCol="0">
            <a:spAutoFit/>
          </a:bodyPr>
          <a:lstStyle/>
          <a:p>
            <a:r>
              <a:rPr lang="sl-SI" dirty="0" smtClean="0"/>
              <a:t>Pred nastopom proučili trg, na katerega želite vstopiti</a:t>
            </a:r>
            <a:endParaRPr lang="sl-SI" dirty="0"/>
          </a:p>
        </p:txBody>
      </p:sp>
      <p:cxnSp>
        <p:nvCxnSpPr>
          <p:cNvPr id="26" name="Raven povezovalnik 25"/>
          <p:cNvCxnSpPr/>
          <p:nvPr/>
        </p:nvCxnSpPr>
        <p:spPr>
          <a:xfrm>
            <a:off x="505701" y="8393320"/>
            <a:ext cx="0" cy="1809274"/>
          </a:xfrm>
          <a:prstGeom prst="line">
            <a:avLst/>
          </a:prstGeom>
        </p:spPr>
        <p:style>
          <a:lnRef idx="1">
            <a:schemeClr val="accent1"/>
          </a:lnRef>
          <a:fillRef idx="0">
            <a:schemeClr val="accent1"/>
          </a:fillRef>
          <a:effectRef idx="0">
            <a:schemeClr val="accent1"/>
          </a:effectRef>
          <a:fontRef idx="minor">
            <a:schemeClr val="tx1"/>
          </a:fontRef>
        </p:style>
      </p:cxnSp>
      <p:sp>
        <p:nvSpPr>
          <p:cNvPr id="27" name="PoljeZBesedilom 26"/>
          <p:cNvSpPr txBox="1"/>
          <p:nvPr/>
        </p:nvSpPr>
        <p:spPr>
          <a:xfrm>
            <a:off x="839056" y="8649775"/>
            <a:ext cx="5675008" cy="378623"/>
          </a:xfrm>
          <a:prstGeom prst="rect">
            <a:avLst/>
          </a:prstGeom>
          <a:solidFill>
            <a:srgbClr val="FFC000"/>
          </a:solidFill>
          <a:ln>
            <a:solidFill>
              <a:schemeClr val="tx1"/>
            </a:solidFill>
          </a:ln>
        </p:spPr>
        <p:txBody>
          <a:bodyPr wrap="square" rtlCol="0">
            <a:spAutoFit/>
          </a:bodyPr>
          <a:lstStyle/>
          <a:p>
            <a:r>
              <a:rPr lang="sl-SI" dirty="0" smtClean="0"/>
              <a:t>kulturne navade</a:t>
            </a:r>
            <a:endParaRPr lang="sl-SI" dirty="0"/>
          </a:p>
        </p:txBody>
      </p:sp>
      <p:cxnSp>
        <p:nvCxnSpPr>
          <p:cNvPr id="28" name="Raven povezovalnik 27"/>
          <p:cNvCxnSpPr>
            <a:stCxn id="27" idx="1"/>
          </p:cNvCxnSpPr>
          <p:nvPr/>
        </p:nvCxnSpPr>
        <p:spPr>
          <a:xfrm flipH="1" flipV="1">
            <a:off x="468264" y="8834443"/>
            <a:ext cx="370792" cy="4644"/>
          </a:xfrm>
          <a:prstGeom prst="line">
            <a:avLst/>
          </a:prstGeom>
        </p:spPr>
        <p:style>
          <a:lnRef idx="1">
            <a:schemeClr val="accent1"/>
          </a:lnRef>
          <a:fillRef idx="0">
            <a:schemeClr val="accent1"/>
          </a:fillRef>
          <a:effectRef idx="0">
            <a:schemeClr val="accent1"/>
          </a:effectRef>
          <a:fontRef idx="minor">
            <a:schemeClr val="tx1"/>
          </a:fontRef>
        </p:style>
      </p:cxnSp>
      <p:sp>
        <p:nvSpPr>
          <p:cNvPr id="29" name="PoljeZBesedilom 28"/>
          <p:cNvSpPr txBox="1"/>
          <p:nvPr/>
        </p:nvSpPr>
        <p:spPr>
          <a:xfrm>
            <a:off x="839055" y="9369855"/>
            <a:ext cx="5650575" cy="373979"/>
          </a:xfrm>
          <a:prstGeom prst="rect">
            <a:avLst/>
          </a:prstGeom>
          <a:solidFill>
            <a:srgbClr val="FFC000"/>
          </a:solidFill>
          <a:ln>
            <a:solidFill>
              <a:schemeClr val="tx1"/>
            </a:solidFill>
          </a:ln>
        </p:spPr>
        <p:txBody>
          <a:bodyPr wrap="square" rtlCol="0">
            <a:spAutoFit/>
          </a:bodyPr>
          <a:lstStyle/>
          <a:p>
            <a:r>
              <a:rPr lang="sl-SI" dirty="0" smtClean="0"/>
              <a:t>tržne razmere</a:t>
            </a:r>
            <a:endParaRPr lang="sl-SI" dirty="0"/>
          </a:p>
        </p:txBody>
      </p:sp>
      <p:cxnSp>
        <p:nvCxnSpPr>
          <p:cNvPr id="30" name="Raven povezovalnik 29"/>
          <p:cNvCxnSpPr>
            <a:stCxn id="29" idx="1"/>
          </p:cNvCxnSpPr>
          <p:nvPr/>
        </p:nvCxnSpPr>
        <p:spPr>
          <a:xfrm flipH="1" flipV="1">
            <a:off x="468263" y="9554523"/>
            <a:ext cx="370792" cy="2322"/>
          </a:xfrm>
          <a:prstGeom prst="line">
            <a:avLst/>
          </a:prstGeom>
        </p:spPr>
        <p:style>
          <a:lnRef idx="1">
            <a:schemeClr val="accent1"/>
          </a:lnRef>
          <a:fillRef idx="0">
            <a:schemeClr val="accent1"/>
          </a:fillRef>
          <a:effectRef idx="0">
            <a:schemeClr val="accent1"/>
          </a:effectRef>
          <a:fontRef idx="minor">
            <a:schemeClr val="tx1"/>
          </a:fontRef>
        </p:style>
      </p:cxnSp>
      <p:sp>
        <p:nvSpPr>
          <p:cNvPr id="31" name="PoljeZBesedilom 30"/>
          <p:cNvSpPr txBox="1"/>
          <p:nvPr/>
        </p:nvSpPr>
        <p:spPr>
          <a:xfrm>
            <a:off x="839055" y="10017928"/>
            <a:ext cx="5650575" cy="369332"/>
          </a:xfrm>
          <a:prstGeom prst="rect">
            <a:avLst/>
          </a:prstGeom>
          <a:solidFill>
            <a:srgbClr val="FFC000"/>
          </a:solidFill>
          <a:ln>
            <a:solidFill>
              <a:schemeClr val="tx1"/>
            </a:solidFill>
          </a:ln>
        </p:spPr>
        <p:txBody>
          <a:bodyPr wrap="square" rtlCol="0">
            <a:spAutoFit/>
          </a:bodyPr>
          <a:lstStyle/>
          <a:p>
            <a:r>
              <a:rPr lang="sl-SI" dirty="0" smtClean="0"/>
              <a:t>zakonodajne zahteve trga</a:t>
            </a:r>
            <a:endParaRPr lang="sl-SI" dirty="0"/>
          </a:p>
        </p:txBody>
      </p:sp>
      <p:cxnSp>
        <p:nvCxnSpPr>
          <p:cNvPr id="32" name="Raven povezovalnik 31"/>
          <p:cNvCxnSpPr>
            <a:stCxn id="31" idx="1"/>
          </p:cNvCxnSpPr>
          <p:nvPr/>
        </p:nvCxnSpPr>
        <p:spPr>
          <a:xfrm flipH="1">
            <a:off x="468263" y="10202594"/>
            <a:ext cx="3707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586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4247" y="378148"/>
            <a:ext cx="6405840" cy="369332"/>
          </a:xfrm>
          <a:prstGeom prst="rect">
            <a:avLst/>
          </a:prstGeom>
          <a:solidFill>
            <a:srgbClr val="FFFF00"/>
          </a:solidFill>
        </p:spPr>
        <p:txBody>
          <a:bodyPr wrap="square" rtlCol="0">
            <a:spAutoFit/>
          </a:bodyPr>
          <a:lstStyle/>
          <a:p>
            <a:r>
              <a:rPr lang="sl-SI" dirty="0" smtClean="0"/>
              <a:t>4.2 Kako organizirati poslovanje v tujini?</a:t>
            </a:r>
            <a:endParaRPr lang="sl-SI" dirty="0"/>
          </a:p>
        </p:txBody>
      </p:sp>
      <p:sp>
        <p:nvSpPr>
          <p:cNvPr id="5" name="PoljeZBesedilom 4"/>
          <p:cNvSpPr txBox="1"/>
          <p:nvPr/>
        </p:nvSpPr>
        <p:spPr>
          <a:xfrm>
            <a:off x="396255" y="872912"/>
            <a:ext cx="6405840" cy="923330"/>
          </a:xfrm>
          <a:prstGeom prst="rect">
            <a:avLst/>
          </a:prstGeom>
          <a:solidFill>
            <a:srgbClr val="FFFF00"/>
          </a:solidFill>
        </p:spPr>
        <p:txBody>
          <a:bodyPr wrap="square" rtlCol="0">
            <a:spAutoFit/>
          </a:bodyPr>
          <a:lstStyle/>
          <a:p>
            <a:r>
              <a:rPr lang="sl-SI" dirty="0" smtClean="0"/>
              <a:t>4.2.1 Od katerih meril je odvisna odločitev podjetja glede lastne in direktne distribucijske poti ali poti prek posrednikov na tujem trgu?</a:t>
            </a:r>
            <a:endParaRPr lang="sl-SI" dirty="0"/>
          </a:p>
        </p:txBody>
      </p:sp>
      <p:sp>
        <p:nvSpPr>
          <p:cNvPr id="6" name="PoljeZBesedilom 5"/>
          <p:cNvSpPr txBox="1"/>
          <p:nvPr/>
        </p:nvSpPr>
        <p:spPr>
          <a:xfrm>
            <a:off x="427317" y="1890316"/>
            <a:ext cx="5990305" cy="646331"/>
          </a:xfrm>
          <a:prstGeom prst="rect">
            <a:avLst/>
          </a:prstGeom>
          <a:noFill/>
          <a:ln>
            <a:solidFill>
              <a:schemeClr val="tx1"/>
            </a:solidFill>
          </a:ln>
        </p:spPr>
        <p:txBody>
          <a:bodyPr wrap="square" rtlCol="0">
            <a:spAutoFit/>
          </a:bodyPr>
          <a:lstStyle/>
          <a:p>
            <a:r>
              <a:rPr lang="sl-SI" dirty="0" smtClean="0"/>
              <a:t>Merila za odločitev glede lastne in direktne distribucijske poti ali poti prek posrednikov na tujem trgu</a:t>
            </a:r>
            <a:endParaRPr lang="sl-SI" dirty="0"/>
          </a:p>
        </p:txBody>
      </p:sp>
      <p:cxnSp>
        <p:nvCxnSpPr>
          <p:cNvPr id="7" name="Raven povezovalnik 6"/>
          <p:cNvCxnSpPr/>
          <p:nvPr/>
        </p:nvCxnSpPr>
        <p:spPr>
          <a:xfrm>
            <a:off x="433693" y="2416656"/>
            <a:ext cx="0" cy="2457346"/>
          </a:xfrm>
          <a:prstGeom prst="line">
            <a:avLst/>
          </a:prstGeom>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767048" y="2673111"/>
            <a:ext cx="5675008" cy="378623"/>
          </a:xfrm>
          <a:prstGeom prst="rect">
            <a:avLst/>
          </a:prstGeom>
          <a:solidFill>
            <a:srgbClr val="FFC000"/>
          </a:solidFill>
          <a:ln>
            <a:solidFill>
              <a:schemeClr val="tx1"/>
            </a:solidFill>
          </a:ln>
        </p:spPr>
        <p:txBody>
          <a:bodyPr wrap="square" rtlCol="0">
            <a:spAutoFit/>
          </a:bodyPr>
          <a:lstStyle/>
          <a:p>
            <a:r>
              <a:rPr lang="sl-SI" dirty="0" smtClean="0"/>
              <a:t>ponudba izdelkov in ciljna skupina porabnikov</a:t>
            </a:r>
            <a:endParaRPr lang="sl-SI" dirty="0"/>
          </a:p>
        </p:txBody>
      </p:sp>
      <p:cxnSp>
        <p:nvCxnSpPr>
          <p:cNvPr id="9" name="Raven povezovalnik 8"/>
          <p:cNvCxnSpPr>
            <a:stCxn id="8" idx="1"/>
          </p:cNvCxnSpPr>
          <p:nvPr/>
        </p:nvCxnSpPr>
        <p:spPr>
          <a:xfrm flipH="1" flipV="1">
            <a:off x="396256" y="2857779"/>
            <a:ext cx="370792" cy="4644"/>
          </a:xfrm>
          <a:prstGeom prst="line">
            <a:avLst/>
          </a:prstGeom>
        </p:spPr>
        <p:style>
          <a:lnRef idx="1">
            <a:schemeClr val="accent1"/>
          </a:lnRef>
          <a:fillRef idx="0">
            <a:schemeClr val="accent1"/>
          </a:fillRef>
          <a:effectRef idx="0">
            <a:schemeClr val="accent1"/>
          </a:effectRef>
          <a:fontRef idx="minor">
            <a:schemeClr val="tx1"/>
          </a:fontRef>
        </p:style>
      </p:cxnSp>
      <p:sp>
        <p:nvSpPr>
          <p:cNvPr id="10" name="PoljeZBesedilom 9"/>
          <p:cNvSpPr txBox="1"/>
          <p:nvPr/>
        </p:nvSpPr>
        <p:spPr>
          <a:xfrm>
            <a:off x="767047" y="3393191"/>
            <a:ext cx="5650575" cy="373979"/>
          </a:xfrm>
          <a:prstGeom prst="rect">
            <a:avLst/>
          </a:prstGeom>
          <a:solidFill>
            <a:srgbClr val="FFC000"/>
          </a:solidFill>
          <a:ln>
            <a:solidFill>
              <a:schemeClr val="tx1"/>
            </a:solidFill>
          </a:ln>
        </p:spPr>
        <p:txBody>
          <a:bodyPr wrap="square" rtlCol="0">
            <a:spAutoFit/>
          </a:bodyPr>
          <a:lstStyle/>
          <a:p>
            <a:r>
              <a:rPr lang="sl-SI" dirty="0" smtClean="0"/>
              <a:t>stroški vstopa – provizije, rabati</a:t>
            </a:r>
            <a:endParaRPr lang="sl-SI" dirty="0"/>
          </a:p>
        </p:txBody>
      </p:sp>
      <p:cxnSp>
        <p:nvCxnSpPr>
          <p:cNvPr id="11" name="Raven povezovalnik 10"/>
          <p:cNvCxnSpPr>
            <a:stCxn id="10" idx="1"/>
          </p:cNvCxnSpPr>
          <p:nvPr/>
        </p:nvCxnSpPr>
        <p:spPr>
          <a:xfrm flipH="1" flipV="1">
            <a:off x="396255" y="3577859"/>
            <a:ext cx="370792" cy="2322"/>
          </a:xfrm>
          <a:prstGeom prst="line">
            <a:avLst/>
          </a:prstGeom>
        </p:spPr>
        <p:style>
          <a:lnRef idx="1">
            <a:schemeClr val="accent1"/>
          </a:lnRef>
          <a:fillRef idx="0">
            <a:schemeClr val="accent1"/>
          </a:fillRef>
          <a:effectRef idx="0">
            <a:schemeClr val="accent1"/>
          </a:effectRef>
          <a:fontRef idx="minor">
            <a:schemeClr val="tx1"/>
          </a:fontRef>
        </p:style>
      </p:cxnSp>
      <p:sp>
        <p:nvSpPr>
          <p:cNvPr id="12" name="PoljeZBesedilom 11"/>
          <p:cNvSpPr txBox="1"/>
          <p:nvPr/>
        </p:nvSpPr>
        <p:spPr>
          <a:xfrm>
            <a:off x="767047" y="4041264"/>
            <a:ext cx="5578567" cy="369332"/>
          </a:xfrm>
          <a:prstGeom prst="rect">
            <a:avLst/>
          </a:prstGeom>
          <a:solidFill>
            <a:srgbClr val="FFC000"/>
          </a:solidFill>
          <a:ln>
            <a:solidFill>
              <a:schemeClr val="tx1"/>
            </a:solidFill>
          </a:ln>
        </p:spPr>
        <p:txBody>
          <a:bodyPr wrap="square" rtlCol="0">
            <a:spAutoFit/>
          </a:bodyPr>
          <a:lstStyle/>
          <a:p>
            <a:r>
              <a:rPr lang="sl-SI" dirty="0" smtClean="0"/>
              <a:t>stalnost in učinkovitost posrednikov</a:t>
            </a:r>
            <a:endParaRPr lang="sl-SI" dirty="0"/>
          </a:p>
        </p:txBody>
      </p:sp>
      <p:cxnSp>
        <p:nvCxnSpPr>
          <p:cNvPr id="13" name="Raven povezovalnik 12"/>
          <p:cNvCxnSpPr>
            <a:stCxn id="12" idx="1"/>
          </p:cNvCxnSpPr>
          <p:nvPr/>
        </p:nvCxnSpPr>
        <p:spPr>
          <a:xfrm flipH="1">
            <a:off x="396255" y="4225930"/>
            <a:ext cx="370792"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PoljeZBesedilom 13"/>
          <p:cNvSpPr txBox="1"/>
          <p:nvPr/>
        </p:nvSpPr>
        <p:spPr>
          <a:xfrm>
            <a:off x="767047" y="4689336"/>
            <a:ext cx="5578567" cy="369332"/>
          </a:xfrm>
          <a:prstGeom prst="rect">
            <a:avLst/>
          </a:prstGeom>
          <a:solidFill>
            <a:srgbClr val="FFC000"/>
          </a:solidFill>
          <a:ln>
            <a:solidFill>
              <a:schemeClr val="tx1"/>
            </a:solidFill>
          </a:ln>
        </p:spPr>
        <p:txBody>
          <a:bodyPr wrap="square" rtlCol="0">
            <a:spAutoFit/>
          </a:bodyPr>
          <a:lstStyle/>
          <a:p>
            <a:r>
              <a:rPr lang="sl-SI" dirty="0" smtClean="0"/>
              <a:t>Nadzori in spremljanja učinkovitosti</a:t>
            </a:r>
            <a:endParaRPr lang="sl-SI" dirty="0"/>
          </a:p>
        </p:txBody>
      </p:sp>
      <p:cxnSp>
        <p:nvCxnSpPr>
          <p:cNvPr id="15" name="Raven povezovalnik 14"/>
          <p:cNvCxnSpPr>
            <a:stCxn id="14" idx="1"/>
          </p:cNvCxnSpPr>
          <p:nvPr/>
        </p:nvCxnSpPr>
        <p:spPr>
          <a:xfrm flipH="1">
            <a:off x="396255" y="4874002"/>
            <a:ext cx="370792"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PoljeZBesedilom 15"/>
          <p:cNvSpPr txBox="1"/>
          <p:nvPr/>
        </p:nvSpPr>
        <p:spPr>
          <a:xfrm>
            <a:off x="468263" y="5359474"/>
            <a:ext cx="6405840" cy="646331"/>
          </a:xfrm>
          <a:prstGeom prst="rect">
            <a:avLst/>
          </a:prstGeom>
          <a:solidFill>
            <a:srgbClr val="FFFF00"/>
          </a:solidFill>
        </p:spPr>
        <p:txBody>
          <a:bodyPr wrap="square" rtlCol="0">
            <a:spAutoFit/>
          </a:bodyPr>
          <a:lstStyle/>
          <a:p>
            <a:r>
              <a:rPr lang="sl-SI" dirty="0" smtClean="0"/>
              <a:t>4.2.2 Od česa je odvisno, v kakšnih prodajnih oblikah bodo podjetja nastopala na različnih trgih?</a:t>
            </a:r>
            <a:endParaRPr lang="sl-SI" dirty="0"/>
          </a:p>
        </p:txBody>
      </p:sp>
      <p:sp>
        <p:nvSpPr>
          <p:cNvPr id="17" name="PoljeZBesedilom 16"/>
          <p:cNvSpPr txBox="1"/>
          <p:nvPr/>
        </p:nvSpPr>
        <p:spPr>
          <a:xfrm>
            <a:off x="468263" y="6138788"/>
            <a:ext cx="5877351" cy="369332"/>
          </a:xfrm>
          <a:prstGeom prst="rect">
            <a:avLst/>
          </a:prstGeom>
          <a:noFill/>
        </p:spPr>
        <p:txBody>
          <a:bodyPr wrap="square" rtlCol="0">
            <a:spAutoFit/>
          </a:bodyPr>
          <a:lstStyle/>
          <a:p>
            <a:r>
              <a:rPr lang="sl-SI" dirty="0" smtClean="0"/>
              <a:t>Razvitosti in oddaljenosti trga</a:t>
            </a:r>
            <a:endParaRPr lang="sl-SI" dirty="0"/>
          </a:p>
        </p:txBody>
      </p:sp>
    </p:spTree>
    <p:extLst>
      <p:ext uri="{BB962C8B-B14F-4D97-AF65-F5344CB8AC3E}">
        <p14:creationId xmlns:p14="http://schemas.microsoft.com/office/powerpoint/2010/main" val="402212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96255" y="162124"/>
            <a:ext cx="6405840" cy="646331"/>
          </a:xfrm>
          <a:prstGeom prst="rect">
            <a:avLst/>
          </a:prstGeom>
          <a:solidFill>
            <a:srgbClr val="FFFF00"/>
          </a:solidFill>
        </p:spPr>
        <p:txBody>
          <a:bodyPr wrap="square" rtlCol="0">
            <a:spAutoFit/>
          </a:bodyPr>
          <a:lstStyle/>
          <a:p>
            <a:r>
              <a:rPr lang="sl-SI" dirty="0" smtClean="0"/>
              <a:t>4.2.3 Katere so najpomembnejše in najpogostejše oblike vstopa na tuji trg?</a:t>
            </a:r>
            <a:endParaRPr lang="sl-SI" dirty="0"/>
          </a:p>
        </p:txBody>
      </p:sp>
      <p:sp>
        <p:nvSpPr>
          <p:cNvPr id="5" name="PoljeZBesedilom 4">
            <a:hlinkClick r:id="rId2" action="ppaction://hlinksldjump"/>
          </p:cNvPr>
          <p:cNvSpPr txBox="1"/>
          <p:nvPr/>
        </p:nvSpPr>
        <p:spPr>
          <a:xfrm>
            <a:off x="427317" y="1098228"/>
            <a:ext cx="5990305" cy="369332"/>
          </a:xfrm>
          <a:prstGeom prst="rect">
            <a:avLst/>
          </a:prstGeom>
          <a:noFill/>
          <a:ln>
            <a:solidFill>
              <a:srgbClr val="FF0000"/>
            </a:solidFill>
          </a:ln>
        </p:spPr>
        <p:txBody>
          <a:bodyPr wrap="square" rtlCol="0">
            <a:spAutoFit/>
          </a:bodyPr>
          <a:lstStyle/>
          <a:p>
            <a:r>
              <a:rPr lang="sl-SI" dirty="0" smtClean="0"/>
              <a:t>Najpomembnejše in najpogosteje oblike vstopa na tuji trg</a:t>
            </a:r>
            <a:endParaRPr lang="sl-SI" dirty="0"/>
          </a:p>
        </p:txBody>
      </p:sp>
      <p:cxnSp>
        <p:nvCxnSpPr>
          <p:cNvPr id="6" name="Raven povezovalnik 5"/>
          <p:cNvCxnSpPr/>
          <p:nvPr/>
        </p:nvCxnSpPr>
        <p:spPr>
          <a:xfrm>
            <a:off x="433693" y="1458268"/>
            <a:ext cx="0" cy="3425028"/>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767047" y="1714723"/>
            <a:ext cx="6397959" cy="369332"/>
          </a:xfrm>
          <a:prstGeom prst="rect">
            <a:avLst/>
          </a:prstGeom>
          <a:solidFill>
            <a:srgbClr val="FFC000"/>
          </a:solidFill>
          <a:ln>
            <a:solidFill>
              <a:schemeClr val="tx1"/>
            </a:solidFill>
          </a:ln>
        </p:spPr>
        <p:txBody>
          <a:bodyPr wrap="square" rtlCol="0">
            <a:spAutoFit/>
          </a:bodyPr>
          <a:lstStyle/>
          <a:p>
            <a:r>
              <a:rPr lang="sl-SI" dirty="0" smtClean="0"/>
              <a:t>izvozne oblike nastopa</a:t>
            </a:r>
            <a:endParaRPr lang="sl-SI" dirty="0"/>
          </a:p>
        </p:txBody>
      </p:sp>
      <p:cxnSp>
        <p:nvCxnSpPr>
          <p:cNvPr id="8" name="Raven povezovalnik 7"/>
          <p:cNvCxnSpPr>
            <a:stCxn id="7" idx="1"/>
          </p:cNvCxnSpPr>
          <p:nvPr/>
        </p:nvCxnSpPr>
        <p:spPr>
          <a:xfrm flipH="1">
            <a:off x="396257" y="1899389"/>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1127087" y="2434803"/>
            <a:ext cx="6037920" cy="369332"/>
          </a:xfrm>
          <a:prstGeom prst="rect">
            <a:avLst/>
          </a:prstGeom>
          <a:solidFill>
            <a:srgbClr val="FFC000"/>
          </a:solidFill>
          <a:ln>
            <a:solidFill>
              <a:schemeClr val="tx1"/>
            </a:solidFill>
          </a:ln>
        </p:spPr>
        <p:txBody>
          <a:bodyPr wrap="square" rtlCol="0">
            <a:spAutoFit/>
          </a:bodyPr>
          <a:lstStyle/>
          <a:p>
            <a:r>
              <a:rPr lang="sl-SI" dirty="0"/>
              <a:t>n</a:t>
            </a:r>
            <a:r>
              <a:rPr lang="sl-SI" dirty="0" smtClean="0"/>
              <a:t>eposredni, posredni ali kooperativni izvoz</a:t>
            </a:r>
            <a:endParaRPr lang="sl-SI" dirty="0"/>
          </a:p>
        </p:txBody>
      </p:sp>
      <p:cxnSp>
        <p:nvCxnSpPr>
          <p:cNvPr id="10" name="Raven povezovalnik 9"/>
          <p:cNvCxnSpPr>
            <a:stCxn id="9" idx="1"/>
          </p:cNvCxnSpPr>
          <p:nvPr/>
        </p:nvCxnSpPr>
        <p:spPr>
          <a:xfrm flipH="1">
            <a:off x="756295" y="2619469"/>
            <a:ext cx="370792"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Raven povezovalnik 14"/>
          <p:cNvCxnSpPr/>
          <p:nvPr/>
        </p:nvCxnSpPr>
        <p:spPr>
          <a:xfrm>
            <a:off x="756295" y="2097266"/>
            <a:ext cx="0" cy="522203"/>
          </a:xfrm>
          <a:prstGeom prst="line">
            <a:avLst/>
          </a:prstGeom>
        </p:spPr>
        <p:style>
          <a:lnRef idx="1">
            <a:schemeClr val="accent1"/>
          </a:lnRef>
          <a:fillRef idx="0">
            <a:schemeClr val="accent1"/>
          </a:fillRef>
          <a:effectRef idx="0">
            <a:schemeClr val="accent1"/>
          </a:effectRef>
          <a:fontRef idx="minor">
            <a:schemeClr val="tx1"/>
          </a:fontRef>
        </p:style>
      </p:cxnSp>
      <p:sp>
        <p:nvSpPr>
          <p:cNvPr id="17" name="PoljeZBesedilom 16"/>
          <p:cNvSpPr txBox="1"/>
          <p:nvPr/>
        </p:nvSpPr>
        <p:spPr>
          <a:xfrm>
            <a:off x="839054" y="3177168"/>
            <a:ext cx="6325951" cy="369332"/>
          </a:xfrm>
          <a:prstGeom prst="rect">
            <a:avLst/>
          </a:prstGeom>
          <a:solidFill>
            <a:srgbClr val="FFC000"/>
          </a:solidFill>
          <a:ln>
            <a:solidFill>
              <a:schemeClr val="tx1"/>
            </a:solidFill>
          </a:ln>
        </p:spPr>
        <p:txBody>
          <a:bodyPr wrap="square" rtlCol="0">
            <a:spAutoFit/>
          </a:bodyPr>
          <a:lstStyle/>
          <a:p>
            <a:r>
              <a:rPr lang="sl-SI" dirty="0"/>
              <a:t>p</a:t>
            </a:r>
            <a:r>
              <a:rPr lang="sl-SI" dirty="0" smtClean="0"/>
              <a:t>ogodbene oblike izvoza</a:t>
            </a:r>
            <a:endParaRPr lang="sl-SI" dirty="0"/>
          </a:p>
        </p:txBody>
      </p:sp>
      <p:cxnSp>
        <p:nvCxnSpPr>
          <p:cNvPr id="18" name="Raven povezovalnik 17"/>
          <p:cNvCxnSpPr>
            <a:stCxn id="17" idx="1"/>
          </p:cNvCxnSpPr>
          <p:nvPr/>
        </p:nvCxnSpPr>
        <p:spPr>
          <a:xfrm flipH="1">
            <a:off x="468264" y="3361834"/>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19" name="PoljeZBesedilom 18"/>
          <p:cNvSpPr txBox="1"/>
          <p:nvPr/>
        </p:nvSpPr>
        <p:spPr>
          <a:xfrm>
            <a:off x="1199094" y="3897248"/>
            <a:ext cx="5965911" cy="369330"/>
          </a:xfrm>
          <a:prstGeom prst="rect">
            <a:avLst/>
          </a:prstGeom>
          <a:solidFill>
            <a:srgbClr val="FFC000"/>
          </a:solidFill>
          <a:ln>
            <a:solidFill>
              <a:schemeClr val="tx1"/>
            </a:solidFill>
          </a:ln>
        </p:spPr>
        <p:txBody>
          <a:bodyPr wrap="square" rtlCol="0">
            <a:spAutoFit/>
          </a:bodyPr>
          <a:lstStyle/>
          <a:p>
            <a:r>
              <a:rPr lang="sl-SI" dirty="0"/>
              <a:t>p</a:t>
            </a:r>
            <a:r>
              <a:rPr lang="sl-SI" dirty="0" smtClean="0"/>
              <a:t>renos poslovne ali proizvodne funkcije na tuje tržišče</a:t>
            </a:r>
            <a:endParaRPr lang="sl-SI" dirty="0"/>
          </a:p>
        </p:txBody>
      </p:sp>
      <p:cxnSp>
        <p:nvCxnSpPr>
          <p:cNvPr id="20" name="Raven povezovalnik 19"/>
          <p:cNvCxnSpPr>
            <a:stCxn id="19" idx="1"/>
          </p:cNvCxnSpPr>
          <p:nvPr/>
        </p:nvCxnSpPr>
        <p:spPr>
          <a:xfrm flipH="1">
            <a:off x="828302" y="4081913"/>
            <a:ext cx="370792" cy="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Raven povezovalnik 20"/>
          <p:cNvCxnSpPr/>
          <p:nvPr/>
        </p:nvCxnSpPr>
        <p:spPr>
          <a:xfrm>
            <a:off x="828302" y="3559711"/>
            <a:ext cx="0" cy="522203"/>
          </a:xfrm>
          <a:prstGeom prst="line">
            <a:avLst/>
          </a:prstGeom>
        </p:spPr>
        <p:style>
          <a:lnRef idx="1">
            <a:schemeClr val="accent1"/>
          </a:lnRef>
          <a:fillRef idx="0">
            <a:schemeClr val="accent1"/>
          </a:fillRef>
          <a:effectRef idx="0">
            <a:schemeClr val="accent1"/>
          </a:effectRef>
          <a:fontRef idx="minor">
            <a:schemeClr val="tx1"/>
          </a:fontRef>
        </p:style>
      </p:cxnSp>
      <p:sp>
        <p:nvSpPr>
          <p:cNvPr id="23" name="PoljeZBesedilom 22"/>
          <p:cNvSpPr txBox="1"/>
          <p:nvPr/>
        </p:nvSpPr>
        <p:spPr>
          <a:xfrm>
            <a:off x="839055" y="4698628"/>
            <a:ext cx="6325950" cy="369332"/>
          </a:xfrm>
          <a:prstGeom prst="rect">
            <a:avLst/>
          </a:prstGeom>
          <a:solidFill>
            <a:srgbClr val="FFC000"/>
          </a:solidFill>
          <a:ln>
            <a:solidFill>
              <a:schemeClr val="tx1"/>
            </a:solidFill>
          </a:ln>
        </p:spPr>
        <p:txBody>
          <a:bodyPr wrap="square" rtlCol="0">
            <a:spAutoFit/>
          </a:bodyPr>
          <a:lstStyle/>
          <a:p>
            <a:r>
              <a:rPr lang="sl-SI" dirty="0" smtClean="0"/>
              <a:t>naložbene oblike izvoza</a:t>
            </a:r>
            <a:endParaRPr lang="sl-SI" dirty="0"/>
          </a:p>
        </p:txBody>
      </p:sp>
      <p:cxnSp>
        <p:nvCxnSpPr>
          <p:cNvPr id="24" name="Raven povezovalnik 23"/>
          <p:cNvCxnSpPr>
            <a:stCxn id="23" idx="1"/>
          </p:cNvCxnSpPr>
          <p:nvPr/>
        </p:nvCxnSpPr>
        <p:spPr>
          <a:xfrm flipH="1">
            <a:off x="468263" y="4883294"/>
            <a:ext cx="370792" cy="2"/>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1199094" y="5418708"/>
            <a:ext cx="5965911" cy="369332"/>
          </a:xfrm>
          <a:prstGeom prst="rect">
            <a:avLst/>
          </a:prstGeom>
          <a:solidFill>
            <a:srgbClr val="FFC000"/>
          </a:solidFill>
          <a:ln>
            <a:solidFill>
              <a:schemeClr val="tx1"/>
            </a:solidFill>
          </a:ln>
        </p:spPr>
        <p:txBody>
          <a:bodyPr wrap="square" rtlCol="0">
            <a:spAutoFit/>
          </a:bodyPr>
          <a:lstStyle/>
          <a:p>
            <a:r>
              <a:rPr lang="sl-SI" dirty="0" smtClean="0"/>
              <a:t>investiranje na tujem trgu</a:t>
            </a:r>
            <a:endParaRPr lang="sl-SI" dirty="0"/>
          </a:p>
        </p:txBody>
      </p:sp>
      <p:cxnSp>
        <p:nvCxnSpPr>
          <p:cNvPr id="26" name="Raven povezovalnik 25"/>
          <p:cNvCxnSpPr>
            <a:stCxn id="25" idx="1"/>
          </p:cNvCxnSpPr>
          <p:nvPr/>
        </p:nvCxnSpPr>
        <p:spPr>
          <a:xfrm flipH="1">
            <a:off x="828302" y="5603374"/>
            <a:ext cx="370792"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Raven povezovalnik 26"/>
          <p:cNvCxnSpPr/>
          <p:nvPr/>
        </p:nvCxnSpPr>
        <p:spPr>
          <a:xfrm>
            <a:off x="828302" y="5081171"/>
            <a:ext cx="0" cy="52220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6324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96255" y="162124"/>
            <a:ext cx="6405840" cy="646331"/>
          </a:xfrm>
          <a:prstGeom prst="rect">
            <a:avLst/>
          </a:prstGeom>
          <a:solidFill>
            <a:srgbClr val="FFFF00"/>
          </a:solidFill>
        </p:spPr>
        <p:txBody>
          <a:bodyPr wrap="square" rtlCol="0">
            <a:spAutoFit/>
          </a:bodyPr>
          <a:lstStyle/>
          <a:p>
            <a:r>
              <a:rPr lang="sl-SI" dirty="0" smtClean="0"/>
              <a:t>4.2.3.1  Po katerih poteh lahko podjetje organizira prodajo blaga na tuje trge?</a:t>
            </a:r>
            <a:endParaRPr lang="sl-SI" dirty="0"/>
          </a:p>
        </p:txBody>
      </p:sp>
      <p:sp>
        <p:nvSpPr>
          <p:cNvPr id="5" name="PoljeZBesedilom 4"/>
          <p:cNvSpPr txBox="1"/>
          <p:nvPr/>
        </p:nvSpPr>
        <p:spPr>
          <a:xfrm>
            <a:off x="468263" y="1027961"/>
            <a:ext cx="6405840" cy="646331"/>
          </a:xfrm>
          <a:prstGeom prst="rect">
            <a:avLst/>
          </a:prstGeom>
          <a:solidFill>
            <a:srgbClr val="FFFF00"/>
          </a:solidFill>
        </p:spPr>
        <p:txBody>
          <a:bodyPr wrap="square" rtlCol="0">
            <a:spAutoFit/>
          </a:bodyPr>
          <a:lstStyle/>
          <a:p>
            <a:r>
              <a:rPr lang="sl-SI" dirty="0" smtClean="0"/>
              <a:t>4.2.3.1.1 Kakšne so značilnosti </a:t>
            </a:r>
            <a:r>
              <a:rPr lang="sl-SI" b="1" dirty="0" smtClean="0"/>
              <a:t>neposrednega izvoza</a:t>
            </a:r>
            <a:r>
              <a:rPr lang="sl-SI" dirty="0" smtClean="0"/>
              <a:t> kot </a:t>
            </a:r>
            <a:r>
              <a:rPr lang="sl-SI" b="1" dirty="0" smtClean="0"/>
              <a:t>izvozne oblike nastopa</a:t>
            </a:r>
            <a:r>
              <a:rPr lang="sl-SI" dirty="0" smtClean="0"/>
              <a:t>?</a:t>
            </a:r>
            <a:endParaRPr lang="sl-SI" dirty="0"/>
          </a:p>
        </p:txBody>
      </p:sp>
      <p:sp>
        <p:nvSpPr>
          <p:cNvPr id="6" name="PoljeZBesedilom 5"/>
          <p:cNvSpPr txBox="1"/>
          <p:nvPr/>
        </p:nvSpPr>
        <p:spPr>
          <a:xfrm>
            <a:off x="2628503" y="1893798"/>
            <a:ext cx="1872208" cy="369332"/>
          </a:xfrm>
          <a:prstGeom prst="rect">
            <a:avLst/>
          </a:prstGeom>
          <a:noFill/>
          <a:ln>
            <a:solidFill>
              <a:schemeClr val="tx1"/>
            </a:solidFill>
          </a:ln>
        </p:spPr>
        <p:txBody>
          <a:bodyPr wrap="square" rtlCol="0">
            <a:spAutoFit/>
          </a:bodyPr>
          <a:lstStyle/>
          <a:p>
            <a:r>
              <a:rPr lang="sl-SI" b="1" dirty="0" smtClean="0"/>
              <a:t>Neposredni izvoz</a:t>
            </a:r>
            <a:endParaRPr lang="sl-SI" b="1" dirty="0"/>
          </a:p>
        </p:txBody>
      </p:sp>
      <p:sp>
        <p:nvSpPr>
          <p:cNvPr id="7" name="PoljeZBesedilom 6"/>
          <p:cNvSpPr txBox="1"/>
          <p:nvPr/>
        </p:nvSpPr>
        <p:spPr>
          <a:xfrm>
            <a:off x="108223" y="3393192"/>
            <a:ext cx="2952328" cy="369332"/>
          </a:xfrm>
          <a:prstGeom prst="rect">
            <a:avLst/>
          </a:prstGeom>
          <a:noFill/>
          <a:ln>
            <a:solidFill>
              <a:schemeClr val="tx1"/>
            </a:solidFill>
          </a:ln>
        </p:spPr>
        <p:txBody>
          <a:bodyPr wrap="square" rtlCol="0">
            <a:spAutoFit/>
          </a:bodyPr>
          <a:lstStyle/>
          <a:p>
            <a:r>
              <a:rPr lang="sl-SI" dirty="0" smtClean="0"/>
              <a:t>proizvajalec (ponudnik) blaga</a:t>
            </a:r>
            <a:endParaRPr lang="sl-SI" dirty="0"/>
          </a:p>
        </p:txBody>
      </p:sp>
      <p:sp>
        <p:nvSpPr>
          <p:cNvPr id="8" name="PoljeZBesedilom 7"/>
          <p:cNvSpPr txBox="1"/>
          <p:nvPr/>
        </p:nvSpPr>
        <p:spPr>
          <a:xfrm>
            <a:off x="5220791" y="3393192"/>
            <a:ext cx="2160240" cy="369332"/>
          </a:xfrm>
          <a:prstGeom prst="rect">
            <a:avLst/>
          </a:prstGeom>
          <a:noFill/>
          <a:ln>
            <a:solidFill>
              <a:schemeClr val="tx1"/>
            </a:solidFill>
          </a:ln>
        </p:spPr>
        <p:txBody>
          <a:bodyPr wrap="square" rtlCol="0">
            <a:spAutoFit/>
          </a:bodyPr>
          <a:lstStyle/>
          <a:p>
            <a:r>
              <a:rPr lang="sl-SI" dirty="0" smtClean="0"/>
              <a:t>končnim porabnikom</a:t>
            </a:r>
            <a:endParaRPr lang="sl-SI" dirty="0"/>
          </a:p>
        </p:txBody>
      </p:sp>
      <p:cxnSp>
        <p:nvCxnSpPr>
          <p:cNvPr id="10" name="Raven puščični povezovalnik 9"/>
          <p:cNvCxnSpPr>
            <a:stCxn id="7" idx="3"/>
            <a:endCxn id="8" idx="1"/>
          </p:cNvCxnSpPr>
          <p:nvPr/>
        </p:nvCxnSpPr>
        <p:spPr>
          <a:xfrm>
            <a:off x="3060551" y="3577858"/>
            <a:ext cx="21602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3281870" y="2900169"/>
            <a:ext cx="1656184" cy="646331"/>
          </a:xfrm>
          <a:prstGeom prst="rect">
            <a:avLst/>
          </a:prstGeom>
          <a:noFill/>
        </p:spPr>
        <p:txBody>
          <a:bodyPr wrap="square" rtlCol="0">
            <a:spAutoFit/>
          </a:bodyPr>
          <a:lstStyle/>
          <a:p>
            <a:pPr algn="ctr"/>
            <a:r>
              <a:rPr lang="sl-SI" dirty="0" smtClean="0"/>
              <a:t>v neposrednem stiku</a:t>
            </a:r>
            <a:endParaRPr lang="sl-SI" dirty="0"/>
          </a:p>
        </p:txBody>
      </p:sp>
      <p:cxnSp>
        <p:nvCxnSpPr>
          <p:cNvPr id="13" name="Raven puščični povezovalnik 12"/>
          <p:cNvCxnSpPr>
            <a:stCxn id="6" idx="2"/>
          </p:cNvCxnSpPr>
          <p:nvPr/>
        </p:nvCxnSpPr>
        <p:spPr>
          <a:xfrm>
            <a:off x="3564607" y="2263130"/>
            <a:ext cx="0" cy="6370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Raven puščični povezovalnik 13"/>
          <p:cNvCxnSpPr/>
          <p:nvPr/>
        </p:nvCxnSpPr>
        <p:spPr>
          <a:xfrm>
            <a:off x="3564607" y="3690516"/>
            <a:ext cx="0" cy="6370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PoljeZBesedilom 14">
            <a:hlinkClick r:id="rId2" action="ppaction://hlinksldjump"/>
          </p:cNvPr>
          <p:cNvSpPr txBox="1"/>
          <p:nvPr/>
        </p:nvSpPr>
        <p:spPr>
          <a:xfrm>
            <a:off x="355307" y="4410596"/>
            <a:ext cx="5990305" cy="369332"/>
          </a:xfrm>
          <a:prstGeom prst="rect">
            <a:avLst/>
          </a:prstGeom>
          <a:noFill/>
          <a:ln>
            <a:solidFill>
              <a:schemeClr val="tx1"/>
            </a:solidFill>
          </a:ln>
        </p:spPr>
        <p:txBody>
          <a:bodyPr wrap="square" rtlCol="0">
            <a:spAutoFit/>
          </a:bodyPr>
          <a:lstStyle/>
          <a:p>
            <a:r>
              <a:rPr lang="sl-SI" dirty="0" smtClean="0"/>
              <a:t>Prodajamo končnemu kupcu (neposredno)</a:t>
            </a:r>
            <a:endParaRPr lang="sl-SI" dirty="0"/>
          </a:p>
        </p:txBody>
      </p:sp>
      <p:cxnSp>
        <p:nvCxnSpPr>
          <p:cNvPr id="16" name="Raven povezovalnik 15"/>
          <p:cNvCxnSpPr/>
          <p:nvPr/>
        </p:nvCxnSpPr>
        <p:spPr>
          <a:xfrm>
            <a:off x="361683" y="4770636"/>
            <a:ext cx="0" cy="3703766"/>
          </a:xfrm>
          <a:prstGeom prst="line">
            <a:avLst/>
          </a:prstGeom>
        </p:spPr>
        <p:style>
          <a:lnRef idx="1">
            <a:schemeClr val="accent1"/>
          </a:lnRef>
          <a:fillRef idx="0">
            <a:schemeClr val="accent1"/>
          </a:fillRef>
          <a:effectRef idx="0">
            <a:schemeClr val="accent1"/>
          </a:effectRef>
          <a:fontRef idx="minor">
            <a:schemeClr val="tx1"/>
          </a:fontRef>
        </p:style>
      </p:cxnSp>
      <p:sp>
        <p:nvSpPr>
          <p:cNvPr id="17" name="PoljeZBesedilom 16"/>
          <p:cNvSpPr txBox="1"/>
          <p:nvPr/>
        </p:nvSpPr>
        <p:spPr>
          <a:xfrm>
            <a:off x="695037" y="5027091"/>
            <a:ext cx="6397959" cy="369332"/>
          </a:xfrm>
          <a:prstGeom prst="rect">
            <a:avLst/>
          </a:prstGeom>
          <a:solidFill>
            <a:srgbClr val="FFC000"/>
          </a:solidFill>
          <a:ln>
            <a:solidFill>
              <a:schemeClr val="tx1"/>
            </a:solidFill>
          </a:ln>
        </p:spPr>
        <p:txBody>
          <a:bodyPr wrap="square" rtlCol="0">
            <a:spAutoFit/>
          </a:bodyPr>
          <a:lstStyle/>
          <a:p>
            <a:r>
              <a:rPr lang="sl-SI" dirty="0" smtClean="0"/>
              <a:t>naša prodaja bo cenejša</a:t>
            </a:r>
            <a:endParaRPr lang="sl-SI" dirty="0"/>
          </a:p>
        </p:txBody>
      </p:sp>
      <p:cxnSp>
        <p:nvCxnSpPr>
          <p:cNvPr id="18" name="Raven povezovalnik 17"/>
          <p:cNvCxnSpPr>
            <a:stCxn id="17" idx="1"/>
          </p:cNvCxnSpPr>
          <p:nvPr/>
        </p:nvCxnSpPr>
        <p:spPr>
          <a:xfrm flipH="1">
            <a:off x="324247" y="5211757"/>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695037" y="5697448"/>
            <a:ext cx="6397959" cy="369332"/>
          </a:xfrm>
          <a:prstGeom prst="rect">
            <a:avLst/>
          </a:prstGeom>
          <a:solidFill>
            <a:srgbClr val="FFC000"/>
          </a:solidFill>
          <a:ln>
            <a:solidFill>
              <a:schemeClr val="tx1"/>
            </a:solidFill>
          </a:ln>
        </p:spPr>
        <p:txBody>
          <a:bodyPr wrap="square" rtlCol="0">
            <a:spAutoFit/>
          </a:bodyPr>
          <a:lstStyle/>
          <a:p>
            <a:r>
              <a:rPr lang="sl-SI" dirty="0" smtClean="0"/>
              <a:t>imeli bomo dober pregled nad trgom</a:t>
            </a:r>
            <a:endParaRPr lang="sl-SI" dirty="0"/>
          </a:p>
        </p:txBody>
      </p:sp>
      <p:cxnSp>
        <p:nvCxnSpPr>
          <p:cNvPr id="33" name="Raven povezovalnik 32"/>
          <p:cNvCxnSpPr>
            <a:stCxn id="32" idx="1"/>
          </p:cNvCxnSpPr>
          <p:nvPr/>
        </p:nvCxnSpPr>
        <p:spPr>
          <a:xfrm flipH="1">
            <a:off x="324247" y="5882114"/>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695037" y="6354812"/>
            <a:ext cx="6397959" cy="369332"/>
          </a:xfrm>
          <a:prstGeom prst="rect">
            <a:avLst/>
          </a:prstGeom>
          <a:solidFill>
            <a:srgbClr val="FFC000"/>
          </a:solidFill>
          <a:ln>
            <a:solidFill>
              <a:schemeClr val="tx1"/>
            </a:solidFill>
          </a:ln>
        </p:spPr>
        <p:txBody>
          <a:bodyPr wrap="square" rtlCol="0">
            <a:spAutoFit/>
          </a:bodyPr>
          <a:lstStyle/>
          <a:p>
            <a:r>
              <a:rPr lang="sl-SI" dirty="0" smtClean="0"/>
              <a:t>lahko bomo po svoji volji skrbeli za blagovno znamko</a:t>
            </a:r>
            <a:endParaRPr lang="sl-SI" dirty="0"/>
          </a:p>
        </p:txBody>
      </p:sp>
      <p:cxnSp>
        <p:nvCxnSpPr>
          <p:cNvPr id="35" name="Raven povezovalnik 34"/>
          <p:cNvCxnSpPr>
            <a:stCxn id="34" idx="1"/>
          </p:cNvCxnSpPr>
          <p:nvPr/>
        </p:nvCxnSpPr>
        <p:spPr>
          <a:xfrm flipH="1">
            <a:off x="324247" y="6539478"/>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695037" y="7065600"/>
            <a:ext cx="6397959" cy="369332"/>
          </a:xfrm>
          <a:prstGeom prst="rect">
            <a:avLst/>
          </a:prstGeom>
          <a:solidFill>
            <a:srgbClr val="FFC000"/>
          </a:solidFill>
          <a:ln>
            <a:solidFill>
              <a:schemeClr val="tx1"/>
            </a:solidFill>
          </a:ln>
        </p:spPr>
        <p:txBody>
          <a:bodyPr wrap="square" rtlCol="0">
            <a:spAutoFit/>
          </a:bodyPr>
          <a:lstStyle/>
          <a:p>
            <a:r>
              <a:rPr lang="sl-SI" dirty="0" smtClean="0"/>
              <a:t>podjetje pridobi hitre povratne informacije s trga</a:t>
            </a:r>
            <a:endParaRPr lang="sl-SI" dirty="0"/>
          </a:p>
        </p:txBody>
      </p:sp>
      <p:cxnSp>
        <p:nvCxnSpPr>
          <p:cNvPr id="37" name="Raven povezovalnik 36"/>
          <p:cNvCxnSpPr>
            <a:stCxn id="36" idx="1"/>
          </p:cNvCxnSpPr>
          <p:nvPr/>
        </p:nvCxnSpPr>
        <p:spPr>
          <a:xfrm flipH="1">
            <a:off x="324247" y="7250266"/>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38" name="PoljeZBesedilom 37"/>
          <p:cNvSpPr txBox="1"/>
          <p:nvPr/>
        </p:nvSpPr>
        <p:spPr>
          <a:xfrm>
            <a:off x="767045" y="7641664"/>
            <a:ext cx="6397959" cy="369332"/>
          </a:xfrm>
          <a:prstGeom prst="rect">
            <a:avLst/>
          </a:prstGeom>
          <a:solidFill>
            <a:srgbClr val="FFC000"/>
          </a:solidFill>
          <a:ln>
            <a:solidFill>
              <a:schemeClr val="tx1"/>
            </a:solidFill>
          </a:ln>
        </p:spPr>
        <p:txBody>
          <a:bodyPr wrap="square" rtlCol="0">
            <a:spAutoFit/>
          </a:bodyPr>
          <a:lstStyle/>
          <a:p>
            <a:r>
              <a:rPr lang="sl-SI" dirty="0" smtClean="0"/>
              <a:t>hitrejše plačilo blaga</a:t>
            </a:r>
            <a:endParaRPr lang="sl-SI" dirty="0"/>
          </a:p>
        </p:txBody>
      </p:sp>
      <p:cxnSp>
        <p:nvCxnSpPr>
          <p:cNvPr id="39" name="Raven povezovalnik 38"/>
          <p:cNvCxnSpPr>
            <a:stCxn id="38" idx="1"/>
          </p:cNvCxnSpPr>
          <p:nvPr/>
        </p:nvCxnSpPr>
        <p:spPr>
          <a:xfrm flipH="1">
            <a:off x="396255" y="7826330"/>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767045" y="8289736"/>
            <a:ext cx="6397959" cy="369332"/>
          </a:xfrm>
          <a:prstGeom prst="rect">
            <a:avLst/>
          </a:prstGeom>
          <a:solidFill>
            <a:srgbClr val="FFC000"/>
          </a:solidFill>
          <a:ln>
            <a:solidFill>
              <a:schemeClr val="tx1"/>
            </a:solidFill>
          </a:ln>
        </p:spPr>
        <p:txBody>
          <a:bodyPr wrap="square" rtlCol="0">
            <a:spAutoFit/>
          </a:bodyPr>
          <a:lstStyle/>
          <a:p>
            <a:r>
              <a:rPr lang="sl-SI" dirty="0" smtClean="0"/>
              <a:t>organiziranje izvoza je cenovno ugodno</a:t>
            </a:r>
            <a:endParaRPr lang="sl-SI" dirty="0"/>
          </a:p>
        </p:txBody>
      </p:sp>
      <p:cxnSp>
        <p:nvCxnSpPr>
          <p:cNvPr id="42" name="Raven povezovalnik 41"/>
          <p:cNvCxnSpPr>
            <a:stCxn id="41" idx="1"/>
          </p:cNvCxnSpPr>
          <p:nvPr/>
        </p:nvCxnSpPr>
        <p:spPr>
          <a:xfrm flipH="1">
            <a:off x="396255" y="8474402"/>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468263" y="8948841"/>
            <a:ext cx="6405840" cy="646331"/>
          </a:xfrm>
          <a:prstGeom prst="rect">
            <a:avLst/>
          </a:prstGeom>
          <a:solidFill>
            <a:srgbClr val="FFFF00"/>
          </a:solidFill>
        </p:spPr>
        <p:txBody>
          <a:bodyPr wrap="square" rtlCol="0">
            <a:spAutoFit/>
          </a:bodyPr>
          <a:lstStyle/>
          <a:p>
            <a:r>
              <a:rPr lang="sl-SI" dirty="0" smtClean="0"/>
              <a:t>4.2.3.1.1.1 Kakšne so naložbe v marketing pri neposrednem izvozu?</a:t>
            </a:r>
            <a:endParaRPr lang="sl-SI" dirty="0"/>
          </a:p>
        </p:txBody>
      </p:sp>
      <p:sp>
        <p:nvSpPr>
          <p:cNvPr id="45" name="PoljeZBesedilom 44"/>
          <p:cNvSpPr txBox="1"/>
          <p:nvPr/>
        </p:nvSpPr>
        <p:spPr>
          <a:xfrm>
            <a:off x="468263" y="9700277"/>
            <a:ext cx="6405840" cy="369332"/>
          </a:xfrm>
          <a:prstGeom prst="rect">
            <a:avLst/>
          </a:prstGeom>
          <a:noFill/>
        </p:spPr>
        <p:txBody>
          <a:bodyPr wrap="square" rtlCol="0">
            <a:spAutoFit/>
          </a:bodyPr>
          <a:lstStyle/>
          <a:p>
            <a:r>
              <a:rPr lang="sl-SI" dirty="0" smtClean="0"/>
              <a:t>naložbe v marketing so zelo visoke</a:t>
            </a:r>
            <a:endParaRPr lang="sl-SI" dirty="0"/>
          </a:p>
        </p:txBody>
      </p:sp>
    </p:spTree>
    <p:extLst>
      <p:ext uri="{BB962C8B-B14F-4D97-AF65-F5344CB8AC3E}">
        <p14:creationId xmlns:p14="http://schemas.microsoft.com/office/powerpoint/2010/main" val="882128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252239" y="234132"/>
            <a:ext cx="6405840" cy="369332"/>
          </a:xfrm>
          <a:prstGeom prst="rect">
            <a:avLst/>
          </a:prstGeom>
          <a:solidFill>
            <a:srgbClr val="FFFF00"/>
          </a:solidFill>
        </p:spPr>
        <p:txBody>
          <a:bodyPr wrap="square" rtlCol="0">
            <a:spAutoFit/>
          </a:bodyPr>
          <a:lstStyle/>
          <a:p>
            <a:r>
              <a:rPr lang="sl-SI" dirty="0" smtClean="0"/>
              <a:t>4.2.3.1.1.2 Kaj mora imeti proizvajalec pri neposrednem izvozu?</a:t>
            </a:r>
            <a:endParaRPr lang="sl-SI" dirty="0"/>
          </a:p>
        </p:txBody>
      </p:sp>
      <p:sp>
        <p:nvSpPr>
          <p:cNvPr id="5" name="PoljeZBesedilom 4"/>
          <p:cNvSpPr txBox="1"/>
          <p:nvPr/>
        </p:nvSpPr>
        <p:spPr>
          <a:xfrm>
            <a:off x="252239" y="664439"/>
            <a:ext cx="6405840" cy="646331"/>
          </a:xfrm>
          <a:prstGeom prst="rect">
            <a:avLst/>
          </a:prstGeom>
          <a:noFill/>
        </p:spPr>
        <p:txBody>
          <a:bodyPr wrap="square" rtlCol="0">
            <a:spAutoFit/>
          </a:bodyPr>
          <a:lstStyle/>
          <a:p>
            <a:r>
              <a:rPr lang="sl-SI" dirty="0" smtClean="0"/>
              <a:t>Lastni komercialni oddelek za prodaja na tuje trge z usposobljenimi kadri</a:t>
            </a:r>
            <a:endParaRPr lang="sl-SI" dirty="0"/>
          </a:p>
        </p:txBody>
      </p:sp>
      <p:sp>
        <p:nvSpPr>
          <p:cNvPr id="6" name="PoljeZBesedilom 5"/>
          <p:cNvSpPr txBox="1"/>
          <p:nvPr/>
        </p:nvSpPr>
        <p:spPr>
          <a:xfrm>
            <a:off x="252239" y="1386260"/>
            <a:ext cx="6405840" cy="646331"/>
          </a:xfrm>
          <a:prstGeom prst="rect">
            <a:avLst/>
          </a:prstGeom>
          <a:solidFill>
            <a:srgbClr val="FFFF00"/>
          </a:solidFill>
        </p:spPr>
        <p:txBody>
          <a:bodyPr wrap="square" rtlCol="0">
            <a:spAutoFit/>
          </a:bodyPr>
          <a:lstStyle/>
          <a:p>
            <a:r>
              <a:rPr lang="sl-SI" dirty="0" smtClean="0"/>
              <a:t>4.2.3.1.1.3 Kdo si lahko privošči takšno strategijo nastopa na tujem trgu?</a:t>
            </a:r>
            <a:endParaRPr lang="sl-SI" dirty="0"/>
          </a:p>
        </p:txBody>
      </p:sp>
      <p:sp>
        <p:nvSpPr>
          <p:cNvPr id="7" name="PoljeZBesedilom 6"/>
          <p:cNvSpPr txBox="1"/>
          <p:nvPr/>
        </p:nvSpPr>
        <p:spPr>
          <a:xfrm>
            <a:off x="252239" y="2108081"/>
            <a:ext cx="6405840" cy="369332"/>
          </a:xfrm>
          <a:prstGeom prst="rect">
            <a:avLst/>
          </a:prstGeom>
          <a:noFill/>
        </p:spPr>
        <p:txBody>
          <a:bodyPr wrap="square" rtlCol="0">
            <a:spAutoFit/>
          </a:bodyPr>
          <a:lstStyle/>
          <a:p>
            <a:r>
              <a:rPr lang="sl-SI" dirty="0"/>
              <a:t>z</a:t>
            </a:r>
            <a:r>
              <a:rPr lang="sl-SI" dirty="0" smtClean="0"/>
              <a:t>elo uspešna podjetja, najbolj značilna za japonska podjetja</a:t>
            </a:r>
            <a:endParaRPr lang="sl-SI" dirty="0"/>
          </a:p>
        </p:txBody>
      </p:sp>
      <p:sp>
        <p:nvSpPr>
          <p:cNvPr id="8" name="PoljeZBesedilom 7"/>
          <p:cNvSpPr txBox="1"/>
          <p:nvPr/>
        </p:nvSpPr>
        <p:spPr>
          <a:xfrm>
            <a:off x="324247" y="2612137"/>
            <a:ext cx="6405840" cy="646331"/>
          </a:xfrm>
          <a:prstGeom prst="rect">
            <a:avLst/>
          </a:prstGeom>
          <a:solidFill>
            <a:srgbClr val="FFFF00"/>
          </a:solidFill>
        </p:spPr>
        <p:txBody>
          <a:bodyPr wrap="square" rtlCol="0">
            <a:spAutoFit/>
          </a:bodyPr>
          <a:lstStyle/>
          <a:p>
            <a:r>
              <a:rPr lang="sl-SI" dirty="0" smtClean="0"/>
              <a:t>4.2.3.1.1.4 Katerih dveh oblik sodelovanja se podjetja poslužujejo pri neposrednem izvozu?</a:t>
            </a:r>
            <a:endParaRPr lang="sl-SI" dirty="0"/>
          </a:p>
        </p:txBody>
      </p:sp>
      <p:sp>
        <p:nvSpPr>
          <p:cNvPr id="9" name="PoljeZBesedilom 8"/>
          <p:cNvSpPr txBox="1"/>
          <p:nvPr/>
        </p:nvSpPr>
        <p:spPr>
          <a:xfrm>
            <a:off x="324247" y="3393192"/>
            <a:ext cx="6405840" cy="646331"/>
          </a:xfrm>
          <a:prstGeom prst="rect">
            <a:avLst/>
          </a:prstGeom>
          <a:noFill/>
        </p:spPr>
        <p:txBody>
          <a:bodyPr wrap="square" rtlCol="0">
            <a:spAutoFit/>
          </a:bodyPr>
          <a:lstStyle/>
          <a:p>
            <a:r>
              <a:rPr lang="sl-SI" dirty="0" smtClean="0"/>
              <a:t>a.) zastopniki</a:t>
            </a:r>
          </a:p>
          <a:p>
            <a:r>
              <a:rPr lang="sl-SI" dirty="0" smtClean="0"/>
              <a:t>b.) distributerji</a:t>
            </a:r>
            <a:endParaRPr lang="sl-SI" dirty="0"/>
          </a:p>
        </p:txBody>
      </p:sp>
      <p:sp>
        <p:nvSpPr>
          <p:cNvPr id="10" name="Desni zaviti oklepaj 9"/>
          <p:cNvSpPr/>
          <p:nvPr/>
        </p:nvSpPr>
        <p:spPr>
          <a:xfrm>
            <a:off x="1980431" y="3393192"/>
            <a:ext cx="216024" cy="8013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1" name="PoljeZBesedilom 10"/>
          <p:cNvSpPr txBox="1"/>
          <p:nvPr/>
        </p:nvSpPr>
        <p:spPr>
          <a:xfrm>
            <a:off x="2484487" y="3594114"/>
            <a:ext cx="2232248" cy="369332"/>
          </a:xfrm>
          <a:prstGeom prst="rect">
            <a:avLst/>
          </a:prstGeom>
          <a:noFill/>
        </p:spPr>
        <p:txBody>
          <a:bodyPr wrap="square" rtlCol="0">
            <a:spAutoFit/>
          </a:bodyPr>
          <a:lstStyle/>
          <a:p>
            <a:r>
              <a:rPr lang="sl-SI" dirty="0" smtClean="0"/>
              <a:t>trgovski posredniki</a:t>
            </a:r>
            <a:endParaRPr lang="sl-SI" dirty="0"/>
          </a:p>
        </p:txBody>
      </p:sp>
      <p:sp>
        <p:nvSpPr>
          <p:cNvPr id="12" name="Desni zaviti oklepaj 11"/>
          <p:cNvSpPr/>
          <p:nvPr/>
        </p:nvSpPr>
        <p:spPr>
          <a:xfrm rot="5400000">
            <a:off x="3348584" y="954212"/>
            <a:ext cx="432048" cy="662473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3" name="PoljeZBesedilom 12"/>
          <p:cNvSpPr txBox="1"/>
          <p:nvPr/>
        </p:nvSpPr>
        <p:spPr>
          <a:xfrm>
            <a:off x="383257" y="4610838"/>
            <a:ext cx="6624736" cy="646331"/>
          </a:xfrm>
          <a:prstGeom prst="rect">
            <a:avLst/>
          </a:prstGeom>
          <a:noFill/>
        </p:spPr>
        <p:txBody>
          <a:bodyPr wrap="square" rtlCol="0">
            <a:spAutoFit/>
          </a:bodyPr>
          <a:lstStyle/>
          <a:p>
            <a:r>
              <a:rPr lang="sl-SI" dirty="0" smtClean="0"/>
              <a:t>Agenti so v mednarodni trgovini za mala in srednja velika podjetja zelo primerni: prilagodljivosti in dobrega poznavanja tržišča</a:t>
            </a:r>
            <a:endParaRPr lang="sl-SI" dirty="0"/>
          </a:p>
        </p:txBody>
      </p:sp>
    </p:spTree>
    <p:extLst>
      <p:ext uri="{BB962C8B-B14F-4D97-AF65-F5344CB8AC3E}">
        <p14:creationId xmlns:p14="http://schemas.microsoft.com/office/powerpoint/2010/main" val="40651051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jeZBesedilom 4"/>
          <p:cNvSpPr txBox="1"/>
          <p:nvPr/>
        </p:nvSpPr>
        <p:spPr>
          <a:xfrm>
            <a:off x="468263" y="1027961"/>
            <a:ext cx="6405840" cy="646331"/>
          </a:xfrm>
          <a:prstGeom prst="rect">
            <a:avLst/>
          </a:prstGeom>
          <a:solidFill>
            <a:srgbClr val="FFFF00"/>
          </a:solidFill>
        </p:spPr>
        <p:txBody>
          <a:bodyPr wrap="square" rtlCol="0">
            <a:spAutoFit/>
          </a:bodyPr>
          <a:lstStyle/>
          <a:p>
            <a:r>
              <a:rPr lang="sl-SI" dirty="0" smtClean="0"/>
              <a:t>4.2.3.1.1.6 Kakšne so značilnosti </a:t>
            </a:r>
            <a:r>
              <a:rPr lang="sl-SI" b="1" dirty="0" smtClean="0"/>
              <a:t>posrednega izvoza </a:t>
            </a:r>
            <a:r>
              <a:rPr lang="sl-SI" dirty="0" smtClean="0"/>
              <a:t>kot </a:t>
            </a:r>
            <a:r>
              <a:rPr lang="sl-SI" b="1" dirty="0" smtClean="0"/>
              <a:t>izvozne oblike nastopa</a:t>
            </a:r>
            <a:r>
              <a:rPr lang="sl-SI" dirty="0" smtClean="0"/>
              <a:t>?</a:t>
            </a:r>
            <a:endParaRPr lang="sl-SI" dirty="0"/>
          </a:p>
        </p:txBody>
      </p:sp>
      <p:sp>
        <p:nvSpPr>
          <p:cNvPr id="6" name="PoljeZBesedilom 5"/>
          <p:cNvSpPr txBox="1"/>
          <p:nvPr/>
        </p:nvSpPr>
        <p:spPr>
          <a:xfrm>
            <a:off x="2772519" y="1893798"/>
            <a:ext cx="1656184" cy="369332"/>
          </a:xfrm>
          <a:prstGeom prst="rect">
            <a:avLst/>
          </a:prstGeom>
          <a:noFill/>
          <a:ln>
            <a:solidFill>
              <a:schemeClr val="tx1"/>
            </a:solidFill>
          </a:ln>
        </p:spPr>
        <p:txBody>
          <a:bodyPr wrap="square" rtlCol="0">
            <a:spAutoFit/>
          </a:bodyPr>
          <a:lstStyle/>
          <a:p>
            <a:r>
              <a:rPr lang="sl-SI" b="1" dirty="0" smtClean="0"/>
              <a:t>Posredni izvoz</a:t>
            </a:r>
            <a:endParaRPr lang="sl-SI" b="1" dirty="0"/>
          </a:p>
        </p:txBody>
      </p:sp>
      <p:sp>
        <p:nvSpPr>
          <p:cNvPr id="7" name="PoljeZBesedilom 6"/>
          <p:cNvSpPr txBox="1"/>
          <p:nvPr/>
        </p:nvSpPr>
        <p:spPr>
          <a:xfrm>
            <a:off x="108223" y="3393192"/>
            <a:ext cx="2304256" cy="369332"/>
          </a:xfrm>
          <a:prstGeom prst="rect">
            <a:avLst/>
          </a:prstGeom>
          <a:noFill/>
          <a:ln>
            <a:solidFill>
              <a:schemeClr val="tx1"/>
            </a:solidFill>
          </a:ln>
        </p:spPr>
        <p:txBody>
          <a:bodyPr wrap="square" rtlCol="0">
            <a:spAutoFit/>
          </a:bodyPr>
          <a:lstStyle/>
          <a:p>
            <a:r>
              <a:rPr lang="sl-SI" dirty="0" smtClean="0"/>
              <a:t>podjetje (proizvajalec)</a:t>
            </a:r>
            <a:endParaRPr lang="sl-SI" dirty="0"/>
          </a:p>
        </p:txBody>
      </p:sp>
      <p:sp>
        <p:nvSpPr>
          <p:cNvPr id="8" name="PoljeZBesedilom 7"/>
          <p:cNvSpPr txBox="1"/>
          <p:nvPr/>
        </p:nvSpPr>
        <p:spPr>
          <a:xfrm>
            <a:off x="5220791" y="3393192"/>
            <a:ext cx="936104" cy="369332"/>
          </a:xfrm>
          <a:prstGeom prst="rect">
            <a:avLst/>
          </a:prstGeom>
          <a:noFill/>
          <a:ln>
            <a:solidFill>
              <a:schemeClr val="tx1"/>
            </a:solidFill>
          </a:ln>
        </p:spPr>
        <p:txBody>
          <a:bodyPr wrap="square" rtlCol="0">
            <a:spAutoFit/>
          </a:bodyPr>
          <a:lstStyle/>
          <a:p>
            <a:r>
              <a:rPr lang="sl-SI" dirty="0" smtClean="0"/>
              <a:t>izvoznik</a:t>
            </a:r>
            <a:endParaRPr lang="sl-SI" dirty="0"/>
          </a:p>
        </p:txBody>
      </p:sp>
      <p:cxnSp>
        <p:nvCxnSpPr>
          <p:cNvPr id="10" name="Raven puščični povezovalnik 9"/>
          <p:cNvCxnSpPr>
            <a:stCxn id="7" idx="3"/>
            <a:endCxn id="8" idx="1"/>
          </p:cNvCxnSpPr>
          <p:nvPr/>
        </p:nvCxnSpPr>
        <p:spPr>
          <a:xfrm>
            <a:off x="2412479" y="3577858"/>
            <a:ext cx="28083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3204567" y="2529096"/>
            <a:ext cx="1656184" cy="369332"/>
          </a:xfrm>
          <a:prstGeom prst="rect">
            <a:avLst/>
          </a:prstGeom>
          <a:noFill/>
        </p:spPr>
        <p:txBody>
          <a:bodyPr wrap="square" rtlCol="0">
            <a:spAutoFit/>
          </a:bodyPr>
          <a:lstStyle/>
          <a:p>
            <a:pPr algn="ctr"/>
            <a:r>
              <a:rPr lang="sl-SI" dirty="0" smtClean="0"/>
              <a:t>pomeni</a:t>
            </a:r>
            <a:endParaRPr lang="sl-SI" dirty="0"/>
          </a:p>
        </p:txBody>
      </p:sp>
      <p:cxnSp>
        <p:nvCxnSpPr>
          <p:cNvPr id="13" name="Raven puščični povezovalnik 12"/>
          <p:cNvCxnSpPr/>
          <p:nvPr/>
        </p:nvCxnSpPr>
        <p:spPr>
          <a:xfrm>
            <a:off x="3564607" y="2250356"/>
            <a:ext cx="0" cy="92681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Raven puščični povezovalnik 13"/>
          <p:cNvCxnSpPr/>
          <p:nvPr/>
        </p:nvCxnSpPr>
        <p:spPr>
          <a:xfrm>
            <a:off x="3564607" y="3577858"/>
            <a:ext cx="0" cy="1048762"/>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9" name="PoljeZBesedilom 28"/>
          <p:cNvSpPr txBox="1"/>
          <p:nvPr/>
        </p:nvSpPr>
        <p:spPr>
          <a:xfrm>
            <a:off x="3060551" y="3177168"/>
            <a:ext cx="1656184" cy="369332"/>
          </a:xfrm>
          <a:prstGeom prst="rect">
            <a:avLst/>
          </a:prstGeom>
          <a:noFill/>
        </p:spPr>
        <p:txBody>
          <a:bodyPr wrap="square" rtlCol="0">
            <a:spAutoFit/>
          </a:bodyPr>
          <a:lstStyle/>
          <a:p>
            <a:pPr algn="ctr"/>
            <a:r>
              <a:rPr lang="sl-SI" dirty="0" smtClean="0"/>
              <a:t>izključno</a:t>
            </a:r>
            <a:endParaRPr lang="sl-SI" dirty="0"/>
          </a:p>
        </p:txBody>
      </p:sp>
      <p:sp>
        <p:nvSpPr>
          <p:cNvPr id="40" name="PoljeZBesedilom 39"/>
          <p:cNvSpPr txBox="1"/>
          <p:nvPr/>
        </p:nvSpPr>
        <p:spPr>
          <a:xfrm>
            <a:off x="3572991" y="3836273"/>
            <a:ext cx="3015952" cy="646331"/>
          </a:xfrm>
          <a:prstGeom prst="rect">
            <a:avLst/>
          </a:prstGeom>
          <a:noFill/>
        </p:spPr>
        <p:txBody>
          <a:bodyPr wrap="square" rtlCol="0">
            <a:spAutoFit/>
          </a:bodyPr>
          <a:lstStyle/>
          <a:p>
            <a:pPr algn="ctr"/>
            <a:r>
              <a:rPr lang="sl-SI" dirty="0"/>
              <a:t>o</a:t>
            </a:r>
            <a:r>
              <a:rPr lang="sl-SI" dirty="0" smtClean="0"/>
              <a:t>stale poslovne dejavnosti in prodajo izdelkov</a:t>
            </a:r>
            <a:endParaRPr lang="sl-SI" dirty="0"/>
          </a:p>
        </p:txBody>
      </p:sp>
      <p:cxnSp>
        <p:nvCxnSpPr>
          <p:cNvPr id="22" name="Raven povezovalnik 21"/>
          <p:cNvCxnSpPr/>
          <p:nvPr/>
        </p:nvCxnSpPr>
        <p:spPr>
          <a:xfrm>
            <a:off x="900311" y="4626620"/>
            <a:ext cx="56886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Raven puščični povezovalnik 42"/>
          <p:cNvCxnSpPr/>
          <p:nvPr/>
        </p:nvCxnSpPr>
        <p:spPr>
          <a:xfrm>
            <a:off x="972319" y="4657978"/>
            <a:ext cx="0" cy="688722"/>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6" name="PoljeZBesedilom 45"/>
          <p:cNvSpPr txBox="1"/>
          <p:nvPr/>
        </p:nvSpPr>
        <p:spPr>
          <a:xfrm>
            <a:off x="260623" y="5337408"/>
            <a:ext cx="1647800" cy="369332"/>
          </a:xfrm>
          <a:prstGeom prst="rect">
            <a:avLst/>
          </a:prstGeom>
          <a:noFill/>
          <a:ln>
            <a:solidFill>
              <a:schemeClr val="tx1"/>
            </a:solidFill>
          </a:ln>
        </p:spPr>
        <p:txBody>
          <a:bodyPr wrap="square" rtlCol="0">
            <a:spAutoFit/>
          </a:bodyPr>
          <a:lstStyle/>
          <a:p>
            <a:r>
              <a:rPr lang="sl-SI" dirty="0" smtClean="0"/>
              <a:t>distributer ali</a:t>
            </a:r>
            <a:endParaRPr lang="sl-SI" dirty="0"/>
          </a:p>
        </p:txBody>
      </p:sp>
      <p:cxnSp>
        <p:nvCxnSpPr>
          <p:cNvPr id="47" name="Raven puščični povezovalnik 46"/>
          <p:cNvCxnSpPr/>
          <p:nvPr/>
        </p:nvCxnSpPr>
        <p:spPr>
          <a:xfrm>
            <a:off x="6588943" y="4626620"/>
            <a:ext cx="0" cy="688722"/>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3924647" y="5306050"/>
            <a:ext cx="3168352" cy="369332"/>
          </a:xfrm>
          <a:prstGeom prst="rect">
            <a:avLst/>
          </a:prstGeom>
          <a:noFill/>
          <a:ln>
            <a:solidFill>
              <a:schemeClr val="tx1"/>
            </a:solidFill>
          </a:ln>
        </p:spPr>
        <p:txBody>
          <a:bodyPr wrap="square" rtlCol="0">
            <a:spAutoFit/>
          </a:bodyPr>
          <a:lstStyle/>
          <a:p>
            <a:r>
              <a:rPr lang="sl-SI" dirty="0" smtClean="0"/>
              <a:t>trgovsko podjetje na tujem trgu</a:t>
            </a:r>
            <a:endParaRPr lang="sl-SI" dirty="0"/>
          </a:p>
        </p:txBody>
      </p:sp>
      <p:sp>
        <p:nvSpPr>
          <p:cNvPr id="49" name="PoljeZBesedilom 48">
            <a:hlinkClick r:id="rId2" action="ppaction://hlinksldjump"/>
          </p:cNvPr>
          <p:cNvSpPr txBox="1"/>
          <p:nvPr/>
        </p:nvSpPr>
        <p:spPr>
          <a:xfrm>
            <a:off x="283299" y="5994771"/>
            <a:ext cx="6737689" cy="382323"/>
          </a:xfrm>
          <a:prstGeom prst="rect">
            <a:avLst/>
          </a:prstGeom>
          <a:noFill/>
          <a:ln>
            <a:solidFill>
              <a:schemeClr val="tx1"/>
            </a:solidFill>
          </a:ln>
        </p:spPr>
        <p:txBody>
          <a:bodyPr wrap="square" rtlCol="0">
            <a:spAutoFit/>
          </a:bodyPr>
          <a:lstStyle/>
          <a:p>
            <a:r>
              <a:rPr lang="sl-SI" dirty="0" smtClean="0"/>
              <a:t>Pomanjkljivost posrednega izvoza</a:t>
            </a:r>
            <a:endParaRPr lang="sl-SI" dirty="0"/>
          </a:p>
        </p:txBody>
      </p:sp>
      <p:cxnSp>
        <p:nvCxnSpPr>
          <p:cNvPr id="50" name="Raven povezovalnik 49"/>
          <p:cNvCxnSpPr/>
          <p:nvPr/>
        </p:nvCxnSpPr>
        <p:spPr>
          <a:xfrm>
            <a:off x="289675" y="6354812"/>
            <a:ext cx="0" cy="1872208"/>
          </a:xfrm>
          <a:prstGeom prst="line">
            <a:avLst/>
          </a:prstGeom>
        </p:spPr>
        <p:style>
          <a:lnRef idx="1">
            <a:schemeClr val="accent1"/>
          </a:lnRef>
          <a:fillRef idx="0">
            <a:schemeClr val="accent1"/>
          </a:fillRef>
          <a:effectRef idx="0">
            <a:schemeClr val="accent1"/>
          </a:effectRef>
          <a:fontRef idx="minor">
            <a:schemeClr val="tx1"/>
          </a:fontRef>
        </p:style>
      </p:cxnSp>
      <p:sp>
        <p:nvSpPr>
          <p:cNvPr id="51" name="PoljeZBesedilom 50"/>
          <p:cNvSpPr txBox="1"/>
          <p:nvPr/>
        </p:nvSpPr>
        <p:spPr>
          <a:xfrm>
            <a:off x="623029" y="6611267"/>
            <a:ext cx="6397959" cy="369332"/>
          </a:xfrm>
          <a:prstGeom prst="rect">
            <a:avLst/>
          </a:prstGeom>
          <a:solidFill>
            <a:srgbClr val="FFC000"/>
          </a:solidFill>
          <a:ln>
            <a:solidFill>
              <a:schemeClr val="tx1"/>
            </a:solidFill>
          </a:ln>
        </p:spPr>
        <p:txBody>
          <a:bodyPr wrap="square" rtlCol="0">
            <a:spAutoFit/>
          </a:bodyPr>
          <a:lstStyle/>
          <a:p>
            <a:r>
              <a:rPr lang="sl-SI" dirty="0"/>
              <a:t>p</a:t>
            </a:r>
            <a:r>
              <a:rPr lang="sl-SI" dirty="0" smtClean="0"/>
              <a:t>odjetje nima skoraj nikakršnega stika s kupci in trgom</a:t>
            </a:r>
            <a:endParaRPr lang="sl-SI" dirty="0"/>
          </a:p>
        </p:txBody>
      </p:sp>
      <p:cxnSp>
        <p:nvCxnSpPr>
          <p:cNvPr id="52" name="Raven povezovalnik 51"/>
          <p:cNvCxnSpPr>
            <a:stCxn id="51" idx="1"/>
          </p:cNvCxnSpPr>
          <p:nvPr/>
        </p:nvCxnSpPr>
        <p:spPr>
          <a:xfrm flipH="1">
            <a:off x="252239" y="6795933"/>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53" name="PoljeZBesedilom 52"/>
          <p:cNvSpPr txBox="1"/>
          <p:nvPr/>
        </p:nvSpPr>
        <p:spPr>
          <a:xfrm>
            <a:off x="623029" y="7281624"/>
            <a:ext cx="6397959" cy="369332"/>
          </a:xfrm>
          <a:prstGeom prst="rect">
            <a:avLst/>
          </a:prstGeom>
          <a:solidFill>
            <a:srgbClr val="FFC000"/>
          </a:solidFill>
          <a:ln>
            <a:solidFill>
              <a:schemeClr val="tx1"/>
            </a:solidFill>
          </a:ln>
        </p:spPr>
        <p:txBody>
          <a:bodyPr wrap="square" rtlCol="0">
            <a:spAutoFit/>
          </a:bodyPr>
          <a:lstStyle/>
          <a:p>
            <a:r>
              <a:rPr lang="sl-SI" dirty="0" smtClean="0"/>
              <a:t>ne pozna kulturoloških značilnosti trga</a:t>
            </a:r>
            <a:endParaRPr lang="sl-SI" dirty="0"/>
          </a:p>
        </p:txBody>
      </p:sp>
      <p:cxnSp>
        <p:nvCxnSpPr>
          <p:cNvPr id="54" name="Raven povezovalnik 53"/>
          <p:cNvCxnSpPr>
            <a:stCxn id="53" idx="1"/>
          </p:cNvCxnSpPr>
          <p:nvPr/>
        </p:nvCxnSpPr>
        <p:spPr>
          <a:xfrm flipH="1">
            <a:off x="252239" y="7466290"/>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55" name="PoljeZBesedilom 54"/>
          <p:cNvSpPr txBox="1"/>
          <p:nvPr/>
        </p:nvSpPr>
        <p:spPr>
          <a:xfrm>
            <a:off x="623029" y="7938988"/>
            <a:ext cx="6397959" cy="646331"/>
          </a:xfrm>
          <a:prstGeom prst="rect">
            <a:avLst/>
          </a:prstGeom>
          <a:solidFill>
            <a:srgbClr val="FFC000"/>
          </a:solidFill>
          <a:ln>
            <a:solidFill>
              <a:schemeClr val="tx1"/>
            </a:solidFill>
          </a:ln>
        </p:spPr>
        <p:txBody>
          <a:bodyPr wrap="square" rtlCol="0">
            <a:spAutoFit/>
          </a:bodyPr>
          <a:lstStyle/>
          <a:p>
            <a:r>
              <a:rPr lang="sl-SI" dirty="0" smtClean="0"/>
              <a:t>redkokdaj dobi povratne informacije o konkretnem dogajanju na trgu</a:t>
            </a:r>
            <a:endParaRPr lang="sl-SI" dirty="0"/>
          </a:p>
        </p:txBody>
      </p:sp>
      <p:cxnSp>
        <p:nvCxnSpPr>
          <p:cNvPr id="58" name="Raven povezovalnik 57"/>
          <p:cNvCxnSpPr/>
          <p:nvPr/>
        </p:nvCxnSpPr>
        <p:spPr>
          <a:xfrm flipH="1">
            <a:off x="252239" y="8227020"/>
            <a:ext cx="370790" cy="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0158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96255" y="306140"/>
            <a:ext cx="6405840" cy="369332"/>
          </a:xfrm>
          <a:prstGeom prst="rect">
            <a:avLst/>
          </a:prstGeom>
          <a:solidFill>
            <a:srgbClr val="FFFF00"/>
          </a:solidFill>
        </p:spPr>
        <p:txBody>
          <a:bodyPr wrap="square" rtlCol="0">
            <a:spAutoFit/>
          </a:bodyPr>
          <a:lstStyle/>
          <a:p>
            <a:r>
              <a:rPr lang="sl-SI" dirty="0" smtClean="0"/>
              <a:t>4.2.3.1.1.7 Katere posrednike poznamo pri posrednem izvozu?</a:t>
            </a:r>
            <a:endParaRPr lang="sl-SI" dirty="0"/>
          </a:p>
        </p:txBody>
      </p:sp>
      <p:sp>
        <p:nvSpPr>
          <p:cNvPr id="5" name="PoljeZBesedilom 4">
            <a:hlinkClick r:id="rId2" action="ppaction://hlinksldjump"/>
          </p:cNvPr>
          <p:cNvSpPr txBox="1"/>
          <p:nvPr/>
        </p:nvSpPr>
        <p:spPr>
          <a:xfrm>
            <a:off x="283299" y="810196"/>
            <a:ext cx="6737689" cy="382323"/>
          </a:xfrm>
          <a:prstGeom prst="rect">
            <a:avLst/>
          </a:prstGeom>
          <a:noFill/>
          <a:ln>
            <a:solidFill>
              <a:schemeClr val="tx1"/>
            </a:solidFill>
          </a:ln>
        </p:spPr>
        <p:txBody>
          <a:bodyPr wrap="square" rtlCol="0">
            <a:spAutoFit/>
          </a:bodyPr>
          <a:lstStyle/>
          <a:p>
            <a:r>
              <a:rPr lang="sl-SI" dirty="0" smtClean="0"/>
              <a:t>Posredniki, ki jih poznamo pri posrednem izvozu</a:t>
            </a:r>
            <a:endParaRPr lang="sl-SI" dirty="0"/>
          </a:p>
        </p:txBody>
      </p:sp>
      <p:cxnSp>
        <p:nvCxnSpPr>
          <p:cNvPr id="6" name="Raven povezovalnik 5"/>
          <p:cNvCxnSpPr/>
          <p:nvPr/>
        </p:nvCxnSpPr>
        <p:spPr>
          <a:xfrm>
            <a:off x="289675" y="1170237"/>
            <a:ext cx="0" cy="2808311"/>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623029" y="1426692"/>
            <a:ext cx="6397959" cy="646331"/>
          </a:xfrm>
          <a:prstGeom prst="rect">
            <a:avLst/>
          </a:prstGeom>
          <a:solidFill>
            <a:srgbClr val="FFC000"/>
          </a:solidFill>
          <a:ln>
            <a:solidFill>
              <a:schemeClr val="tx1"/>
            </a:solidFill>
          </a:ln>
        </p:spPr>
        <p:txBody>
          <a:bodyPr wrap="square" rtlCol="0">
            <a:spAutoFit/>
          </a:bodyPr>
          <a:lstStyle/>
          <a:p>
            <a:r>
              <a:rPr lang="sl-SI" dirty="0"/>
              <a:t>k</a:t>
            </a:r>
            <a:r>
              <a:rPr lang="sl-SI" dirty="0" smtClean="0"/>
              <a:t>omisionar je posrednik, ki izvaža ali uvaža blago v svojem imenu in za tuj račun, in to za domače podjetje</a:t>
            </a:r>
            <a:endParaRPr lang="sl-SI" dirty="0"/>
          </a:p>
        </p:txBody>
      </p:sp>
      <p:sp>
        <p:nvSpPr>
          <p:cNvPr id="11" name="PoljeZBesedilom 10"/>
          <p:cNvSpPr txBox="1"/>
          <p:nvPr/>
        </p:nvSpPr>
        <p:spPr>
          <a:xfrm>
            <a:off x="623029" y="2394372"/>
            <a:ext cx="6397959" cy="923330"/>
          </a:xfrm>
          <a:prstGeom prst="rect">
            <a:avLst/>
          </a:prstGeom>
          <a:solidFill>
            <a:srgbClr val="FFC000"/>
          </a:solidFill>
          <a:ln>
            <a:solidFill>
              <a:schemeClr val="tx1"/>
            </a:solidFill>
          </a:ln>
        </p:spPr>
        <p:txBody>
          <a:bodyPr wrap="square" rtlCol="0">
            <a:spAutoFit/>
          </a:bodyPr>
          <a:lstStyle/>
          <a:p>
            <a:r>
              <a:rPr lang="sl-SI" dirty="0" smtClean="0"/>
              <a:t>izvozni trgovec posluje v svojem imenu in za svoj račun. Blago od proizvajalca kupi po dogovorjeni ceni in ga proda naprej za določeno višino marže</a:t>
            </a:r>
            <a:endParaRPr lang="sl-SI" dirty="0"/>
          </a:p>
        </p:txBody>
      </p:sp>
      <p:cxnSp>
        <p:nvCxnSpPr>
          <p:cNvPr id="12" name="Raven povezovalnik 11"/>
          <p:cNvCxnSpPr/>
          <p:nvPr/>
        </p:nvCxnSpPr>
        <p:spPr>
          <a:xfrm flipH="1">
            <a:off x="252239" y="2682404"/>
            <a:ext cx="370790"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Raven povezovalnik 12"/>
          <p:cNvCxnSpPr/>
          <p:nvPr/>
        </p:nvCxnSpPr>
        <p:spPr>
          <a:xfrm flipH="1">
            <a:off x="252239" y="1818306"/>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15" name="PoljeZBesedilom 14"/>
          <p:cNvSpPr txBox="1"/>
          <p:nvPr/>
        </p:nvSpPr>
        <p:spPr>
          <a:xfrm>
            <a:off x="623029" y="3690516"/>
            <a:ext cx="6397959" cy="923330"/>
          </a:xfrm>
          <a:prstGeom prst="rect">
            <a:avLst/>
          </a:prstGeom>
          <a:solidFill>
            <a:srgbClr val="FFC000"/>
          </a:solidFill>
          <a:ln>
            <a:solidFill>
              <a:schemeClr val="tx1"/>
            </a:solidFill>
          </a:ln>
        </p:spPr>
        <p:txBody>
          <a:bodyPr wrap="square" rtlCol="0">
            <a:spAutoFit/>
          </a:bodyPr>
          <a:lstStyle/>
          <a:p>
            <a:r>
              <a:rPr lang="sl-SI" dirty="0" smtClean="0"/>
              <a:t>Generalni izvozniki so velike družbe, ki imajo dobro razvito lastno prodajno mrežo. Blago kupuje v svojem imenu in za svoj račun, zaslužek je marža</a:t>
            </a:r>
            <a:endParaRPr lang="sl-SI" dirty="0"/>
          </a:p>
        </p:txBody>
      </p:sp>
      <p:cxnSp>
        <p:nvCxnSpPr>
          <p:cNvPr id="16" name="Raven povezovalnik 15"/>
          <p:cNvCxnSpPr/>
          <p:nvPr/>
        </p:nvCxnSpPr>
        <p:spPr>
          <a:xfrm flipH="1">
            <a:off x="252239" y="3978548"/>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18" name="PoljeZBesedilom 17"/>
          <p:cNvSpPr txBox="1"/>
          <p:nvPr/>
        </p:nvSpPr>
        <p:spPr>
          <a:xfrm>
            <a:off x="396255" y="4901878"/>
            <a:ext cx="6405840" cy="646331"/>
          </a:xfrm>
          <a:prstGeom prst="rect">
            <a:avLst/>
          </a:prstGeom>
          <a:solidFill>
            <a:srgbClr val="FFFF00"/>
          </a:solidFill>
        </p:spPr>
        <p:txBody>
          <a:bodyPr wrap="square" rtlCol="0">
            <a:spAutoFit/>
          </a:bodyPr>
          <a:lstStyle/>
          <a:p>
            <a:r>
              <a:rPr lang="sl-SI" dirty="0" smtClean="0"/>
              <a:t>4.2.3.1.1.8 Kakšne so značilnosti </a:t>
            </a:r>
            <a:r>
              <a:rPr lang="sl-SI" b="1" dirty="0" smtClean="0"/>
              <a:t>kooperativnega izvoza</a:t>
            </a:r>
            <a:r>
              <a:rPr lang="sl-SI" dirty="0" smtClean="0"/>
              <a:t> kot </a:t>
            </a:r>
            <a:r>
              <a:rPr lang="sl-SI" b="1" dirty="0" smtClean="0"/>
              <a:t>izvozne oblike nastopa</a:t>
            </a:r>
            <a:r>
              <a:rPr lang="sl-SI" dirty="0" smtClean="0"/>
              <a:t>?</a:t>
            </a:r>
            <a:endParaRPr lang="sl-SI" dirty="0"/>
          </a:p>
        </p:txBody>
      </p:sp>
      <p:sp>
        <p:nvSpPr>
          <p:cNvPr id="19" name="PoljeZBesedilom 18"/>
          <p:cNvSpPr txBox="1"/>
          <p:nvPr/>
        </p:nvSpPr>
        <p:spPr>
          <a:xfrm>
            <a:off x="2772519" y="5634732"/>
            <a:ext cx="2088232" cy="369332"/>
          </a:xfrm>
          <a:prstGeom prst="rect">
            <a:avLst/>
          </a:prstGeom>
          <a:noFill/>
          <a:ln>
            <a:solidFill>
              <a:schemeClr val="tx1"/>
            </a:solidFill>
          </a:ln>
        </p:spPr>
        <p:txBody>
          <a:bodyPr wrap="square" rtlCol="0">
            <a:spAutoFit/>
          </a:bodyPr>
          <a:lstStyle/>
          <a:p>
            <a:r>
              <a:rPr lang="sl-SI" dirty="0" smtClean="0"/>
              <a:t>Kooperativni izvoz</a:t>
            </a:r>
            <a:endParaRPr lang="sl-SI" dirty="0"/>
          </a:p>
        </p:txBody>
      </p:sp>
      <p:sp>
        <p:nvSpPr>
          <p:cNvPr id="23" name="PoljeZBesedilom 22"/>
          <p:cNvSpPr txBox="1"/>
          <p:nvPr/>
        </p:nvSpPr>
        <p:spPr>
          <a:xfrm>
            <a:off x="3420591" y="6138788"/>
            <a:ext cx="1656184" cy="646331"/>
          </a:xfrm>
          <a:prstGeom prst="rect">
            <a:avLst/>
          </a:prstGeom>
          <a:noFill/>
        </p:spPr>
        <p:txBody>
          <a:bodyPr wrap="square" rtlCol="0">
            <a:spAutoFit/>
          </a:bodyPr>
          <a:lstStyle/>
          <a:p>
            <a:pPr algn="ctr"/>
            <a:r>
              <a:rPr lang="sl-SI" dirty="0"/>
              <a:t>j</a:t>
            </a:r>
            <a:r>
              <a:rPr lang="sl-SI" dirty="0" smtClean="0"/>
              <a:t>e oblika sodelovanja </a:t>
            </a:r>
            <a:endParaRPr lang="sl-SI" dirty="0"/>
          </a:p>
        </p:txBody>
      </p:sp>
      <p:cxnSp>
        <p:nvCxnSpPr>
          <p:cNvPr id="24" name="Raven puščični povezovalnik 23"/>
          <p:cNvCxnSpPr/>
          <p:nvPr/>
        </p:nvCxnSpPr>
        <p:spPr>
          <a:xfrm>
            <a:off x="3564607" y="5991290"/>
            <a:ext cx="0" cy="926812"/>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6" name="PoljeZBesedilom 25"/>
          <p:cNvSpPr txBox="1"/>
          <p:nvPr/>
        </p:nvSpPr>
        <p:spPr>
          <a:xfrm>
            <a:off x="2304467" y="6927394"/>
            <a:ext cx="2520280" cy="369332"/>
          </a:xfrm>
          <a:prstGeom prst="rect">
            <a:avLst/>
          </a:prstGeom>
          <a:noFill/>
          <a:ln>
            <a:solidFill>
              <a:schemeClr val="tx1"/>
            </a:solidFill>
          </a:ln>
        </p:spPr>
        <p:txBody>
          <a:bodyPr wrap="square" rtlCol="0">
            <a:spAutoFit/>
          </a:bodyPr>
          <a:lstStyle/>
          <a:p>
            <a:pPr algn="ctr"/>
            <a:r>
              <a:rPr lang="sl-SI" dirty="0" smtClean="0"/>
              <a:t>z drugimi podjetji</a:t>
            </a:r>
            <a:endParaRPr lang="sl-SI" dirty="0"/>
          </a:p>
        </p:txBody>
      </p:sp>
      <p:sp>
        <p:nvSpPr>
          <p:cNvPr id="42" name="PoljeZBesedilom 41">
            <a:hlinkClick r:id="rId2" action="ppaction://hlinksldjump"/>
          </p:cNvPr>
          <p:cNvSpPr txBox="1"/>
          <p:nvPr/>
        </p:nvSpPr>
        <p:spPr>
          <a:xfrm>
            <a:off x="355307" y="7657930"/>
            <a:ext cx="6737689" cy="382323"/>
          </a:xfrm>
          <a:prstGeom prst="rect">
            <a:avLst/>
          </a:prstGeom>
          <a:noFill/>
          <a:ln>
            <a:solidFill>
              <a:schemeClr val="tx1"/>
            </a:solidFill>
          </a:ln>
        </p:spPr>
        <p:txBody>
          <a:bodyPr wrap="square" rtlCol="0">
            <a:spAutoFit/>
          </a:bodyPr>
          <a:lstStyle/>
          <a:p>
            <a:r>
              <a:rPr lang="sl-SI" dirty="0" smtClean="0"/>
              <a:t>Področja sodelovanja</a:t>
            </a:r>
            <a:endParaRPr lang="sl-SI" dirty="0"/>
          </a:p>
        </p:txBody>
      </p:sp>
      <p:sp>
        <p:nvSpPr>
          <p:cNvPr id="43" name="PoljeZBesedilom 42"/>
          <p:cNvSpPr txBox="1"/>
          <p:nvPr/>
        </p:nvSpPr>
        <p:spPr>
          <a:xfrm>
            <a:off x="695037" y="8274426"/>
            <a:ext cx="6397959" cy="369332"/>
          </a:xfrm>
          <a:prstGeom prst="rect">
            <a:avLst/>
          </a:prstGeom>
          <a:solidFill>
            <a:srgbClr val="FFC000"/>
          </a:solidFill>
          <a:ln>
            <a:solidFill>
              <a:schemeClr val="tx1"/>
            </a:solidFill>
          </a:ln>
        </p:spPr>
        <p:txBody>
          <a:bodyPr wrap="square" rtlCol="0">
            <a:spAutoFit/>
          </a:bodyPr>
          <a:lstStyle/>
          <a:p>
            <a:r>
              <a:rPr lang="sl-SI" dirty="0" smtClean="0"/>
              <a:t>skupna raziskava trga</a:t>
            </a:r>
            <a:endParaRPr lang="sl-SI" dirty="0"/>
          </a:p>
        </p:txBody>
      </p:sp>
      <p:sp>
        <p:nvSpPr>
          <p:cNvPr id="44" name="PoljeZBesedilom 43"/>
          <p:cNvSpPr txBox="1"/>
          <p:nvPr/>
        </p:nvSpPr>
        <p:spPr>
          <a:xfrm>
            <a:off x="695037" y="8793792"/>
            <a:ext cx="6397959" cy="369332"/>
          </a:xfrm>
          <a:prstGeom prst="rect">
            <a:avLst/>
          </a:prstGeom>
          <a:solidFill>
            <a:srgbClr val="FFC000"/>
          </a:solidFill>
          <a:ln>
            <a:solidFill>
              <a:schemeClr val="tx1"/>
            </a:solidFill>
          </a:ln>
        </p:spPr>
        <p:txBody>
          <a:bodyPr wrap="square" rtlCol="0">
            <a:spAutoFit/>
          </a:bodyPr>
          <a:lstStyle/>
          <a:p>
            <a:r>
              <a:rPr lang="sl-SI" dirty="0"/>
              <a:t>s</a:t>
            </a:r>
            <a:r>
              <a:rPr lang="sl-SI" dirty="0" smtClean="0"/>
              <a:t>kupen nastop na mednarodnih sejmih …</a:t>
            </a:r>
            <a:endParaRPr lang="sl-SI" dirty="0"/>
          </a:p>
        </p:txBody>
      </p:sp>
      <p:cxnSp>
        <p:nvCxnSpPr>
          <p:cNvPr id="45" name="Raven povezovalnik 44"/>
          <p:cNvCxnSpPr/>
          <p:nvPr/>
        </p:nvCxnSpPr>
        <p:spPr>
          <a:xfrm flipH="1">
            <a:off x="324247" y="8993550"/>
            <a:ext cx="370790"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Raven povezovalnik 45"/>
          <p:cNvCxnSpPr/>
          <p:nvPr/>
        </p:nvCxnSpPr>
        <p:spPr>
          <a:xfrm flipH="1">
            <a:off x="324247" y="8433752"/>
            <a:ext cx="370790"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Raven povezovalnik 49"/>
          <p:cNvCxnSpPr/>
          <p:nvPr/>
        </p:nvCxnSpPr>
        <p:spPr>
          <a:xfrm>
            <a:off x="355307" y="8040253"/>
            <a:ext cx="0" cy="953297"/>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437757" y="9253139"/>
            <a:ext cx="6264696" cy="646331"/>
          </a:xfrm>
          <a:prstGeom prst="rect">
            <a:avLst/>
          </a:prstGeom>
          <a:noFill/>
        </p:spPr>
        <p:txBody>
          <a:bodyPr wrap="square" rtlCol="0">
            <a:spAutoFit/>
          </a:bodyPr>
          <a:lstStyle/>
          <a:p>
            <a:r>
              <a:rPr lang="sl-SI" dirty="0" smtClean="0"/>
              <a:t>zanimivo za majhna podjetja nimajo niti izkušenj niti znanja za neposredni izvoz svojih izdelkov</a:t>
            </a:r>
            <a:endParaRPr lang="sl-SI" dirty="0"/>
          </a:p>
        </p:txBody>
      </p:sp>
      <p:sp>
        <p:nvSpPr>
          <p:cNvPr id="53" name="PoljeZBesedilom 52"/>
          <p:cNvSpPr txBox="1"/>
          <p:nvPr/>
        </p:nvSpPr>
        <p:spPr>
          <a:xfrm>
            <a:off x="252239" y="9956953"/>
            <a:ext cx="6264696" cy="646331"/>
          </a:xfrm>
          <a:prstGeom prst="rect">
            <a:avLst/>
          </a:prstGeom>
          <a:noFill/>
        </p:spPr>
        <p:txBody>
          <a:bodyPr wrap="square" rtlCol="0">
            <a:spAutoFit/>
          </a:bodyPr>
          <a:lstStyle/>
          <a:p>
            <a:r>
              <a:rPr lang="sl-SI" dirty="0" smtClean="0"/>
              <a:t>a.) izvozno združenje</a:t>
            </a:r>
          </a:p>
          <a:p>
            <a:r>
              <a:rPr lang="sl-SI" dirty="0" smtClean="0"/>
              <a:t>b.) konzorcij</a:t>
            </a:r>
            <a:endParaRPr lang="sl-SI" dirty="0"/>
          </a:p>
        </p:txBody>
      </p:sp>
      <p:sp>
        <p:nvSpPr>
          <p:cNvPr id="54" name="Desni zaviti oklepaj 53"/>
          <p:cNvSpPr/>
          <p:nvPr/>
        </p:nvSpPr>
        <p:spPr>
          <a:xfrm>
            <a:off x="2304467" y="9899470"/>
            <a:ext cx="180020" cy="70381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55" name="PoljeZBesedilom 54"/>
          <p:cNvSpPr txBox="1"/>
          <p:nvPr/>
        </p:nvSpPr>
        <p:spPr>
          <a:xfrm>
            <a:off x="2700511" y="9956953"/>
            <a:ext cx="1656184" cy="646331"/>
          </a:xfrm>
          <a:prstGeom prst="rect">
            <a:avLst/>
          </a:prstGeom>
          <a:noFill/>
        </p:spPr>
        <p:txBody>
          <a:bodyPr wrap="square" rtlCol="0">
            <a:spAutoFit/>
          </a:bodyPr>
          <a:lstStyle/>
          <a:p>
            <a:pPr algn="ctr"/>
            <a:r>
              <a:rPr lang="sl-SI" dirty="0"/>
              <a:t>n</a:t>
            </a:r>
            <a:r>
              <a:rPr lang="sl-SI" dirty="0" smtClean="0"/>
              <a:t>ajbolj poznani obliki</a:t>
            </a:r>
            <a:endParaRPr lang="sl-SI" dirty="0"/>
          </a:p>
        </p:txBody>
      </p:sp>
    </p:spTree>
    <p:extLst>
      <p:ext uri="{BB962C8B-B14F-4D97-AF65-F5344CB8AC3E}">
        <p14:creationId xmlns:p14="http://schemas.microsoft.com/office/powerpoint/2010/main" val="264063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jeZBesedilom 4"/>
          <p:cNvSpPr txBox="1"/>
          <p:nvPr/>
        </p:nvSpPr>
        <p:spPr>
          <a:xfrm>
            <a:off x="180231" y="306140"/>
            <a:ext cx="6405840" cy="369332"/>
          </a:xfrm>
          <a:prstGeom prst="rect">
            <a:avLst/>
          </a:prstGeom>
          <a:solidFill>
            <a:srgbClr val="FFFF00"/>
          </a:solidFill>
        </p:spPr>
        <p:txBody>
          <a:bodyPr wrap="square" rtlCol="0">
            <a:spAutoFit/>
          </a:bodyPr>
          <a:lstStyle/>
          <a:p>
            <a:r>
              <a:rPr lang="sl-SI" dirty="0" smtClean="0"/>
              <a:t>4.2.3.1.1.9 Kakšne so značilnosti </a:t>
            </a:r>
            <a:r>
              <a:rPr lang="sl-SI" b="1" dirty="0" smtClean="0"/>
              <a:t>pogodbene oblike izvoza</a:t>
            </a:r>
            <a:r>
              <a:rPr lang="sl-SI" dirty="0" smtClean="0"/>
              <a:t>?</a:t>
            </a:r>
            <a:endParaRPr lang="sl-SI" dirty="0"/>
          </a:p>
        </p:txBody>
      </p:sp>
      <p:sp>
        <p:nvSpPr>
          <p:cNvPr id="7" name="PoljeZBesedilom 6"/>
          <p:cNvSpPr txBox="1"/>
          <p:nvPr/>
        </p:nvSpPr>
        <p:spPr>
          <a:xfrm>
            <a:off x="180231" y="810196"/>
            <a:ext cx="6405840" cy="646331"/>
          </a:xfrm>
          <a:prstGeom prst="rect">
            <a:avLst/>
          </a:prstGeom>
          <a:solidFill>
            <a:srgbClr val="FFFF00"/>
          </a:solidFill>
        </p:spPr>
        <p:txBody>
          <a:bodyPr wrap="square" rtlCol="0">
            <a:spAutoFit/>
          </a:bodyPr>
          <a:lstStyle/>
          <a:p>
            <a:r>
              <a:rPr lang="sl-SI" dirty="0" smtClean="0"/>
              <a:t>4.2.3.1.1.9.1 Iz katerih razlogov podjetje izbere pogodbeno obliko vstopa?</a:t>
            </a:r>
            <a:endParaRPr lang="sl-SI" dirty="0"/>
          </a:p>
        </p:txBody>
      </p:sp>
      <p:sp>
        <p:nvSpPr>
          <p:cNvPr id="8" name="PoljeZBesedilom 7">
            <a:hlinkClick r:id="rId2" action="ppaction://hlinksldjump"/>
          </p:cNvPr>
          <p:cNvSpPr txBox="1"/>
          <p:nvPr/>
        </p:nvSpPr>
        <p:spPr>
          <a:xfrm>
            <a:off x="211291" y="1530276"/>
            <a:ext cx="6737689" cy="382323"/>
          </a:xfrm>
          <a:prstGeom prst="rect">
            <a:avLst/>
          </a:prstGeom>
          <a:noFill/>
          <a:ln>
            <a:solidFill>
              <a:schemeClr val="tx1"/>
            </a:solidFill>
          </a:ln>
        </p:spPr>
        <p:txBody>
          <a:bodyPr wrap="square" rtlCol="0">
            <a:spAutoFit/>
          </a:bodyPr>
          <a:lstStyle/>
          <a:p>
            <a:r>
              <a:rPr lang="sl-SI" dirty="0" smtClean="0"/>
              <a:t>Pogodbeno obliko vstopa izbere podjetje iz različnih razlogov</a:t>
            </a:r>
            <a:endParaRPr lang="sl-SI" dirty="0"/>
          </a:p>
        </p:txBody>
      </p:sp>
      <p:cxnSp>
        <p:nvCxnSpPr>
          <p:cNvPr id="9" name="Raven povezovalnik 8"/>
          <p:cNvCxnSpPr/>
          <p:nvPr/>
        </p:nvCxnSpPr>
        <p:spPr>
          <a:xfrm>
            <a:off x="217667" y="1890317"/>
            <a:ext cx="0" cy="2727011"/>
          </a:xfrm>
          <a:prstGeom prst="line">
            <a:avLst/>
          </a:prstGeom>
        </p:spPr>
        <p:style>
          <a:lnRef idx="1">
            <a:schemeClr val="accent1"/>
          </a:lnRef>
          <a:fillRef idx="0">
            <a:schemeClr val="accent1"/>
          </a:fillRef>
          <a:effectRef idx="0">
            <a:schemeClr val="accent1"/>
          </a:effectRef>
          <a:fontRef idx="minor">
            <a:schemeClr val="tx1"/>
          </a:fontRef>
        </p:style>
      </p:cxnSp>
      <p:sp>
        <p:nvSpPr>
          <p:cNvPr id="10" name="PoljeZBesedilom 9"/>
          <p:cNvSpPr txBox="1"/>
          <p:nvPr/>
        </p:nvSpPr>
        <p:spPr>
          <a:xfrm>
            <a:off x="551021" y="2146772"/>
            <a:ext cx="6397959" cy="369332"/>
          </a:xfrm>
          <a:prstGeom prst="rect">
            <a:avLst/>
          </a:prstGeom>
          <a:solidFill>
            <a:srgbClr val="FFC000"/>
          </a:solidFill>
          <a:ln>
            <a:solidFill>
              <a:schemeClr val="tx1"/>
            </a:solidFill>
          </a:ln>
        </p:spPr>
        <p:txBody>
          <a:bodyPr wrap="square" rtlCol="0">
            <a:spAutoFit/>
          </a:bodyPr>
          <a:lstStyle/>
          <a:p>
            <a:r>
              <a:rPr lang="sl-SI" dirty="0"/>
              <a:t>p</a:t>
            </a:r>
            <a:r>
              <a:rPr lang="sl-SI" dirty="0" smtClean="0"/>
              <a:t>oslovni razlogi</a:t>
            </a:r>
            <a:endParaRPr lang="sl-SI" dirty="0"/>
          </a:p>
        </p:txBody>
      </p:sp>
      <p:sp>
        <p:nvSpPr>
          <p:cNvPr id="11" name="PoljeZBesedilom 10"/>
          <p:cNvSpPr txBox="1"/>
          <p:nvPr/>
        </p:nvSpPr>
        <p:spPr>
          <a:xfrm>
            <a:off x="551021" y="2898428"/>
            <a:ext cx="6397959" cy="369332"/>
          </a:xfrm>
          <a:prstGeom prst="rect">
            <a:avLst/>
          </a:prstGeom>
          <a:solidFill>
            <a:srgbClr val="FFC000"/>
          </a:solidFill>
          <a:ln>
            <a:solidFill>
              <a:schemeClr val="tx1"/>
            </a:solidFill>
          </a:ln>
        </p:spPr>
        <p:txBody>
          <a:bodyPr wrap="square" rtlCol="0">
            <a:spAutoFit/>
          </a:bodyPr>
          <a:lstStyle/>
          <a:p>
            <a:r>
              <a:rPr lang="sl-SI" dirty="0" smtClean="0"/>
              <a:t>davčni </a:t>
            </a:r>
            <a:r>
              <a:rPr lang="sl-SI" dirty="0" err="1" smtClean="0"/>
              <a:t>razlogihr</a:t>
            </a:r>
            <a:endParaRPr lang="sl-SI" dirty="0"/>
          </a:p>
        </p:txBody>
      </p:sp>
      <p:cxnSp>
        <p:nvCxnSpPr>
          <p:cNvPr id="12" name="Raven povezovalnik 11"/>
          <p:cNvCxnSpPr/>
          <p:nvPr/>
        </p:nvCxnSpPr>
        <p:spPr>
          <a:xfrm flipH="1">
            <a:off x="180231" y="3114450"/>
            <a:ext cx="370790"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Raven povezovalnik 12"/>
          <p:cNvCxnSpPr/>
          <p:nvPr/>
        </p:nvCxnSpPr>
        <p:spPr>
          <a:xfrm flipH="1">
            <a:off x="180231" y="2322364"/>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14" name="PoljeZBesedilom 13"/>
          <p:cNvSpPr txBox="1"/>
          <p:nvPr/>
        </p:nvSpPr>
        <p:spPr>
          <a:xfrm>
            <a:off x="551021" y="3690516"/>
            <a:ext cx="6397959" cy="369332"/>
          </a:xfrm>
          <a:prstGeom prst="rect">
            <a:avLst/>
          </a:prstGeom>
          <a:solidFill>
            <a:srgbClr val="FFC000"/>
          </a:solidFill>
          <a:ln>
            <a:solidFill>
              <a:schemeClr val="tx1"/>
            </a:solidFill>
          </a:ln>
        </p:spPr>
        <p:txBody>
          <a:bodyPr wrap="square" rtlCol="0">
            <a:spAutoFit/>
          </a:bodyPr>
          <a:lstStyle/>
          <a:p>
            <a:r>
              <a:rPr lang="sl-SI" dirty="0" smtClean="0"/>
              <a:t>carinske omejitve</a:t>
            </a:r>
            <a:endParaRPr lang="sl-SI" dirty="0"/>
          </a:p>
        </p:txBody>
      </p:sp>
      <p:cxnSp>
        <p:nvCxnSpPr>
          <p:cNvPr id="15" name="Raven povezovalnik 14"/>
          <p:cNvCxnSpPr/>
          <p:nvPr/>
        </p:nvCxnSpPr>
        <p:spPr>
          <a:xfrm flipH="1">
            <a:off x="180231" y="3906540"/>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18" name="PoljeZBesedilom 17"/>
          <p:cNvSpPr txBox="1"/>
          <p:nvPr/>
        </p:nvSpPr>
        <p:spPr>
          <a:xfrm>
            <a:off x="623029" y="4401304"/>
            <a:ext cx="6397959" cy="646331"/>
          </a:xfrm>
          <a:prstGeom prst="rect">
            <a:avLst/>
          </a:prstGeom>
          <a:solidFill>
            <a:srgbClr val="FFC000"/>
          </a:solidFill>
          <a:ln>
            <a:solidFill>
              <a:schemeClr val="tx1"/>
            </a:solidFill>
          </a:ln>
        </p:spPr>
        <p:txBody>
          <a:bodyPr wrap="square" rtlCol="0">
            <a:spAutoFit/>
          </a:bodyPr>
          <a:lstStyle/>
          <a:p>
            <a:r>
              <a:rPr lang="sl-SI" dirty="0" smtClean="0"/>
              <a:t>velika oddaljenost tujega trga, da nastopa pri prodaji na tujem trgu kot domači proizvajalec itd.</a:t>
            </a:r>
            <a:endParaRPr lang="sl-SI" dirty="0"/>
          </a:p>
        </p:txBody>
      </p:sp>
      <p:cxnSp>
        <p:nvCxnSpPr>
          <p:cNvPr id="19" name="Raven povezovalnik 18"/>
          <p:cNvCxnSpPr/>
          <p:nvPr/>
        </p:nvCxnSpPr>
        <p:spPr>
          <a:xfrm flipH="1">
            <a:off x="252239" y="4617328"/>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21" name="PoljeZBesedilom 20"/>
          <p:cNvSpPr txBox="1"/>
          <p:nvPr/>
        </p:nvSpPr>
        <p:spPr>
          <a:xfrm>
            <a:off x="332631" y="5274692"/>
            <a:ext cx="6405840" cy="369332"/>
          </a:xfrm>
          <a:prstGeom prst="rect">
            <a:avLst/>
          </a:prstGeom>
          <a:solidFill>
            <a:srgbClr val="FFFF00"/>
          </a:solidFill>
        </p:spPr>
        <p:txBody>
          <a:bodyPr wrap="square" rtlCol="0">
            <a:spAutoFit/>
          </a:bodyPr>
          <a:lstStyle/>
          <a:p>
            <a:r>
              <a:rPr lang="sl-SI" dirty="0" smtClean="0"/>
              <a:t>4.2.3.1.1.9.2 Kaj je osnova za pogodbeno obliko?</a:t>
            </a:r>
            <a:endParaRPr lang="sl-SI" dirty="0"/>
          </a:p>
        </p:txBody>
      </p:sp>
      <p:sp>
        <p:nvSpPr>
          <p:cNvPr id="22" name="PoljeZBesedilom 21"/>
          <p:cNvSpPr txBox="1"/>
          <p:nvPr/>
        </p:nvSpPr>
        <p:spPr>
          <a:xfrm>
            <a:off x="180231" y="5706740"/>
            <a:ext cx="6768749" cy="646331"/>
          </a:xfrm>
          <a:prstGeom prst="rect">
            <a:avLst/>
          </a:prstGeom>
          <a:noFill/>
        </p:spPr>
        <p:txBody>
          <a:bodyPr wrap="square" rtlCol="0">
            <a:spAutoFit/>
          </a:bodyPr>
          <a:lstStyle/>
          <a:p>
            <a:r>
              <a:rPr lang="sl-SI" dirty="0" smtClean="0"/>
              <a:t>Sklenjena pogodba s partnerjem na tujem trgu za prenos proizvodnje ali druge poslovne funkcije</a:t>
            </a:r>
            <a:endParaRPr lang="sl-SI" dirty="0"/>
          </a:p>
        </p:txBody>
      </p:sp>
      <p:sp>
        <p:nvSpPr>
          <p:cNvPr id="23" name="PoljeZBesedilom 22"/>
          <p:cNvSpPr txBox="1"/>
          <p:nvPr/>
        </p:nvSpPr>
        <p:spPr>
          <a:xfrm>
            <a:off x="324247" y="6426820"/>
            <a:ext cx="6405840" cy="369332"/>
          </a:xfrm>
          <a:prstGeom prst="rect">
            <a:avLst/>
          </a:prstGeom>
          <a:solidFill>
            <a:srgbClr val="FFFF00"/>
          </a:solidFill>
        </p:spPr>
        <p:txBody>
          <a:bodyPr wrap="square" rtlCol="0">
            <a:spAutoFit/>
          </a:bodyPr>
          <a:lstStyle/>
          <a:p>
            <a:r>
              <a:rPr lang="sl-SI" dirty="0" smtClean="0"/>
              <a:t>4.2.3.1.1.9.3 Katere pogodbene oblike poznamo?</a:t>
            </a:r>
            <a:endParaRPr lang="sl-SI" dirty="0"/>
          </a:p>
        </p:txBody>
      </p:sp>
      <p:sp>
        <p:nvSpPr>
          <p:cNvPr id="24" name="PoljeZBesedilom 23">
            <a:hlinkClick r:id="rId2" action="ppaction://hlinksldjump"/>
          </p:cNvPr>
          <p:cNvSpPr txBox="1"/>
          <p:nvPr/>
        </p:nvSpPr>
        <p:spPr>
          <a:xfrm>
            <a:off x="283299" y="6858868"/>
            <a:ext cx="6737689" cy="382323"/>
          </a:xfrm>
          <a:prstGeom prst="rect">
            <a:avLst/>
          </a:prstGeom>
          <a:noFill/>
          <a:ln>
            <a:solidFill>
              <a:schemeClr val="tx1"/>
            </a:solidFill>
          </a:ln>
        </p:spPr>
        <p:txBody>
          <a:bodyPr wrap="square" rtlCol="0">
            <a:spAutoFit/>
          </a:bodyPr>
          <a:lstStyle/>
          <a:p>
            <a:r>
              <a:rPr lang="sl-SI" dirty="0" smtClean="0"/>
              <a:t>Poznamo naslednje pogodbene oblike</a:t>
            </a:r>
            <a:endParaRPr lang="sl-SI" dirty="0"/>
          </a:p>
        </p:txBody>
      </p:sp>
      <p:cxnSp>
        <p:nvCxnSpPr>
          <p:cNvPr id="25" name="Raven povezovalnik 24"/>
          <p:cNvCxnSpPr/>
          <p:nvPr/>
        </p:nvCxnSpPr>
        <p:spPr>
          <a:xfrm>
            <a:off x="289675" y="7218909"/>
            <a:ext cx="0" cy="2727011"/>
          </a:xfrm>
          <a:prstGeom prst="line">
            <a:avLst/>
          </a:prstGeom>
        </p:spPr>
        <p:style>
          <a:lnRef idx="1">
            <a:schemeClr val="accent1"/>
          </a:lnRef>
          <a:fillRef idx="0">
            <a:schemeClr val="accent1"/>
          </a:fillRef>
          <a:effectRef idx="0">
            <a:schemeClr val="accent1"/>
          </a:effectRef>
          <a:fontRef idx="minor">
            <a:schemeClr val="tx1"/>
          </a:fontRef>
        </p:style>
      </p:cxnSp>
      <p:sp>
        <p:nvSpPr>
          <p:cNvPr id="26" name="PoljeZBesedilom 25"/>
          <p:cNvSpPr txBox="1"/>
          <p:nvPr/>
        </p:nvSpPr>
        <p:spPr>
          <a:xfrm>
            <a:off x="623029" y="7475364"/>
            <a:ext cx="6397959" cy="369332"/>
          </a:xfrm>
          <a:prstGeom prst="rect">
            <a:avLst/>
          </a:prstGeom>
          <a:solidFill>
            <a:srgbClr val="FFC000"/>
          </a:solidFill>
          <a:ln>
            <a:solidFill>
              <a:schemeClr val="tx1"/>
            </a:solidFill>
          </a:ln>
        </p:spPr>
        <p:txBody>
          <a:bodyPr wrap="square" rtlCol="0">
            <a:spAutoFit/>
          </a:bodyPr>
          <a:lstStyle/>
          <a:p>
            <a:r>
              <a:rPr lang="sl-SI" dirty="0" smtClean="0"/>
              <a:t>pogodbene proizvodnja</a:t>
            </a:r>
            <a:endParaRPr lang="sl-SI" dirty="0"/>
          </a:p>
        </p:txBody>
      </p:sp>
      <p:sp>
        <p:nvSpPr>
          <p:cNvPr id="27" name="PoljeZBesedilom 26"/>
          <p:cNvSpPr txBox="1"/>
          <p:nvPr/>
        </p:nvSpPr>
        <p:spPr>
          <a:xfrm>
            <a:off x="623029" y="8227020"/>
            <a:ext cx="6397959" cy="369332"/>
          </a:xfrm>
          <a:prstGeom prst="rect">
            <a:avLst/>
          </a:prstGeom>
          <a:solidFill>
            <a:srgbClr val="FFC000"/>
          </a:solidFill>
          <a:ln>
            <a:solidFill>
              <a:schemeClr val="tx1"/>
            </a:solidFill>
          </a:ln>
        </p:spPr>
        <p:txBody>
          <a:bodyPr wrap="square" rtlCol="0">
            <a:spAutoFit/>
          </a:bodyPr>
          <a:lstStyle/>
          <a:p>
            <a:r>
              <a:rPr lang="sl-SI" dirty="0" smtClean="0"/>
              <a:t>licenčno poslovanje</a:t>
            </a:r>
            <a:endParaRPr lang="sl-SI" dirty="0"/>
          </a:p>
        </p:txBody>
      </p:sp>
      <p:cxnSp>
        <p:nvCxnSpPr>
          <p:cNvPr id="28" name="Raven povezovalnik 27"/>
          <p:cNvCxnSpPr/>
          <p:nvPr/>
        </p:nvCxnSpPr>
        <p:spPr>
          <a:xfrm flipH="1">
            <a:off x="252239" y="8443042"/>
            <a:ext cx="370790"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Raven povezovalnik 28"/>
          <p:cNvCxnSpPr/>
          <p:nvPr/>
        </p:nvCxnSpPr>
        <p:spPr>
          <a:xfrm flipH="1">
            <a:off x="252239" y="7650956"/>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623029" y="9019108"/>
            <a:ext cx="6397959" cy="369332"/>
          </a:xfrm>
          <a:prstGeom prst="rect">
            <a:avLst/>
          </a:prstGeom>
          <a:solidFill>
            <a:srgbClr val="FFC000"/>
          </a:solidFill>
          <a:ln>
            <a:solidFill>
              <a:schemeClr val="tx1"/>
            </a:solidFill>
          </a:ln>
        </p:spPr>
        <p:txBody>
          <a:bodyPr wrap="square" rtlCol="0">
            <a:spAutoFit/>
          </a:bodyPr>
          <a:lstStyle/>
          <a:p>
            <a:r>
              <a:rPr lang="sl-SI" dirty="0" err="1" smtClean="0"/>
              <a:t>franšizing</a:t>
            </a:r>
            <a:endParaRPr lang="sl-SI" dirty="0"/>
          </a:p>
        </p:txBody>
      </p:sp>
      <p:cxnSp>
        <p:nvCxnSpPr>
          <p:cNvPr id="31" name="Raven povezovalnik 30"/>
          <p:cNvCxnSpPr/>
          <p:nvPr/>
        </p:nvCxnSpPr>
        <p:spPr>
          <a:xfrm flipH="1">
            <a:off x="252239" y="9235132"/>
            <a:ext cx="370790" cy="2"/>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695037" y="9729896"/>
            <a:ext cx="6397959" cy="369332"/>
          </a:xfrm>
          <a:prstGeom prst="rect">
            <a:avLst/>
          </a:prstGeom>
          <a:solidFill>
            <a:srgbClr val="FFC000"/>
          </a:solidFill>
          <a:ln>
            <a:solidFill>
              <a:schemeClr val="tx1"/>
            </a:solidFill>
          </a:ln>
        </p:spPr>
        <p:txBody>
          <a:bodyPr wrap="square" rtlCol="0">
            <a:spAutoFit/>
          </a:bodyPr>
          <a:lstStyle/>
          <a:p>
            <a:r>
              <a:rPr lang="sl-SI" dirty="0" smtClean="0"/>
              <a:t>skupna vlaganja</a:t>
            </a:r>
            <a:endParaRPr lang="sl-SI" dirty="0"/>
          </a:p>
        </p:txBody>
      </p:sp>
      <p:cxnSp>
        <p:nvCxnSpPr>
          <p:cNvPr id="33" name="Raven povezovalnik 32"/>
          <p:cNvCxnSpPr/>
          <p:nvPr/>
        </p:nvCxnSpPr>
        <p:spPr>
          <a:xfrm flipH="1">
            <a:off x="324247" y="9945920"/>
            <a:ext cx="370790" cy="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1676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68263" y="162124"/>
            <a:ext cx="6405840" cy="369332"/>
          </a:xfrm>
          <a:prstGeom prst="rect">
            <a:avLst/>
          </a:prstGeom>
          <a:solidFill>
            <a:srgbClr val="FFFF00"/>
          </a:solidFill>
        </p:spPr>
        <p:txBody>
          <a:bodyPr wrap="square" rtlCol="0">
            <a:spAutoFit/>
          </a:bodyPr>
          <a:lstStyle/>
          <a:p>
            <a:r>
              <a:rPr lang="sl-SI" dirty="0" smtClean="0"/>
              <a:t>4.2.3.1.1.9.3.1 Kakšne so značilnosti pogodbene proizvodnje?</a:t>
            </a:r>
            <a:endParaRPr lang="sl-SI" dirty="0"/>
          </a:p>
        </p:txBody>
      </p:sp>
      <p:sp>
        <p:nvSpPr>
          <p:cNvPr id="5" name="PoljeZBesedilom 4"/>
          <p:cNvSpPr txBox="1"/>
          <p:nvPr/>
        </p:nvSpPr>
        <p:spPr>
          <a:xfrm>
            <a:off x="1402931" y="810196"/>
            <a:ext cx="4536504" cy="646331"/>
          </a:xfrm>
          <a:prstGeom prst="rect">
            <a:avLst/>
          </a:prstGeom>
          <a:noFill/>
          <a:ln>
            <a:solidFill>
              <a:schemeClr val="tx1"/>
            </a:solidFill>
          </a:ln>
        </p:spPr>
        <p:txBody>
          <a:bodyPr wrap="square" rtlCol="0">
            <a:spAutoFit/>
          </a:bodyPr>
          <a:lstStyle/>
          <a:p>
            <a:pPr algn="ctr"/>
            <a:r>
              <a:rPr lang="sl-SI" dirty="0" smtClean="0"/>
              <a:t>velika podjetja ali </a:t>
            </a:r>
            <a:r>
              <a:rPr lang="sl-SI" dirty="0" err="1" smtClean="0"/>
              <a:t>koorporacije</a:t>
            </a:r>
            <a:r>
              <a:rPr lang="sl-SI" dirty="0" smtClean="0"/>
              <a:t> iz razvitih dežel (podjetje </a:t>
            </a:r>
            <a:r>
              <a:rPr lang="sl-SI" dirty="0" err="1" smtClean="0"/>
              <a:t>kontraktor</a:t>
            </a:r>
            <a:r>
              <a:rPr lang="sl-SI" dirty="0" smtClean="0"/>
              <a:t>)</a:t>
            </a:r>
            <a:endParaRPr lang="sl-SI" dirty="0"/>
          </a:p>
        </p:txBody>
      </p:sp>
      <p:sp>
        <p:nvSpPr>
          <p:cNvPr id="6" name="PoljeZBesedilom 5"/>
          <p:cNvSpPr txBox="1"/>
          <p:nvPr/>
        </p:nvSpPr>
        <p:spPr>
          <a:xfrm>
            <a:off x="2052439" y="2466380"/>
            <a:ext cx="3600400" cy="369332"/>
          </a:xfrm>
          <a:prstGeom prst="rect">
            <a:avLst/>
          </a:prstGeom>
          <a:noFill/>
          <a:ln>
            <a:solidFill>
              <a:schemeClr val="tx1"/>
            </a:solidFill>
          </a:ln>
        </p:spPr>
        <p:txBody>
          <a:bodyPr wrap="square" rtlCol="0">
            <a:spAutoFit/>
          </a:bodyPr>
          <a:lstStyle/>
          <a:p>
            <a:r>
              <a:rPr lang="sl-SI" dirty="0"/>
              <a:t>m</a:t>
            </a:r>
            <a:r>
              <a:rPr lang="sl-SI" dirty="0" smtClean="0"/>
              <a:t>ajhna podjetja na nerazvitih trgih</a:t>
            </a:r>
            <a:endParaRPr lang="sl-SI" dirty="0"/>
          </a:p>
        </p:txBody>
      </p:sp>
      <p:cxnSp>
        <p:nvCxnSpPr>
          <p:cNvPr id="8" name="Raven puščični povezovalnik 7"/>
          <p:cNvCxnSpPr>
            <a:stCxn id="5" idx="2"/>
          </p:cNvCxnSpPr>
          <p:nvPr/>
        </p:nvCxnSpPr>
        <p:spPr>
          <a:xfrm>
            <a:off x="3671183" y="1456527"/>
            <a:ext cx="0" cy="100985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3852639" y="1613508"/>
            <a:ext cx="1800200" cy="369332"/>
          </a:xfrm>
          <a:prstGeom prst="rect">
            <a:avLst/>
          </a:prstGeom>
          <a:noFill/>
        </p:spPr>
        <p:txBody>
          <a:bodyPr wrap="square" rtlCol="0">
            <a:spAutoFit/>
          </a:bodyPr>
          <a:lstStyle/>
          <a:p>
            <a:r>
              <a:rPr lang="sl-SI" dirty="0" smtClean="0"/>
              <a:t>sodelovanje</a:t>
            </a:r>
            <a:endParaRPr lang="sl-SI" dirty="0"/>
          </a:p>
        </p:txBody>
      </p:sp>
      <p:cxnSp>
        <p:nvCxnSpPr>
          <p:cNvPr id="11" name="Raven povezovalnik 10"/>
          <p:cNvCxnSpPr>
            <a:stCxn id="5" idx="1"/>
          </p:cNvCxnSpPr>
          <p:nvPr/>
        </p:nvCxnSpPr>
        <p:spPr>
          <a:xfrm flipH="1" flipV="1">
            <a:off x="756295" y="1133361"/>
            <a:ext cx="646636"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Raven povezovalnik 12"/>
          <p:cNvCxnSpPr/>
          <p:nvPr/>
        </p:nvCxnSpPr>
        <p:spPr>
          <a:xfrm>
            <a:off x="756295" y="1133361"/>
            <a:ext cx="0" cy="5221450"/>
          </a:xfrm>
          <a:prstGeom prst="line">
            <a:avLst/>
          </a:prstGeom>
        </p:spPr>
        <p:style>
          <a:lnRef idx="1">
            <a:schemeClr val="accent1"/>
          </a:lnRef>
          <a:fillRef idx="0">
            <a:schemeClr val="accent1"/>
          </a:fillRef>
          <a:effectRef idx="0">
            <a:schemeClr val="accent1"/>
          </a:effectRef>
          <a:fontRef idx="minor">
            <a:schemeClr val="tx1"/>
          </a:fontRef>
        </p:style>
      </p:cxnSp>
      <p:sp>
        <p:nvSpPr>
          <p:cNvPr id="14" name="PoljeZBesedilom 13"/>
          <p:cNvSpPr txBox="1"/>
          <p:nvPr/>
        </p:nvSpPr>
        <p:spPr>
          <a:xfrm>
            <a:off x="1188343" y="3177167"/>
            <a:ext cx="3960440" cy="369332"/>
          </a:xfrm>
          <a:prstGeom prst="rect">
            <a:avLst/>
          </a:prstGeom>
          <a:noFill/>
          <a:ln>
            <a:solidFill>
              <a:schemeClr val="tx1"/>
            </a:solidFill>
          </a:ln>
        </p:spPr>
        <p:txBody>
          <a:bodyPr wrap="square" rtlCol="0">
            <a:spAutoFit/>
          </a:bodyPr>
          <a:lstStyle/>
          <a:p>
            <a:r>
              <a:rPr lang="sl-SI" dirty="0" smtClean="0"/>
              <a:t>ohrani funkcije</a:t>
            </a:r>
            <a:endParaRPr lang="sl-SI" dirty="0"/>
          </a:p>
        </p:txBody>
      </p:sp>
      <p:cxnSp>
        <p:nvCxnSpPr>
          <p:cNvPr id="16" name="Raven povezovalnik 15"/>
          <p:cNvCxnSpPr>
            <a:stCxn id="14" idx="1"/>
          </p:cNvCxnSpPr>
          <p:nvPr/>
        </p:nvCxnSpPr>
        <p:spPr>
          <a:xfrm flipH="1">
            <a:off x="756295" y="3361833"/>
            <a:ext cx="432048"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Raven povezovalnik 16"/>
          <p:cNvCxnSpPr/>
          <p:nvPr/>
        </p:nvCxnSpPr>
        <p:spPr>
          <a:xfrm>
            <a:off x="1188343" y="3509625"/>
            <a:ext cx="0" cy="1702351"/>
          </a:xfrm>
          <a:prstGeom prst="line">
            <a:avLst/>
          </a:prstGeom>
        </p:spPr>
        <p:style>
          <a:lnRef idx="1">
            <a:schemeClr val="accent1"/>
          </a:lnRef>
          <a:fillRef idx="0">
            <a:schemeClr val="accent1"/>
          </a:fillRef>
          <a:effectRef idx="0">
            <a:schemeClr val="accent1"/>
          </a:effectRef>
          <a:fontRef idx="minor">
            <a:schemeClr val="tx1"/>
          </a:fontRef>
        </p:style>
      </p:cxnSp>
      <p:sp>
        <p:nvSpPr>
          <p:cNvPr id="18" name="PoljeZBesedilom 17"/>
          <p:cNvSpPr txBox="1"/>
          <p:nvPr/>
        </p:nvSpPr>
        <p:spPr>
          <a:xfrm>
            <a:off x="1548383" y="3681224"/>
            <a:ext cx="3600400" cy="369332"/>
          </a:xfrm>
          <a:prstGeom prst="rect">
            <a:avLst/>
          </a:prstGeom>
          <a:noFill/>
          <a:ln>
            <a:solidFill>
              <a:schemeClr val="tx1"/>
            </a:solidFill>
          </a:ln>
        </p:spPr>
        <p:txBody>
          <a:bodyPr wrap="square" rtlCol="0">
            <a:spAutoFit/>
          </a:bodyPr>
          <a:lstStyle/>
          <a:p>
            <a:r>
              <a:rPr lang="sl-SI" dirty="0" smtClean="0"/>
              <a:t>razvoja</a:t>
            </a:r>
            <a:endParaRPr lang="sl-SI" dirty="0"/>
          </a:p>
        </p:txBody>
      </p:sp>
      <p:cxnSp>
        <p:nvCxnSpPr>
          <p:cNvPr id="19" name="Raven povezovalnik 18"/>
          <p:cNvCxnSpPr/>
          <p:nvPr/>
        </p:nvCxnSpPr>
        <p:spPr>
          <a:xfrm flipH="1">
            <a:off x="1116335" y="3906540"/>
            <a:ext cx="432048"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PoljeZBesedilom 19"/>
          <p:cNvSpPr txBox="1"/>
          <p:nvPr/>
        </p:nvSpPr>
        <p:spPr>
          <a:xfrm>
            <a:off x="1548383" y="4329296"/>
            <a:ext cx="3600400" cy="369332"/>
          </a:xfrm>
          <a:prstGeom prst="rect">
            <a:avLst/>
          </a:prstGeom>
          <a:noFill/>
          <a:ln>
            <a:solidFill>
              <a:schemeClr val="tx1"/>
            </a:solidFill>
          </a:ln>
        </p:spPr>
        <p:txBody>
          <a:bodyPr wrap="square" rtlCol="0">
            <a:spAutoFit/>
          </a:bodyPr>
          <a:lstStyle/>
          <a:p>
            <a:r>
              <a:rPr lang="sl-SI" dirty="0" smtClean="0"/>
              <a:t>trženja</a:t>
            </a:r>
            <a:endParaRPr lang="sl-SI" dirty="0"/>
          </a:p>
        </p:txBody>
      </p:sp>
      <p:cxnSp>
        <p:nvCxnSpPr>
          <p:cNvPr id="21" name="Raven povezovalnik 20"/>
          <p:cNvCxnSpPr/>
          <p:nvPr/>
        </p:nvCxnSpPr>
        <p:spPr>
          <a:xfrm flipH="1">
            <a:off x="1116335" y="4554612"/>
            <a:ext cx="432048"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PoljeZBesedilom 21"/>
          <p:cNvSpPr txBox="1"/>
          <p:nvPr/>
        </p:nvSpPr>
        <p:spPr>
          <a:xfrm>
            <a:off x="1620391" y="4986660"/>
            <a:ext cx="3528392" cy="369332"/>
          </a:xfrm>
          <a:prstGeom prst="rect">
            <a:avLst/>
          </a:prstGeom>
          <a:noFill/>
          <a:ln>
            <a:solidFill>
              <a:schemeClr val="tx1"/>
            </a:solidFill>
          </a:ln>
        </p:spPr>
        <p:txBody>
          <a:bodyPr wrap="square" rtlCol="0">
            <a:spAutoFit/>
          </a:bodyPr>
          <a:lstStyle/>
          <a:p>
            <a:r>
              <a:rPr lang="sl-SI" dirty="0" smtClean="0"/>
              <a:t>ostalih storitev</a:t>
            </a:r>
            <a:endParaRPr lang="sl-SI" dirty="0"/>
          </a:p>
        </p:txBody>
      </p:sp>
      <p:cxnSp>
        <p:nvCxnSpPr>
          <p:cNvPr id="23" name="Raven povezovalnik 22"/>
          <p:cNvCxnSpPr/>
          <p:nvPr/>
        </p:nvCxnSpPr>
        <p:spPr>
          <a:xfrm flipH="1">
            <a:off x="1188343" y="5211976"/>
            <a:ext cx="432048"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Desni zaviti oklepaj 24"/>
          <p:cNvSpPr/>
          <p:nvPr/>
        </p:nvSpPr>
        <p:spPr>
          <a:xfrm>
            <a:off x="5220791" y="2970436"/>
            <a:ext cx="465172" cy="27363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27" name="PoljeZBesedilom 26"/>
          <p:cNvSpPr txBox="1"/>
          <p:nvPr/>
        </p:nvSpPr>
        <p:spPr>
          <a:xfrm>
            <a:off x="5816936" y="4121036"/>
            <a:ext cx="1296144" cy="369332"/>
          </a:xfrm>
          <a:prstGeom prst="rect">
            <a:avLst/>
          </a:prstGeom>
          <a:noFill/>
        </p:spPr>
        <p:txBody>
          <a:bodyPr wrap="square" rtlCol="0">
            <a:spAutoFit/>
          </a:bodyPr>
          <a:lstStyle/>
          <a:p>
            <a:r>
              <a:rPr lang="sl-SI" dirty="0" smtClean="0"/>
              <a:t>doma</a:t>
            </a:r>
            <a:endParaRPr lang="sl-SI" dirty="0"/>
          </a:p>
        </p:txBody>
      </p:sp>
      <p:sp>
        <p:nvSpPr>
          <p:cNvPr id="29" name="PoljeZBesedilom 28"/>
          <p:cNvSpPr txBox="1"/>
          <p:nvPr/>
        </p:nvSpPr>
        <p:spPr>
          <a:xfrm>
            <a:off x="1260351" y="6057488"/>
            <a:ext cx="6120680" cy="646331"/>
          </a:xfrm>
          <a:prstGeom prst="rect">
            <a:avLst/>
          </a:prstGeom>
          <a:noFill/>
          <a:ln>
            <a:solidFill>
              <a:schemeClr val="tx1"/>
            </a:solidFill>
          </a:ln>
        </p:spPr>
        <p:txBody>
          <a:bodyPr wrap="square" rtlCol="0">
            <a:spAutoFit/>
          </a:bodyPr>
          <a:lstStyle/>
          <a:p>
            <a:r>
              <a:rPr lang="sl-SI" dirty="0" smtClean="0"/>
              <a:t>preseli pa samo proizvodnjo, vidi na tujem trgu določene prednosti</a:t>
            </a:r>
            <a:endParaRPr lang="sl-SI" dirty="0"/>
          </a:p>
        </p:txBody>
      </p:sp>
      <p:cxnSp>
        <p:nvCxnSpPr>
          <p:cNvPr id="32" name="Raven povezovalnik 31"/>
          <p:cNvCxnSpPr/>
          <p:nvPr/>
        </p:nvCxnSpPr>
        <p:spPr>
          <a:xfrm flipH="1">
            <a:off x="756295" y="6354811"/>
            <a:ext cx="432048"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Raven povezovalnik 32"/>
          <p:cNvCxnSpPr/>
          <p:nvPr/>
        </p:nvCxnSpPr>
        <p:spPr>
          <a:xfrm>
            <a:off x="1260351" y="6740693"/>
            <a:ext cx="0" cy="2359715"/>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1620391" y="6912292"/>
            <a:ext cx="3600400" cy="369332"/>
          </a:xfrm>
          <a:prstGeom prst="rect">
            <a:avLst/>
          </a:prstGeom>
          <a:noFill/>
          <a:ln>
            <a:solidFill>
              <a:schemeClr val="tx1"/>
            </a:solidFill>
          </a:ln>
        </p:spPr>
        <p:txBody>
          <a:bodyPr wrap="square" rtlCol="0">
            <a:spAutoFit/>
          </a:bodyPr>
          <a:lstStyle/>
          <a:p>
            <a:r>
              <a:rPr lang="sl-SI" dirty="0" smtClean="0"/>
              <a:t>cenejša delovna sila</a:t>
            </a:r>
            <a:endParaRPr lang="sl-SI" dirty="0"/>
          </a:p>
        </p:txBody>
      </p:sp>
      <p:cxnSp>
        <p:nvCxnSpPr>
          <p:cNvPr id="35" name="Raven povezovalnik 34"/>
          <p:cNvCxnSpPr/>
          <p:nvPr/>
        </p:nvCxnSpPr>
        <p:spPr>
          <a:xfrm flipH="1">
            <a:off x="1188343" y="7137608"/>
            <a:ext cx="432048"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1620391" y="7560364"/>
            <a:ext cx="3600400" cy="369332"/>
          </a:xfrm>
          <a:prstGeom prst="rect">
            <a:avLst/>
          </a:prstGeom>
          <a:noFill/>
          <a:ln>
            <a:solidFill>
              <a:schemeClr val="tx1"/>
            </a:solidFill>
          </a:ln>
        </p:spPr>
        <p:txBody>
          <a:bodyPr wrap="square" rtlCol="0">
            <a:spAutoFit/>
          </a:bodyPr>
          <a:lstStyle/>
          <a:p>
            <a:r>
              <a:rPr lang="sl-SI" dirty="0" smtClean="0"/>
              <a:t>carinske omejitve</a:t>
            </a:r>
            <a:endParaRPr lang="sl-SI" dirty="0"/>
          </a:p>
        </p:txBody>
      </p:sp>
      <p:cxnSp>
        <p:nvCxnSpPr>
          <p:cNvPr id="37" name="Raven povezovalnik 36"/>
          <p:cNvCxnSpPr/>
          <p:nvPr/>
        </p:nvCxnSpPr>
        <p:spPr>
          <a:xfrm flipH="1">
            <a:off x="1188343" y="7785680"/>
            <a:ext cx="432048"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PoljeZBesedilom 37"/>
          <p:cNvSpPr txBox="1"/>
          <p:nvPr/>
        </p:nvSpPr>
        <p:spPr>
          <a:xfrm>
            <a:off x="1692399" y="8217728"/>
            <a:ext cx="3528392" cy="369332"/>
          </a:xfrm>
          <a:prstGeom prst="rect">
            <a:avLst/>
          </a:prstGeom>
          <a:noFill/>
          <a:ln>
            <a:solidFill>
              <a:schemeClr val="tx1"/>
            </a:solidFill>
          </a:ln>
        </p:spPr>
        <p:txBody>
          <a:bodyPr wrap="square" rtlCol="0">
            <a:spAutoFit/>
          </a:bodyPr>
          <a:lstStyle/>
          <a:p>
            <a:r>
              <a:rPr lang="sl-SI" dirty="0" smtClean="0"/>
              <a:t>status domačega proizvajalca</a:t>
            </a:r>
            <a:endParaRPr lang="sl-SI" dirty="0"/>
          </a:p>
        </p:txBody>
      </p:sp>
      <p:cxnSp>
        <p:nvCxnSpPr>
          <p:cNvPr id="39" name="Raven povezovalnik 38"/>
          <p:cNvCxnSpPr/>
          <p:nvPr/>
        </p:nvCxnSpPr>
        <p:spPr>
          <a:xfrm flipH="1">
            <a:off x="1260351" y="8443044"/>
            <a:ext cx="432048" cy="0"/>
          </a:xfrm>
          <a:prstGeom prst="line">
            <a:avLst/>
          </a:prstGeom>
        </p:spPr>
        <p:style>
          <a:lnRef idx="1">
            <a:schemeClr val="accent1"/>
          </a:lnRef>
          <a:fillRef idx="0">
            <a:schemeClr val="accent1"/>
          </a:fillRef>
          <a:effectRef idx="0">
            <a:schemeClr val="accent1"/>
          </a:effectRef>
          <a:fontRef idx="minor">
            <a:schemeClr val="tx1"/>
          </a:fontRef>
        </p:style>
      </p:cxnSp>
      <p:sp>
        <p:nvSpPr>
          <p:cNvPr id="40" name="PoljeZBesedilom 39"/>
          <p:cNvSpPr txBox="1"/>
          <p:nvPr/>
        </p:nvSpPr>
        <p:spPr>
          <a:xfrm>
            <a:off x="1692399" y="8875092"/>
            <a:ext cx="3528392" cy="369332"/>
          </a:xfrm>
          <a:prstGeom prst="rect">
            <a:avLst/>
          </a:prstGeom>
          <a:noFill/>
          <a:ln>
            <a:solidFill>
              <a:schemeClr val="tx1"/>
            </a:solidFill>
          </a:ln>
        </p:spPr>
        <p:txBody>
          <a:bodyPr wrap="square" rtlCol="0">
            <a:spAutoFit/>
          </a:bodyPr>
          <a:lstStyle/>
          <a:p>
            <a:r>
              <a:rPr lang="sl-SI" dirty="0" smtClean="0"/>
              <a:t>nižje prevozne stroške</a:t>
            </a:r>
            <a:endParaRPr lang="sl-SI" dirty="0"/>
          </a:p>
        </p:txBody>
      </p:sp>
      <p:cxnSp>
        <p:nvCxnSpPr>
          <p:cNvPr id="41" name="Raven povezovalnik 40"/>
          <p:cNvCxnSpPr/>
          <p:nvPr/>
        </p:nvCxnSpPr>
        <p:spPr>
          <a:xfrm flipH="1">
            <a:off x="1260351" y="9100408"/>
            <a:ext cx="432048"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Desni zaviti oklepaj 43"/>
          <p:cNvSpPr/>
          <p:nvPr/>
        </p:nvSpPr>
        <p:spPr>
          <a:xfrm rot="5400000">
            <a:off x="3457431" y="6046782"/>
            <a:ext cx="487213" cy="646555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45" name="PoljeZBesedilom 44"/>
          <p:cNvSpPr txBox="1"/>
          <p:nvPr/>
        </p:nvSpPr>
        <p:spPr>
          <a:xfrm>
            <a:off x="468262" y="9379148"/>
            <a:ext cx="6644818" cy="1200329"/>
          </a:xfrm>
          <a:prstGeom prst="rect">
            <a:avLst/>
          </a:prstGeom>
          <a:noFill/>
        </p:spPr>
        <p:txBody>
          <a:bodyPr wrap="square" rtlCol="0">
            <a:spAutoFit/>
          </a:bodyPr>
          <a:lstStyle/>
          <a:p>
            <a:r>
              <a:rPr lang="sl-SI" dirty="0" smtClean="0"/>
              <a:t>a.) hitro rastoče oblike mednarodnega sodelovanja;</a:t>
            </a:r>
          </a:p>
          <a:p>
            <a:r>
              <a:rPr lang="sl-SI" dirty="0" smtClean="0"/>
              <a:t>b.) sodobna poslovna filozofija proizvodnega partnerstva;</a:t>
            </a:r>
          </a:p>
          <a:p>
            <a:r>
              <a:rPr lang="sl-SI" dirty="0" smtClean="0"/>
              <a:t>c.) pogodbeno sodelovanje je dolgoročno, zagotavlja stabilen odnos in sodelovanje</a:t>
            </a:r>
            <a:endParaRPr lang="sl-SI" dirty="0"/>
          </a:p>
        </p:txBody>
      </p:sp>
    </p:spTree>
    <p:extLst>
      <p:ext uri="{BB962C8B-B14F-4D97-AF65-F5344CB8AC3E}">
        <p14:creationId xmlns:p14="http://schemas.microsoft.com/office/powerpoint/2010/main" val="3495375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68263" y="162124"/>
            <a:ext cx="6405840" cy="369332"/>
          </a:xfrm>
          <a:prstGeom prst="rect">
            <a:avLst/>
          </a:prstGeom>
          <a:solidFill>
            <a:srgbClr val="FFFF00"/>
          </a:solidFill>
        </p:spPr>
        <p:txBody>
          <a:bodyPr wrap="square" rtlCol="0">
            <a:spAutoFit/>
          </a:bodyPr>
          <a:lstStyle/>
          <a:p>
            <a:r>
              <a:rPr lang="sl-SI" dirty="0" smtClean="0"/>
              <a:t>4.2.3.1.1.9.3.2 Kakšne so značilnosti licenčnega poslovanja?</a:t>
            </a:r>
            <a:endParaRPr lang="sl-SI" dirty="0"/>
          </a:p>
        </p:txBody>
      </p:sp>
      <p:sp>
        <p:nvSpPr>
          <p:cNvPr id="5" name="PoljeZBesedilom 4"/>
          <p:cNvSpPr txBox="1"/>
          <p:nvPr/>
        </p:nvSpPr>
        <p:spPr>
          <a:xfrm>
            <a:off x="1402931" y="810196"/>
            <a:ext cx="4536504" cy="369332"/>
          </a:xfrm>
          <a:prstGeom prst="rect">
            <a:avLst/>
          </a:prstGeom>
          <a:noFill/>
          <a:ln>
            <a:solidFill>
              <a:schemeClr val="tx1"/>
            </a:solidFill>
          </a:ln>
        </p:spPr>
        <p:txBody>
          <a:bodyPr wrap="square" rtlCol="0">
            <a:spAutoFit/>
          </a:bodyPr>
          <a:lstStyle/>
          <a:p>
            <a:pPr algn="ctr"/>
            <a:r>
              <a:rPr lang="sl-SI" dirty="0" smtClean="0"/>
              <a:t>Podjetje kot dajalec licence</a:t>
            </a:r>
            <a:endParaRPr lang="sl-SI" dirty="0"/>
          </a:p>
        </p:txBody>
      </p:sp>
      <p:sp>
        <p:nvSpPr>
          <p:cNvPr id="6" name="PoljeZBesedilom 5"/>
          <p:cNvSpPr txBox="1"/>
          <p:nvPr/>
        </p:nvSpPr>
        <p:spPr>
          <a:xfrm>
            <a:off x="1692399" y="2466380"/>
            <a:ext cx="4032448" cy="369332"/>
          </a:xfrm>
          <a:prstGeom prst="rect">
            <a:avLst/>
          </a:prstGeom>
          <a:noFill/>
          <a:ln>
            <a:solidFill>
              <a:schemeClr val="tx1"/>
            </a:solidFill>
          </a:ln>
        </p:spPr>
        <p:txBody>
          <a:bodyPr wrap="square" rtlCol="0">
            <a:spAutoFit/>
          </a:bodyPr>
          <a:lstStyle/>
          <a:p>
            <a:r>
              <a:rPr lang="sl-SI" dirty="0" smtClean="0"/>
              <a:t>s podjetjem v tujini kot jemalcem licence</a:t>
            </a:r>
            <a:endParaRPr lang="sl-SI" dirty="0"/>
          </a:p>
        </p:txBody>
      </p:sp>
      <p:cxnSp>
        <p:nvCxnSpPr>
          <p:cNvPr id="8" name="Raven puščični povezovalnik 7"/>
          <p:cNvCxnSpPr>
            <a:stCxn id="5" idx="2"/>
          </p:cNvCxnSpPr>
          <p:nvPr/>
        </p:nvCxnSpPr>
        <p:spPr>
          <a:xfrm>
            <a:off x="3671183" y="1179528"/>
            <a:ext cx="0" cy="128685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3852639" y="1613508"/>
            <a:ext cx="1800200" cy="369332"/>
          </a:xfrm>
          <a:prstGeom prst="rect">
            <a:avLst/>
          </a:prstGeom>
          <a:noFill/>
        </p:spPr>
        <p:txBody>
          <a:bodyPr wrap="square" rtlCol="0">
            <a:spAutoFit/>
          </a:bodyPr>
          <a:lstStyle/>
          <a:p>
            <a:r>
              <a:rPr lang="sl-SI" dirty="0" smtClean="0"/>
              <a:t>sporazume</a:t>
            </a:r>
            <a:endParaRPr lang="sl-SI" dirty="0"/>
          </a:p>
        </p:txBody>
      </p:sp>
      <p:cxnSp>
        <p:nvCxnSpPr>
          <p:cNvPr id="10" name="Raven povezovalnik 9"/>
          <p:cNvCxnSpPr/>
          <p:nvPr/>
        </p:nvCxnSpPr>
        <p:spPr>
          <a:xfrm>
            <a:off x="5076775" y="1818308"/>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Raven povezovalnik 14"/>
          <p:cNvCxnSpPr/>
          <p:nvPr/>
        </p:nvCxnSpPr>
        <p:spPr>
          <a:xfrm>
            <a:off x="6156895" y="1818308"/>
            <a:ext cx="0" cy="20162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Raven povezovalnik 25"/>
          <p:cNvCxnSpPr/>
          <p:nvPr/>
        </p:nvCxnSpPr>
        <p:spPr>
          <a:xfrm flipH="1">
            <a:off x="5877247" y="3834532"/>
            <a:ext cx="279648"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PoljeZBesedilom 42"/>
          <p:cNvSpPr txBox="1"/>
          <p:nvPr/>
        </p:nvSpPr>
        <p:spPr>
          <a:xfrm>
            <a:off x="1844799" y="3609216"/>
            <a:ext cx="4032448" cy="646331"/>
          </a:xfrm>
          <a:prstGeom prst="rect">
            <a:avLst/>
          </a:prstGeom>
          <a:noFill/>
          <a:ln>
            <a:solidFill>
              <a:schemeClr val="tx1"/>
            </a:solidFill>
          </a:ln>
        </p:spPr>
        <p:txBody>
          <a:bodyPr wrap="square" rtlCol="0">
            <a:spAutoFit/>
          </a:bodyPr>
          <a:lstStyle/>
          <a:p>
            <a:pPr algn="ctr"/>
            <a:r>
              <a:rPr lang="sl-SI" dirty="0"/>
              <a:t>l</a:t>
            </a:r>
            <a:r>
              <a:rPr lang="sl-SI" dirty="0" smtClean="0"/>
              <a:t>icenčnih zaščitenih pravic in znanja, imajo določeno vrednost</a:t>
            </a:r>
            <a:endParaRPr lang="sl-SI" dirty="0"/>
          </a:p>
        </p:txBody>
      </p:sp>
      <p:sp>
        <p:nvSpPr>
          <p:cNvPr id="30" name="PoljeZBesedilom 29"/>
          <p:cNvSpPr txBox="1"/>
          <p:nvPr/>
        </p:nvSpPr>
        <p:spPr>
          <a:xfrm>
            <a:off x="6263306" y="2641754"/>
            <a:ext cx="1008112" cy="369332"/>
          </a:xfrm>
          <a:prstGeom prst="rect">
            <a:avLst/>
          </a:prstGeom>
          <a:noFill/>
        </p:spPr>
        <p:txBody>
          <a:bodyPr wrap="square" rtlCol="0">
            <a:spAutoFit/>
          </a:bodyPr>
          <a:lstStyle/>
          <a:p>
            <a:r>
              <a:rPr lang="sl-SI" dirty="0" smtClean="0"/>
              <a:t>odstop</a:t>
            </a:r>
            <a:endParaRPr lang="sl-SI" dirty="0"/>
          </a:p>
        </p:txBody>
      </p:sp>
      <p:sp>
        <p:nvSpPr>
          <p:cNvPr id="31" name="PoljeZBesedilom 30"/>
          <p:cNvSpPr txBox="1"/>
          <p:nvPr/>
        </p:nvSpPr>
        <p:spPr>
          <a:xfrm>
            <a:off x="507036" y="1499788"/>
            <a:ext cx="2660091" cy="646331"/>
          </a:xfrm>
          <a:prstGeom prst="rect">
            <a:avLst/>
          </a:prstGeom>
          <a:noFill/>
        </p:spPr>
        <p:txBody>
          <a:bodyPr wrap="square" rtlCol="0">
            <a:spAutoFit/>
          </a:bodyPr>
          <a:lstStyle/>
          <a:p>
            <a:pPr algn="ctr"/>
            <a:r>
              <a:rPr lang="sl-SI" dirty="0"/>
              <a:t>p</a:t>
            </a:r>
            <a:r>
              <a:rPr lang="sl-SI" dirty="0" smtClean="0"/>
              <a:t>lača določeno odškodnino ali licenčnino</a:t>
            </a:r>
            <a:endParaRPr lang="sl-SI" dirty="0"/>
          </a:p>
        </p:txBody>
      </p:sp>
      <p:cxnSp>
        <p:nvCxnSpPr>
          <p:cNvPr id="47" name="Raven puščični povezovalnik 46"/>
          <p:cNvCxnSpPr/>
          <p:nvPr/>
        </p:nvCxnSpPr>
        <p:spPr>
          <a:xfrm flipV="1">
            <a:off x="3167127" y="1179528"/>
            <a:ext cx="0" cy="12868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3186617" y="4412337"/>
            <a:ext cx="970672" cy="369332"/>
          </a:xfrm>
          <a:prstGeom prst="rect">
            <a:avLst/>
          </a:prstGeom>
          <a:noFill/>
          <a:ln>
            <a:solidFill>
              <a:schemeClr val="tx1"/>
            </a:solidFill>
          </a:ln>
        </p:spPr>
        <p:txBody>
          <a:bodyPr wrap="square" rtlCol="0">
            <a:spAutoFit/>
          </a:bodyPr>
          <a:lstStyle/>
          <a:p>
            <a:r>
              <a:rPr lang="sl-SI" dirty="0" smtClean="0"/>
              <a:t>licenca</a:t>
            </a:r>
            <a:endParaRPr lang="sl-SI" dirty="0"/>
          </a:p>
        </p:txBody>
      </p:sp>
      <p:cxnSp>
        <p:nvCxnSpPr>
          <p:cNvPr id="50" name="Raven povezovalnik 49"/>
          <p:cNvCxnSpPr>
            <a:stCxn id="48" idx="2"/>
          </p:cNvCxnSpPr>
          <p:nvPr/>
        </p:nvCxnSpPr>
        <p:spPr>
          <a:xfrm>
            <a:off x="3671953" y="4781669"/>
            <a:ext cx="0" cy="565031"/>
          </a:xfrm>
          <a:prstGeom prst="line">
            <a:avLst/>
          </a:prstGeom>
        </p:spPr>
        <p:style>
          <a:lnRef idx="1">
            <a:schemeClr val="accent1"/>
          </a:lnRef>
          <a:fillRef idx="0">
            <a:schemeClr val="accent1"/>
          </a:fillRef>
          <a:effectRef idx="0">
            <a:schemeClr val="accent1"/>
          </a:effectRef>
          <a:fontRef idx="minor">
            <a:schemeClr val="tx1"/>
          </a:fontRef>
        </p:style>
      </p:cxnSp>
      <p:sp>
        <p:nvSpPr>
          <p:cNvPr id="51" name="PoljeZBesedilom 50"/>
          <p:cNvSpPr txBox="1"/>
          <p:nvPr/>
        </p:nvSpPr>
        <p:spPr>
          <a:xfrm>
            <a:off x="3743961" y="4905360"/>
            <a:ext cx="1008112" cy="369332"/>
          </a:xfrm>
          <a:prstGeom prst="rect">
            <a:avLst/>
          </a:prstGeom>
          <a:noFill/>
        </p:spPr>
        <p:txBody>
          <a:bodyPr wrap="square" rtlCol="0">
            <a:spAutoFit/>
          </a:bodyPr>
          <a:lstStyle/>
          <a:p>
            <a:r>
              <a:rPr lang="sl-SI" dirty="0" smtClean="0"/>
              <a:t>pomeni</a:t>
            </a:r>
            <a:endParaRPr lang="sl-SI" dirty="0"/>
          </a:p>
        </p:txBody>
      </p:sp>
      <p:sp>
        <p:nvSpPr>
          <p:cNvPr id="52" name="PoljeZBesedilom 51"/>
          <p:cNvSpPr txBox="1"/>
          <p:nvPr/>
        </p:nvSpPr>
        <p:spPr>
          <a:xfrm>
            <a:off x="3130457" y="5370507"/>
            <a:ext cx="1224136" cy="378624"/>
          </a:xfrm>
          <a:prstGeom prst="rect">
            <a:avLst/>
          </a:prstGeom>
          <a:noFill/>
          <a:ln>
            <a:solidFill>
              <a:schemeClr val="tx1"/>
            </a:solidFill>
          </a:ln>
        </p:spPr>
        <p:txBody>
          <a:bodyPr wrap="square" rtlCol="0">
            <a:spAutoFit/>
          </a:bodyPr>
          <a:lstStyle/>
          <a:p>
            <a:r>
              <a:rPr lang="sl-SI" dirty="0" smtClean="0"/>
              <a:t>dovoljenje</a:t>
            </a:r>
            <a:endParaRPr lang="sl-SI" dirty="0"/>
          </a:p>
        </p:txBody>
      </p:sp>
      <p:sp>
        <p:nvSpPr>
          <p:cNvPr id="53" name="PoljeZBesedilom 52"/>
          <p:cNvSpPr txBox="1"/>
          <p:nvPr/>
        </p:nvSpPr>
        <p:spPr>
          <a:xfrm>
            <a:off x="1800411" y="6426820"/>
            <a:ext cx="3741544" cy="646331"/>
          </a:xfrm>
          <a:prstGeom prst="rect">
            <a:avLst/>
          </a:prstGeom>
          <a:noFill/>
          <a:ln>
            <a:solidFill>
              <a:schemeClr val="tx1"/>
            </a:solidFill>
          </a:ln>
        </p:spPr>
        <p:txBody>
          <a:bodyPr wrap="square" rtlCol="0">
            <a:spAutoFit/>
          </a:bodyPr>
          <a:lstStyle/>
          <a:p>
            <a:pPr algn="ctr"/>
            <a:r>
              <a:rPr lang="sl-SI" dirty="0" smtClean="0"/>
              <a:t>da nosilec določene pravice industrijske lastnine (dajalec licence)</a:t>
            </a:r>
            <a:endParaRPr lang="sl-SI" dirty="0"/>
          </a:p>
        </p:txBody>
      </p:sp>
      <p:cxnSp>
        <p:nvCxnSpPr>
          <p:cNvPr id="54" name="Raven povezovalnik 53"/>
          <p:cNvCxnSpPr/>
          <p:nvPr/>
        </p:nvCxnSpPr>
        <p:spPr>
          <a:xfrm>
            <a:off x="3671953" y="5789781"/>
            <a:ext cx="0" cy="565031"/>
          </a:xfrm>
          <a:prstGeom prst="line">
            <a:avLst/>
          </a:prstGeom>
        </p:spPr>
        <p:style>
          <a:lnRef idx="1">
            <a:schemeClr val="accent1"/>
          </a:lnRef>
          <a:fillRef idx="0">
            <a:schemeClr val="accent1"/>
          </a:fillRef>
          <a:effectRef idx="0">
            <a:schemeClr val="accent1"/>
          </a:effectRef>
          <a:fontRef idx="minor">
            <a:schemeClr val="tx1"/>
          </a:fontRef>
        </p:style>
      </p:cxnSp>
      <p:sp>
        <p:nvSpPr>
          <p:cNvPr id="55" name="PoljeZBesedilom 54"/>
          <p:cNvSpPr txBox="1"/>
          <p:nvPr/>
        </p:nvSpPr>
        <p:spPr>
          <a:xfrm>
            <a:off x="1799745" y="7580689"/>
            <a:ext cx="3741544" cy="646331"/>
          </a:xfrm>
          <a:prstGeom prst="rect">
            <a:avLst/>
          </a:prstGeom>
          <a:noFill/>
          <a:ln>
            <a:solidFill>
              <a:schemeClr val="tx1"/>
            </a:solidFill>
          </a:ln>
        </p:spPr>
        <p:txBody>
          <a:bodyPr wrap="square" rtlCol="0">
            <a:spAutoFit/>
          </a:bodyPr>
          <a:lstStyle/>
          <a:p>
            <a:pPr algn="ctr"/>
            <a:r>
              <a:rPr lang="sl-SI" dirty="0" smtClean="0"/>
              <a:t>drugi osebi (pridobitelju licence) za opravljanje določenih dejavnosti</a:t>
            </a:r>
            <a:endParaRPr lang="sl-SI" dirty="0"/>
          </a:p>
        </p:txBody>
      </p:sp>
      <p:cxnSp>
        <p:nvCxnSpPr>
          <p:cNvPr id="56" name="Raven povezovalnik 55"/>
          <p:cNvCxnSpPr/>
          <p:nvPr/>
        </p:nvCxnSpPr>
        <p:spPr>
          <a:xfrm>
            <a:off x="3671953" y="7085925"/>
            <a:ext cx="0" cy="565031"/>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Raven povezovalnik 56"/>
          <p:cNvCxnSpPr/>
          <p:nvPr/>
        </p:nvCxnSpPr>
        <p:spPr>
          <a:xfrm>
            <a:off x="3671953" y="8238053"/>
            <a:ext cx="0" cy="565031"/>
          </a:xfrm>
          <a:prstGeom prst="line">
            <a:avLst/>
          </a:prstGeom>
        </p:spPr>
        <p:style>
          <a:lnRef idx="1">
            <a:schemeClr val="accent1"/>
          </a:lnRef>
          <a:fillRef idx="0">
            <a:schemeClr val="accent1"/>
          </a:fillRef>
          <a:effectRef idx="0">
            <a:schemeClr val="accent1"/>
          </a:effectRef>
          <a:fontRef idx="minor">
            <a:schemeClr val="tx1"/>
          </a:fontRef>
        </p:style>
      </p:cxnSp>
      <p:sp>
        <p:nvSpPr>
          <p:cNvPr id="58" name="PoljeZBesedilom 57"/>
          <p:cNvSpPr txBox="1"/>
          <p:nvPr/>
        </p:nvSpPr>
        <p:spPr>
          <a:xfrm>
            <a:off x="3896361" y="8361744"/>
            <a:ext cx="1359768" cy="369332"/>
          </a:xfrm>
          <a:prstGeom prst="rect">
            <a:avLst/>
          </a:prstGeom>
          <a:noFill/>
        </p:spPr>
        <p:txBody>
          <a:bodyPr wrap="square" rtlCol="0">
            <a:spAutoFit/>
          </a:bodyPr>
          <a:lstStyle/>
          <a:p>
            <a:r>
              <a:rPr lang="sl-SI" dirty="0" smtClean="0"/>
              <a:t>zasnovane</a:t>
            </a:r>
            <a:endParaRPr lang="sl-SI" dirty="0"/>
          </a:p>
        </p:txBody>
      </p:sp>
      <p:sp>
        <p:nvSpPr>
          <p:cNvPr id="59" name="PoljeZBesedilom 58"/>
          <p:cNvSpPr txBox="1"/>
          <p:nvPr/>
        </p:nvSpPr>
        <p:spPr>
          <a:xfrm>
            <a:off x="1952811" y="8804825"/>
            <a:ext cx="3741544" cy="646331"/>
          </a:xfrm>
          <a:prstGeom prst="rect">
            <a:avLst/>
          </a:prstGeom>
          <a:noFill/>
          <a:ln>
            <a:solidFill>
              <a:schemeClr val="tx1"/>
            </a:solidFill>
          </a:ln>
        </p:spPr>
        <p:txBody>
          <a:bodyPr wrap="square" rtlCol="0">
            <a:spAutoFit/>
          </a:bodyPr>
          <a:lstStyle/>
          <a:p>
            <a:pPr algn="ctr"/>
            <a:r>
              <a:rPr lang="sl-SI" dirty="0" smtClean="0"/>
              <a:t>z navedeno pravico industrijske lastnine + uporabe know-howa</a:t>
            </a:r>
            <a:endParaRPr lang="sl-SI" dirty="0"/>
          </a:p>
        </p:txBody>
      </p:sp>
      <p:sp>
        <p:nvSpPr>
          <p:cNvPr id="60" name="Desni zaviti oklepaj 59"/>
          <p:cNvSpPr/>
          <p:nvPr/>
        </p:nvSpPr>
        <p:spPr>
          <a:xfrm rot="5400000">
            <a:off x="3604387" y="6335358"/>
            <a:ext cx="352488" cy="662473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61" name="PoljeZBesedilom 60"/>
          <p:cNvSpPr txBox="1"/>
          <p:nvPr/>
        </p:nvSpPr>
        <p:spPr>
          <a:xfrm>
            <a:off x="898209" y="10049286"/>
            <a:ext cx="6912768" cy="369332"/>
          </a:xfrm>
          <a:prstGeom prst="rect">
            <a:avLst/>
          </a:prstGeom>
          <a:noFill/>
        </p:spPr>
        <p:txBody>
          <a:bodyPr wrap="square" rtlCol="0">
            <a:spAutoFit/>
          </a:bodyPr>
          <a:lstStyle/>
          <a:p>
            <a:r>
              <a:rPr lang="sl-SI" dirty="0" smtClean="0"/>
              <a:t>Licenčni posli predstavljajo skoraj 8 % izvoznega poslovanja</a:t>
            </a:r>
            <a:endParaRPr lang="sl-SI" dirty="0"/>
          </a:p>
        </p:txBody>
      </p:sp>
    </p:spTree>
    <p:extLst>
      <p:ext uri="{BB962C8B-B14F-4D97-AF65-F5344CB8AC3E}">
        <p14:creationId xmlns:p14="http://schemas.microsoft.com/office/powerpoint/2010/main" val="3113111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68263" y="162124"/>
            <a:ext cx="6405840" cy="369332"/>
          </a:xfrm>
          <a:prstGeom prst="rect">
            <a:avLst/>
          </a:prstGeom>
          <a:solidFill>
            <a:srgbClr val="FFFF00"/>
          </a:solidFill>
        </p:spPr>
        <p:txBody>
          <a:bodyPr wrap="square" rtlCol="0">
            <a:spAutoFit/>
          </a:bodyPr>
          <a:lstStyle/>
          <a:p>
            <a:r>
              <a:rPr lang="sl-SI" dirty="0" smtClean="0"/>
              <a:t>4.2.3.1.1.9.3.4 Kakšne so značilnosti </a:t>
            </a:r>
            <a:r>
              <a:rPr lang="sl-SI" dirty="0" err="1" smtClean="0"/>
              <a:t>franšizinga</a:t>
            </a:r>
            <a:r>
              <a:rPr lang="sl-SI" dirty="0" smtClean="0"/>
              <a:t>?</a:t>
            </a:r>
            <a:endParaRPr lang="sl-SI" dirty="0"/>
          </a:p>
        </p:txBody>
      </p:sp>
      <p:sp>
        <p:nvSpPr>
          <p:cNvPr id="28" name="PoljeZBesedilom 27"/>
          <p:cNvSpPr txBox="1"/>
          <p:nvPr/>
        </p:nvSpPr>
        <p:spPr>
          <a:xfrm>
            <a:off x="468263" y="728896"/>
            <a:ext cx="6405840" cy="369332"/>
          </a:xfrm>
          <a:prstGeom prst="rect">
            <a:avLst/>
          </a:prstGeom>
          <a:solidFill>
            <a:srgbClr val="FFFF00"/>
          </a:solidFill>
        </p:spPr>
        <p:txBody>
          <a:bodyPr wrap="square" rtlCol="0">
            <a:spAutoFit/>
          </a:bodyPr>
          <a:lstStyle/>
          <a:p>
            <a:r>
              <a:rPr lang="sl-SI" dirty="0" smtClean="0"/>
              <a:t>4.2.3.1.1.9.3.4.1 Kaj pomeni </a:t>
            </a:r>
            <a:r>
              <a:rPr lang="sl-SI" dirty="0" err="1" smtClean="0"/>
              <a:t>franšizing</a:t>
            </a:r>
            <a:r>
              <a:rPr lang="sl-SI" dirty="0" smtClean="0"/>
              <a:t> danes?</a:t>
            </a:r>
            <a:endParaRPr lang="sl-SI" dirty="0"/>
          </a:p>
        </p:txBody>
      </p:sp>
      <p:sp>
        <p:nvSpPr>
          <p:cNvPr id="3" name="PoljeZBesedilom 2"/>
          <p:cNvSpPr txBox="1"/>
          <p:nvPr/>
        </p:nvSpPr>
        <p:spPr>
          <a:xfrm>
            <a:off x="252239" y="1242244"/>
            <a:ext cx="6621864" cy="369332"/>
          </a:xfrm>
          <a:prstGeom prst="rect">
            <a:avLst/>
          </a:prstGeom>
          <a:noFill/>
        </p:spPr>
        <p:txBody>
          <a:bodyPr wrap="square" rtlCol="0">
            <a:spAutoFit/>
          </a:bodyPr>
          <a:lstStyle/>
          <a:p>
            <a:r>
              <a:rPr lang="sl-SI" dirty="0" smtClean="0"/>
              <a:t>Dovoljenje za uporabo zaščitenih pravic s strani tretjih oseb</a:t>
            </a:r>
            <a:endParaRPr lang="sl-SI" dirty="0"/>
          </a:p>
        </p:txBody>
      </p:sp>
      <p:sp>
        <p:nvSpPr>
          <p:cNvPr id="7" name="PoljeZBesedilom 6"/>
          <p:cNvSpPr txBox="1"/>
          <p:nvPr/>
        </p:nvSpPr>
        <p:spPr>
          <a:xfrm>
            <a:off x="2484487" y="2792016"/>
            <a:ext cx="1944216" cy="369332"/>
          </a:xfrm>
          <a:prstGeom prst="rect">
            <a:avLst/>
          </a:prstGeom>
          <a:noFill/>
          <a:ln>
            <a:solidFill>
              <a:schemeClr val="tx1"/>
            </a:solidFill>
          </a:ln>
        </p:spPr>
        <p:txBody>
          <a:bodyPr wrap="square" rtlCol="0">
            <a:spAutoFit/>
          </a:bodyPr>
          <a:lstStyle/>
          <a:p>
            <a:r>
              <a:rPr lang="sl-SI" dirty="0" err="1" smtClean="0"/>
              <a:t>franšizor</a:t>
            </a:r>
            <a:r>
              <a:rPr lang="sl-SI" dirty="0" smtClean="0"/>
              <a:t> (dajalec)</a:t>
            </a:r>
            <a:endParaRPr lang="sl-SI" dirty="0"/>
          </a:p>
        </p:txBody>
      </p:sp>
      <p:sp>
        <p:nvSpPr>
          <p:cNvPr id="32" name="PoljeZBesedilom 31"/>
          <p:cNvSpPr txBox="1"/>
          <p:nvPr/>
        </p:nvSpPr>
        <p:spPr>
          <a:xfrm>
            <a:off x="87450" y="5317082"/>
            <a:ext cx="4341253" cy="369332"/>
          </a:xfrm>
          <a:prstGeom prst="rect">
            <a:avLst/>
          </a:prstGeom>
          <a:noFill/>
          <a:ln>
            <a:solidFill>
              <a:schemeClr val="tx1"/>
            </a:solidFill>
          </a:ln>
        </p:spPr>
        <p:txBody>
          <a:bodyPr wrap="square" rtlCol="0">
            <a:spAutoFit/>
          </a:bodyPr>
          <a:lstStyle/>
          <a:p>
            <a:r>
              <a:rPr lang="sl-SI" dirty="0"/>
              <a:t>j</a:t>
            </a:r>
            <a:r>
              <a:rPr lang="sl-SI" dirty="0" smtClean="0"/>
              <a:t>emalec franšize</a:t>
            </a:r>
            <a:endParaRPr lang="sl-SI" dirty="0"/>
          </a:p>
        </p:txBody>
      </p:sp>
      <p:cxnSp>
        <p:nvCxnSpPr>
          <p:cNvPr id="12" name="Raven puščični povezovalnik 11"/>
          <p:cNvCxnSpPr/>
          <p:nvPr/>
        </p:nvCxnSpPr>
        <p:spPr>
          <a:xfrm>
            <a:off x="3671183" y="3156843"/>
            <a:ext cx="0" cy="21602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PoljeZBesedilom 12"/>
          <p:cNvSpPr txBox="1"/>
          <p:nvPr/>
        </p:nvSpPr>
        <p:spPr>
          <a:xfrm>
            <a:off x="3852639" y="3300859"/>
            <a:ext cx="3021464" cy="923330"/>
          </a:xfrm>
          <a:prstGeom prst="rect">
            <a:avLst/>
          </a:prstGeom>
          <a:noFill/>
          <a:ln>
            <a:solidFill>
              <a:schemeClr val="tx1"/>
            </a:solidFill>
          </a:ln>
        </p:spPr>
        <p:txBody>
          <a:bodyPr wrap="square" rtlCol="0">
            <a:spAutoFit/>
          </a:bodyPr>
          <a:lstStyle/>
          <a:p>
            <a:r>
              <a:rPr lang="sl-SI" dirty="0" smtClean="0"/>
              <a:t>daje svoj izdelek ali storitev z zaščiteno in atraktivno blagovno znamko</a:t>
            </a:r>
            <a:endParaRPr lang="sl-SI" dirty="0"/>
          </a:p>
        </p:txBody>
      </p:sp>
      <p:cxnSp>
        <p:nvCxnSpPr>
          <p:cNvPr id="17" name="Raven povezovalnik 16"/>
          <p:cNvCxnSpPr/>
          <p:nvPr/>
        </p:nvCxnSpPr>
        <p:spPr>
          <a:xfrm>
            <a:off x="4572719" y="5029051"/>
            <a:ext cx="0" cy="2191598"/>
          </a:xfrm>
          <a:prstGeom prst="line">
            <a:avLst/>
          </a:prstGeom>
        </p:spPr>
        <p:style>
          <a:lnRef idx="1">
            <a:schemeClr val="accent1"/>
          </a:lnRef>
          <a:fillRef idx="0">
            <a:schemeClr val="accent1"/>
          </a:fillRef>
          <a:effectRef idx="0">
            <a:schemeClr val="accent1"/>
          </a:effectRef>
          <a:fontRef idx="minor">
            <a:schemeClr val="tx1"/>
          </a:fontRef>
        </p:style>
      </p:cxnSp>
      <p:sp>
        <p:nvSpPr>
          <p:cNvPr id="38" name="PoljeZBesedilom 37"/>
          <p:cNvSpPr txBox="1"/>
          <p:nvPr/>
        </p:nvSpPr>
        <p:spPr>
          <a:xfrm>
            <a:off x="4788743" y="5173067"/>
            <a:ext cx="1944216" cy="369332"/>
          </a:xfrm>
          <a:prstGeom prst="rect">
            <a:avLst/>
          </a:prstGeom>
          <a:noFill/>
          <a:ln>
            <a:solidFill>
              <a:schemeClr val="tx1"/>
            </a:solidFill>
          </a:ln>
        </p:spPr>
        <p:txBody>
          <a:bodyPr wrap="square" rtlCol="0">
            <a:spAutoFit/>
          </a:bodyPr>
          <a:lstStyle/>
          <a:p>
            <a:r>
              <a:rPr lang="sl-SI" dirty="0" smtClean="0"/>
              <a:t>načrte</a:t>
            </a:r>
            <a:endParaRPr lang="sl-SI" dirty="0"/>
          </a:p>
        </p:txBody>
      </p:sp>
      <p:cxnSp>
        <p:nvCxnSpPr>
          <p:cNvPr id="19" name="Raven povezovalnik 18"/>
          <p:cNvCxnSpPr>
            <a:stCxn id="38" idx="1"/>
          </p:cNvCxnSpPr>
          <p:nvPr/>
        </p:nvCxnSpPr>
        <p:spPr>
          <a:xfrm flipH="1">
            <a:off x="4572719" y="5357733"/>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4788743" y="5739839"/>
            <a:ext cx="1944216" cy="369332"/>
          </a:xfrm>
          <a:prstGeom prst="rect">
            <a:avLst/>
          </a:prstGeom>
          <a:noFill/>
          <a:ln>
            <a:solidFill>
              <a:schemeClr val="tx1"/>
            </a:solidFill>
          </a:ln>
        </p:spPr>
        <p:txBody>
          <a:bodyPr wrap="square" rtlCol="0">
            <a:spAutoFit/>
          </a:bodyPr>
          <a:lstStyle/>
          <a:p>
            <a:r>
              <a:rPr lang="sl-SI" dirty="0" smtClean="0"/>
              <a:t>opremo</a:t>
            </a:r>
            <a:endParaRPr lang="sl-SI" dirty="0"/>
          </a:p>
        </p:txBody>
      </p:sp>
      <p:cxnSp>
        <p:nvCxnSpPr>
          <p:cNvPr id="42" name="Raven povezovalnik 41"/>
          <p:cNvCxnSpPr>
            <a:stCxn id="41" idx="1"/>
          </p:cNvCxnSpPr>
          <p:nvPr/>
        </p:nvCxnSpPr>
        <p:spPr>
          <a:xfrm flipH="1">
            <a:off x="4572719" y="5924505"/>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4788743" y="6387911"/>
            <a:ext cx="1944216" cy="369332"/>
          </a:xfrm>
          <a:prstGeom prst="rect">
            <a:avLst/>
          </a:prstGeom>
          <a:noFill/>
          <a:ln>
            <a:solidFill>
              <a:schemeClr val="tx1"/>
            </a:solidFill>
          </a:ln>
        </p:spPr>
        <p:txBody>
          <a:bodyPr wrap="square" rtlCol="0">
            <a:spAutoFit/>
          </a:bodyPr>
          <a:lstStyle/>
          <a:p>
            <a:r>
              <a:rPr lang="sl-SI" dirty="0" smtClean="0"/>
              <a:t>šolanje</a:t>
            </a:r>
            <a:endParaRPr lang="sl-SI" dirty="0"/>
          </a:p>
        </p:txBody>
      </p:sp>
      <p:cxnSp>
        <p:nvCxnSpPr>
          <p:cNvPr id="45" name="Raven povezovalnik 44"/>
          <p:cNvCxnSpPr>
            <a:stCxn id="44" idx="1"/>
          </p:cNvCxnSpPr>
          <p:nvPr/>
        </p:nvCxnSpPr>
        <p:spPr>
          <a:xfrm flipH="1">
            <a:off x="4572719" y="6572577"/>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PoljeZBesedilom 45"/>
          <p:cNvSpPr txBox="1"/>
          <p:nvPr/>
        </p:nvSpPr>
        <p:spPr>
          <a:xfrm>
            <a:off x="4788743" y="7035983"/>
            <a:ext cx="2448272" cy="369332"/>
          </a:xfrm>
          <a:prstGeom prst="rect">
            <a:avLst/>
          </a:prstGeom>
          <a:noFill/>
          <a:ln>
            <a:solidFill>
              <a:schemeClr val="tx1"/>
            </a:solidFill>
          </a:ln>
        </p:spPr>
        <p:txBody>
          <a:bodyPr wrap="square" rtlCol="0">
            <a:spAutoFit/>
          </a:bodyPr>
          <a:lstStyle/>
          <a:p>
            <a:r>
              <a:rPr lang="sl-SI" dirty="0"/>
              <a:t>k</a:t>
            </a:r>
            <a:r>
              <a:rPr lang="sl-SI" dirty="0" smtClean="0"/>
              <a:t>omunikacijske storitve</a:t>
            </a:r>
            <a:endParaRPr lang="sl-SI" dirty="0"/>
          </a:p>
        </p:txBody>
      </p:sp>
      <p:cxnSp>
        <p:nvCxnSpPr>
          <p:cNvPr id="49" name="Raven povezovalnik 48"/>
          <p:cNvCxnSpPr>
            <a:stCxn id="46" idx="1"/>
          </p:cNvCxnSpPr>
          <p:nvPr/>
        </p:nvCxnSpPr>
        <p:spPr>
          <a:xfrm flipH="1">
            <a:off x="4572719" y="7220649"/>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62" name="PoljeZBesedilom 61"/>
          <p:cNvSpPr txBox="1"/>
          <p:nvPr/>
        </p:nvSpPr>
        <p:spPr>
          <a:xfrm>
            <a:off x="1205627" y="3512237"/>
            <a:ext cx="1872208" cy="369332"/>
          </a:xfrm>
          <a:prstGeom prst="rect">
            <a:avLst/>
          </a:prstGeom>
          <a:noFill/>
          <a:ln>
            <a:solidFill>
              <a:schemeClr val="tx1"/>
            </a:solidFill>
          </a:ln>
        </p:spPr>
        <p:txBody>
          <a:bodyPr wrap="square" rtlCol="0">
            <a:spAutoFit/>
          </a:bodyPr>
          <a:lstStyle/>
          <a:p>
            <a:r>
              <a:rPr lang="sl-SI" dirty="0" smtClean="0"/>
              <a:t>zagotoviti kapital</a:t>
            </a:r>
            <a:endParaRPr lang="sl-SI" dirty="0"/>
          </a:p>
        </p:txBody>
      </p:sp>
      <p:sp>
        <p:nvSpPr>
          <p:cNvPr id="25" name="Pravokotnik 24"/>
          <p:cNvSpPr/>
          <p:nvPr/>
        </p:nvSpPr>
        <p:spPr>
          <a:xfrm>
            <a:off x="252606" y="4164955"/>
            <a:ext cx="2825229" cy="369332"/>
          </a:xfrm>
          <a:prstGeom prst="rect">
            <a:avLst/>
          </a:prstGeom>
          <a:ln>
            <a:solidFill>
              <a:schemeClr val="tx1"/>
            </a:solidFill>
          </a:ln>
        </p:spPr>
        <p:txBody>
          <a:bodyPr wrap="square">
            <a:spAutoFit/>
          </a:bodyPr>
          <a:lstStyle/>
          <a:p>
            <a:r>
              <a:rPr lang="sl-SI" dirty="0"/>
              <a:t> organizirati prodajno </a:t>
            </a:r>
            <a:r>
              <a:rPr lang="sl-SI" dirty="0" smtClean="0"/>
              <a:t>mrežo</a:t>
            </a:r>
            <a:endParaRPr lang="sl-SI" dirty="0"/>
          </a:p>
        </p:txBody>
      </p:sp>
      <p:sp>
        <p:nvSpPr>
          <p:cNvPr id="27" name="Pravokotnik 26"/>
          <p:cNvSpPr/>
          <p:nvPr/>
        </p:nvSpPr>
        <p:spPr>
          <a:xfrm>
            <a:off x="87450" y="4813027"/>
            <a:ext cx="3066417" cy="369332"/>
          </a:xfrm>
          <a:prstGeom prst="rect">
            <a:avLst/>
          </a:prstGeom>
          <a:ln>
            <a:solidFill>
              <a:schemeClr val="tx1"/>
            </a:solidFill>
          </a:ln>
        </p:spPr>
        <p:txBody>
          <a:bodyPr wrap="none">
            <a:spAutoFit/>
          </a:bodyPr>
          <a:lstStyle/>
          <a:p>
            <a:r>
              <a:rPr lang="sl-SI" dirty="0" smtClean="0"/>
              <a:t>osebno </a:t>
            </a:r>
            <a:r>
              <a:rPr lang="sl-SI" dirty="0"/>
              <a:t>angažirati pri vodenju</a:t>
            </a:r>
          </a:p>
        </p:txBody>
      </p:sp>
      <p:cxnSp>
        <p:nvCxnSpPr>
          <p:cNvPr id="63" name="Raven povezovalnik 62"/>
          <p:cNvCxnSpPr/>
          <p:nvPr/>
        </p:nvCxnSpPr>
        <p:spPr>
          <a:xfrm flipH="1">
            <a:off x="3132559" y="3732907"/>
            <a:ext cx="3240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Raven povezovalnik 63"/>
          <p:cNvCxnSpPr/>
          <p:nvPr/>
        </p:nvCxnSpPr>
        <p:spPr>
          <a:xfrm flipH="1">
            <a:off x="3096555" y="4308971"/>
            <a:ext cx="3240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Raven povezovalnik 64"/>
          <p:cNvCxnSpPr/>
          <p:nvPr/>
        </p:nvCxnSpPr>
        <p:spPr>
          <a:xfrm flipH="1">
            <a:off x="3168563" y="4957043"/>
            <a:ext cx="324036" cy="0"/>
          </a:xfrm>
          <a:prstGeom prst="line">
            <a:avLst/>
          </a:prstGeom>
        </p:spPr>
        <p:style>
          <a:lnRef idx="1">
            <a:schemeClr val="accent1"/>
          </a:lnRef>
          <a:fillRef idx="0">
            <a:schemeClr val="accent1"/>
          </a:fillRef>
          <a:effectRef idx="0">
            <a:schemeClr val="accent1"/>
          </a:effectRef>
          <a:fontRef idx="minor">
            <a:schemeClr val="tx1"/>
          </a:fontRef>
        </p:style>
      </p:cxnSp>
      <p:sp>
        <p:nvSpPr>
          <p:cNvPr id="33" name="Pravokotnik 32"/>
          <p:cNvSpPr/>
          <p:nvPr/>
        </p:nvSpPr>
        <p:spPr>
          <a:xfrm>
            <a:off x="3853351" y="4382720"/>
            <a:ext cx="3020752" cy="646331"/>
          </a:xfrm>
          <a:prstGeom prst="rect">
            <a:avLst/>
          </a:prstGeom>
          <a:ln>
            <a:solidFill>
              <a:schemeClr val="tx1"/>
            </a:solidFill>
          </a:ln>
        </p:spPr>
        <p:txBody>
          <a:bodyPr wrap="square">
            <a:spAutoFit/>
          </a:bodyPr>
          <a:lstStyle/>
          <a:p>
            <a:r>
              <a:rPr lang="sl-SI" dirty="0"/>
              <a:t>skupaj  z organizacijskimi in marketinškimi storitvami</a:t>
            </a:r>
          </a:p>
        </p:txBody>
      </p:sp>
      <p:cxnSp>
        <p:nvCxnSpPr>
          <p:cNvPr id="66" name="Raven povezovalnik 65"/>
          <p:cNvCxnSpPr/>
          <p:nvPr/>
        </p:nvCxnSpPr>
        <p:spPr>
          <a:xfrm flipH="1">
            <a:off x="3671183" y="3732907"/>
            <a:ext cx="2174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Raven povezovalnik 66"/>
          <p:cNvCxnSpPr/>
          <p:nvPr/>
        </p:nvCxnSpPr>
        <p:spPr>
          <a:xfrm flipH="1">
            <a:off x="3671183" y="4741019"/>
            <a:ext cx="1814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Raven povezovalnik 67"/>
          <p:cNvCxnSpPr/>
          <p:nvPr/>
        </p:nvCxnSpPr>
        <p:spPr>
          <a:xfrm>
            <a:off x="108223" y="5739839"/>
            <a:ext cx="0" cy="1480810"/>
          </a:xfrm>
          <a:prstGeom prst="line">
            <a:avLst/>
          </a:prstGeom>
        </p:spPr>
        <p:style>
          <a:lnRef idx="1">
            <a:schemeClr val="accent1"/>
          </a:lnRef>
          <a:fillRef idx="0">
            <a:schemeClr val="accent1"/>
          </a:fillRef>
          <a:effectRef idx="0">
            <a:schemeClr val="accent1"/>
          </a:effectRef>
          <a:fontRef idx="minor">
            <a:schemeClr val="tx1"/>
          </a:fontRef>
        </p:style>
      </p:cxnSp>
      <p:sp>
        <p:nvSpPr>
          <p:cNvPr id="69" name="PoljeZBesedilom 68"/>
          <p:cNvSpPr txBox="1"/>
          <p:nvPr/>
        </p:nvSpPr>
        <p:spPr>
          <a:xfrm>
            <a:off x="205573" y="5811846"/>
            <a:ext cx="3211185" cy="923330"/>
          </a:xfrm>
          <a:prstGeom prst="rect">
            <a:avLst/>
          </a:prstGeom>
          <a:noFill/>
          <a:ln>
            <a:solidFill>
              <a:schemeClr val="tx1"/>
            </a:solidFill>
          </a:ln>
        </p:spPr>
        <p:txBody>
          <a:bodyPr wrap="square" rtlCol="0">
            <a:spAutoFit/>
          </a:bodyPr>
          <a:lstStyle/>
          <a:p>
            <a:r>
              <a:rPr lang="sl-SI" dirty="0" smtClean="0"/>
              <a:t>Dobi ekskluzivno pravico prodaje in distribucijo izdelkov na določenem področju</a:t>
            </a:r>
            <a:endParaRPr lang="sl-SI" dirty="0"/>
          </a:p>
        </p:txBody>
      </p:sp>
      <p:cxnSp>
        <p:nvCxnSpPr>
          <p:cNvPr id="77" name="Raven puščični povezovalnik 76"/>
          <p:cNvCxnSpPr/>
          <p:nvPr/>
        </p:nvCxnSpPr>
        <p:spPr>
          <a:xfrm flipV="1">
            <a:off x="3492599" y="3156843"/>
            <a:ext cx="0" cy="21602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Raven povezovalnik 78"/>
          <p:cNvCxnSpPr/>
          <p:nvPr/>
        </p:nvCxnSpPr>
        <p:spPr>
          <a:xfrm flipH="1">
            <a:off x="87450" y="6253187"/>
            <a:ext cx="92781" cy="0"/>
          </a:xfrm>
          <a:prstGeom prst="line">
            <a:avLst/>
          </a:prstGeom>
        </p:spPr>
        <p:style>
          <a:lnRef idx="1">
            <a:schemeClr val="accent1"/>
          </a:lnRef>
          <a:fillRef idx="0">
            <a:schemeClr val="accent1"/>
          </a:fillRef>
          <a:effectRef idx="0">
            <a:schemeClr val="accent1"/>
          </a:effectRef>
          <a:fontRef idx="minor">
            <a:schemeClr val="tx1"/>
          </a:fontRef>
        </p:style>
      </p:cxnSp>
      <p:sp>
        <p:nvSpPr>
          <p:cNvPr id="81" name="PoljeZBesedilom 80"/>
          <p:cNvSpPr txBox="1"/>
          <p:nvPr/>
        </p:nvSpPr>
        <p:spPr>
          <a:xfrm>
            <a:off x="226346" y="6973267"/>
            <a:ext cx="3842317" cy="369332"/>
          </a:xfrm>
          <a:prstGeom prst="rect">
            <a:avLst/>
          </a:prstGeom>
          <a:noFill/>
          <a:ln>
            <a:solidFill>
              <a:schemeClr val="tx1"/>
            </a:solidFill>
          </a:ln>
        </p:spPr>
        <p:txBody>
          <a:bodyPr wrap="square" rtlCol="0">
            <a:spAutoFit/>
          </a:bodyPr>
          <a:lstStyle/>
          <a:p>
            <a:r>
              <a:rPr lang="sl-SI" dirty="0" smtClean="0"/>
              <a:t>naloge jemalca franšize se nanašajo</a:t>
            </a:r>
            <a:endParaRPr lang="sl-SI" dirty="0"/>
          </a:p>
        </p:txBody>
      </p:sp>
      <p:cxnSp>
        <p:nvCxnSpPr>
          <p:cNvPr id="82" name="Raven povezovalnik 81"/>
          <p:cNvCxnSpPr/>
          <p:nvPr/>
        </p:nvCxnSpPr>
        <p:spPr>
          <a:xfrm flipH="1">
            <a:off x="108223" y="7189291"/>
            <a:ext cx="927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Raven povezovalnik 83"/>
          <p:cNvCxnSpPr/>
          <p:nvPr/>
        </p:nvCxnSpPr>
        <p:spPr>
          <a:xfrm>
            <a:off x="226346" y="7342599"/>
            <a:ext cx="0" cy="1781616"/>
          </a:xfrm>
          <a:prstGeom prst="line">
            <a:avLst/>
          </a:prstGeom>
        </p:spPr>
        <p:style>
          <a:lnRef idx="1">
            <a:schemeClr val="accent1"/>
          </a:lnRef>
          <a:fillRef idx="0">
            <a:schemeClr val="accent1"/>
          </a:fillRef>
          <a:effectRef idx="0">
            <a:schemeClr val="accent1"/>
          </a:effectRef>
          <a:fontRef idx="minor">
            <a:schemeClr val="tx1"/>
          </a:fontRef>
        </p:style>
      </p:cxnSp>
      <p:sp>
        <p:nvSpPr>
          <p:cNvPr id="86" name="PoljeZBesedilom 85"/>
          <p:cNvSpPr txBox="1"/>
          <p:nvPr/>
        </p:nvSpPr>
        <p:spPr>
          <a:xfrm>
            <a:off x="442370" y="7621339"/>
            <a:ext cx="4562397" cy="369332"/>
          </a:xfrm>
          <a:prstGeom prst="rect">
            <a:avLst/>
          </a:prstGeom>
          <a:noFill/>
          <a:ln>
            <a:solidFill>
              <a:schemeClr val="tx1"/>
            </a:solidFill>
          </a:ln>
        </p:spPr>
        <p:txBody>
          <a:bodyPr wrap="square" rtlCol="0">
            <a:spAutoFit/>
          </a:bodyPr>
          <a:lstStyle/>
          <a:p>
            <a:r>
              <a:rPr lang="sl-SI" dirty="0"/>
              <a:t>u</a:t>
            </a:r>
            <a:r>
              <a:rPr lang="sl-SI" dirty="0" smtClean="0"/>
              <a:t>poštevanje določenega standarda kakovosti</a:t>
            </a:r>
            <a:endParaRPr lang="sl-SI" dirty="0"/>
          </a:p>
        </p:txBody>
      </p:sp>
      <p:cxnSp>
        <p:nvCxnSpPr>
          <p:cNvPr id="87" name="Raven povezovalnik 86"/>
          <p:cNvCxnSpPr/>
          <p:nvPr/>
        </p:nvCxnSpPr>
        <p:spPr>
          <a:xfrm flipH="1">
            <a:off x="223081" y="7837363"/>
            <a:ext cx="245182" cy="0"/>
          </a:xfrm>
          <a:prstGeom prst="line">
            <a:avLst/>
          </a:prstGeom>
        </p:spPr>
        <p:style>
          <a:lnRef idx="1">
            <a:schemeClr val="accent1"/>
          </a:lnRef>
          <a:fillRef idx="0">
            <a:schemeClr val="accent1"/>
          </a:fillRef>
          <a:effectRef idx="0">
            <a:schemeClr val="accent1"/>
          </a:effectRef>
          <a:fontRef idx="minor">
            <a:schemeClr val="tx1"/>
          </a:fontRef>
        </p:style>
      </p:cxnSp>
      <p:sp>
        <p:nvSpPr>
          <p:cNvPr id="89" name="PoljeZBesedilom 88"/>
          <p:cNvSpPr txBox="1"/>
          <p:nvPr/>
        </p:nvSpPr>
        <p:spPr>
          <a:xfrm>
            <a:off x="471528" y="8269411"/>
            <a:ext cx="4562397" cy="369332"/>
          </a:xfrm>
          <a:prstGeom prst="rect">
            <a:avLst/>
          </a:prstGeom>
          <a:noFill/>
          <a:ln>
            <a:solidFill>
              <a:schemeClr val="tx1"/>
            </a:solidFill>
          </a:ln>
        </p:spPr>
        <p:txBody>
          <a:bodyPr wrap="square" rtlCol="0">
            <a:spAutoFit/>
          </a:bodyPr>
          <a:lstStyle/>
          <a:p>
            <a:r>
              <a:rPr lang="sl-SI" dirty="0" smtClean="0"/>
              <a:t>na čuvanje imidža dajalca franšize</a:t>
            </a:r>
            <a:endParaRPr lang="sl-SI" dirty="0"/>
          </a:p>
        </p:txBody>
      </p:sp>
      <p:cxnSp>
        <p:nvCxnSpPr>
          <p:cNvPr id="90" name="Raven povezovalnik 89"/>
          <p:cNvCxnSpPr/>
          <p:nvPr/>
        </p:nvCxnSpPr>
        <p:spPr>
          <a:xfrm flipH="1">
            <a:off x="252239" y="8485435"/>
            <a:ext cx="245182" cy="0"/>
          </a:xfrm>
          <a:prstGeom prst="line">
            <a:avLst/>
          </a:prstGeom>
        </p:spPr>
        <p:style>
          <a:lnRef idx="1">
            <a:schemeClr val="accent1"/>
          </a:lnRef>
          <a:fillRef idx="0">
            <a:schemeClr val="accent1"/>
          </a:fillRef>
          <a:effectRef idx="0">
            <a:schemeClr val="accent1"/>
          </a:effectRef>
          <a:fontRef idx="minor">
            <a:schemeClr val="tx1"/>
          </a:fontRef>
        </p:style>
      </p:cxnSp>
      <p:sp>
        <p:nvSpPr>
          <p:cNvPr id="91" name="PoljeZBesedilom 90"/>
          <p:cNvSpPr txBox="1"/>
          <p:nvPr/>
        </p:nvSpPr>
        <p:spPr>
          <a:xfrm>
            <a:off x="543536" y="8908191"/>
            <a:ext cx="4562397" cy="369332"/>
          </a:xfrm>
          <a:prstGeom prst="rect">
            <a:avLst/>
          </a:prstGeom>
          <a:noFill/>
          <a:ln>
            <a:solidFill>
              <a:schemeClr val="tx1"/>
            </a:solidFill>
          </a:ln>
        </p:spPr>
        <p:txBody>
          <a:bodyPr wrap="square" rtlCol="0">
            <a:spAutoFit/>
          </a:bodyPr>
          <a:lstStyle/>
          <a:p>
            <a:r>
              <a:rPr lang="sl-SI" dirty="0" smtClean="0"/>
              <a:t>na marketinški servis</a:t>
            </a:r>
            <a:endParaRPr lang="sl-SI" dirty="0"/>
          </a:p>
        </p:txBody>
      </p:sp>
      <p:cxnSp>
        <p:nvCxnSpPr>
          <p:cNvPr id="92" name="Raven povezovalnik 91"/>
          <p:cNvCxnSpPr/>
          <p:nvPr/>
        </p:nvCxnSpPr>
        <p:spPr>
          <a:xfrm flipH="1">
            <a:off x="324247" y="9124215"/>
            <a:ext cx="245182" cy="0"/>
          </a:xfrm>
          <a:prstGeom prst="line">
            <a:avLst/>
          </a:prstGeom>
        </p:spPr>
        <p:style>
          <a:lnRef idx="1">
            <a:schemeClr val="accent1"/>
          </a:lnRef>
          <a:fillRef idx="0">
            <a:schemeClr val="accent1"/>
          </a:fillRef>
          <a:effectRef idx="0">
            <a:schemeClr val="accent1"/>
          </a:effectRef>
          <a:fontRef idx="minor">
            <a:schemeClr val="tx1"/>
          </a:fontRef>
        </p:style>
      </p:cxnSp>
      <p:sp>
        <p:nvSpPr>
          <p:cNvPr id="94" name="Desni zaviti oklepaj 93"/>
          <p:cNvSpPr/>
          <p:nvPr/>
        </p:nvSpPr>
        <p:spPr>
          <a:xfrm rot="5400000">
            <a:off x="3646227" y="6222149"/>
            <a:ext cx="319390" cy="686218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95" name="PoljeZBesedilom 94"/>
          <p:cNvSpPr txBox="1"/>
          <p:nvPr/>
        </p:nvSpPr>
        <p:spPr>
          <a:xfrm>
            <a:off x="87450" y="9812937"/>
            <a:ext cx="7149565" cy="646331"/>
          </a:xfrm>
          <a:prstGeom prst="rect">
            <a:avLst/>
          </a:prstGeom>
          <a:noFill/>
        </p:spPr>
        <p:txBody>
          <a:bodyPr wrap="square" rtlCol="0">
            <a:spAutoFit/>
          </a:bodyPr>
          <a:lstStyle/>
          <a:p>
            <a:r>
              <a:rPr lang="sl-SI" dirty="0" smtClean="0"/>
              <a:t>Dajalci franšize so po navadi velika in uveljavljena proizvodna (storitvena) podjetja, jemalci franšize pa so manjša ali srednje velika podjetja</a:t>
            </a:r>
            <a:endParaRPr lang="sl-SI" dirty="0"/>
          </a:p>
        </p:txBody>
      </p:sp>
      <p:sp>
        <p:nvSpPr>
          <p:cNvPr id="96" name="PoljeZBesedilom 95"/>
          <p:cNvSpPr txBox="1"/>
          <p:nvPr/>
        </p:nvSpPr>
        <p:spPr>
          <a:xfrm>
            <a:off x="2835885" y="1861988"/>
            <a:ext cx="1241420" cy="369330"/>
          </a:xfrm>
          <a:prstGeom prst="rect">
            <a:avLst/>
          </a:prstGeom>
          <a:noFill/>
          <a:ln>
            <a:solidFill>
              <a:schemeClr val="accent1">
                <a:shade val="95000"/>
                <a:satMod val="105000"/>
              </a:schemeClr>
            </a:solidFill>
          </a:ln>
        </p:spPr>
        <p:txBody>
          <a:bodyPr wrap="square" rtlCol="0">
            <a:spAutoFit/>
          </a:bodyPr>
          <a:lstStyle/>
          <a:p>
            <a:r>
              <a:rPr lang="sl-SI" dirty="0" err="1" smtClean="0"/>
              <a:t>franšizing</a:t>
            </a:r>
            <a:endParaRPr lang="sl-SI" dirty="0"/>
          </a:p>
        </p:txBody>
      </p:sp>
      <p:cxnSp>
        <p:nvCxnSpPr>
          <p:cNvPr id="98" name="Raven puščični povezovalnik 97"/>
          <p:cNvCxnSpPr>
            <a:stCxn id="96" idx="2"/>
            <a:endCxn id="7" idx="0"/>
          </p:cNvCxnSpPr>
          <p:nvPr/>
        </p:nvCxnSpPr>
        <p:spPr>
          <a:xfrm>
            <a:off x="3456595" y="2231318"/>
            <a:ext cx="0" cy="560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7068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68263" y="162124"/>
            <a:ext cx="6405840" cy="369332"/>
          </a:xfrm>
          <a:prstGeom prst="rect">
            <a:avLst/>
          </a:prstGeom>
          <a:solidFill>
            <a:srgbClr val="FFFF00"/>
          </a:solidFill>
        </p:spPr>
        <p:txBody>
          <a:bodyPr wrap="square" rtlCol="0">
            <a:spAutoFit/>
          </a:bodyPr>
          <a:lstStyle/>
          <a:p>
            <a:r>
              <a:rPr lang="sl-SI" dirty="0" smtClean="0"/>
              <a:t>4.2.3.1.1.9.3.5 Kakšne so značilnosti skupnih vlaganj?</a:t>
            </a:r>
            <a:endParaRPr lang="sl-SI" dirty="0"/>
          </a:p>
        </p:txBody>
      </p:sp>
      <p:sp>
        <p:nvSpPr>
          <p:cNvPr id="96" name="PoljeZBesedilom 95"/>
          <p:cNvSpPr txBox="1"/>
          <p:nvPr/>
        </p:nvSpPr>
        <p:spPr>
          <a:xfrm>
            <a:off x="2482691" y="810196"/>
            <a:ext cx="1729988" cy="369332"/>
          </a:xfrm>
          <a:prstGeom prst="rect">
            <a:avLst/>
          </a:prstGeom>
          <a:noFill/>
          <a:ln>
            <a:solidFill>
              <a:schemeClr val="accent1">
                <a:shade val="95000"/>
                <a:satMod val="105000"/>
              </a:schemeClr>
            </a:solidFill>
          </a:ln>
        </p:spPr>
        <p:txBody>
          <a:bodyPr wrap="square" rtlCol="0">
            <a:spAutoFit/>
          </a:bodyPr>
          <a:lstStyle/>
          <a:p>
            <a:r>
              <a:rPr lang="sl-SI" dirty="0"/>
              <a:t>s</a:t>
            </a:r>
            <a:r>
              <a:rPr lang="sl-SI" dirty="0" smtClean="0"/>
              <a:t>kupna vlaganja</a:t>
            </a:r>
            <a:endParaRPr lang="sl-SI" dirty="0"/>
          </a:p>
        </p:txBody>
      </p:sp>
      <p:sp>
        <p:nvSpPr>
          <p:cNvPr id="47" name="PoljeZBesedilom 46"/>
          <p:cNvSpPr txBox="1"/>
          <p:nvPr/>
        </p:nvSpPr>
        <p:spPr>
          <a:xfrm>
            <a:off x="1548383" y="2538388"/>
            <a:ext cx="3960440" cy="369332"/>
          </a:xfrm>
          <a:prstGeom prst="rect">
            <a:avLst/>
          </a:prstGeom>
          <a:noFill/>
          <a:ln>
            <a:solidFill>
              <a:schemeClr val="accent1">
                <a:shade val="95000"/>
                <a:satMod val="105000"/>
              </a:schemeClr>
            </a:solidFill>
          </a:ln>
        </p:spPr>
        <p:txBody>
          <a:bodyPr wrap="square" rtlCol="0">
            <a:spAutoFit/>
          </a:bodyPr>
          <a:lstStyle/>
          <a:p>
            <a:r>
              <a:rPr lang="sl-SI" dirty="0"/>
              <a:t>p</a:t>
            </a:r>
            <a:r>
              <a:rPr lang="sl-SI" dirty="0" smtClean="0"/>
              <a:t>artnerstvo med dvema ali več podjetij</a:t>
            </a:r>
            <a:endParaRPr lang="sl-SI" dirty="0"/>
          </a:p>
        </p:txBody>
      </p:sp>
      <p:cxnSp>
        <p:nvCxnSpPr>
          <p:cNvPr id="8" name="Raven povezovalnik 7"/>
          <p:cNvCxnSpPr>
            <a:stCxn id="96" idx="2"/>
          </p:cNvCxnSpPr>
          <p:nvPr/>
        </p:nvCxnSpPr>
        <p:spPr>
          <a:xfrm>
            <a:off x="3347685" y="1179528"/>
            <a:ext cx="0" cy="1358860"/>
          </a:xfrm>
          <a:prstGeom prst="line">
            <a:avLst/>
          </a:prstGeom>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3528603" y="1602284"/>
            <a:ext cx="2124236" cy="369332"/>
          </a:xfrm>
          <a:prstGeom prst="rect">
            <a:avLst/>
          </a:prstGeom>
          <a:noFill/>
        </p:spPr>
        <p:txBody>
          <a:bodyPr wrap="square" rtlCol="0">
            <a:spAutoFit/>
          </a:bodyPr>
          <a:lstStyle/>
          <a:p>
            <a:r>
              <a:rPr lang="sl-SI" dirty="0" smtClean="0"/>
              <a:t>pomenijo</a:t>
            </a:r>
            <a:endParaRPr lang="sl-SI" dirty="0"/>
          </a:p>
        </p:txBody>
      </p:sp>
      <p:sp>
        <p:nvSpPr>
          <p:cNvPr id="50" name="PoljeZBesedilom 49"/>
          <p:cNvSpPr txBox="1"/>
          <p:nvPr/>
        </p:nvSpPr>
        <p:spPr>
          <a:xfrm>
            <a:off x="1700783" y="4329296"/>
            <a:ext cx="3960440" cy="646331"/>
          </a:xfrm>
          <a:prstGeom prst="rect">
            <a:avLst/>
          </a:prstGeom>
          <a:noFill/>
          <a:ln>
            <a:solidFill>
              <a:schemeClr val="accent1">
                <a:shade val="95000"/>
                <a:satMod val="105000"/>
              </a:schemeClr>
            </a:solidFill>
          </a:ln>
        </p:spPr>
        <p:txBody>
          <a:bodyPr wrap="square" rtlCol="0">
            <a:spAutoFit/>
          </a:bodyPr>
          <a:lstStyle/>
          <a:p>
            <a:r>
              <a:rPr lang="sl-SI" dirty="0" smtClean="0"/>
              <a:t>neodvisno in ločeno podjetje kot samostojno pravno osebo</a:t>
            </a:r>
            <a:endParaRPr lang="sl-SI" dirty="0"/>
          </a:p>
        </p:txBody>
      </p:sp>
      <p:cxnSp>
        <p:nvCxnSpPr>
          <p:cNvPr id="51" name="Raven povezovalnik 50"/>
          <p:cNvCxnSpPr/>
          <p:nvPr/>
        </p:nvCxnSpPr>
        <p:spPr>
          <a:xfrm>
            <a:off x="3348583" y="2979728"/>
            <a:ext cx="0" cy="1358860"/>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3492599" y="3330476"/>
            <a:ext cx="2124236" cy="646331"/>
          </a:xfrm>
          <a:prstGeom prst="rect">
            <a:avLst/>
          </a:prstGeom>
          <a:noFill/>
        </p:spPr>
        <p:txBody>
          <a:bodyPr wrap="square" rtlCol="0">
            <a:spAutoFit/>
          </a:bodyPr>
          <a:lstStyle/>
          <a:p>
            <a:r>
              <a:rPr lang="sl-SI" dirty="0" smtClean="0"/>
              <a:t>na tujem trgu skupaj ustanovijo</a:t>
            </a:r>
            <a:endParaRPr lang="sl-SI" dirty="0"/>
          </a:p>
        </p:txBody>
      </p:sp>
      <p:cxnSp>
        <p:nvCxnSpPr>
          <p:cNvPr id="11" name="Raven povezovalnik 10"/>
          <p:cNvCxnSpPr>
            <a:stCxn id="47" idx="3"/>
          </p:cNvCxnSpPr>
          <p:nvPr/>
        </p:nvCxnSpPr>
        <p:spPr>
          <a:xfrm>
            <a:off x="5508823" y="2723054"/>
            <a:ext cx="9361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Raven povezovalnik 14"/>
          <p:cNvCxnSpPr/>
          <p:nvPr/>
        </p:nvCxnSpPr>
        <p:spPr>
          <a:xfrm>
            <a:off x="6444927" y="2723054"/>
            <a:ext cx="0" cy="3343726"/>
          </a:xfrm>
          <a:prstGeom prst="line">
            <a:avLst/>
          </a:prstGeom>
        </p:spPr>
        <p:style>
          <a:lnRef idx="1">
            <a:schemeClr val="accent1"/>
          </a:lnRef>
          <a:fillRef idx="0">
            <a:schemeClr val="accent1"/>
          </a:fillRef>
          <a:effectRef idx="0">
            <a:schemeClr val="accent1"/>
          </a:effectRef>
          <a:fontRef idx="minor">
            <a:schemeClr val="tx1"/>
          </a:fontRef>
        </p:style>
      </p:cxnSp>
      <p:sp>
        <p:nvSpPr>
          <p:cNvPr id="16" name="PoljeZBesedilom 15"/>
          <p:cNvSpPr txBox="1"/>
          <p:nvPr/>
        </p:nvSpPr>
        <p:spPr>
          <a:xfrm>
            <a:off x="4852366" y="6210796"/>
            <a:ext cx="2528665" cy="646331"/>
          </a:xfrm>
          <a:prstGeom prst="rect">
            <a:avLst/>
          </a:prstGeom>
          <a:noFill/>
          <a:ln>
            <a:solidFill>
              <a:schemeClr val="tx1"/>
            </a:solidFill>
          </a:ln>
        </p:spPr>
        <p:txBody>
          <a:bodyPr wrap="square" rtlCol="0">
            <a:spAutoFit/>
          </a:bodyPr>
          <a:lstStyle/>
          <a:p>
            <a:pPr algn="ctr"/>
            <a:r>
              <a:rPr lang="sl-SI" dirty="0" smtClean="0"/>
              <a:t>vsako podjetje</a:t>
            </a:r>
          </a:p>
          <a:p>
            <a:pPr algn="ctr"/>
            <a:r>
              <a:rPr lang="sl-SI" dirty="0"/>
              <a:t>v</a:t>
            </a:r>
            <a:r>
              <a:rPr lang="sl-SI" dirty="0" smtClean="0"/>
              <a:t>loži svoj delež sredstev</a:t>
            </a:r>
            <a:endParaRPr lang="sl-SI" dirty="0"/>
          </a:p>
        </p:txBody>
      </p:sp>
      <p:sp>
        <p:nvSpPr>
          <p:cNvPr id="18" name="Desni zaviti oklepaj 17"/>
          <p:cNvSpPr/>
          <p:nvPr/>
        </p:nvSpPr>
        <p:spPr>
          <a:xfrm rot="5400000">
            <a:off x="3828956" y="5323017"/>
            <a:ext cx="425407" cy="667874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20" name="PoljeZBesedilom 19"/>
          <p:cNvSpPr txBox="1"/>
          <p:nvPr/>
        </p:nvSpPr>
        <p:spPr>
          <a:xfrm>
            <a:off x="180231" y="8970907"/>
            <a:ext cx="7056784" cy="1200329"/>
          </a:xfrm>
          <a:prstGeom prst="rect">
            <a:avLst/>
          </a:prstGeom>
          <a:noFill/>
        </p:spPr>
        <p:txBody>
          <a:bodyPr wrap="square" rtlCol="0">
            <a:spAutoFit/>
          </a:bodyPr>
          <a:lstStyle/>
          <a:p>
            <a:r>
              <a:rPr lang="sl-SI" dirty="0" smtClean="0"/>
              <a:t>Gre za srednjeročen ali dolgoročen projekt s ciljem, da se realizirajo skupni cilji vseh udeleženih partnerjev.</a:t>
            </a:r>
          </a:p>
          <a:p>
            <a:r>
              <a:rPr lang="sl-SI" dirty="0" smtClean="0"/>
              <a:t>Skupna vlaganja imajo deljeno lastništvo skupnega novoustanovljenega podjetja.</a:t>
            </a:r>
            <a:endParaRPr lang="sl-SI" dirty="0"/>
          </a:p>
        </p:txBody>
      </p:sp>
      <p:cxnSp>
        <p:nvCxnSpPr>
          <p:cNvPr id="22" name="Raven povezovalnik 21"/>
          <p:cNvCxnSpPr>
            <a:stCxn id="96" idx="1"/>
          </p:cNvCxnSpPr>
          <p:nvPr/>
        </p:nvCxnSpPr>
        <p:spPr>
          <a:xfrm flipH="1">
            <a:off x="828303" y="994862"/>
            <a:ext cx="1654388" cy="25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Raven povezovalnik 28"/>
          <p:cNvCxnSpPr/>
          <p:nvPr/>
        </p:nvCxnSpPr>
        <p:spPr>
          <a:xfrm>
            <a:off x="828303" y="1020615"/>
            <a:ext cx="0" cy="6251717"/>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Raven povezovalnik 69"/>
          <p:cNvCxnSpPr/>
          <p:nvPr/>
        </p:nvCxnSpPr>
        <p:spPr>
          <a:xfrm>
            <a:off x="3500085" y="1251536"/>
            <a:ext cx="0" cy="1358860"/>
          </a:xfrm>
          <a:prstGeom prst="line">
            <a:avLst/>
          </a:prstGeom>
        </p:spPr>
        <p:style>
          <a:lnRef idx="1">
            <a:schemeClr val="accent1"/>
          </a:lnRef>
          <a:fillRef idx="0">
            <a:schemeClr val="accent1"/>
          </a:fillRef>
          <a:effectRef idx="0">
            <a:schemeClr val="accent1"/>
          </a:effectRef>
          <a:fontRef idx="minor">
            <a:schemeClr val="tx1"/>
          </a:fontRef>
        </p:style>
      </p:cxnSp>
      <p:sp>
        <p:nvSpPr>
          <p:cNvPr id="72" name="PoljeZBesedilom 71"/>
          <p:cNvSpPr txBox="1"/>
          <p:nvPr/>
        </p:nvSpPr>
        <p:spPr>
          <a:xfrm>
            <a:off x="972319" y="5058668"/>
            <a:ext cx="1080120" cy="369332"/>
          </a:xfrm>
          <a:prstGeom prst="rect">
            <a:avLst/>
          </a:prstGeom>
          <a:noFill/>
          <a:ln>
            <a:solidFill>
              <a:schemeClr val="accent1">
                <a:shade val="95000"/>
                <a:satMod val="105000"/>
              </a:schemeClr>
            </a:solidFill>
          </a:ln>
        </p:spPr>
        <p:txBody>
          <a:bodyPr wrap="square" rtlCol="0">
            <a:spAutoFit/>
          </a:bodyPr>
          <a:lstStyle/>
          <a:p>
            <a:r>
              <a:rPr lang="sl-SI" dirty="0" smtClean="0"/>
              <a:t>prednosti</a:t>
            </a:r>
            <a:endParaRPr lang="sl-SI" dirty="0"/>
          </a:p>
        </p:txBody>
      </p:sp>
      <p:cxnSp>
        <p:nvCxnSpPr>
          <p:cNvPr id="74" name="Raven povezovalnik 73"/>
          <p:cNvCxnSpPr/>
          <p:nvPr/>
        </p:nvCxnSpPr>
        <p:spPr>
          <a:xfrm>
            <a:off x="980703" y="5428000"/>
            <a:ext cx="0" cy="1512168"/>
          </a:xfrm>
          <a:prstGeom prst="line">
            <a:avLst/>
          </a:prstGeom>
        </p:spPr>
        <p:style>
          <a:lnRef idx="1">
            <a:schemeClr val="accent1"/>
          </a:lnRef>
          <a:fillRef idx="0">
            <a:schemeClr val="accent1"/>
          </a:fillRef>
          <a:effectRef idx="0">
            <a:schemeClr val="accent1"/>
          </a:effectRef>
          <a:fontRef idx="minor">
            <a:schemeClr val="tx1"/>
          </a:fontRef>
        </p:style>
      </p:cxnSp>
      <p:sp>
        <p:nvSpPr>
          <p:cNvPr id="78" name="PoljeZBesedilom 77"/>
          <p:cNvSpPr txBox="1"/>
          <p:nvPr/>
        </p:nvSpPr>
        <p:spPr>
          <a:xfrm>
            <a:off x="1124719" y="5572016"/>
            <a:ext cx="3303984" cy="369332"/>
          </a:xfrm>
          <a:prstGeom prst="rect">
            <a:avLst/>
          </a:prstGeom>
          <a:noFill/>
          <a:ln>
            <a:solidFill>
              <a:schemeClr val="accent1">
                <a:shade val="95000"/>
                <a:satMod val="105000"/>
              </a:schemeClr>
            </a:solidFill>
          </a:ln>
        </p:spPr>
        <p:txBody>
          <a:bodyPr wrap="square" rtlCol="0">
            <a:spAutoFit/>
          </a:bodyPr>
          <a:lstStyle/>
          <a:p>
            <a:r>
              <a:rPr lang="sl-SI" dirty="0"/>
              <a:t>t</a:t>
            </a:r>
            <a:r>
              <a:rPr lang="sl-SI" dirty="0" smtClean="0"/>
              <a:t>uji partner pozna trg</a:t>
            </a:r>
            <a:endParaRPr lang="sl-SI" dirty="0"/>
          </a:p>
        </p:txBody>
      </p:sp>
      <p:cxnSp>
        <p:nvCxnSpPr>
          <p:cNvPr id="80" name="Raven povezovalnik 79"/>
          <p:cNvCxnSpPr/>
          <p:nvPr/>
        </p:nvCxnSpPr>
        <p:spPr>
          <a:xfrm flipH="1">
            <a:off x="980703" y="5716032"/>
            <a:ext cx="99628" cy="0"/>
          </a:xfrm>
          <a:prstGeom prst="line">
            <a:avLst/>
          </a:prstGeom>
        </p:spPr>
        <p:style>
          <a:lnRef idx="1">
            <a:schemeClr val="accent1"/>
          </a:lnRef>
          <a:fillRef idx="0">
            <a:schemeClr val="accent1"/>
          </a:fillRef>
          <a:effectRef idx="0">
            <a:schemeClr val="accent1"/>
          </a:effectRef>
          <a:fontRef idx="minor">
            <a:schemeClr val="tx1"/>
          </a:fontRef>
        </p:style>
      </p:cxnSp>
      <p:sp>
        <p:nvSpPr>
          <p:cNvPr id="83" name="PoljeZBesedilom 82"/>
          <p:cNvSpPr txBox="1"/>
          <p:nvPr/>
        </p:nvSpPr>
        <p:spPr>
          <a:xfrm>
            <a:off x="1188343" y="6138788"/>
            <a:ext cx="3303984" cy="369332"/>
          </a:xfrm>
          <a:prstGeom prst="rect">
            <a:avLst/>
          </a:prstGeom>
          <a:noFill/>
          <a:ln>
            <a:solidFill>
              <a:schemeClr val="accent1">
                <a:shade val="95000"/>
                <a:satMod val="105000"/>
              </a:schemeClr>
            </a:solidFill>
          </a:ln>
        </p:spPr>
        <p:txBody>
          <a:bodyPr wrap="square" rtlCol="0">
            <a:spAutoFit/>
          </a:bodyPr>
          <a:lstStyle/>
          <a:p>
            <a:r>
              <a:rPr lang="sl-SI" dirty="0" smtClean="0"/>
              <a:t>ima lastno delovno silo</a:t>
            </a:r>
            <a:endParaRPr lang="sl-SI" dirty="0"/>
          </a:p>
        </p:txBody>
      </p:sp>
      <p:cxnSp>
        <p:nvCxnSpPr>
          <p:cNvPr id="85" name="Raven povezovalnik 84"/>
          <p:cNvCxnSpPr/>
          <p:nvPr/>
        </p:nvCxnSpPr>
        <p:spPr>
          <a:xfrm flipH="1">
            <a:off x="1044327" y="6282804"/>
            <a:ext cx="99628" cy="0"/>
          </a:xfrm>
          <a:prstGeom prst="line">
            <a:avLst/>
          </a:prstGeom>
        </p:spPr>
        <p:style>
          <a:lnRef idx="1">
            <a:schemeClr val="accent1"/>
          </a:lnRef>
          <a:fillRef idx="0">
            <a:schemeClr val="accent1"/>
          </a:fillRef>
          <a:effectRef idx="0">
            <a:schemeClr val="accent1"/>
          </a:effectRef>
          <a:fontRef idx="minor">
            <a:schemeClr val="tx1"/>
          </a:fontRef>
        </p:style>
      </p:cxnSp>
      <p:sp>
        <p:nvSpPr>
          <p:cNvPr id="88" name="PoljeZBesedilom 87"/>
          <p:cNvSpPr txBox="1"/>
          <p:nvPr/>
        </p:nvSpPr>
        <p:spPr>
          <a:xfrm>
            <a:off x="1188343" y="6642844"/>
            <a:ext cx="3303984" cy="369332"/>
          </a:xfrm>
          <a:prstGeom prst="rect">
            <a:avLst/>
          </a:prstGeom>
          <a:noFill/>
          <a:ln>
            <a:solidFill>
              <a:schemeClr val="accent1">
                <a:shade val="95000"/>
                <a:satMod val="105000"/>
              </a:schemeClr>
            </a:solidFill>
          </a:ln>
        </p:spPr>
        <p:txBody>
          <a:bodyPr wrap="square" rtlCol="0">
            <a:spAutoFit/>
          </a:bodyPr>
          <a:lstStyle/>
          <a:p>
            <a:r>
              <a:rPr lang="sl-SI" dirty="0"/>
              <a:t>i</a:t>
            </a:r>
            <a:r>
              <a:rPr lang="sl-SI" dirty="0" smtClean="0"/>
              <a:t>zdelano tržno infrastrukturo</a:t>
            </a:r>
            <a:endParaRPr lang="sl-SI" dirty="0"/>
          </a:p>
        </p:txBody>
      </p:sp>
      <p:cxnSp>
        <p:nvCxnSpPr>
          <p:cNvPr id="93" name="Raven povezovalnik 92"/>
          <p:cNvCxnSpPr/>
          <p:nvPr/>
        </p:nvCxnSpPr>
        <p:spPr>
          <a:xfrm flipH="1">
            <a:off x="1044327" y="6786860"/>
            <a:ext cx="996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Raven povezovalnik 96"/>
          <p:cNvCxnSpPr/>
          <p:nvPr/>
        </p:nvCxnSpPr>
        <p:spPr>
          <a:xfrm flipH="1">
            <a:off x="828303" y="5274692"/>
            <a:ext cx="99628" cy="0"/>
          </a:xfrm>
          <a:prstGeom prst="line">
            <a:avLst/>
          </a:prstGeom>
        </p:spPr>
        <p:style>
          <a:lnRef idx="1">
            <a:schemeClr val="accent1"/>
          </a:lnRef>
          <a:fillRef idx="0">
            <a:schemeClr val="accent1"/>
          </a:fillRef>
          <a:effectRef idx="0">
            <a:schemeClr val="accent1"/>
          </a:effectRef>
          <a:fontRef idx="minor">
            <a:schemeClr val="tx1"/>
          </a:fontRef>
        </p:style>
      </p:cxnSp>
      <p:sp>
        <p:nvSpPr>
          <p:cNvPr id="99" name="PoljeZBesedilom 98"/>
          <p:cNvSpPr txBox="1"/>
          <p:nvPr/>
        </p:nvSpPr>
        <p:spPr>
          <a:xfrm>
            <a:off x="972319" y="7056308"/>
            <a:ext cx="1080120" cy="369332"/>
          </a:xfrm>
          <a:prstGeom prst="rect">
            <a:avLst/>
          </a:prstGeom>
          <a:noFill/>
          <a:ln>
            <a:solidFill>
              <a:schemeClr val="accent1">
                <a:shade val="95000"/>
                <a:satMod val="105000"/>
              </a:schemeClr>
            </a:solidFill>
          </a:ln>
        </p:spPr>
        <p:txBody>
          <a:bodyPr wrap="square" rtlCol="0">
            <a:spAutoFit/>
          </a:bodyPr>
          <a:lstStyle/>
          <a:p>
            <a:r>
              <a:rPr lang="sl-SI" dirty="0" smtClean="0"/>
              <a:t>slabosti</a:t>
            </a:r>
            <a:endParaRPr lang="sl-SI" dirty="0"/>
          </a:p>
        </p:txBody>
      </p:sp>
      <p:sp>
        <p:nvSpPr>
          <p:cNvPr id="100" name="PoljeZBesedilom 99"/>
          <p:cNvSpPr txBox="1"/>
          <p:nvPr/>
        </p:nvSpPr>
        <p:spPr>
          <a:xfrm>
            <a:off x="1124719" y="7724705"/>
            <a:ext cx="5968280" cy="646331"/>
          </a:xfrm>
          <a:prstGeom prst="rect">
            <a:avLst/>
          </a:prstGeom>
          <a:noFill/>
          <a:ln>
            <a:solidFill>
              <a:schemeClr val="accent1">
                <a:shade val="95000"/>
                <a:satMod val="105000"/>
              </a:schemeClr>
            </a:solidFill>
          </a:ln>
        </p:spPr>
        <p:txBody>
          <a:bodyPr wrap="square" rtlCol="0">
            <a:spAutoFit/>
          </a:bodyPr>
          <a:lstStyle/>
          <a:p>
            <a:r>
              <a:rPr lang="sl-SI" dirty="0"/>
              <a:t>k</a:t>
            </a:r>
            <a:r>
              <a:rPr lang="sl-SI" dirty="0" smtClean="0"/>
              <a:t>ažejo v sodelovanju, koordinaciji in različnih pogledih med sovlagatelji na razvoj in nadzor poslovanja</a:t>
            </a:r>
            <a:endParaRPr lang="sl-SI" dirty="0"/>
          </a:p>
        </p:txBody>
      </p:sp>
      <p:cxnSp>
        <p:nvCxnSpPr>
          <p:cNvPr id="101" name="Raven povezovalnik 100"/>
          <p:cNvCxnSpPr/>
          <p:nvPr/>
        </p:nvCxnSpPr>
        <p:spPr>
          <a:xfrm flipH="1">
            <a:off x="980703" y="8010996"/>
            <a:ext cx="996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Raven povezovalnik 101"/>
          <p:cNvCxnSpPr/>
          <p:nvPr/>
        </p:nvCxnSpPr>
        <p:spPr>
          <a:xfrm flipH="1">
            <a:off x="828303" y="7272332"/>
            <a:ext cx="996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Raven povezovalnik 102"/>
          <p:cNvCxnSpPr/>
          <p:nvPr/>
        </p:nvCxnSpPr>
        <p:spPr>
          <a:xfrm>
            <a:off x="972319" y="7434932"/>
            <a:ext cx="0" cy="57606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4691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jeZBesedilom 4"/>
          <p:cNvSpPr txBox="1"/>
          <p:nvPr/>
        </p:nvSpPr>
        <p:spPr>
          <a:xfrm>
            <a:off x="180231" y="306140"/>
            <a:ext cx="6405840" cy="646331"/>
          </a:xfrm>
          <a:prstGeom prst="rect">
            <a:avLst/>
          </a:prstGeom>
          <a:solidFill>
            <a:srgbClr val="FFFF00"/>
          </a:solidFill>
        </p:spPr>
        <p:txBody>
          <a:bodyPr wrap="square" rtlCol="0">
            <a:spAutoFit/>
          </a:bodyPr>
          <a:lstStyle/>
          <a:p>
            <a:r>
              <a:rPr lang="sl-SI" dirty="0" smtClean="0"/>
              <a:t>4.2.3.1.1.10 Kakšne so značilnosti </a:t>
            </a:r>
            <a:r>
              <a:rPr lang="sl-SI" b="1" dirty="0" smtClean="0"/>
              <a:t>investicijske oblike vstopa kot naložbene oblike izvoza</a:t>
            </a:r>
            <a:r>
              <a:rPr lang="sl-SI" dirty="0" smtClean="0"/>
              <a:t>?</a:t>
            </a:r>
            <a:endParaRPr lang="sl-SI" dirty="0"/>
          </a:p>
        </p:txBody>
      </p:sp>
      <p:sp>
        <p:nvSpPr>
          <p:cNvPr id="2" name="PoljeZBesedilom 1"/>
          <p:cNvSpPr txBox="1"/>
          <p:nvPr/>
        </p:nvSpPr>
        <p:spPr>
          <a:xfrm>
            <a:off x="1620391" y="1818308"/>
            <a:ext cx="4536504" cy="923330"/>
          </a:xfrm>
          <a:prstGeom prst="rect">
            <a:avLst/>
          </a:prstGeom>
          <a:noFill/>
          <a:ln>
            <a:solidFill>
              <a:schemeClr val="accent1"/>
            </a:solidFill>
          </a:ln>
        </p:spPr>
        <p:txBody>
          <a:bodyPr wrap="square" rtlCol="0">
            <a:spAutoFit/>
          </a:bodyPr>
          <a:lstStyle/>
          <a:p>
            <a:r>
              <a:rPr lang="sl-SI" dirty="0" smtClean="0"/>
              <a:t>Investicijska vlaganja (vlaganje kapitala na tujem) investicijske oblike vstopa na tuje trge (dolgoročne podjetniške naložbe)</a:t>
            </a:r>
            <a:endParaRPr lang="sl-SI" dirty="0"/>
          </a:p>
        </p:txBody>
      </p:sp>
      <p:sp>
        <p:nvSpPr>
          <p:cNvPr id="34" name="PoljeZBesedilom 33"/>
          <p:cNvSpPr txBox="1"/>
          <p:nvPr/>
        </p:nvSpPr>
        <p:spPr>
          <a:xfrm>
            <a:off x="1772791" y="3836273"/>
            <a:ext cx="4536504" cy="369332"/>
          </a:xfrm>
          <a:prstGeom prst="rect">
            <a:avLst/>
          </a:prstGeom>
          <a:noFill/>
          <a:ln>
            <a:solidFill>
              <a:schemeClr val="accent1"/>
            </a:solidFill>
          </a:ln>
        </p:spPr>
        <p:txBody>
          <a:bodyPr wrap="square" rtlCol="0">
            <a:spAutoFit/>
          </a:bodyPr>
          <a:lstStyle/>
          <a:p>
            <a:r>
              <a:rPr lang="sl-SI" dirty="0" smtClean="0"/>
              <a:t>domena gospodarsko bolj razvitih držav</a:t>
            </a:r>
            <a:endParaRPr lang="sl-SI" dirty="0"/>
          </a:p>
        </p:txBody>
      </p:sp>
      <p:cxnSp>
        <p:nvCxnSpPr>
          <p:cNvPr id="4" name="Raven povezovalnik 3"/>
          <p:cNvCxnSpPr>
            <a:stCxn id="2" idx="2"/>
          </p:cNvCxnSpPr>
          <p:nvPr/>
        </p:nvCxnSpPr>
        <p:spPr>
          <a:xfrm>
            <a:off x="3888643" y="2741638"/>
            <a:ext cx="0" cy="1094635"/>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Raven povezovalnik 15"/>
          <p:cNvCxnSpPr/>
          <p:nvPr/>
        </p:nvCxnSpPr>
        <p:spPr>
          <a:xfrm>
            <a:off x="1260351" y="2141473"/>
            <a:ext cx="0" cy="3164577"/>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180020" y="3754958"/>
            <a:ext cx="1260351" cy="369332"/>
          </a:xfrm>
          <a:prstGeom prst="rect">
            <a:avLst/>
          </a:prstGeom>
          <a:noFill/>
        </p:spPr>
        <p:txBody>
          <a:bodyPr wrap="square" rtlCol="0">
            <a:spAutoFit/>
          </a:bodyPr>
          <a:lstStyle/>
          <a:p>
            <a:r>
              <a:rPr lang="sl-SI" dirty="0" smtClean="0"/>
              <a:t>pomenijo</a:t>
            </a:r>
            <a:endParaRPr lang="sl-SI" dirty="0"/>
          </a:p>
        </p:txBody>
      </p:sp>
      <p:sp>
        <p:nvSpPr>
          <p:cNvPr id="37" name="PoljeZBesedilom 36"/>
          <p:cNvSpPr txBox="1"/>
          <p:nvPr/>
        </p:nvSpPr>
        <p:spPr>
          <a:xfrm>
            <a:off x="1692399" y="4473312"/>
            <a:ext cx="3960440" cy="369332"/>
          </a:xfrm>
          <a:prstGeom prst="rect">
            <a:avLst/>
          </a:prstGeom>
          <a:noFill/>
          <a:ln>
            <a:solidFill>
              <a:schemeClr val="tx1"/>
            </a:solidFill>
          </a:ln>
        </p:spPr>
        <p:txBody>
          <a:bodyPr wrap="square" rtlCol="0">
            <a:spAutoFit/>
          </a:bodyPr>
          <a:lstStyle/>
          <a:p>
            <a:r>
              <a:rPr lang="sl-SI" dirty="0" smtClean="0"/>
              <a:t>popolno lastništvo in nadzor</a:t>
            </a:r>
            <a:endParaRPr lang="sl-SI" dirty="0"/>
          </a:p>
        </p:txBody>
      </p:sp>
      <p:cxnSp>
        <p:nvCxnSpPr>
          <p:cNvPr id="38" name="Raven povezovalnik 37"/>
          <p:cNvCxnSpPr>
            <a:stCxn id="37" idx="1"/>
          </p:cNvCxnSpPr>
          <p:nvPr/>
        </p:nvCxnSpPr>
        <p:spPr>
          <a:xfrm flipH="1">
            <a:off x="1260351" y="4657978"/>
            <a:ext cx="432048" cy="1"/>
          </a:xfrm>
          <a:prstGeom prst="line">
            <a:avLst/>
          </a:prstGeom>
        </p:spPr>
        <p:style>
          <a:lnRef idx="1">
            <a:schemeClr val="accent1"/>
          </a:lnRef>
          <a:fillRef idx="0">
            <a:schemeClr val="accent1"/>
          </a:fillRef>
          <a:effectRef idx="0">
            <a:schemeClr val="accent1"/>
          </a:effectRef>
          <a:fontRef idx="minor">
            <a:schemeClr val="tx1"/>
          </a:fontRef>
        </p:style>
      </p:cxnSp>
      <p:sp>
        <p:nvSpPr>
          <p:cNvPr id="39" name="PoljeZBesedilom 38"/>
          <p:cNvSpPr txBox="1"/>
          <p:nvPr/>
        </p:nvSpPr>
        <p:spPr>
          <a:xfrm>
            <a:off x="1692399" y="5121384"/>
            <a:ext cx="3960440" cy="369332"/>
          </a:xfrm>
          <a:prstGeom prst="rect">
            <a:avLst/>
          </a:prstGeom>
          <a:noFill/>
          <a:ln>
            <a:solidFill>
              <a:schemeClr val="tx1"/>
            </a:solidFill>
          </a:ln>
        </p:spPr>
        <p:txBody>
          <a:bodyPr wrap="square" rtlCol="0">
            <a:spAutoFit/>
          </a:bodyPr>
          <a:lstStyle/>
          <a:p>
            <a:r>
              <a:rPr lang="sl-SI" smtClean="0"/>
              <a:t>transfer</a:t>
            </a:r>
            <a:endParaRPr lang="sl-SI" dirty="0"/>
          </a:p>
        </p:txBody>
      </p:sp>
      <p:cxnSp>
        <p:nvCxnSpPr>
          <p:cNvPr id="40" name="Raven povezovalnik 39"/>
          <p:cNvCxnSpPr>
            <a:stCxn id="39" idx="1"/>
          </p:cNvCxnSpPr>
          <p:nvPr/>
        </p:nvCxnSpPr>
        <p:spPr>
          <a:xfrm flipH="1">
            <a:off x="1260351" y="5306050"/>
            <a:ext cx="432048"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Raven povezovalnik 41"/>
          <p:cNvCxnSpPr/>
          <p:nvPr/>
        </p:nvCxnSpPr>
        <p:spPr>
          <a:xfrm>
            <a:off x="1692399" y="5490716"/>
            <a:ext cx="0" cy="1440160"/>
          </a:xfrm>
          <a:prstGeom prst="line">
            <a:avLst/>
          </a:prstGeom>
        </p:spPr>
        <p:style>
          <a:lnRef idx="1">
            <a:schemeClr val="accent1"/>
          </a:lnRef>
          <a:fillRef idx="0">
            <a:schemeClr val="accent1"/>
          </a:fillRef>
          <a:effectRef idx="0">
            <a:schemeClr val="accent1"/>
          </a:effectRef>
          <a:fontRef idx="minor">
            <a:schemeClr val="tx1"/>
          </a:fontRef>
        </p:style>
      </p:cxnSp>
      <p:sp>
        <p:nvSpPr>
          <p:cNvPr id="43" name="PoljeZBesedilom 42"/>
          <p:cNvSpPr txBox="1"/>
          <p:nvPr/>
        </p:nvSpPr>
        <p:spPr>
          <a:xfrm>
            <a:off x="1844799" y="5697448"/>
            <a:ext cx="3808040" cy="369332"/>
          </a:xfrm>
          <a:prstGeom prst="rect">
            <a:avLst/>
          </a:prstGeom>
          <a:noFill/>
          <a:ln>
            <a:solidFill>
              <a:schemeClr val="tx1"/>
            </a:solidFill>
          </a:ln>
        </p:spPr>
        <p:txBody>
          <a:bodyPr wrap="square" rtlCol="0">
            <a:spAutoFit/>
          </a:bodyPr>
          <a:lstStyle/>
          <a:p>
            <a:r>
              <a:rPr lang="sl-SI" dirty="0" smtClean="0"/>
              <a:t>tehnoloških </a:t>
            </a:r>
            <a:r>
              <a:rPr lang="sl-SI" dirty="0"/>
              <a:t>znanj</a:t>
            </a:r>
          </a:p>
        </p:txBody>
      </p:sp>
      <p:cxnSp>
        <p:nvCxnSpPr>
          <p:cNvPr id="44" name="Raven povezovalnik 43"/>
          <p:cNvCxnSpPr/>
          <p:nvPr/>
        </p:nvCxnSpPr>
        <p:spPr>
          <a:xfrm flipH="1">
            <a:off x="1692399" y="5850756"/>
            <a:ext cx="152400"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PoljeZBesedilom 45"/>
          <p:cNvSpPr txBox="1"/>
          <p:nvPr/>
        </p:nvSpPr>
        <p:spPr>
          <a:xfrm>
            <a:off x="1916807" y="6210796"/>
            <a:ext cx="3808040" cy="369332"/>
          </a:xfrm>
          <a:prstGeom prst="rect">
            <a:avLst/>
          </a:prstGeom>
          <a:noFill/>
          <a:ln>
            <a:solidFill>
              <a:schemeClr val="tx1"/>
            </a:solidFill>
          </a:ln>
        </p:spPr>
        <p:txBody>
          <a:bodyPr wrap="square" rtlCol="0">
            <a:spAutoFit/>
          </a:bodyPr>
          <a:lstStyle/>
          <a:p>
            <a:r>
              <a:rPr lang="sl-SI" dirty="0" smtClean="0"/>
              <a:t>poslovnih </a:t>
            </a:r>
            <a:r>
              <a:rPr lang="sl-SI" dirty="0"/>
              <a:t>znanj</a:t>
            </a:r>
          </a:p>
        </p:txBody>
      </p:sp>
      <p:cxnSp>
        <p:nvCxnSpPr>
          <p:cNvPr id="47" name="Raven povezovalnik 46"/>
          <p:cNvCxnSpPr/>
          <p:nvPr/>
        </p:nvCxnSpPr>
        <p:spPr>
          <a:xfrm flipH="1">
            <a:off x="1764407" y="6364104"/>
            <a:ext cx="1524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1916807" y="6777568"/>
            <a:ext cx="3808040" cy="369332"/>
          </a:xfrm>
          <a:prstGeom prst="rect">
            <a:avLst/>
          </a:prstGeom>
          <a:noFill/>
          <a:ln>
            <a:solidFill>
              <a:schemeClr val="tx1"/>
            </a:solidFill>
          </a:ln>
        </p:spPr>
        <p:txBody>
          <a:bodyPr wrap="square" rtlCol="0">
            <a:spAutoFit/>
          </a:bodyPr>
          <a:lstStyle/>
          <a:p>
            <a:r>
              <a:rPr lang="sl-SI" dirty="0" smtClean="0"/>
              <a:t>marketinških znanj</a:t>
            </a:r>
            <a:endParaRPr lang="sl-SI" dirty="0"/>
          </a:p>
        </p:txBody>
      </p:sp>
      <p:cxnSp>
        <p:nvCxnSpPr>
          <p:cNvPr id="49" name="Raven povezovalnik 48"/>
          <p:cNvCxnSpPr/>
          <p:nvPr/>
        </p:nvCxnSpPr>
        <p:spPr>
          <a:xfrm flipH="1">
            <a:off x="1764407" y="6930876"/>
            <a:ext cx="15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Raven povezovalnik 63"/>
          <p:cNvCxnSpPr/>
          <p:nvPr/>
        </p:nvCxnSpPr>
        <p:spPr>
          <a:xfrm>
            <a:off x="6228903" y="2106340"/>
            <a:ext cx="36004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Raven povezovalnik 64"/>
          <p:cNvCxnSpPr/>
          <p:nvPr/>
        </p:nvCxnSpPr>
        <p:spPr>
          <a:xfrm>
            <a:off x="6588943" y="2110115"/>
            <a:ext cx="0" cy="8236495"/>
          </a:xfrm>
          <a:prstGeom prst="line">
            <a:avLst/>
          </a:prstGeom>
        </p:spPr>
        <p:style>
          <a:lnRef idx="1">
            <a:schemeClr val="accent1"/>
          </a:lnRef>
          <a:fillRef idx="0">
            <a:schemeClr val="accent1"/>
          </a:fillRef>
          <a:effectRef idx="0">
            <a:schemeClr val="accent1"/>
          </a:effectRef>
          <a:fontRef idx="minor">
            <a:schemeClr val="tx1"/>
          </a:fontRef>
        </p:style>
      </p:cxnSp>
      <p:sp>
        <p:nvSpPr>
          <p:cNvPr id="67" name="PoljeZBesedilom 66"/>
          <p:cNvSpPr txBox="1"/>
          <p:nvPr/>
        </p:nvSpPr>
        <p:spPr>
          <a:xfrm>
            <a:off x="5301077" y="2715478"/>
            <a:ext cx="2016435" cy="923330"/>
          </a:xfrm>
          <a:prstGeom prst="rect">
            <a:avLst/>
          </a:prstGeom>
          <a:noFill/>
        </p:spPr>
        <p:txBody>
          <a:bodyPr wrap="square" rtlCol="0">
            <a:spAutoFit/>
          </a:bodyPr>
          <a:lstStyle/>
          <a:p>
            <a:r>
              <a:rPr lang="sl-SI" dirty="0" smtClean="0"/>
              <a:t>motivi za investicijska vlaganja</a:t>
            </a:r>
            <a:endParaRPr lang="sl-SI" dirty="0"/>
          </a:p>
        </p:txBody>
      </p:sp>
      <p:sp>
        <p:nvSpPr>
          <p:cNvPr id="68" name="PoljeZBesedilom 67"/>
          <p:cNvSpPr txBox="1"/>
          <p:nvPr/>
        </p:nvSpPr>
        <p:spPr>
          <a:xfrm>
            <a:off x="2196455" y="7290916"/>
            <a:ext cx="3960440" cy="369332"/>
          </a:xfrm>
          <a:prstGeom prst="rect">
            <a:avLst/>
          </a:prstGeom>
          <a:noFill/>
          <a:ln>
            <a:solidFill>
              <a:schemeClr val="tx1"/>
            </a:solidFill>
          </a:ln>
        </p:spPr>
        <p:txBody>
          <a:bodyPr wrap="square" rtlCol="0">
            <a:spAutoFit/>
          </a:bodyPr>
          <a:lstStyle/>
          <a:p>
            <a:r>
              <a:rPr lang="sl-SI" dirty="0" smtClean="0"/>
              <a:t>možnosti povečanja prodaje</a:t>
            </a:r>
            <a:endParaRPr lang="sl-SI" dirty="0"/>
          </a:p>
        </p:txBody>
      </p:sp>
      <p:cxnSp>
        <p:nvCxnSpPr>
          <p:cNvPr id="69" name="Raven povezovalnik 68"/>
          <p:cNvCxnSpPr/>
          <p:nvPr/>
        </p:nvCxnSpPr>
        <p:spPr>
          <a:xfrm flipH="1">
            <a:off x="6156895" y="7516231"/>
            <a:ext cx="432048" cy="1"/>
          </a:xfrm>
          <a:prstGeom prst="line">
            <a:avLst/>
          </a:prstGeom>
        </p:spPr>
        <p:style>
          <a:lnRef idx="1">
            <a:schemeClr val="accent1"/>
          </a:lnRef>
          <a:fillRef idx="0">
            <a:schemeClr val="accent1"/>
          </a:fillRef>
          <a:effectRef idx="0">
            <a:schemeClr val="accent1"/>
          </a:effectRef>
          <a:fontRef idx="minor">
            <a:schemeClr val="tx1"/>
          </a:fontRef>
        </p:style>
      </p:cxnSp>
      <p:sp>
        <p:nvSpPr>
          <p:cNvPr id="70" name="PoljeZBesedilom 69"/>
          <p:cNvSpPr txBox="1"/>
          <p:nvPr/>
        </p:nvSpPr>
        <p:spPr>
          <a:xfrm>
            <a:off x="2196455" y="7794972"/>
            <a:ext cx="3960440" cy="369332"/>
          </a:xfrm>
          <a:prstGeom prst="rect">
            <a:avLst/>
          </a:prstGeom>
          <a:noFill/>
          <a:ln>
            <a:solidFill>
              <a:schemeClr val="tx1"/>
            </a:solidFill>
          </a:ln>
        </p:spPr>
        <p:txBody>
          <a:bodyPr wrap="square" rtlCol="0">
            <a:spAutoFit/>
          </a:bodyPr>
          <a:lstStyle/>
          <a:p>
            <a:r>
              <a:rPr lang="sl-SI" dirty="0" smtClean="0"/>
              <a:t>ureditev položaja na trgu</a:t>
            </a:r>
            <a:endParaRPr lang="sl-SI" dirty="0"/>
          </a:p>
        </p:txBody>
      </p:sp>
      <p:cxnSp>
        <p:nvCxnSpPr>
          <p:cNvPr id="71" name="Raven povezovalnik 70"/>
          <p:cNvCxnSpPr/>
          <p:nvPr/>
        </p:nvCxnSpPr>
        <p:spPr>
          <a:xfrm flipH="1">
            <a:off x="6156895" y="8020287"/>
            <a:ext cx="432048" cy="1"/>
          </a:xfrm>
          <a:prstGeom prst="line">
            <a:avLst/>
          </a:prstGeom>
        </p:spPr>
        <p:style>
          <a:lnRef idx="1">
            <a:schemeClr val="accent1"/>
          </a:lnRef>
          <a:fillRef idx="0">
            <a:schemeClr val="accent1"/>
          </a:fillRef>
          <a:effectRef idx="0">
            <a:schemeClr val="accent1"/>
          </a:effectRef>
          <a:fontRef idx="minor">
            <a:schemeClr val="tx1"/>
          </a:fontRef>
        </p:style>
      </p:cxnSp>
      <p:sp>
        <p:nvSpPr>
          <p:cNvPr id="73" name="PoljeZBesedilom 72"/>
          <p:cNvSpPr txBox="1"/>
          <p:nvPr/>
        </p:nvSpPr>
        <p:spPr>
          <a:xfrm>
            <a:off x="2196455" y="8299028"/>
            <a:ext cx="3960440" cy="369332"/>
          </a:xfrm>
          <a:prstGeom prst="rect">
            <a:avLst/>
          </a:prstGeom>
          <a:noFill/>
          <a:ln>
            <a:solidFill>
              <a:schemeClr val="tx1"/>
            </a:solidFill>
          </a:ln>
        </p:spPr>
        <p:txBody>
          <a:bodyPr wrap="square" rtlCol="0">
            <a:spAutoFit/>
          </a:bodyPr>
          <a:lstStyle/>
          <a:p>
            <a:r>
              <a:rPr lang="sl-SI" dirty="0" smtClean="0"/>
              <a:t>zagotovitev prodajnih poti</a:t>
            </a:r>
            <a:endParaRPr lang="sl-SI" dirty="0"/>
          </a:p>
        </p:txBody>
      </p:sp>
      <p:cxnSp>
        <p:nvCxnSpPr>
          <p:cNvPr id="74" name="Raven povezovalnik 73"/>
          <p:cNvCxnSpPr/>
          <p:nvPr/>
        </p:nvCxnSpPr>
        <p:spPr>
          <a:xfrm flipH="1">
            <a:off x="6156895" y="8483694"/>
            <a:ext cx="432048" cy="1"/>
          </a:xfrm>
          <a:prstGeom prst="line">
            <a:avLst/>
          </a:prstGeom>
        </p:spPr>
        <p:style>
          <a:lnRef idx="1">
            <a:schemeClr val="accent1"/>
          </a:lnRef>
          <a:fillRef idx="0">
            <a:schemeClr val="accent1"/>
          </a:fillRef>
          <a:effectRef idx="0">
            <a:schemeClr val="accent1"/>
          </a:effectRef>
          <a:fontRef idx="minor">
            <a:schemeClr val="tx1"/>
          </a:fontRef>
        </p:style>
      </p:cxnSp>
      <p:sp>
        <p:nvSpPr>
          <p:cNvPr id="75" name="PoljeZBesedilom 74"/>
          <p:cNvSpPr txBox="1"/>
          <p:nvPr/>
        </p:nvSpPr>
        <p:spPr>
          <a:xfrm>
            <a:off x="2196455" y="8875092"/>
            <a:ext cx="3960440" cy="369332"/>
          </a:xfrm>
          <a:prstGeom prst="rect">
            <a:avLst/>
          </a:prstGeom>
          <a:noFill/>
          <a:ln>
            <a:solidFill>
              <a:schemeClr val="tx1"/>
            </a:solidFill>
          </a:ln>
        </p:spPr>
        <p:txBody>
          <a:bodyPr wrap="square" rtlCol="0">
            <a:spAutoFit/>
          </a:bodyPr>
          <a:lstStyle/>
          <a:p>
            <a:r>
              <a:rPr lang="sl-SI" dirty="0" smtClean="0"/>
              <a:t>zniževanje stroškov za:</a:t>
            </a:r>
            <a:endParaRPr lang="sl-SI" dirty="0"/>
          </a:p>
        </p:txBody>
      </p:sp>
      <p:cxnSp>
        <p:nvCxnSpPr>
          <p:cNvPr id="76" name="Raven povezovalnik 75"/>
          <p:cNvCxnSpPr/>
          <p:nvPr/>
        </p:nvCxnSpPr>
        <p:spPr>
          <a:xfrm flipH="1">
            <a:off x="6156895" y="9100407"/>
            <a:ext cx="432048" cy="1"/>
          </a:xfrm>
          <a:prstGeom prst="line">
            <a:avLst/>
          </a:prstGeom>
        </p:spPr>
        <p:style>
          <a:lnRef idx="1">
            <a:schemeClr val="accent1"/>
          </a:lnRef>
          <a:fillRef idx="0">
            <a:schemeClr val="accent1"/>
          </a:fillRef>
          <a:effectRef idx="0">
            <a:schemeClr val="accent1"/>
          </a:effectRef>
          <a:fontRef idx="minor">
            <a:schemeClr val="tx1"/>
          </a:fontRef>
        </p:style>
      </p:cxnSp>
      <p:sp>
        <p:nvSpPr>
          <p:cNvPr id="77" name="PoljeZBesedilom 76"/>
          <p:cNvSpPr txBox="1"/>
          <p:nvPr/>
        </p:nvSpPr>
        <p:spPr>
          <a:xfrm>
            <a:off x="2196455" y="9523164"/>
            <a:ext cx="3960440" cy="369332"/>
          </a:xfrm>
          <a:prstGeom prst="rect">
            <a:avLst/>
          </a:prstGeom>
          <a:noFill/>
          <a:ln>
            <a:solidFill>
              <a:schemeClr val="tx1"/>
            </a:solidFill>
          </a:ln>
        </p:spPr>
        <p:txBody>
          <a:bodyPr wrap="square" rtlCol="0">
            <a:spAutoFit/>
          </a:bodyPr>
          <a:lstStyle/>
          <a:p>
            <a:r>
              <a:rPr lang="sl-SI" dirty="0" smtClean="0"/>
              <a:t>surovine, materiale in transport</a:t>
            </a:r>
            <a:endParaRPr lang="sl-SI" dirty="0"/>
          </a:p>
        </p:txBody>
      </p:sp>
      <p:cxnSp>
        <p:nvCxnSpPr>
          <p:cNvPr id="78" name="Raven povezovalnik 77"/>
          <p:cNvCxnSpPr/>
          <p:nvPr/>
        </p:nvCxnSpPr>
        <p:spPr>
          <a:xfrm flipH="1">
            <a:off x="6156895" y="10315251"/>
            <a:ext cx="432048"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Raven povezovalnik 79"/>
          <p:cNvCxnSpPr/>
          <p:nvPr/>
        </p:nvCxnSpPr>
        <p:spPr>
          <a:xfrm>
            <a:off x="6156895" y="9244424"/>
            <a:ext cx="0" cy="278740"/>
          </a:xfrm>
          <a:prstGeom prst="line">
            <a:avLst/>
          </a:prstGeom>
        </p:spPr>
        <p:style>
          <a:lnRef idx="1">
            <a:schemeClr val="accent1"/>
          </a:lnRef>
          <a:fillRef idx="0">
            <a:schemeClr val="accent1"/>
          </a:fillRef>
          <a:effectRef idx="0">
            <a:schemeClr val="accent1"/>
          </a:effectRef>
          <a:fontRef idx="minor">
            <a:schemeClr val="tx1"/>
          </a:fontRef>
        </p:style>
      </p:cxnSp>
      <p:sp>
        <p:nvSpPr>
          <p:cNvPr id="81" name="PoljeZBesedilom 80"/>
          <p:cNvSpPr txBox="1"/>
          <p:nvPr/>
        </p:nvSpPr>
        <p:spPr>
          <a:xfrm>
            <a:off x="2193205" y="10161944"/>
            <a:ext cx="3960440" cy="369332"/>
          </a:xfrm>
          <a:prstGeom prst="rect">
            <a:avLst/>
          </a:prstGeom>
          <a:noFill/>
          <a:ln>
            <a:solidFill>
              <a:schemeClr val="tx1"/>
            </a:solidFill>
          </a:ln>
        </p:spPr>
        <p:txBody>
          <a:bodyPr wrap="square" rtlCol="0">
            <a:spAutoFit/>
          </a:bodyPr>
          <a:lstStyle/>
          <a:p>
            <a:r>
              <a:rPr lang="sl-SI" dirty="0"/>
              <a:t>m</a:t>
            </a:r>
            <a:r>
              <a:rPr lang="sl-SI" dirty="0" smtClean="0"/>
              <a:t>aksimiranje dobička</a:t>
            </a:r>
            <a:endParaRPr lang="sl-SI" dirty="0"/>
          </a:p>
        </p:txBody>
      </p:sp>
      <p:cxnSp>
        <p:nvCxnSpPr>
          <p:cNvPr id="86" name="Raven povezovalnik 85"/>
          <p:cNvCxnSpPr/>
          <p:nvPr/>
        </p:nvCxnSpPr>
        <p:spPr>
          <a:xfrm flipH="1">
            <a:off x="1260351" y="2178348"/>
            <a:ext cx="432048" cy="1"/>
          </a:xfrm>
          <a:prstGeom prst="line">
            <a:avLst/>
          </a:prstGeom>
        </p:spPr>
        <p:style>
          <a:lnRef idx="1">
            <a:schemeClr val="accent1"/>
          </a:lnRef>
          <a:fillRef idx="0">
            <a:schemeClr val="accent1"/>
          </a:fillRef>
          <a:effectRef idx="0">
            <a:schemeClr val="accent1"/>
          </a:effectRef>
          <a:fontRef idx="minor">
            <a:schemeClr val="tx1"/>
          </a:fontRef>
        </p:style>
      </p:cxnSp>
      <p:sp>
        <p:nvSpPr>
          <p:cNvPr id="87" name="Desni zaviti oklepaj 86"/>
          <p:cNvSpPr/>
          <p:nvPr/>
        </p:nvSpPr>
        <p:spPr>
          <a:xfrm rot="5400000">
            <a:off x="3275980" y="-1602072"/>
            <a:ext cx="360038" cy="648072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88" name="PoljeZBesedilom 87"/>
          <p:cNvSpPr txBox="1"/>
          <p:nvPr/>
        </p:nvSpPr>
        <p:spPr>
          <a:xfrm>
            <a:off x="324247" y="1003284"/>
            <a:ext cx="6552728" cy="646331"/>
          </a:xfrm>
          <a:prstGeom prst="rect">
            <a:avLst/>
          </a:prstGeom>
          <a:noFill/>
        </p:spPr>
        <p:txBody>
          <a:bodyPr wrap="square" rtlCol="0">
            <a:spAutoFit/>
          </a:bodyPr>
          <a:lstStyle/>
          <a:p>
            <a:pPr algn="ctr"/>
            <a:r>
              <a:rPr lang="sl-SI" dirty="0" smtClean="0"/>
              <a:t>pomemben, dinamičen način mednarodnega poslovanja nekaterih podjetij, stalnem porastu, domena gos. bolj razvitih držav</a:t>
            </a:r>
            <a:endParaRPr lang="sl-SI" dirty="0"/>
          </a:p>
        </p:txBody>
      </p:sp>
      <p:sp>
        <p:nvSpPr>
          <p:cNvPr id="89" name="Desni zaviti oklepaj 88"/>
          <p:cNvSpPr/>
          <p:nvPr/>
        </p:nvSpPr>
        <p:spPr>
          <a:xfrm rot="10800000">
            <a:off x="1145004" y="5828690"/>
            <a:ext cx="495568" cy="467122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90" name="PoljeZBesedilom 89"/>
          <p:cNvSpPr txBox="1"/>
          <p:nvPr/>
        </p:nvSpPr>
        <p:spPr>
          <a:xfrm>
            <a:off x="48527" y="5411861"/>
            <a:ext cx="1152339" cy="1754326"/>
          </a:xfrm>
          <a:prstGeom prst="rect">
            <a:avLst/>
          </a:prstGeom>
          <a:noFill/>
        </p:spPr>
        <p:txBody>
          <a:bodyPr wrap="square" rtlCol="0">
            <a:spAutoFit/>
          </a:bodyPr>
          <a:lstStyle/>
          <a:p>
            <a:r>
              <a:rPr lang="sl-SI" dirty="0"/>
              <a:t>i</a:t>
            </a:r>
            <a:r>
              <a:rPr lang="sl-SI" dirty="0" smtClean="0"/>
              <a:t>zvozna strategija oz. poslovni načrt za izvoz</a:t>
            </a:r>
            <a:endParaRPr lang="sl-SI" dirty="0"/>
          </a:p>
        </p:txBody>
      </p:sp>
      <p:cxnSp>
        <p:nvCxnSpPr>
          <p:cNvPr id="92" name="Raven puščični povezovalnik 91"/>
          <p:cNvCxnSpPr/>
          <p:nvPr/>
        </p:nvCxnSpPr>
        <p:spPr>
          <a:xfrm>
            <a:off x="624696" y="7290916"/>
            <a:ext cx="0" cy="11927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3" name="PoljeZBesedilom 92"/>
          <p:cNvSpPr txBox="1"/>
          <p:nvPr/>
        </p:nvSpPr>
        <p:spPr>
          <a:xfrm>
            <a:off x="200927" y="8731076"/>
            <a:ext cx="1419464" cy="1754326"/>
          </a:xfrm>
          <a:prstGeom prst="rect">
            <a:avLst/>
          </a:prstGeom>
          <a:noFill/>
        </p:spPr>
        <p:txBody>
          <a:bodyPr wrap="square" rtlCol="0">
            <a:spAutoFit/>
          </a:bodyPr>
          <a:lstStyle/>
          <a:p>
            <a:r>
              <a:rPr lang="sl-SI" dirty="0" smtClean="0"/>
              <a:t>seštevek vseh odgovorov na prej postavljena vprašanja</a:t>
            </a:r>
            <a:endParaRPr lang="sl-SI" dirty="0"/>
          </a:p>
        </p:txBody>
      </p:sp>
    </p:spTree>
    <p:extLst>
      <p:ext uri="{BB962C8B-B14F-4D97-AF65-F5344CB8AC3E}">
        <p14:creationId xmlns:p14="http://schemas.microsoft.com/office/powerpoint/2010/main" val="42725250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80231" y="306140"/>
            <a:ext cx="6405840" cy="369332"/>
          </a:xfrm>
          <a:prstGeom prst="rect">
            <a:avLst/>
          </a:prstGeom>
          <a:solidFill>
            <a:srgbClr val="FFFF00"/>
          </a:solidFill>
        </p:spPr>
        <p:txBody>
          <a:bodyPr wrap="square" rtlCol="0">
            <a:spAutoFit/>
          </a:bodyPr>
          <a:lstStyle/>
          <a:p>
            <a:r>
              <a:rPr lang="sl-SI" dirty="0" smtClean="0"/>
              <a:t>4.2.3.1.1.10.1 Primer investicijskega vstopa na tuji trg?</a:t>
            </a:r>
            <a:endParaRPr lang="sl-SI" dirty="0"/>
          </a:p>
        </p:txBody>
      </p:sp>
      <p:sp>
        <p:nvSpPr>
          <p:cNvPr id="5" name="PoljeZBesedilom 4"/>
          <p:cNvSpPr txBox="1"/>
          <p:nvPr/>
        </p:nvSpPr>
        <p:spPr>
          <a:xfrm>
            <a:off x="2628503" y="882204"/>
            <a:ext cx="1800200" cy="369332"/>
          </a:xfrm>
          <a:prstGeom prst="rect">
            <a:avLst/>
          </a:prstGeom>
          <a:noFill/>
          <a:ln>
            <a:solidFill>
              <a:schemeClr val="tx1"/>
            </a:solidFill>
          </a:ln>
        </p:spPr>
        <p:txBody>
          <a:bodyPr wrap="square" rtlCol="0">
            <a:spAutoFit/>
          </a:bodyPr>
          <a:lstStyle/>
          <a:p>
            <a:r>
              <a:rPr lang="sl-SI" dirty="0" smtClean="0"/>
              <a:t>Hermes </a:t>
            </a:r>
            <a:r>
              <a:rPr lang="sl-SI" dirty="0" err="1" smtClean="0"/>
              <a:t>Softlab</a:t>
            </a:r>
            <a:endParaRPr lang="sl-SI" dirty="0"/>
          </a:p>
        </p:txBody>
      </p:sp>
      <p:sp>
        <p:nvSpPr>
          <p:cNvPr id="6" name="PoljeZBesedilom 5"/>
          <p:cNvSpPr txBox="1"/>
          <p:nvPr/>
        </p:nvSpPr>
        <p:spPr>
          <a:xfrm>
            <a:off x="2628503" y="2673112"/>
            <a:ext cx="1800200" cy="369332"/>
          </a:xfrm>
          <a:prstGeom prst="rect">
            <a:avLst/>
          </a:prstGeom>
          <a:noFill/>
          <a:ln>
            <a:solidFill>
              <a:schemeClr val="tx1"/>
            </a:solidFill>
          </a:ln>
        </p:spPr>
        <p:txBody>
          <a:bodyPr wrap="square" rtlCol="0">
            <a:spAutoFit/>
          </a:bodyPr>
          <a:lstStyle/>
          <a:p>
            <a:r>
              <a:rPr lang="sl-SI" dirty="0" smtClean="0"/>
              <a:t>Podjetja </a:t>
            </a:r>
            <a:r>
              <a:rPr lang="sl-SI" dirty="0" err="1" smtClean="0"/>
              <a:t>Insoft</a:t>
            </a:r>
            <a:endParaRPr lang="sl-SI" dirty="0"/>
          </a:p>
        </p:txBody>
      </p:sp>
      <p:cxnSp>
        <p:nvCxnSpPr>
          <p:cNvPr id="8" name="Raven povezovalnik 7"/>
          <p:cNvCxnSpPr>
            <a:stCxn id="5" idx="2"/>
            <a:endCxn id="6" idx="0"/>
          </p:cNvCxnSpPr>
          <p:nvPr/>
        </p:nvCxnSpPr>
        <p:spPr>
          <a:xfrm>
            <a:off x="3528603" y="1251536"/>
            <a:ext cx="0" cy="1421576"/>
          </a:xfrm>
          <a:prstGeom prst="line">
            <a:avLst/>
          </a:prstGeom>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3636615" y="1738789"/>
            <a:ext cx="1944216" cy="369332"/>
          </a:xfrm>
          <a:prstGeom prst="rect">
            <a:avLst/>
          </a:prstGeom>
          <a:noFill/>
        </p:spPr>
        <p:txBody>
          <a:bodyPr wrap="square" rtlCol="0">
            <a:spAutoFit/>
          </a:bodyPr>
          <a:lstStyle/>
          <a:p>
            <a:r>
              <a:rPr lang="sl-SI" dirty="0" smtClean="0"/>
              <a:t>akvizicijo</a:t>
            </a:r>
            <a:endParaRPr lang="sl-SI" dirty="0"/>
          </a:p>
        </p:txBody>
      </p:sp>
      <p:cxnSp>
        <p:nvCxnSpPr>
          <p:cNvPr id="11" name="Raven puščični povezovalnik 10"/>
          <p:cNvCxnSpPr>
            <a:stCxn id="6" idx="2"/>
          </p:cNvCxnSpPr>
          <p:nvPr/>
        </p:nvCxnSpPr>
        <p:spPr>
          <a:xfrm>
            <a:off x="3528603" y="3042444"/>
            <a:ext cx="0" cy="12241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PoljeZBesedilom 11"/>
          <p:cNvSpPr txBox="1"/>
          <p:nvPr/>
        </p:nvSpPr>
        <p:spPr>
          <a:xfrm>
            <a:off x="3708623" y="3393192"/>
            <a:ext cx="1944216" cy="369332"/>
          </a:xfrm>
          <a:prstGeom prst="rect">
            <a:avLst/>
          </a:prstGeom>
          <a:noFill/>
        </p:spPr>
        <p:txBody>
          <a:bodyPr wrap="square" rtlCol="0">
            <a:spAutoFit/>
          </a:bodyPr>
          <a:lstStyle/>
          <a:p>
            <a:r>
              <a:rPr lang="sl-SI" dirty="0" smtClean="0"/>
              <a:t>postal</a:t>
            </a:r>
            <a:endParaRPr lang="sl-SI" dirty="0"/>
          </a:p>
        </p:txBody>
      </p:sp>
      <p:sp>
        <p:nvSpPr>
          <p:cNvPr id="13" name="PoljeZBesedilom 12"/>
          <p:cNvSpPr txBox="1"/>
          <p:nvPr/>
        </p:nvSpPr>
        <p:spPr>
          <a:xfrm>
            <a:off x="1116335" y="4310697"/>
            <a:ext cx="5112568" cy="369332"/>
          </a:xfrm>
          <a:prstGeom prst="rect">
            <a:avLst/>
          </a:prstGeom>
          <a:noFill/>
          <a:ln>
            <a:solidFill>
              <a:schemeClr val="tx1"/>
            </a:solidFill>
          </a:ln>
        </p:spPr>
        <p:txBody>
          <a:bodyPr wrap="square" rtlCol="0">
            <a:spAutoFit/>
          </a:bodyPr>
          <a:lstStyle/>
          <a:p>
            <a:r>
              <a:rPr lang="sl-SI" dirty="0" smtClean="0"/>
              <a:t>vodilni ponudnik rešitev za finančne ustanove v BIH</a:t>
            </a:r>
            <a:endParaRPr lang="sl-SI" dirty="0"/>
          </a:p>
        </p:txBody>
      </p:sp>
      <p:sp>
        <p:nvSpPr>
          <p:cNvPr id="14" name="Desni zaviti oklepaj 13"/>
          <p:cNvSpPr/>
          <p:nvPr/>
        </p:nvSpPr>
        <p:spPr>
          <a:xfrm>
            <a:off x="4428703" y="2108121"/>
            <a:ext cx="360040" cy="128507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5" name="PoljeZBesedilom 14"/>
          <p:cNvSpPr txBox="1"/>
          <p:nvPr/>
        </p:nvSpPr>
        <p:spPr>
          <a:xfrm>
            <a:off x="4957470" y="1967856"/>
            <a:ext cx="1653312" cy="1754326"/>
          </a:xfrm>
          <a:prstGeom prst="rect">
            <a:avLst/>
          </a:prstGeom>
          <a:noFill/>
        </p:spPr>
        <p:txBody>
          <a:bodyPr wrap="square" rtlCol="0">
            <a:spAutoFit/>
          </a:bodyPr>
          <a:lstStyle/>
          <a:p>
            <a:r>
              <a:rPr lang="sl-SI" dirty="0" smtClean="0"/>
              <a:t>vodilni ponudnik IT rešitev za trgovanje z vrednostnimi papirji v BIH</a:t>
            </a:r>
            <a:endParaRPr lang="sl-SI" dirty="0"/>
          </a:p>
        </p:txBody>
      </p:sp>
      <p:cxnSp>
        <p:nvCxnSpPr>
          <p:cNvPr id="17" name="Raven povezovalnik 16"/>
          <p:cNvCxnSpPr>
            <a:stCxn id="5" idx="1"/>
          </p:cNvCxnSpPr>
          <p:nvPr/>
        </p:nvCxnSpPr>
        <p:spPr>
          <a:xfrm flipH="1">
            <a:off x="468263" y="1066870"/>
            <a:ext cx="21602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Raven povezovalnik 18"/>
          <p:cNvCxnSpPr/>
          <p:nvPr/>
        </p:nvCxnSpPr>
        <p:spPr>
          <a:xfrm>
            <a:off x="468263" y="1066870"/>
            <a:ext cx="0" cy="3847782"/>
          </a:xfrm>
          <a:prstGeom prst="line">
            <a:avLst/>
          </a:prstGeom>
        </p:spPr>
        <p:style>
          <a:lnRef idx="1">
            <a:schemeClr val="accent1"/>
          </a:lnRef>
          <a:fillRef idx="0">
            <a:schemeClr val="accent1"/>
          </a:fillRef>
          <a:effectRef idx="0">
            <a:schemeClr val="accent1"/>
          </a:effectRef>
          <a:fontRef idx="minor">
            <a:schemeClr val="tx1"/>
          </a:fontRef>
        </p:style>
      </p:cxnSp>
      <p:sp>
        <p:nvSpPr>
          <p:cNvPr id="20" name="PoljeZBesedilom 19"/>
          <p:cNvSpPr txBox="1"/>
          <p:nvPr/>
        </p:nvSpPr>
        <p:spPr>
          <a:xfrm>
            <a:off x="576275" y="2108121"/>
            <a:ext cx="1224136" cy="923330"/>
          </a:xfrm>
          <a:prstGeom prst="rect">
            <a:avLst/>
          </a:prstGeom>
          <a:noFill/>
        </p:spPr>
        <p:txBody>
          <a:bodyPr wrap="square" rtlCol="0">
            <a:spAutoFit/>
          </a:bodyPr>
          <a:lstStyle/>
          <a:p>
            <a:r>
              <a:rPr lang="sl-SI" dirty="0" smtClean="0"/>
              <a:t>z nakupom dopolnil in okrepil</a:t>
            </a:r>
            <a:endParaRPr lang="sl-SI" dirty="0"/>
          </a:p>
        </p:txBody>
      </p:sp>
      <p:sp>
        <p:nvSpPr>
          <p:cNvPr id="21" name="PoljeZBesedilom 20"/>
          <p:cNvSpPr txBox="1"/>
          <p:nvPr/>
        </p:nvSpPr>
        <p:spPr>
          <a:xfrm>
            <a:off x="252239" y="4914652"/>
            <a:ext cx="6192688" cy="646331"/>
          </a:xfrm>
          <a:prstGeom prst="rect">
            <a:avLst/>
          </a:prstGeom>
          <a:noFill/>
          <a:ln>
            <a:solidFill>
              <a:schemeClr val="tx1"/>
            </a:solidFill>
          </a:ln>
        </p:spPr>
        <p:txBody>
          <a:bodyPr wrap="square" rtlCol="0">
            <a:spAutoFit/>
          </a:bodyPr>
          <a:lstStyle/>
          <a:p>
            <a:r>
              <a:rPr lang="sl-SI" dirty="0" smtClean="0"/>
              <a:t>portfelj rešitev za finančne ustanove (strateških stebrov poslovanja podjetja)</a:t>
            </a:r>
            <a:endParaRPr lang="sl-SI" dirty="0"/>
          </a:p>
        </p:txBody>
      </p:sp>
      <p:cxnSp>
        <p:nvCxnSpPr>
          <p:cNvPr id="22" name="Raven puščični povezovalnik 21"/>
          <p:cNvCxnSpPr/>
          <p:nvPr/>
        </p:nvCxnSpPr>
        <p:spPr>
          <a:xfrm>
            <a:off x="3494856" y="5560983"/>
            <a:ext cx="0" cy="4337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PoljeZBesedilom 22"/>
          <p:cNvSpPr txBox="1"/>
          <p:nvPr/>
        </p:nvSpPr>
        <p:spPr>
          <a:xfrm>
            <a:off x="1268735" y="5965156"/>
            <a:ext cx="5112568" cy="369332"/>
          </a:xfrm>
          <a:prstGeom prst="rect">
            <a:avLst/>
          </a:prstGeom>
          <a:noFill/>
          <a:ln>
            <a:solidFill>
              <a:schemeClr val="tx1"/>
            </a:solidFill>
          </a:ln>
        </p:spPr>
        <p:txBody>
          <a:bodyPr wrap="square" rtlCol="0">
            <a:spAutoFit/>
          </a:bodyPr>
          <a:lstStyle/>
          <a:p>
            <a:r>
              <a:rPr lang="sl-SI" dirty="0" smtClean="0"/>
              <a:t>postal</a:t>
            </a:r>
            <a:endParaRPr lang="sl-SI" dirty="0"/>
          </a:p>
        </p:txBody>
      </p:sp>
      <p:cxnSp>
        <p:nvCxnSpPr>
          <p:cNvPr id="25" name="Raven povezovalnik 24"/>
          <p:cNvCxnSpPr/>
          <p:nvPr/>
        </p:nvCxnSpPr>
        <p:spPr>
          <a:xfrm>
            <a:off x="1260351" y="6397204"/>
            <a:ext cx="0" cy="1080120"/>
          </a:xfrm>
          <a:prstGeom prst="line">
            <a:avLst/>
          </a:prstGeom>
        </p:spPr>
        <p:style>
          <a:lnRef idx="1">
            <a:schemeClr val="accent1"/>
          </a:lnRef>
          <a:fillRef idx="0">
            <a:schemeClr val="accent1"/>
          </a:fillRef>
          <a:effectRef idx="0">
            <a:schemeClr val="accent1"/>
          </a:effectRef>
          <a:fontRef idx="minor">
            <a:schemeClr val="tx1"/>
          </a:fontRef>
        </p:style>
      </p:cxnSp>
      <p:sp>
        <p:nvSpPr>
          <p:cNvPr id="27" name="PoljeZBesedilom 26"/>
          <p:cNvSpPr txBox="1"/>
          <p:nvPr/>
        </p:nvSpPr>
        <p:spPr>
          <a:xfrm>
            <a:off x="1476375" y="6531928"/>
            <a:ext cx="5112568" cy="369332"/>
          </a:xfrm>
          <a:prstGeom prst="rect">
            <a:avLst/>
          </a:prstGeom>
          <a:noFill/>
          <a:ln>
            <a:solidFill>
              <a:schemeClr val="tx1"/>
            </a:solidFill>
          </a:ln>
        </p:spPr>
        <p:txBody>
          <a:bodyPr wrap="square" rtlCol="0">
            <a:spAutoFit/>
          </a:bodyPr>
          <a:lstStyle/>
          <a:p>
            <a:r>
              <a:rPr lang="sl-SI" dirty="0"/>
              <a:t>v</a:t>
            </a:r>
            <a:r>
              <a:rPr lang="sl-SI" dirty="0" smtClean="0"/>
              <a:t>odilni ponudnik tovrstnih rešitev na trgu v BIH</a:t>
            </a:r>
            <a:endParaRPr lang="sl-SI" dirty="0"/>
          </a:p>
        </p:txBody>
      </p:sp>
      <p:cxnSp>
        <p:nvCxnSpPr>
          <p:cNvPr id="29" name="Raven povezovalnik 28"/>
          <p:cNvCxnSpPr>
            <a:stCxn id="27" idx="1"/>
          </p:cNvCxnSpPr>
          <p:nvPr/>
        </p:nvCxnSpPr>
        <p:spPr>
          <a:xfrm flipH="1" flipV="1">
            <a:off x="1260351" y="6713110"/>
            <a:ext cx="216024" cy="3484"/>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1548383" y="7117284"/>
            <a:ext cx="5112568" cy="646331"/>
          </a:xfrm>
          <a:prstGeom prst="rect">
            <a:avLst/>
          </a:prstGeom>
          <a:noFill/>
          <a:ln>
            <a:solidFill>
              <a:schemeClr val="tx1"/>
            </a:solidFill>
          </a:ln>
        </p:spPr>
        <p:txBody>
          <a:bodyPr wrap="square" rtlCol="0">
            <a:spAutoFit/>
          </a:bodyPr>
          <a:lstStyle/>
          <a:p>
            <a:r>
              <a:rPr lang="sl-SI" dirty="0" smtClean="0"/>
              <a:t>celovitih ponudnikov rešitev za banke in borznoposredniške hiše na trgih jadranske regije</a:t>
            </a:r>
            <a:endParaRPr lang="sl-SI" dirty="0"/>
          </a:p>
        </p:txBody>
      </p:sp>
      <p:cxnSp>
        <p:nvCxnSpPr>
          <p:cNvPr id="34" name="Raven povezovalnik 33"/>
          <p:cNvCxnSpPr/>
          <p:nvPr/>
        </p:nvCxnSpPr>
        <p:spPr>
          <a:xfrm flipH="1" flipV="1">
            <a:off x="1332359" y="7477324"/>
            <a:ext cx="216024" cy="3484"/>
          </a:xfrm>
          <a:prstGeom prst="line">
            <a:avLst/>
          </a:prstGeom>
        </p:spPr>
        <p:style>
          <a:lnRef idx="1">
            <a:schemeClr val="accent1"/>
          </a:lnRef>
          <a:fillRef idx="0">
            <a:schemeClr val="accent1"/>
          </a:fillRef>
          <a:effectRef idx="0">
            <a:schemeClr val="accent1"/>
          </a:effectRef>
          <a:fontRef idx="minor">
            <a:schemeClr val="tx1"/>
          </a:fontRef>
        </p:style>
      </p:cxnSp>
      <p:sp>
        <p:nvSpPr>
          <p:cNvPr id="36" name="Desni zaviti oklepaj 35"/>
          <p:cNvSpPr/>
          <p:nvPr/>
        </p:nvSpPr>
        <p:spPr>
          <a:xfrm rot="5400000">
            <a:off x="3659499" y="4566862"/>
            <a:ext cx="421413" cy="644558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37" name="PoljeZBesedilom 36"/>
          <p:cNvSpPr txBox="1"/>
          <p:nvPr/>
        </p:nvSpPr>
        <p:spPr>
          <a:xfrm>
            <a:off x="252239" y="7938988"/>
            <a:ext cx="7309024" cy="523220"/>
          </a:xfrm>
          <a:prstGeom prst="rect">
            <a:avLst/>
          </a:prstGeom>
          <a:noFill/>
        </p:spPr>
        <p:txBody>
          <a:bodyPr wrap="square" rtlCol="0">
            <a:spAutoFit/>
          </a:bodyPr>
          <a:lstStyle/>
          <a:p>
            <a:r>
              <a:rPr lang="sl-SI" sz="1400" dirty="0" smtClean="0"/>
              <a:t>Odločitev za nakup je skladna s strategijo Hermes </a:t>
            </a:r>
            <a:r>
              <a:rPr lang="sl-SI" sz="1400" dirty="0" err="1" smtClean="0"/>
              <a:t>SoftLaba</a:t>
            </a:r>
            <a:r>
              <a:rPr lang="sl-SI" sz="1400" dirty="0" smtClean="0"/>
              <a:t> in celotne skupine </a:t>
            </a:r>
            <a:r>
              <a:rPr lang="sl-SI" sz="1400" dirty="0" err="1" smtClean="0"/>
              <a:t>ComTrade</a:t>
            </a:r>
            <a:r>
              <a:rPr lang="sl-SI" sz="1400" dirty="0" smtClean="0"/>
              <a:t> </a:t>
            </a:r>
            <a:r>
              <a:rPr lang="sl-SI" sz="1400" dirty="0" err="1" smtClean="0"/>
              <a:t>Group</a:t>
            </a:r>
            <a:r>
              <a:rPr lang="sl-SI" sz="1400" dirty="0" smtClean="0"/>
              <a:t>, predvideva okrepljeno poslovanje na področju razvoja in prodaje IT-rešitev v jadranski regiji</a:t>
            </a:r>
            <a:endParaRPr lang="sl-SI" sz="1400" dirty="0"/>
          </a:p>
        </p:txBody>
      </p:sp>
      <p:sp>
        <p:nvSpPr>
          <p:cNvPr id="40" name="PoljeZBesedilom 39"/>
          <p:cNvSpPr txBox="1"/>
          <p:nvPr/>
        </p:nvSpPr>
        <p:spPr>
          <a:xfrm>
            <a:off x="1421135" y="8515052"/>
            <a:ext cx="5112568" cy="369332"/>
          </a:xfrm>
          <a:prstGeom prst="rect">
            <a:avLst/>
          </a:prstGeom>
          <a:noFill/>
          <a:ln>
            <a:solidFill>
              <a:schemeClr val="tx1"/>
            </a:solidFill>
          </a:ln>
        </p:spPr>
        <p:txBody>
          <a:bodyPr wrap="square" rtlCol="0">
            <a:spAutoFit/>
          </a:bodyPr>
          <a:lstStyle/>
          <a:p>
            <a:r>
              <a:rPr lang="sl-SI" dirty="0" smtClean="0"/>
              <a:t>glavni razlogi za nakup</a:t>
            </a:r>
            <a:endParaRPr lang="sl-SI" dirty="0"/>
          </a:p>
        </p:txBody>
      </p:sp>
      <p:cxnSp>
        <p:nvCxnSpPr>
          <p:cNvPr id="41" name="Raven povezovalnik 40"/>
          <p:cNvCxnSpPr/>
          <p:nvPr/>
        </p:nvCxnSpPr>
        <p:spPr>
          <a:xfrm>
            <a:off x="1412751" y="8947100"/>
            <a:ext cx="0" cy="1292660"/>
          </a:xfrm>
          <a:prstGeom prst="line">
            <a:avLst/>
          </a:prstGeom>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1628775" y="8947100"/>
            <a:ext cx="5112568" cy="369332"/>
          </a:xfrm>
          <a:prstGeom prst="rect">
            <a:avLst/>
          </a:prstGeom>
          <a:noFill/>
          <a:ln>
            <a:solidFill>
              <a:schemeClr val="tx1"/>
            </a:solidFill>
          </a:ln>
        </p:spPr>
        <p:txBody>
          <a:bodyPr wrap="square" rtlCol="0">
            <a:spAutoFit/>
          </a:bodyPr>
          <a:lstStyle/>
          <a:p>
            <a:r>
              <a:rPr lang="sl-SI" dirty="0" err="1" smtClean="0"/>
              <a:t>Insoft</a:t>
            </a:r>
            <a:r>
              <a:rPr lang="sl-SI" dirty="0" smtClean="0"/>
              <a:t> razvito IT-rešitev za investicijsko bančništvo</a:t>
            </a:r>
            <a:endParaRPr lang="sl-SI" dirty="0"/>
          </a:p>
        </p:txBody>
      </p:sp>
      <p:cxnSp>
        <p:nvCxnSpPr>
          <p:cNvPr id="43" name="Raven povezovalnik 42"/>
          <p:cNvCxnSpPr>
            <a:stCxn id="42" idx="1"/>
          </p:cNvCxnSpPr>
          <p:nvPr/>
        </p:nvCxnSpPr>
        <p:spPr>
          <a:xfrm flipH="1" flipV="1">
            <a:off x="1412751" y="9128282"/>
            <a:ext cx="216024" cy="3484"/>
          </a:xfrm>
          <a:prstGeom prst="line">
            <a:avLst/>
          </a:prstGeom>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1620391" y="9451156"/>
            <a:ext cx="5112568" cy="369332"/>
          </a:xfrm>
          <a:prstGeom prst="rect">
            <a:avLst/>
          </a:prstGeom>
          <a:noFill/>
          <a:ln>
            <a:solidFill>
              <a:schemeClr val="tx1"/>
            </a:solidFill>
          </a:ln>
        </p:spPr>
        <p:txBody>
          <a:bodyPr wrap="square" rtlCol="0">
            <a:spAutoFit/>
          </a:bodyPr>
          <a:lstStyle/>
          <a:p>
            <a:r>
              <a:rPr lang="sl-SI" dirty="0" smtClean="0"/>
              <a:t>kakovostno bazo strank v BIH in Makedoniji</a:t>
            </a:r>
            <a:endParaRPr lang="sl-SI" dirty="0"/>
          </a:p>
        </p:txBody>
      </p:sp>
      <p:cxnSp>
        <p:nvCxnSpPr>
          <p:cNvPr id="45" name="Raven povezovalnik 44"/>
          <p:cNvCxnSpPr/>
          <p:nvPr/>
        </p:nvCxnSpPr>
        <p:spPr>
          <a:xfrm flipH="1" flipV="1">
            <a:off x="1404367" y="9595172"/>
            <a:ext cx="216024" cy="3484"/>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1620391" y="9955212"/>
            <a:ext cx="5112568" cy="646331"/>
          </a:xfrm>
          <a:prstGeom prst="rect">
            <a:avLst/>
          </a:prstGeom>
          <a:noFill/>
          <a:ln>
            <a:solidFill>
              <a:schemeClr val="tx1"/>
            </a:solidFill>
          </a:ln>
        </p:spPr>
        <p:txBody>
          <a:bodyPr wrap="square" rtlCol="0">
            <a:spAutoFit/>
          </a:bodyPr>
          <a:lstStyle/>
          <a:p>
            <a:r>
              <a:rPr lang="sl-SI" dirty="0" smtClean="0"/>
              <a:t>vrhunsko domensko znanje na pod. Razvoja rešitev za finančne ustanove</a:t>
            </a:r>
            <a:endParaRPr lang="sl-SI" dirty="0"/>
          </a:p>
        </p:txBody>
      </p:sp>
      <p:cxnSp>
        <p:nvCxnSpPr>
          <p:cNvPr id="48" name="Raven povezovalnik 47"/>
          <p:cNvCxnSpPr/>
          <p:nvPr/>
        </p:nvCxnSpPr>
        <p:spPr>
          <a:xfrm flipH="1" flipV="1">
            <a:off x="1598515" y="10097411"/>
            <a:ext cx="21876" cy="53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Raven povezovalnik 49"/>
          <p:cNvCxnSpPr/>
          <p:nvPr/>
        </p:nvCxnSpPr>
        <p:spPr>
          <a:xfrm flipH="1" flipV="1">
            <a:off x="1404367" y="10239760"/>
            <a:ext cx="216024" cy="348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39881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1809016"/>
            <a:ext cx="6405840" cy="646331"/>
          </a:xfrm>
          <a:prstGeom prst="rect">
            <a:avLst/>
          </a:prstGeom>
          <a:solidFill>
            <a:srgbClr val="FFFF00"/>
          </a:solidFill>
        </p:spPr>
        <p:txBody>
          <a:bodyPr wrap="square" rtlCol="0">
            <a:spAutoFit/>
          </a:bodyPr>
          <a:lstStyle/>
          <a:p>
            <a:r>
              <a:rPr lang="sl-SI" dirty="0" smtClean="0"/>
              <a:t>1. Kakšne so značilnosti kupo-prodajne pogodbe v mednarodnem poslovanju?</a:t>
            </a:r>
            <a:endParaRPr lang="sl-SI" dirty="0"/>
          </a:p>
        </p:txBody>
      </p:sp>
      <p:sp>
        <p:nvSpPr>
          <p:cNvPr id="56" name="PoljeZBesedilom 55"/>
          <p:cNvSpPr txBox="1"/>
          <p:nvPr/>
        </p:nvSpPr>
        <p:spPr>
          <a:xfrm>
            <a:off x="612279" y="306140"/>
            <a:ext cx="6264696" cy="830997"/>
          </a:xfrm>
          <a:prstGeom prst="rect">
            <a:avLst/>
          </a:prstGeom>
          <a:noFill/>
        </p:spPr>
        <p:txBody>
          <a:bodyPr wrap="square" rtlCol="0">
            <a:spAutoFit/>
          </a:bodyPr>
          <a:lstStyle/>
          <a:p>
            <a:r>
              <a:rPr lang="sl-SI" sz="2400" dirty="0" smtClean="0"/>
              <a:t>9.5  PRODAJNA POGODBA V MEDNARODNEM POSLOVANJU</a:t>
            </a:r>
            <a:endParaRPr lang="sl-SI" sz="2400" dirty="0"/>
          </a:p>
        </p:txBody>
      </p:sp>
      <p:sp>
        <p:nvSpPr>
          <p:cNvPr id="3" name="PoljeZBesedilom 2"/>
          <p:cNvSpPr txBox="1"/>
          <p:nvPr/>
        </p:nvSpPr>
        <p:spPr>
          <a:xfrm>
            <a:off x="963318" y="2571487"/>
            <a:ext cx="5166574" cy="369332"/>
          </a:xfrm>
          <a:prstGeom prst="rect">
            <a:avLst/>
          </a:prstGeom>
          <a:noFill/>
          <a:ln>
            <a:solidFill>
              <a:schemeClr val="tx1"/>
            </a:solidFill>
          </a:ln>
        </p:spPr>
        <p:txBody>
          <a:bodyPr wrap="square" rtlCol="0">
            <a:spAutoFit/>
          </a:bodyPr>
          <a:lstStyle/>
          <a:p>
            <a:r>
              <a:rPr lang="sl-SI" dirty="0" smtClean="0"/>
              <a:t>Kupo-prodajna pogodba v mednarodnem poslovanju</a:t>
            </a:r>
            <a:endParaRPr lang="sl-SI" dirty="0"/>
          </a:p>
        </p:txBody>
      </p:sp>
      <p:cxnSp>
        <p:nvCxnSpPr>
          <p:cNvPr id="7" name="Raven povezovalnik 6"/>
          <p:cNvCxnSpPr/>
          <p:nvPr/>
        </p:nvCxnSpPr>
        <p:spPr>
          <a:xfrm>
            <a:off x="963318" y="2940819"/>
            <a:ext cx="0" cy="4494113"/>
          </a:xfrm>
          <a:prstGeom prst="line">
            <a:avLst/>
          </a:prstGeom>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1134337" y="3186460"/>
            <a:ext cx="5742638" cy="369332"/>
          </a:xfrm>
          <a:prstGeom prst="rect">
            <a:avLst/>
          </a:prstGeom>
          <a:noFill/>
          <a:ln>
            <a:solidFill>
              <a:schemeClr val="tx1"/>
            </a:solidFill>
          </a:ln>
        </p:spPr>
        <p:txBody>
          <a:bodyPr wrap="square" rtlCol="0">
            <a:spAutoFit/>
          </a:bodyPr>
          <a:lstStyle/>
          <a:p>
            <a:r>
              <a:rPr lang="sl-SI" dirty="0"/>
              <a:t>n</a:t>
            </a:r>
            <a:r>
              <a:rPr lang="sl-SI" dirty="0" smtClean="0"/>
              <a:t>ajpogostejših, najpomembnejših oblik sklepanja poslov</a:t>
            </a:r>
            <a:endParaRPr lang="sl-SI" dirty="0"/>
          </a:p>
        </p:txBody>
      </p:sp>
      <p:cxnSp>
        <p:nvCxnSpPr>
          <p:cNvPr id="10" name="Raven povezovalnik 9"/>
          <p:cNvCxnSpPr/>
          <p:nvPr/>
        </p:nvCxnSpPr>
        <p:spPr>
          <a:xfrm>
            <a:off x="963318" y="3330476"/>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1143338" y="3753232"/>
            <a:ext cx="5742638" cy="369332"/>
          </a:xfrm>
          <a:prstGeom prst="rect">
            <a:avLst/>
          </a:prstGeom>
          <a:noFill/>
          <a:ln>
            <a:solidFill>
              <a:schemeClr val="tx1"/>
            </a:solidFill>
          </a:ln>
        </p:spPr>
        <p:txBody>
          <a:bodyPr wrap="square" rtlCol="0">
            <a:spAutoFit/>
          </a:bodyPr>
          <a:lstStyle/>
          <a:p>
            <a:r>
              <a:rPr lang="sl-SI" dirty="0" smtClean="0"/>
              <a:t>spada med pravno najbolj urejene pogodbe</a:t>
            </a:r>
            <a:endParaRPr lang="sl-SI" dirty="0"/>
          </a:p>
        </p:txBody>
      </p:sp>
      <p:cxnSp>
        <p:nvCxnSpPr>
          <p:cNvPr id="36" name="Raven povezovalnik 35"/>
          <p:cNvCxnSpPr/>
          <p:nvPr/>
        </p:nvCxnSpPr>
        <p:spPr>
          <a:xfrm>
            <a:off x="972319" y="3897248"/>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1143338" y="4338588"/>
            <a:ext cx="5742638" cy="369332"/>
          </a:xfrm>
          <a:prstGeom prst="rect">
            <a:avLst/>
          </a:prstGeom>
          <a:noFill/>
          <a:ln>
            <a:solidFill>
              <a:schemeClr val="tx1"/>
            </a:solidFill>
          </a:ln>
        </p:spPr>
        <p:txBody>
          <a:bodyPr wrap="square" rtlCol="0">
            <a:spAutoFit/>
          </a:bodyPr>
          <a:lstStyle/>
          <a:p>
            <a:r>
              <a:rPr lang="sl-SI" dirty="0" smtClean="0"/>
              <a:t>dogovori glede temeljnih sestavin kupo-prodajne pogodbe</a:t>
            </a:r>
            <a:endParaRPr lang="sl-SI" dirty="0"/>
          </a:p>
        </p:txBody>
      </p:sp>
      <p:cxnSp>
        <p:nvCxnSpPr>
          <p:cNvPr id="38" name="Raven povezovalnik 37"/>
          <p:cNvCxnSpPr/>
          <p:nvPr/>
        </p:nvCxnSpPr>
        <p:spPr>
          <a:xfrm>
            <a:off x="972319" y="4482604"/>
            <a:ext cx="1530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Raven povezovalnik 14"/>
          <p:cNvCxnSpPr/>
          <p:nvPr/>
        </p:nvCxnSpPr>
        <p:spPr>
          <a:xfrm>
            <a:off x="1143338" y="4707920"/>
            <a:ext cx="0" cy="341456"/>
          </a:xfrm>
          <a:prstGeom prst="line">
            <a:avLst/>
          </a:prstGeom>
        </p:spPr>
        <p:style>
          <a:lnRef idx="1">
            <a:schemeClr val="accent1"/>
          </a:lnRef>
          <a:fillRef idx="0">
            <a:schemeClr val="accent1"/>
          </a:fillRef>
          <a:effectRef idx="0">
            <a:schemeClr val="accent1"/>
          </a:effectRef>
          <a:fontRef idx="minor">
            <a:schemeClr val="tx1"/>
          </a:fontRef>
        </p:style>
      </p:cxnSp>
      <p:sp>
        <p:nvSpPr>
          <p:cNvPr id="39" name="PoljeZBesedilom 38"/>
          <p:cNvSpPr txBox="1"/>
          <p:nvPr/>
        </p:nvSpPr>
        <p:spPr>
          <a:xfrm>
            <a:off x="1295738" y="4905360"/>
            <a:ext cx="5742638" cy="369332"/>
          </a:xfrm>
          <a:prstGeom prst="rect">
            <a:avLst/>
          </a:prstGeom>
          <a:noFill/>
          <a:ln>
            <a:solidFill>
              <a:schemeClr val="tx1"/>
            </a:solidFill>
          </a:ln>
        </p:spPr>
        <p:txBody>
          <a:bodyPr wrap="square" rtlCol="0">
            <a:spAutoFit/>
          </a:bodyPr>
          <a:lstStyle/>
          <a:p>
            <a:r>
              <a:rPr lang="sl-SI" dirty="0" smtClean="0"/>
              <a:t>začnejo že v fazi pogajan</a:t>
            </a:r>
            <a:endParaRPr lang="sl-SI" dirty="0"/>
          </a:p>
        </p:txBody>
      </p:sp>
      <p:cxnSp>
        <p:nvCxnSpPr>
          <p:cNvPr id="42" name="Raven povezovalnik 41"/>
          <p:cNvCxnSpPr/>
          <p:nvPr/>
        </p:nvCxnSpPr>
        <p:spPr>
          <a:xfrm>
            <a:off x="1124719" y="5049376"/>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PoljeZBesedilom 42"/>
          <p:cNvSpPr txBox="1"/>
          <p:nvPr/>
        </p:nvSpPr>
        <p:spPr>
          <a:xfrm>
            <a:off x="1143338" y="5553432"/>
            <a:ext cx="5742638" cy="369332"/>
          </a:xfrm>
          <a:prstGeom prst="rect">
            <a:avLst/>
          </a:prstGeom>
          <a:noFill/>
          <a:ln>
            <a:solidFill>
              <a:schemeClr val="tx1"/>
            </a:solidFill>
          </a:ln>
        </p:spPr>
        <p:txBody>
          <a:bodyPr wrap="square" rtlCol="0">
            <a:spAutoFit/>
          </a:bodyPr>
          <a:lstStyle/>
          <a:p>
            <a:r>
              <a:rPr lang="sl-SI" dirty="0" smtClean="0"/>
              <a:t>sklenitev pogodbe temeljito pripraviti</a:t>
            </a:r>
            <a:endParaRPr lang="sl-SI" dirty="0"/>
          </a:p>
        </p:txBody>
      </p:sp>
      <p:cxnSp>
        <p:nvCxnSpPr>
          <p:cNvPr id="44" name="Raven povezovalnik 43"/>
          <p:cNvCxnSpPr/>
          <p:nvPr/>
        </p:nvCxnSpPr>
        <p:spPr>
          <a:xfrm>
            <a:off x="972319" y="5697448"/>
            <a:ext cx="1530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Raven povezovalnik 47"/>
          <p:cNvCxnSpPr/>
          <p:nvPr/>
        </p:nvCxnSpPr>
        <p:spPr>
          <a:xfrm>
            <a:off x="1134954" y="6498828"/>
            <a:ext cx="0" cy="341456"/>
          </a:xfrm>
          <a:prstGeom prst="line">
            <a:avLst/>
          </a:prstGeom>
        </p:spPr>
        <p:style>
          <a:lnRef idx="1">
            <a:schemeClr val="accent1"/>
          </a:lnRef>
          <a:fillRef idx="0">
            <a:schemeClr val="accent1"/>
          </a:fillRef>
          <a:effectRef idx="0">
            <a:schemeClr val="accent1"/>
          </a:effectRef>
          <a:fontRef idx="minor">
            <a:schemeClr val="tx1"/>
          </a:fontRef>
        </p:style>
      </p:cxnSp>
      <p:sp>
        <p:nvSpPr>
          <p:cNvPr id="49" name="PoljeZBesedilom 48"/>
          <p:cNvSpPr txBox="1"/>
          <p:nvPr/>
        </p:nvSpPr>
        <p:spPr>
          <a:xfrm>
            <a:off x="1287354" y="6696268"/>
            <a:ext cx="5742638" cy="369332"/>
          </a:xfrm>
          <a:prstGeom prst="rect">
            <a:avLst/>
          </a:prstGeom>
          <a:noFill/>
          <a:ln>
            <a:solidFill>
              <a:schemeClr val="tx1"/>
            </a:solidFill>
          </a:ln>
        </p:spPr>
        <p:txBody>
          <a:bodyPr wrap="square" rtlCol="0">
            <a:spAutoFit/>
          </a:bodyPr>
          <a:lstStyle/>
          <a:p>
            <a:r>
              <a:rPr lang="sl-SI" dirty="0" smtClean="0"/>
              <a:t>ustno, </a:t>
            </a:r>
            <a:r>
              <a:rPr lang="sl-SI" b="1" dirty="0" smtClean="0"/>
              <a:t>pisno</a:t>
            </a:r>
            <a:r>
              <a:rPr lang="sl-SI" dirty="0" smtClean="0"/>
              <a:t>, molče ali s konkludentnimi dejanji</a:t>
            </a:r>
            <a:endParaRPr lang="sl-SI" dirty="0"/>
          </a:p>
        </p:txBody>
      </p:sp>
      <p:cxnSp>
        <p:nvCxnSpPr>
          <p:cNvPr id="50" name="Raven povezovalnik 49"/>
          <p:cNvCxnSpPr/>
          <p:nvPr/>
        </p:nvCxnSpPr>
        <p:spPr>
          <a:xfrm>
            <a:off x="1116335" y="6840284"/>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1143338" y="6129496"/>
            <a:ext cx="5742638" cy="369332"/>
          </a:xfrm>
          <a:prstGeom prst="rect">
            <a:avLst/>
          </a:prstGeom>
          <a:noFill/>
          <a:ln>
            <a:solidFill>
              <a:schemeClr val="tx1"/>
            </a:solidFill>
          </a:ln>
        </p:spPr>
        <p:txBody>
          <a:bodyPr wrap="square" rtlCol="0">
            <a:spAutoFit/>
          </a:bodyPr>
          <a:lstStyle/>
          <a:p>
            <a:r>
              <a:rPr lang="sl-SI" dirty="0" smtClean="0"/>
              <a:t>pogodba se lahko sklene</a:t>
            </a:r>
            <a:endParaRPr lang="sl-SI" dirty="0"/>
          </a:p>
        </p:txBody>
      </p:sp>
      <p:cxnSp>
        <p:nvCxnSpPr>
          <p:cNvPr id="53" name="Raven povezovalnik 52"/>
          <p:cNvCxnSpPr/>
          <p:nvPr/>
        </p:nvCxnSpPr>
        <p:spPr>
          <a:xfrm>
            <a:off x="972319" y="6273512"/>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57" name="PoljeZBesedilom 56"/>
          <p:cNvSpPr txBox="1"/>
          <p:nvPr/>
        </p:nvSpPr>
        <p:spPr>
          <a:xfrm>
            <a:off x="1143338" y="7290916"/>
            <a:ext cx="5742638" cy="369332"/>
          </a:xfrm>
          <a:prstGeom prst="rect">
            <a:avLst/>
          </a:prstGeom>
          <a:noFill/>
          <a:ln>
            <a:solidFill>
              <a:schemeClr val="tx1"/>
            </a:solidFill>
          </a:ln>
        </p:spPr>
        <p:txBody>
          <a:bodyPr wrap="square" rtlCol="0">
            <a:spAutoFit/>
          </a:bodyPr>
          <a:lstStyle/>
          <a:p>
            <a:r>
              <a:rPr lang="sl-SI" dirty="0" smtClean="0"/>
              <a:t>veljajo določila glede</a:t>
            </a:r>
            <a:endParaRPr lang="sl-SI" dirty="0"/>
          </a:p>
        </p:txBody>
      </p:sp>
      <p:cxnSp>
        <p:nvCxnSpPr>
          <p:cNvPr id="58" name="Raven povezovalnik 57"/>
          <p:cNvCxnSpPr/>
          <p:nvPr/>
        </p:nvCxnSpPr>
        <p:spPr>
          <a:xfrm>
            <a:off x="972319" y="7434932"/>
            <a:ext cx="1530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Raven povezovalnik 58"/>
          <p:cNvCxnSpPr/>
          <p:nvPr/>
        </p:nvCxnSpPr>
        <p:spPr>
          <a:xfrm>
            <a:off x="1134954" y="7732256"/>
            <a:ext cx="0" cy="2069648"/>
          </a:xfrm>
          <a:prstGeom prst="line">
            <a:avLst/>
          </a:prstGeom>
        </p:spPr>
        <p:style>
          <a:lnRef idx="1">
            <a:schemeClr val="accent1"/>
          </a:lnRef>
          <a:fillRef idx="0">
            <a:schemeClr val="accent1"/>
          </a:fillRef>
          <a:effectRef idx="0">
            <a:schemeClr val="accent1"/>
          </a:effectRef>
          <a:fontRef idx="minor">
            <a:schemeClr val="tx1"/>
          </a:fontRef>
        </p:style>
      </p:cxnSp>
      <p:sp>
        <p:nvSpPr>
          <p:cNvPr id="60" name="PoljeZBesedilom 59"/>
          <p:cNvSpPr txBox="1"/>
          <p:nvPr/>
        </p:nvSpPr>
        <p:spPr>
          <a:xfrm>
            <a:off x="1287354" y="7929696"/>
            <a:ext cx="5742638" cy="369332"/>
          </a:xfrm>
          <a:prstGeom prst="rect">
            <a:avLst/>
          </a:prstGeom>
          <a:noFill/>
          <a:ln>
            <a:solidFill>
              <a:schemeClr val="tx1"/>
            </a:solidFill>
          </a:ln>
        </p:spPr>
        <p:txBody>
          <a:bodyPr wrap="square" rtlCol="0">
            <a:spAutoFit/>
          </a:bodyPr>
          <a:lstStyle/>
          <a:p>
            <a:r>
              <a:rPr lang="sl-SI" dirty="0" smtClean="0"/>
              <a:t>kakovosti in količine</a:t>
            </a:r>
            <a:endParaRPr lang="sl-SI" dirty="0"/>
          </a:p>
        </p:txBody>
      </p:sp>
      <p:cxnSp>
        <p:nvCxnSpPr>
          <p:cNvPr id="61" name="Raven povezovalnik 60"/>
          <p:cNvCxnSpPr/>
          <p:nvPr/>
        </p:nvCxnSpPr>
        <p:spPr>
          <a:xfrm>
            <a:off x="1116335" y="8073712"/>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62" name="PoljeZBesedilom 61"/>
          <p:cNvSpPr txBox="1"/>
          <p:nvPr/>
        </p:nvSpPr>
        <p:spPr>
          <a:xfrm>
            <a:off x="1287354" y="8577768"/>
            <a:ext cx="5742638" cy="369332"/>
          </a:xfrm>
          <a:prstGeom prst="rect">
            <a:avLst/>
          </a:prstGeom>
          <a:noFill/>
          <a:ln>
            <a:solidFill>
              <a:schemeClr val="tx1"/>
            </a:solidFill>
          </a:ln>
        </p:spPr>
        <p:txBody>
          <a:bodyPr wrap="square" rtlCol="0">
            <a:spAutoFit/>
          </a:bodyPr>
          <a:lstStyle/>
          <a:p>
            <a:r>
              <a:rPr lang="sl-SI" dirty="0" smtClean="0"/>
              <a:t>cene</a:t>
            </a:r>
            <a:endParaRPr lang="sl-SI" dirty="0"/>
          </a:p>
        </p:txBody>
      </p:sp>
      <p:cxnSp>
        <p:nvCxnSpPr>
          <p:cNvPr id="63" name="Raven povezovalnik 62"/>
          <p:cNvCxnSpPr/>
          <p:nvPr/>
        </p:nvCxnSpPr>
        <p:spPr>
          <a:xfrm>
            <a:off x="1116335" y="8721784"/>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64" name="PoljeZBesedilom 63"/>
          <p:cNvSpPr txBox="1"/>
          <p:nvPr/>
        </p:nvSpPr>
        <p:spPr>
          <a:xfrm>
            <a:off x="1329063" y="9091116"/>
            <a:ext cx="5742638" cy="369332"/>
          </a:xfrm>
          <a:prstGeom prst="rect">
            <a:avLst/>
          </a:prstGeom>
          <a:noFill/>
          <a:ln>
            <a:solidFill>
              <a:schemeClr val="tx1"/>
            </a:solidFill>
          </a:ln>
        </p:spPr>
        <p:txBody>
          <a:bodyPr wrap="square" rtlCol="0">
            <a:spAutoFit/>
          </a:bodyPr>
          <a:lstStyle/>
          <a:p>
            <a:r>
              <a:rPr lang="sl-SI" dirty="0" smtClean="0"/>
              <a:t>dobavnih in plačilnih pogojev</a:t>
            </a:r>
            <a:endParaRPr lang="sl-SI" dirty="0"/>
          </a:p>
        </p:txBody>
      </p:sp>
      <p:cxnSp>
        <p:nvCxnSpPr>
          <p:cNvPr id="65" name="Raven povezovalnik 64"/>
          <p:cNvCxnSpPr/>
          <p:nvPr/>
        </p:nvCxnSpPr>
        <p:spPr>
          <a:xfrm>
            <a:off x="1158044" y="9235132"/>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66" name="PoljeZBesedilom 65"/>
          <p:cNvSpPr txBox="1"/>
          <p:nvPr/>
        </p:nvSpPr>
        <p:spPr>
          <a:xfrm>
            <a:off x="1287354" y="9657888"/>
            <a:ext cx="5742638" cy="369332"/>
          </a:xfrm>
          <a:prstGeom prst="rect">
            <a:avLst/>
          </a:prstGeom>
          <a:noFill/>
          <a:ln>
            <a:solidFill>
              <a:schemeClr val="tx1"/>
            </a:solidFill>
          </a:ln>
        </p:spPr>
        <p:txBody>
          <a:bodyPr wrap="square" rtlCol="0">
            <a:spAutoFit/>
          </a:bodyPr>
          <a:lstStyle/>
          <a:p>
            <a:r>
              <a:rPr lang="sl-SI" dirty="0"/>
              <a:t>e</a:t>
            </a:r>
            <a:r>
              <a:rPr lang="sl-SI" dirty="0" smtClean="0"/>
              <a:t>mbalaže, garancije itd.</a:t>
            </a:r>
            <a:endParaRPr lang="sl-SI" dirty="0"/>
          </a:p>
        </p:txBody>
      </p:sp>
      <p:cxnSp>
        <p:nvCxnSpPr>
          <p:cNvPr id="67" name="Raven povezovalnik 66"/>
          <p:cNvCxnSpPr/>
          <p:nvPr/>
        </p:nvCxnSpPr>
        <p:spPr>
          <a:xfrm>
            <a:off x="1116335" y="9801904"/>
            <a:ext cx="153017"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2222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4247" y="234132"/>
            <a:ext cx="6405840" cy="646331"/>
          </a:xfrm>
          <a:prstGeom prst="rect">
            <a:avLst/>
          </a:prstGeom>
          <a:solidFill>
            <a:srgbClr val="FFFF00"/>
          </a:solidFill>
        </p:spPr>
        <p:txBody>
          <a:bodyPr wrap="square" rtlCol="0">
            <a:spAutoFit/>
          </a:bodyPr>
          <a:lstStyle/>
          <a:p>
            <a:r>
              <a:rPr lang="sl-SI" dirty="0" smtClean="0"/>
              <a:t>1. Kakšne so značilnosti kupo-prodajne pogodbe v mednarodnem poslovanju?</a:t>
            </a:r>
            <a:endParaRPr lang="sl-SI" dirty="0"/>
          </a:p>
        </p:txBody>
      </p:sp>
      <p:sp>
        <p:nvSpPr>
          <p:cNvPr id="5" name="PoljeZBesedilom 4"/>
          <p:cNvSpPr txBox="1"/>
          <p:nvPr/>
        </p:nvSpPr>
        <p:spPr>
          <a:xfrm>
            <a:off x="672413" y="996603"/>
            <a:ext cx="6057673" cy="369332"/>
          </a:xfrm>
          <a:prstGeom prst="rect">
            <a:avLst/>
          </a:prstGeom>
          <a:noFill/>
          <a:ln>
            <a:solidFill>
              <a:schemeClr val="tx1"/>
            </a:solidFill>
          </a:ln>
        </p:spPr>
        <p:txBody>
          <a:bodyPr wrap="square" rtlCol="0">
            <a:spAutoFit/>
          </a:bodyPr>
          <a:lstStyle/>
          <a:p>
            <a:r>
              <a:rPr lang="sl-SI" dirty="0"/>
              <a:t>v</a:t>
            </a:r>
            <a:r>
              <a:rPr lang="sl-SI" dirty="0" smtClean="0"/>
              <a:t> mednarodnem poslovanju se prodajne pogodbe sklepajo</a:t>
            </a:r>
            <a:endParaRPr lang="sl-SI" dirty="0"/>
          </a:p>
        </p:txBody>
      </p:sp>
      <p:cxnSp>
        <p:nvCxnSpPr>
          <p:cNvPr id="6" name="Raven povezovalnik 5"/>
          <p:cNvCxnSpPr/>
          <p:nvPr/>
        </p:nvCxnSpPr>
        <p:spPr>
          <a:xfrm>
            <a:off x="672414" y="1365935"/>
            <a:ext cx="0" cy="1892533"/>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843433" y="1611576"/>
            <a:ext cx="5742638" cy="369332"/>
          </a:xfrm>
          <a:prstGeom prst="rect">
            <a:avLst/>
          </a:prstGeom>
          <a:noFill/>
          <a:ln>
            <a:solidFill>
              <a:schemeClr val="tx1"/>
            </a:solidFill>
          </a:ln>
        </p:spPr>
        <p:txBody>
          <a:bodyPr wrap="square" rtlCol="0">
            <a:spAutoFit/>
          </a:bodyPr>
          <a:lstStyle/>
          <a:p>
            <a:r>
              <a:rPr lang="sl-SI" dirty="0"/>
              <a:t>n</a:t>
            </a:r>
            <a:r>
              <a:rPr lang="sl-SI" dirty="0" smtClean="0"/>
              <a:t>a večje razdalje</a:t>
            </a:r>
            <a:endParaRPr lang="sl-SI" dirty="0"/>
          </a:p>
        </p:txBody>
      </p:sp>
      <p:cxnSp>
        <p:nvCxnSpPr>
          <p:cNvPr id="8" name="Raven povezovalnik 7"/>
          <p:cNvCxnSpPr/>
          <p:nvPr/>
        </p:nvCxnSpPr>
        <p:spPr>
          <a:xfrm>
            <a:off x="672414" y="1755592"/>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852434" y="2178348"/>
            <a:ext cx="5742638" cy="646331"/>
          </a:xfrm>
          <a:prstGeom prst="rect">
            <a:avLst/>
          </a:prstGeom>
          <a:noFill/>
          <a:ln>
            <a:solidFill>
              <a:schemeClr val="tx1"/>
            </a:solidFill>
          </a:ln>
        </p:spPr>
        <p:txBody>
          <a:bodyPr wrap="square" rtlCol="0">
            <a:spAutoFit/>
          </a:bodyPr>
          <a:lstStyle/>
          <a:p>
            <a:r>
              <a:rPr lang="sl-SI" dirty="0" smtClean="0"/>
              <a:t>med partnerji v državah različnih kultur in pravnih predpisov</a:t>
            </a:r>
            <a:endParaRPr lang="sl-SI" dirty="0"/>
          </a:p>
        </p:txBody>
      </p:sp>
      <p:cxnSp>
        <p:nvCxnSpPr>
          <p:cNvPr id="10" name="Raven povezovalnik 9"/>
          <p:cNvCxnSpPr/>
          <p:nvPr/>
        </p:nvCxnSpPr>
        <p:spPr>
          <a:xfrm>
            <a:off x="681415" y="2322364"/>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852434" y="3105160"/>
            <a:ext cx="5742638" cy="369332"/>
          </a:xfrm>
          <a:prstGeom prst="rect">
            <a:avLst/>
          </a:prstGeom>
          <a:noFill/>
          <a:ln>
            <a:solidFill>
              <a:schemeClr val="tx1"/>
            </a:solidFill>
          </a:ln>
        </p:spPr>
        <p:txBody>
          <a:bodyPr wrap="square" rtlCol="0">
            <a:spAutoFit/>
          </a:bodyPr>
          <a:lstStyle/>
          <a:p>
            <a:r>
              <a:rPr lang="sl-SI" dirty="0" smtClean="0"/>
              <a:t>med partnerji, ki se pogosto slabše poznajo</a:t>
            </a:r>
            <a:endParaRPr lang="sl-SI" dirty="0"/>
          </a:p>
        </p:txBody>
      </p:sp>
      <p:cxnSp>
        <p:nvCxnSpPr>
          <p:cNvPr id="12" name="Raven povezovalnik 11"/>
          <p:cNvCxnSpPr/>
          <p:nvPr/>
        </p:nvCxnSpPr>
        <p:spPr>
          <a:xfrm>
            <a:off x="681415" y="3258468"/>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PoljeZBesedilom 34"/>
          <p:cNvSpPr txBox="1"/>
          <p:nvPr/>
        </p:nvSpPr>
        <p:spPr>
          <a:xfrm>
            <a:off x="540271" y="3762524"/>
            <a:ext cx="6057673" cy="369332"/>
          </a:xfrm>
          <a:prstGeom prst="rect">
            <a:avLst/>
          </a:prstGeom>
          <a:noFill/>
          <a:ln>
            <a:solidFill>
              <a:schemeClr val="tx1"/>
            </a:solidFill>
          </a:ln>
        </p:spPr>
        <p:txBody>
          <a:bodyPr wrap="square" rtlCol="0">
            <a:spAutoFit/>
          </a:bodyPr>
          <a:lstStyle/>
          <a:p>
            <a:r>
              <a:rPr lang="sl-SI" dirty="0" smtClean="0"/>
              <a:t>Pravni viri, ki urejajo kupo-prodajno pogodbo</a:t>
            </a:r>
            <a:endParaRPr lang="sl-SI" dirty="0"/>
          </a:p>
        </p:txBody>
      </p:sp>
      <p:cxnSp>
        <p:nvCxnSpPr>
          <p:cNvPr id="36" name="Raven povezovalnik 35"/>
          <p:cNvCxnSpPr/>
          <p:nvPr/>
        </p:nvCxnSpPr>
        <p:spPr>
          <a:xfrm>
            <a:off x="540272" y="4131856"/>
            <a:ext cx="0" cy="1892533"/>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711291" y="4377497"/>
            <a:ext cx="5742638" cy="369332"/>
          </a:xfrm>
          <a:prstGeom prst="rect">
            <a:avLst/>
          </a:prstGeom>
          <a:noFill/>
          <a:ln>
            <a:solidFill>
              <a:schemeClr val="tx1"/>
            </a:solidFill>
          </a:ln>
        </p:spPr>
        <p:txBody>
          <a:bodyPr wrap="square" rtlCol="0">
            <a:spAutoFit/>
          </a:bodyPr>
          <a:lstStyle/>
          <a:p>
            <a:r>
              <a:rPr lang="sl-SI" dirty="0" smtClean="0"/>
              <a:t>Obligacijski zakonik (OZ)</a:t>
            </a:r>
            <a:endParaRPr lang="sl-SI" dirty="0"/>
          </a:p>
        </p:txBody>
      </p:sp>
      <p:cxnSp>
        <p:nvCxnSpPr>
          <p:cNvPr id="38" name="Raven povezovalnik 37"/>
          <p:cNvCxnSpPr/>
          <p:nvPr/>
        </p:nvCxnSpPr>
        <p:spPr>
          <a:xfrm>
            <a:off x="540272" y="4521513"/>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39" name="PoljeZBesedilom 38"/>
          <p:cNvSpPr txBox="1"/>
          <p:nvPr/>
        </p:nvSpPr>
        <p:spPr>
          <a:xfrm>
            <a:off x="720292" y="4944269"/>
            <a:ext cx="5742638" cy="646331"/>
          </a:xfrm>
          <a:prstGeom prst="rect">
            <a:avLst/>
          </a:prstGeom>
          <a:noFill/>
          <a:ln>
            <a:solidFill>
              <a:schemeClr val="tx1"/>
            </a:solidFill>
          </a:ln>
        </p:spPr>
        <p:txBody>
          <a:bodyPr wrap="square" rtlCol="0">
            <a:spAutoFit/>
          </a:bodyPr>
          <a:lstStyle/>
          <a:p>
            <a:r>
              <a:rPr lang="sl-SI" dirty="0" smtClean="0"/>
              <a:t>Konvencija ZN o pogodbah o mednarodni prodaji blaga CISGS, stranki jo lahko izključita (dispozitivna)</a:t>
            </a:r>
            <a:endParaRPr lang="sl-SI" dirty="0"/>
          </a:p>
        </p:txBody>
      </p:sp>
      <p:cxnSp>
        <p:nvCxnSpPr>
          <p:cNvPr id="40" name="Raven povezovalnik 39"/>
          <p:cNvCxnSpPr/>
          <p:nvPr/>
        </p:nvCxnSpPr>
        <p:spPr>
          <a:xfrm>
            <a:off x="549273" y="5088285"/>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720292" y="5871081"/>
            <a:ext cx="5742638" cy="369332"/>
          </a:xfrm>
          <a:prstGeom prst="rect">
            <a:avLst/>
          </a:prstGeom>
          <a:noFill/>
          <a:ln>
            <a:solidFill>
              <a:schemeClr val="tx1"/>
            </a:solidFill>
          </a:ln>
        </p:spPr>
        <p:txBody>
          <a:bodyPr wrap="square" rtlCol="0">
            <a:spAutoFit/>
          </a:bodyPr>
          <a:lstStyle/>
          <a:p>
            <a:r>
              <a:rPr lang="sl-SI" dirty="0"/>
              <a:t>p</a:t>
            </a:r>
            <a:r>
              <a:rPr lang="sl-SI" dirty="0" smtClean="0"/>
              <a:t>ogodbene klavzule, splošni poslovni pogoji, Incoterms itd.</a:t>
            </a:r>
            <a:endParaRPr lang="sl-SI" dirty="0"/>
          </a:p>
        </p:txBody>
      </p:sp>
      <p:cxnSp>
        <p:nvCxnSpPr>
          <p:cNvPr id="42" name="Raven povezovalnik 41"/>
          <p:cNvCxnSpPr/>
          <p:nvPr/>
        </p:nvCxnSpPr>
        <p:spPr>
          <a:xfrm>
            <a:off x="549273" y="6024389"/>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PoljeZBesedilom 42"/>
          <p:cNvSpPr txBox="1"/>
          <p:nvPr/>
        </p:nvSpPr>
        <p:spPr>
          <a:xfrm>
            <a:off x="1836416" y="6714852"/>
            <a:ext cx="4032448" cy="369332"/>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sl-SI" dirty="0" smtClean="0"/>
              <a:t>prodajalec</a:t>
            </a:r>
            <a:endParaRPr lang="sl-SI" dirty="0"/>
          </a:p>
        </p:txBody>
      </p:sp>
      <p:sp>
        <p:nvSpPr>
          <p:cNvPr id="44" name="PoljeZBesedilom 43"/>
          <p:cNvSpPr txBox="1"/>
          <p:nvPr/>
        </p:nvSpPr>
        <p:spPr>
          <a:xfrm>
            <a:off x="1836416" y="9523164"/>
            <a:ext cx="4032447" cy="369332"/>
          </a:xfrm>
          <a:prstGeom prst="rect">
            <a:avLst/>
          </a:prstGeom>
          <a:solidFill>
            <a:srgbClr val="FFC000"/>
          </a:solidFill>
          <a:ln>
            <a:solidFill>
              <a:schemeClr val="accent1"/>
            </a:solidFill>
          </a:ln>
        </p:spPr>
        <p:txBody>
          <a:bodyPr wrap="square" rtlCol="0">
            <a:spAutoFit/>
          </a:bodyPr>
          <a:lstStyle/>
          <a:p>
            <a:pPr algn="ctr"/>
            <a:r>
              <a:rPr lang="sl-SI" dirty="0" smtClean="0"/>
              <a:t>kupec</a:t>
            </a:r>
            <a:endParaRPr lang="sl-SI" dirty="0"/>
          </a:p>
        </p:txBody>
      </p:sp>
      <p:cxnSp>
        <p:nvCxnSpPr>
          <p:cNvPr id="46" name="Raven puščični povezovalnik 45"/>
          <p:cNvCxnSpPr/>
          <p:nvPr/>
        </p:nvCxnSpPr>
        <p:spPr>
          <a:xfrm>
            <a:off x="1908423" y="7084184"/>
            <a:ext cx="0" cy="24389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Raven puščični povezovalnik 46"/>
          <p:cNvCxnSpPr/>
          <p:nvPr/>
        </p:nvCxnSpPr>
        <p:spPr>
          <a:xfrm>
            <a:off x="5652839" y="7084184"/>
            <a:ext cx="0" cy="243898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2700511" y="7605344"/>
            <a:ext cx="2376264" cy="1200329"/>
          </a:xfrm>
          <a:prstGeom prst="rect">
            <a:avLst/>
          </a:prstGeom>
          <a:noFill/>
        </p:spPr>
        <p:txBody>
          <a:bodyPr wrap="square" rtlCol="0">
            <a:spAutoFit/>
          </a:bodyPr>
          <a:lstStyle/>
          <a:p>
            <a:pPr algn="ctr"/>
            <a:r>
              <a:rPr lang="sl-SI" dirty="0"/>
              <a:t>k</a:t>
            </a:r>
            <a:r>
              <a:rPr lang="sl-SI" dirty="0" smtClean="0"/>
              <a:t>upo-prodajna pogodba, določijo </a:t>
            </a:r>
          </a:p>
          <a:p>
            <a:pPr algn="ctr"/>
            <a:r>
              <a:rPr lang="sl-SI" dirty="0"/>
              <a:t>p</a:t>
            </a:r>
            <a:r>
              <a:rPr lang="sl-SI" dirty="0" smtClean="0"/>
              <a:t>ravice in obveznosti</a:t>
            </a:r>
          </a:p>
          <a:p>
            <a:pPr algn="ctr"/>
            <a:r>
              <a:rPr lang="sl-SI" dirty="0" smtClean="0"/>
              <a:t>obeh poslovnih strank</a:t>
            </a:r>
            <a:endParaRPr lang="sl-SI" dirty="0"/>
          </a:p>
        </p:txBody>
      </p:sp>
      <p:sp>
        <p:nvSpPr>
          <p:cNvPr id="49" name="PoljeZBesedilom 48"/>
          <p:cNvSpPr txBox="1"/>
          <p:nvPr/>
        </p:nvSpPr>
        <p:spPr>
          <a:xfrm>
            <a:off x="108223" y="7674763"/>
            <a:ext cx="1872208" cy="923330"/>
          </a:xfrm>
          <a:prstGeom prst="rect">
            <a:avLst/>
          </a:prstGeom>
          <a:noFill/>
        </p:spPr>
        <p:txBody>
          <a:bodyPr wrap="square" rtlCol="0">
            <a:spAutoFit/>
          </a:bodyPr>
          <a:lstStyle/>
          <a:p>
            <a:r>
              <a:rPr lang="sl-SI" dirty="0" smtClean="0"/>
              <a:t>blago, predmet pogodbe, izročil kupcu</a:t>
            </a:r>
            <a:endParaRPr lang="sl-SI" dirty="0"/>
          </a:p>
        </p:txBody>
      </p:sp>
      <p:cxnSp>
        <p:nvCxnSpPr>
          <p:cNvPr id="51" name="Raven povezovalnik 50"/>
          <p:cNvCxnSpPr/>
          <p:nvPr/>
        </p:nvCxnSpPr>
        <p:spPr>
          <a:xfrm>
            <a:off x="2197199" y="9892496"/>
            <a:ext cx="0" cy="350748"/>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2439482" y="10027220"/>
            <a:ext cx="2637293" cy="369332"/>
          </a:xfrm>
          <a:prstGeom prst="rect">
            <a:avLst/>
          </a:prstGeom>
          <a:noFill/>
          <a:ln>
            <a:solidFill>
              <a:schemeClr val="tx1"/>
            </a:solidFill>
          </a:ln>
        </p:spPr>
        <p:txBody>
          <a:bodyPr wrap="square" rtlCol="0">
            <a:spAutoFit/>
          </a:bodyPr>
          <a:lstStyle/>
          <a:p>
            <a:r>
              <a:rPr lang="sl-SI" dirty="0"/>
              <a:t>p</a:t>
            </a:r>
            <a:r>
              <a:rPr lang="sl-SI" dirty="0" smtClean="0"/>
              <a:t>ridobil lastninsko pravico</a:t>
            </a:r>
            <a:endParaRPr lang="sl-SI" dirty="0"/>
          </a:p>
        </p:txBody>
      </p:sp>
      <p:cxnSp>
        <p:nvCxnSpPr>
          <p:cNvPr id="53" name="Raven povezovalnik 52"/>
          <p:cNvCxnSpPr/>
          <p:nvPr/>
        </p:nvCxnSpPr>
        <p:spPr>
          <a:xfrm>
            <a:off x="2196455" y="10171236"/>
            <a:ext cx="225025" cy="0"/>
          </a:xfrm>
          <a:prstGeom prst="line">
            <a:avLst/>
          </a:prstGeom>
        </p:spPr>
        <p:style>
          <a:lnRef idx="1">
            <a:schemeClr val="accent1"/>
          </a:lnRef>
          <a:fillRef idx="0">
            <a:schemeClr val="accent1"/>
          </a:fillRef>
          <a:effectRef idx="0">
            <a:schemeClr val="accent1"/>
          </a:effectRef>
          <a:fontRef idx="minor">
            <a:schemeClr val="tx1"/>
          </a:fontRef>
        </p:style>
      </p:cxnSp>
      <p:sp>
        <p:nvSpPr>
          <p:cNvPr id="55" name="PoljeZBesedilom 54"/>
          <p:cNvSpPr txBox="1"/>
          <p:nvPr/>
        </p:nvSpPr>
        <p:spPr>
          <a:xfrm>
            <a:off x="5689055" y="7671781"/>
            <a:ext cx="1872208" cy="923330"/>
          </a:xfrm>
          <a:prstGeom prst="rect">
            <a:avLst/>
          </a:prstGeom>
          <a:noFill/>
        </p:spPr>
        <p:txBody>
          <a:bodyPr wrap="square" rtlCol="0">
            <a:spAutoFit/>
          </a:bodyPr>
          <a:lstStyle/>
          <a:p>
            <a:r>
              <a:rPr lang="sl-SI" dirty="0" smtClean="0"/>
              <a:t>kupec zavezuje, prodajalcu plačal kupnino</a:t>
            </a:r>
            <a:endParaRPr lang="sl-SI" dirty="0"/>
          </a:p>
        </p:txBody>
      </p:sp>
    </p:spTree>
    <p:extLst>
      <p:ext uri="{BB962C8B-B14F-4D97-AF65-F5344CB8AC3E}">
        <p14:creationId xmlns:p14="http://schemas.microsoft.com/office/powerpoint/2010/main" val="29034401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oljeZBesedilom 55"/>
          <p:cNvSpPr txBox="1"/>
          <p:nvPr/>
        </p:nvSpPr>
        <p:spPr>
          <a:xfrm>
            <a:off x="396255" y="-11509"/>
            <a:ext cx="6264696" cy="461665"/>
          </a:xfrm>
          <a:prstGeom prst="rect">
            <a:avLst/>
          </a:prstGeom>
          <a:noFill/>
        </p:spPr>
        <p:txBody>
          <a:bodyPr wrap="square" rtlCol="0">
            <a:spAutoFit/>
          </a:bodyPr>
          <a:lstStyle/>
          <a:p>
            <a:r>
              <a:rPr lang="sl-SI" sz="2400" dirty="0" smtClean="0"/>
              <a:t>9.6  DOBAVNI POGOJI V MEDNARODNI TRGOVINI</a:t>
            </a:r>
            <a:endParaRPr lang="sl-SI" sz="2400" dirty="0"/>
          </a:p>
        </p:txBody>
      </p:sp>
      <p:sp>
        <p:nvSpPr>
          <p:cNvPr id="2" name="PoljeZBesedilom 1"/>
          <p:cNvSpPr txBox="1"/>
          <p:nvPr/>
        </p:nvSpPr>
        <p:spPr>
          <a:xfrm>
            <a:off x="1512168" y="1930966"/>
            <a:ext cx="2232248" cy="369332"/>
          </a:xfrm>
          <a:prstGeom prst="rect">
            <a:avLst/>
          </a:prstGeom>
          <a:noFill/>
          <a:ln>
            <a:solidFill>
              <a:schemeClr val="accent1">
                <a:shade val="95000"/>
                <a:satMod val="105000"/>
              </a:schemeClr>
            </a:solidFill>
          </a:ln>
        </p:spPr>
        <p:txBody>
          <a:bodyPr wrap="square" rtlCol="0">
            <a:spAutoFit/>
          </a:bodyPr>
          <a:lstStyle/>
          <a:p>
            <a:r>
              <a:rPr lang="sl-SI" dirty="0" smtClean="0"/>
              <a:t>transportne klavzule</a:t>
            </a:r>
            <a:endParaRPr lang="sl-SI" dirty="0"/>
          </a:p>
        </p:txBody>
      </p:sp>
      <p:sp>
        <p:nvSpPr>
          <p:cNvPr id="35" name="PoljeZBesedilom 34"/>
          <p:cNvSpPr txBox="1"/>
          <p:nvPr/>
        </p:nvSpPr>
        <p:spPr>
          <a:xfrm>
            <a:off x="1296144" y="738188"/>
            <a:ext cx="3384376" cy="369332"/>
          </a:xfrm>
          <a:prstGeom prst="rect">
            <a:avLst/>
          </a:prstGeom>
          <a:noFill/>
          <a:ln>
            <a:solidFill>
              <a:schemeClr val="accent1">
                <a:shade val="95000"/>
                <a:satMod val="105000"/>
              </a:schemeClr>
            </a:solidFill>
          </a:ln>
        </p:spPr>
        <p:txBody>
          <a:bodyPr wrap="square" rtlCol="0">
            <a:spAutoFit/>
          </a:bodyPr>
          <a:lstStyle/>
          <a:p>
            <a:r>
              <a:rPr lang="sl-SI" dirty="0" smtClean="0"/>
              <a:t>Transport (mednarodna trgovina)</a:t>
            </a:r>
            <a:endParaRPr lang="sl-SI" dirty="0"/>
          </a:p>
        </p:txBody>
      </p:sp>
      <p:sp>
        <p:nvSpPr>
          <p:cNvPr id="8" name="PoljeZBesedilom 7"/>
          <p:cNvSpPr txBox="1"/>
          <p:nvPr/>
        </p:nvSpPr>
        <p:spPr>
          <a:xfrm>
            <a:off x="2736304" y="1282894"/>
            <a:ext cx="1188132" cy="369332"/>
          </a:xfrm>
          <a:prstGeom prst="rect">
            <a:avLst/>
          </a:prstGeom>
          <a:noFill/>
        </p:spPr>
        <p:txBody>
          <a:bodyPr wrap="square" rtlCol="0">
            <a:spAutoFit/>
          </a:bodyPr>
          <a:lstStyle/>
          <a:p>
            <a:r>
              <a:rPr lang="sl-SI" dirty="0" smtClean="0"/>
              <a:t>pojem</a:t>
            </a:r>
            <a:endParaRPr lang="sl-SI" dirty="0"/>
          </a:p>
        </p:txBody>
      </p:sp>
      <p:cxnSp>
        <p:nvCxnSpPr>
          <p:cNvPr id="40" name="Raven puščični povezovalnik 39"/>
          <p:cNvCxnSpPr/>
          <p:nvPr/>
        </p:nvCxnSpPr>
        <p:spPr>
          <a:xfrm>
            <a:off x="3240360" y="2372306"/>
            <a:ext cx="0" cy="8548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0" y="3227110"/>
            <a:ext cx="6336704" cy="646331"/>
          </a:xfrm>
          <a:prstGeom prst="rect">
            <a:avLst/>
          </a:prstGeom>
          <a:noFill/>
          <a:ln>
            <a:solidFill>
              <a:schemeClr val="accent1">
                <a:shade val="95000"/>
                <a:satMod val="105000"/>
              </a:schemeClr>
            </a:solidFill>
          </a:ln>
        </p:spPr>
        <p:txBody>
          <a:bodyPr wrap="square" rtlCol="0">
            <a:spAutoFit/>
          </a:bodyPr>
          <a:lstStyle/>
          <a:p>
            <a:pPr algn="ctr"/>
            <a:r>
              <a:rPr lang="sl-SI" dirty="0" smtClean="0"/>
              <a:t>kupo-prodajnimi odnosi prodajalcem/izvoznikom v eni državi in kupcem/uvoznikom v drugi državi</a:t>
            </a:r>
            <a:endParaRPr lang="sl-SI" dirty="0"/>
          </a:p>
        </p:txBody>
      </p:sp>
      <p:sp>
        <p:nvSpPr>
          <p:cNvPr id="9" name="PoljeZBesedilom 8"/>
          <p:cNvSpPr txBox="1"/>
          <p:nvPr/>
        </p:nvSpPr>
        <p:spPr>
          <a:xfrm>
            <a:off x="3312368" y="2436763"/>
            <a:ext cx="2592288" cy="646331"/>
          </a:xfrm>
          <a:prstGeom prst="rect">
            <a:avLst/>
          </a:prstGeom>
          <a:noFill/>
        </p:spPr>
        <p:txBody>
          <a:bodyPr wrap="square" rtlCol="0">
            <a:spAutoFit/>
          </a:bodyPr>
          <a:lstStyle/>
          <a:p>
            <a:r>
              <a:rPr lang="sl-SI" dirty="0" smtClean="0"/>
              <a:t>nastanek in pomen sta povezana</a:t>
            </a:r>
            <a:endParaRPr lang="sl-SI" dirty="0"/>
          </a:p>
        </p:txBody>
      </p:sp>
      <p:sp>
        <p:nvSpPr>
          <p:cNvPr id="11" name="PoljeZBesedilom 10"/>
          <p:cNvSpPr txBox="1"/>
          <p:nvPr/>
        </p:nvSpPr>
        <p:spPr>
          <a:xfrm>
            <a:off x="3780631" y="1890316"/>
            <a:ext cx="3749440" cy="369332"/>
          </a:xfrm>
          <a:prstGeom prst="rect">
            <a:avLst/>
          </a:prstGeom>
          <a:noFill/>
        </p:spPr>
        <p:txBody>
          <a:bodyPr wrap="square" rtlCol="0">
            <a:spAutoFit/>
          </a:bodyPr>
          <a:lstStyle/>
          <a:p>
            <a:r>
              <a:rPr lang="sl-SI" dirty="0" smtClean="0"/>
              <a:t>= instrument kupo-prodajne pogodbe</a:t>
            </a:r>
            <a:endParaRPr lang="sl-SI" dirty="0"/>
          </a:p>
        </p:txBody>
      </p:sp>
      <p:cxnSp>
        <p:nvCxnSpPr>
          <p:cNvPr id="45" name="Raven puščični povezovalnik 44"/>
          <p:cNvCxnSpPr/>
          <p:nvPr/>
        </p:nvCxnSpPr>
        <p:spPr>
          <a:xfrm>
            <a:off x="2520280" y="1107520"/>
            <a:ext cx="0" cy="814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612279" y="3906540"/>
            <a:ext cx="6192688" cy="369332"/>
          </a:xfrm>
          <a:prstGeom prst="rect">
            <a:avLst/>
          </a:prstGeom>
          <a:solidFill>
            <a:schemeClr val="tx2">
              <a:lumMod val="20000"/>
              <a:lumOff val="80000"/>
            </a:schemeClr>
          </a:solidFill>
          <a:ln>
            <a:solidFill>
              <a:schemeClr val="accent1">
                <a:shade val="95000"/>
                <a:satMod val="105000"/>
              </a:schemeClr>
            </a:solidFill>
          </a:ln>
        </p:spPr>
        <p:txBody>
          <a:bodyPr wrap="square" rtlCol="0">
            <a:spAutoFit/>
          </a:bodyPr>
          <a:lstStyle/>
          <a:p>
            <a:r>
              <a:rPr lang="sl-SI" dirty="0"/>
              <a:t>p</a:t>
            </a:r>
            <a:r>
              <a:rPr lang="sl-SI" dirty="0" smtClean="0"/>
              <a:t>revozne klavzule Incoterms („</a:t>
            </a:r>
            <a:r>
              <a:rPr lang="sl-SI" dirty="0" err="1" smtClean="0"/>
              <a:t>International</a:t>
            </a:r>
            <a:r>
              <a:rPr lang="sl-SI" dirty="0" smtClean="0"/>
              <a:t> Commerce </a:t>
            </a:r>
            <a:r>
              <a:rPr lang="sl-SI" dirty="0" err="1" smtClean="0"/>
              <a:t>Terms</a:t>
            </a:r>
            <a:r>
              <a:rPr lang="sl-SI" dirty="0" smtClean="0"/>
              <a:t>“)</a:t>
            </a:r>
            <a:endParaRPr lang="sl-SI" dirty="0"/>
          </a:p>
        </p:txBody>
      </p:sp>
      <p:sp>
        <p:nvSpPr>
          <p:cNvPr id="51" name="PoljeZBesedilom 50"/>
          <p:cNvSpPr txBox="1"/>
          <p:nvPr/>
        </p:nvSpPr>
        <p:spPr>
          <a:xfrm>
            <a:off x="540271" y="4626620"/>
            <a:ext cx="6336704" cy="646331"/>
          </a:xfrm>
          <a:prstGeom prst="rect">
            <a:avLst/>
          </a:prstGeom>
          <a:noFill/>
          <a:ln>
            <a:solidFill>
              <a:schemeClr val="accent1">
                <a:shade val="95000"/>
                <a:satMod val="105000"/>
              </a:schemeClr>
            </a:solidFill>
          </a:ln>
        </p:spPr>
        <p:txBody>
          <a:bodyPr wrap="square" rtlCol="0">
            <a:spAutoFit/>
          </a:bodyPr>
          <a:lstStyle/>
          <a:p>
            <a:pPr algn="ctr"/>
            <a:r>
              <a:rPr lang="sl-SI" dirty="0"/>
              <a:t>p</a:t>
            </a:r>
            <a:r>
              <a:rPr lang="sl-SI" dirty="0" smtClean="0"/>
              <a:t>oenotenje razlage pravil najpomembnejših trgovinskih pojmov, uporabljenih v zunanji trgovini</a:t>
            </a:r>
            <a:endParaRPr lang="sl-SI" dirty="0"/>
          </a:p>
        </p:txBody>
      </p:sp>
      <p:cxnSp>
        <p:nvCxnSpPr>
          <p:cNvPr id="54" name="Raven puščični povezovalnik 53"/>
          <p:cNvCxnSpPr/>
          <p:nvPr/>
        </p:nvCxnSpPr>
        <p:spPr>
          <a:xfrm>
            <a:off x="3420591" y="4275872"/>
            <a:ext cx="0" cy="3896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PoljeZBesedilom 54"/>
          <p:cNvSpPr txBox="1"/>
          <p:nvPr/>
        </p:nvSpPr>
        <p:spPr>
          <a:xfrm>
            <a:off x="3522315" y="4296197"/>
            <a:ext cx="2592288" cy="369332"/>
          </a:xfrm>
          <a:prstGeom prst="rect">
            <a:avLst/>
          </a:prstGeom>
          <a:noFill/>
        </p:spPr>
        <p:txBody>
          <a:bodyPr wrap="square" rtlCol="0">
            <a:spAutoFit/>
          </a:bodyPr>
          <a:lstStyle/>
          <a:p>
            <a:r>
              <a:rPr lang="sl-SI" dirty="0" smtClean="0"/>
              <a:t>cilj</a:t>
            </a:r>
            <a:endParaRPr lang="sl-SI" dirty="0"/>
          </a:p>
        </p:txBody>
      </p:sp>
      <p:cxnSp>
        <p:nvCxnSpPr>
          <p:cNvPr id="20" name="Raven povezovalnik 19"/>
          <p:cNvCxnSpPr/>
          <p:nvPr/>
        </p:nvCxnSpPr>
        <p:spPr>
          <a:xfrm flipH="1">
            <a:off x="324247" y="4080173"/>
            <a:ext cx="2430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Raven povezovalnik 21"/>
          <p:cNvCxnSpPr/>
          <p:nvPr/>
        </p:nvCxnSpPr>
        <p:spPr>
          <a:xfrm>
            <a:off x="324247" y="4080173"/>
            <a:ext cx="0" cy="6225788"/>
          </a:xfrm>
          <a:prstGeom prst="line">
            <a:avLst/>
          </a:prstGeom>
        </p:spPr>
        <p:style>
          <a:lnRef idx="1">
            <a:schemeClr val="accent1"/>
          </a:lnRef>
          <a:fillRef idx="0">
            <a:schemeClr val="accent1"/>
          </a:fillRef>
          <a:effectRef idx="0">
            <a:schemeClr val="accent1"/>
          </a:effectRef>
          <a:fontRef idx="minor">
            <a:schemeClr val="tx1"/>
          </a:fontRef>
        </p:style>
      </p:cxnSp>
      <p:sp>
        <p:nvSpPr>
          <p:cNvPr id="68" name="PoljeZBesedilom 67"/>
          <p:cNvSpPr txBox="1"/>
          <p:nvPr/>
        </p:nvSpPr>
        <p:spPr>
          <a:xfrm>
            <a:off x="567273" y="5553431"/>
            <a:ext cx="6309701" cy="369332"/>
          </a:xfrm>
          <a:prstGeom prst="rect">
            <a:avLst/>
          </a:prstGeom>
          <a:noFill/>
          <a:ln>
            <a:solidFill>
              <a:schemeClr val="tx1"/>
            </a:solidFill>
          </a:ln>
        </p:spPr>
        <p:txBody>
          <a:bodyPr wrap="square" rtlCol="0">
            <a:spAutoFit/>
          </a:bodyPr>
          <a:lstStyle/>
          <a:p>
            <a:r>
              <a:rPr lang="sl-SI" dirty="0"/>
              <a:t>z</a:t>
            </a:r>
            <a:r>
              <a:rPr lang="sl-SI" dirty="0" smtClean="0"/>
              <a:t>birka mednarodnih terminov za določanje:</a:t>
            </a:r>
            <a:endParaRPr lang="sl-SI" dirty="0"/>
          </a:p>
        </p:txBody>
      </p:sp>
      <p:cxnSp>
        <p:nvCxnSpPr>
          <p:cNvPr id="69" name="Raven povezovalnik 68"/>
          <p:cNvCxnSpPr/>
          <p:nvPr/>
        </p:nvCxnSpPr>
        <p:spPr>
          <a:xfrm>
            <a:off x="324247" y="5697448"/>
            <a:ext cx="2250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Raven povezovalnik 69"/>
          <p:cNvCxnSpPr/>
          <p:nvPr/>
        </p:nvCxnSpPr>
        <p:spPr>
          <a:xfrm>
            <a:off x="558890" y="5922764"/>
            <a:ext cx="0" cy="1080120"/>
          </a:xfrm>
          <a:prstGeom prst="line">
            <a:avLst/>
          </a:prstGeom>
        </p:spPr>
        <p:style>
          <a:lnRef idx="1">
            <a:schemeClr val="accent1"/>
          </a:lnRef>
          <a:fillRef idx="0">
            <a:schemeClr val="accent1"/>
          </a:fillRef>
          <a:effectRef idx="0">
            <a:schemeClr val="accent1"/>
          </a:effectRef>
          <a:fontRef idx="minor">
            <a:schemeClr val="tx1"/>
          </a:fontRef>
        </p:style>
      </p:cxnSp>
      <p:sp>
        <p:nvSpPr>
          <p:cNvPr id="71" name="PoljeZBesedilom 70"/>
          <p:cNvSpPr txBox="1"/>
          <p:nvPr/>
        </p:nvSpPr>
        <p:spPr>
          <a:xfrm>
            <a:off x="711290" y="6192211"/>
            <a:ext cx="6165684" cy="369332"/>
          </a:xfrm>
          <a:prstGeom prst="rect">
            <a:avLst/>
          </a:prstGeom>
          <a:noFill/>
          <a:ln>
            <a:solidFill>
              <a:schemeClr val="tx1"/>
            </a:solidFill>
          </a:ln>
        </p:spPr>
        <p:txBody>
          <a:bodyPr wrap="square" rtlCol="0">
            <a:spAutoFit/>
          </a:bodyPr>
          <a:lstStyle/>
          <a:p>
            <a:r>
              <a:rPr lang="sl-SI" dirty="0" smtClean="0"/>
              <a:t>cene blaga</a:t>
            </a:r>
            <a:endParaRPr lang="sl-SI" dirty="0"/>
          </a:p>
        </p:txBody>
      </p:sp>
      <p:cxnSp>
        <p:nvCxnSpPr>
          <p:cNvPr id="72" name="Raven povezovalnik 71"/>
          <p:cNvCxnSpPr/>
          <p:nvPr/>
        </p:nvCxnSpPr>
        <p:spPr>
          <a:xfrm>
            <a:off x="540271" y="6336228"/>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73" name="PoljeZBesedilom 72"/>
          <p:cNvSpPr txBox="1"/>
          <p:nvPr/>
        </p:nvSpPr>
        <p:spPr>
          <a:xfrm>
            <a:off x="711290" y="6849576"/>
            <a:ext cx="6165684" cy="369332"/>
          </a:xfrm>
          <a:prstGeom prst="rect">
            <a:avLst/>
          </a:prstGeom>
          <a:noFill/>
          <a:ln>
            <a:solidFill>
              <a:schemeClr val="tx1"/>
            </a:solidFill>
          </a:ln>
        </p:spPr>
        <p:txBody>
          <a:bodyPr wrap="square" rtlCol="0">
            <a:spAutoFit/>
          </a:bodyPr>
          <a:lstStyle/>
          <a:p>
            <a:r>
              <a:rPr lang="sl-SI" dirty="0" smtClean="0"/>
              <a:t>prehoda tveganj</a:t>
            </a:r>
            <a:endParaRPr lang="sl-SI" dirty="0"/>
          </a:p>
        </p:txBody>
      </p:sp>
      <p:cxnSp>
        <p:nvCxnSpPr>
          <p:cNvPr id="74" name="Raven povezovalnik 73"/>
          <p:cNvCxnSpPr/>
          <p:nvPr/>
        </p:nvCxnSpPr>
        <p:spPr>
          <a:xfrm>
            <a:off x="540271" y="6993592"/>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75" name="PoljeZBesedilom 74"/>
          <p:cNvSpPr txBox="1"/>
          <p:nvPr/>
        </p:nvSpPr>
        <p:spPr>
          <a:xfrm>
            <a:off x="639282" y="7300208"/>
            <a:ext cx="6237692" cy="649814"/>
          </a:xfrm>
          <a:prstGeom prst="rect">
            <a:avLst/>
          </a:prstGeom>
          <a:noFill/>
          <a:ln>
            <a:solidFill>
              <a:schemeClr val="tx1"/>
            </a:solidFill>
          </a:ln>
        </p:spPr>
        <p:txBody>
          <a:bodyPr wrap="square" rtlCol="0">
            <a:spAutoFit/>
          </a:bodyPr>
          <a:lstStyle/>
          <a:p>
            <a:r>
              <a:rPr lang="sl-SI" dirty="0" smtClean="0"/>
              <a:t>veljavni so po celem svetu za sporazumevanje med prodajalci in kupci</a:t>
            </a:r>
            <a:endParaRPr lang="sl-SI" dirty="0"/>
          </a:p>
        </p:txBody>
      </p:sp>
      <p:cxnSp>
        <p:nvCxnSpPr>
          <p:cNvPr id="76" name="Raven povezovalnik 75"/>
          <p:cNvCxnSpPr/>
          <p:nvPr/>
        </p:nvCxnSpPr>
        <p:spPr>
          <a:xfrm>
            <a:off x="396255" y="7444224"/>
            <a:ext cx="225025" cy="0"/>
          </a:xfrm>
          <a:prstGeom prst="line">
            <a:avLst/>
          </a:prstGeom>
        </p:spPr>
        <p:style>
          <a:lnRef idx="1">
            <a:schemeClr val="accent1"/>
          </a:lnRef>
          <a:fillRef idx="0">
            <a:schemeClr val="accent1"/>
          </a:fillRef>
          <a:effectRef idx="0">
            <a:schemeClr val="accent1"/>
          </a:effectRef>
          <a:fontRef idx="minor">
            <a:schemeClr val="tx1"/>
          </a:fontRef>
        </p:style>
      </p:cxnSp>
      <p:sp>
        <p:nvSpPr>
          <p:cNvPr id="77" name="PoljeZBesedilom 76"/>
          <p:cNvSpPr txBox="1"/>
          <p:nvPr/>
        </p:nvSpPr>
        <p:spPr>
          <a:xfrm>
            <a:off x="567274" y="8175337"/>
            <a:ext cx="6309700" cy="923330"/>
          </a:xfrm>
          <a:prstGeom prst="rect">
            <a:avLst/>
          </a:prstGeom>
          <a:noFill/>
          <a:ln>
            <a:solidFill>
              <a:schemeClr val="tx1"/>
            </a:solidFill>
          </a:ln>
        </p:spPr>
        <p:txBody>
          <a:bodyPr wrap="square" rtlCol="0">
            <a:spAutoFit/>
          </a:bodyPr>
          <a:lstStyle/>
          <a:p>
            <a:r>
              <a:rPr lang="sl-SI" dirty="0" smtClean="0"/>
              <a:t>natančno opredeljujejo odgovornosti in dolžnosti kupcev in prodajalcev v mednarodni trgovini pri prevozu blaga na podlagi prodajne pogodbe</a:t>
            </a:r>
            <a:endParaRPr lang="sl-SI" dirty="0"/>
          </a:p>
        </p:txBody>
      </p:sp>
      <p:cxnSp>
        <p:nvCxnSpPr>
          <p:cNvPr id="78" name="Raven povezovalnik 77"/>
          <p:cNvCxnSpPr/>
          <p:nvPr/>
        </p:nvCxnSpPr>
        <p:spPr>
          <a:xfrm>
            <a:off x="324247" y="8504019"/>
            <a:ext cx="225025" cy="0"/>
          </a:xfrm>
          <a:prstGeom prst="line">
            <a:avLst/>
          </a:prstGeom>
        </p:spPr>
        <p:style>
          <a:lnRef idx="1">
            <a:schemeClr val="accent1"/>
          </a:lnRef>
          <a:fillRef idx="0">
            <a:schemeClr val="accent1"/>
          </a:fillRef>
          <a:effectRef idx="0">
            <a:schemeClr val="accent1"/>
          </a:effectRef>
          <a:fontRef idx="minor">
            <a:schemeClr val="tx1"/>
          </a:fontRef>
        </p:style>
      </p:cxnSp>
      <p:sp>
        <p:nvSpPr>
          <p:cNvPr id="79" name="PoljeZBesedilom 78"/>
          <p:cNvSpPr txBox="1"/>
          <p:nvPr/>
        </p:nvSpPr>
        <p:spPr>
          <a:xfrm>
            <a:off x="567273" y="9286815"/>
            <a:ext cx="6309701" cy="646331"/>
          </a:xfrm>
          <a:prstGeom prst="rect">
            <a:avLst/>
          </a:prstGeom>
          <a:noFill/>
          <a:ln>
            <a:solidFill>
              <a:schemeClr val="tx1"/>
            </a:solidFill>
          </a:ln>
        </p:spPr>
        <p:txBody>
          <a:bodyPr wrap="square" rtlCol="0">
            <a:spAutoFit/>
          </a:bodyPr>
          <a:lstStyle/>
          <a:p>
            <a:r>
              <a:rPr lang="sl-SI" dirty="0" smtClean="0"/>
              <a:t>prvič objavljene 1936, tolmačenje izdala Mednarodna trgovinska zbornica v Parizu, pravilih Incoterms</a:t>
            </a:r>
            <a:endParaRPr lang="sl-SI" dirty="0"/>
          </a:p>
        </p:txBody>
      </p:sp>
      <p:cxnSp>
        <p:nvCxnSpPr>
          <p:cNvPr id="80" name="Raven povezovalnik 79"/>
          <p:cNvCxnSpPr/>
          <p:nvPr/>
        </p:nvCxnSpPr>
        <p:spPr>
          <a:xfrm>
            <a:off x="324247" y="9430832"/>
            <a:ext cx="225025" cy="0"/>
          </a:xfrm>
          <a:prstGeom prst="line">
            <a:avLst/>
          </a:prstGeom>
        </p:spPr>
        <p:style>
          <a:lnRef idx="1">
            <a:schemeClr val="accent1"/>
          </a:lnRef>
          <a:fillRef idx="0">
            <a:schemeClr val="accent1"/>
          </a:fillRef>
          <a:effectRef idx="0">
            <a:schemeClr val="accent1"/>
          </a:effectRef>
          <a:fontRef idx="minor">
            <a:schemeClr val="tx1"/>
          </a:fontRef>
        </p:style>
      </p:cxnSp>
      <p:sp>
        <p:nvSpPr>
          <p:cNvPr id="81" name="PoljeZBesedilom 80"/>
          <p:cNvSpPr txBox="1"/>
          <p:nvPr/>
        </p:nvSpPr>
        <p:spPr>
          <a:xfrm>
            <a:off x="612279" y="10027220"/>
            <a:ext cx="6309701" cy="646331"/>
          </a:xfrm>
          <a:prstGeom prst="rect">
            <a:avLst/>
          </a:prstGeom>
          <a:noFill/>
          <a:ln>
            <a:solidFill>
              <a:schemeClr val="tx1"/>
            </a:solidFill>
          </a:ln>
        </p:spPr>
        <p:txBody>
          <a:bodyPr wrap="square" rtlCol="0">
            <a:spAutoFit/>
          </a:bodyPr>
          <a:lstStyle/>
          <a:p>
            <a:r>
              <a:rPr lang="sl-SI" dirty="0" smtClean="0"/>
              <a:t>spremenile ali dopolnile 6-krat do zadnje spremembe 2000, sklicevati v pogodbi na zadnjo verzijo</a:t>
            </a:r>
            <a:endParaRPr lang="sl-SI" dirty="0"/>
          </a:p>
        </p:txBody>
      </p:sp>
      <p:cxnSp>
        <p:nvCxnSpPr>
          <p:cNvPr id="82" name="Raven povezovalnik 81"/>
          <p:cNvCxnSpPr/>
          <p:nvPr/>
        </p:nvCxnSpPr>
        <p:spPr>
          <a:xfrm>
            <a:off x="324247" y="10233953"/>
            <a:ext cx="225025" cy="0"/>
          </a:xfrm>
          <a:prstGeom prst="line">
            <a:avLst/>
          </a:prstGeom>
        </p:spPr>
        <p:style>
          <a:lnRef idx="1">
            <a:schemeClr val="accent1"/>
          </a:lnRef>
          <a:fillRef idx="0">
            <a:schemeClr val="accent1"/>
          </a:fillRef>
          <a:effectRef idx="0">
            <a:schemeClr val="accent1"/>
          </a:effectRef>
          <a:fontRef idx="minor">
            <a:schemeClr val="tx1"/>
          </a:fontRef>
        </p:style>
      </p:cxnSp>
      <p:sp>
        <p:nvSpPr>
          <p:cNvPr id="83" name="PoljeZBesedilom 82"/>
          <p:cNvSpPr txBox="1"/>
          <p:nvPr/>
        </p:nvSpPr>
        <p:spPr>
          <a:xfrm>
            <a:off x="327119" y="378148"/>
            <a:ext cx="6405840" cy="369332"/>
          </a:xfrm>
          <a:prstGeom prst="rect">
            <a:avLst/>
          </a:prstGeom>
          <a:solidFill>
            <a:srgbClr val="FFFF00"/>
          </a:solidFill>
        </p:spPr>
        <p:txBody>
          <a:bodyPr wrap="square" rtlCol="0">
            <a:spAutoFit/>
          </a:bodyPr>
          <a:lstStyle/>
          <a:p>
            <a:r>
              <a:rPr lang="sl-SI" dirty="0" smtClean="0"/>
              <a:t>1. Kakšne so značilnosti prevoznih klavzul Incoterms?</a:t>
            </a:r>
            <a:endParaRPr lang="sl-SI" dirty="0"/>
          </a:p>
        </p:txBody>
      </p:sp>
      <p:cxnSp>
        <p:nvCxnSpPr>
          <p:cNvPr id="84" name="Raven povezovalnik 83"/>
          <p:cNvCxnSpPr/>
          <p:nvPr/>
        </p:nvCxnSpPr>
        <p:spPr>
          <a:xfrm>
            <a:off x="324247" y="4914652"/>
            <a:ext cx="22502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54509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378148"/>
            <a:ext cx="6405840" cy="369332"/>
          </a:xfrm>
          <a:prstGeom prst="rect">
            <a:avLst/>
          </a:prstGeom>
          <a:solidFill>
            <a:srgbClr val="FFFF00"/>
          </a:solidFill>
        </p:spPr>
        <p:txBody>
          <a:bodyPr wrap="square" rtlCol="0">
            <a:spAutoFit/>
          </a:bodyPr>
          <a:lstStyle/>
          <a:p>
            <a:r>
              <a:rPr lang="sl-SI" dirty="0" smtClean="0"/>
              <a:t>2. Kako so sestavljene klavzule Incoterms?</a:t>
            </a:r>
            <a:endParaRPr lang="sl-SI" dirty="0"/>
          </a:p>
        </p:txBody>
      </p:sp>
      <p:sp>
        <p:nvSpPr>
          <p:cNvPr id="5" name="PoljeZBesedilom 4"/>
          <p:cNvSpPr txBox="1"/>
          <p:nvPr/>
        </p:nvSpPr>
        <p:spPr>
          <a:xfrm>
            <a:off x="540271" y="738188"/>
            <a:ext cx="6192688" cy="369332"/>
          </a:xfrm>
          <a:prstGeom prst="rect">
            <a:avLst/>
          </a:prstGeom>
          <a:solidFill>
            <a:schemeClr val="tx2">
              <a:lumMod val="20000"/>
              <a:lumOff val="80000"/>
            </a:schemeClr>
          </a:solidFill>
          <a:ln>
            <a:solidFill>
              <a:schemeClr val="accent1">
                <a:shade val="95000"/>
                <a:satMod val="105000"/>
              </a:schemeClr>
            </a:solidFill>
          </a:ln>
        </p:spPr>
        <p:txBody>
          <a:bodyPr wrap="square" rtlCol="0">
            <a:spAutoFit/>
          </a:bodyPr>
          <a:lstStyle/>
          <a:p>
            <a:r>
              <a:rPr lang="sl-SI" dirty="0" smtClean="0"/>
              <a:t>Klavzule Incoterms so sestavljene</a:t>
            </a:r>
            <a:endParaRPr lang="sl-SI" dirty="0"/>
          </a:p>
        </p:txBody>
      </p:sp>
      <p:sp>
        <p:nvSpPr>
          <p:cNvPr id="6" name="PoljeZBesedilom 5"/>
          <p:cNvSpPr txBox="1"/>
          <p:nvPr/>
        </p:nvSpPr>
        <p:spPr>
          <a:xfrm>
            <a:off x="540271" y="1170236"/>
            <a:ext cx="6192688" cy="369332"/>
          </a:xfrm>
          <a:prstGeom prst="rect">
            <a:avLst/>
          </a:prstGeom>
          <a:solidFill>
            <a:schemeClr val="accent6">
              <a:lumMod val="20000"/>
              <a:lumOff val="80000"/>
            </a:schemeClr>
          </a:solidFill>
          <a:ln>
            <a:solidFill>
              <a:schemeClr val="accent1">
                <a:shade val="95000"/>
                <a:satMod val="105000"/>
              </a:schemeClr>
            </a:solidFill>
          </a:ln>
        </p:spPr>
        <p:txBody>
          <a:bodyPr wrap="square" rtlCol="0">
            <a:spAutoFit/>
          </a:bodyPr>
          <a:lstStyle/>
          <a:p>
            <a:r>
              <a:rPr lang="sl-SI" dirty="0"/>
              <a:t>i</a:t>
            </a:r>
            <a:r>
              <a:rPr lang="sl-SI" dirty="0" smtClean="0"/>
              <a:t>menskega dela</a:t>
            </a:r>
            <a:endParaRPr lang="sl-SI" dirty="0"/>
          </a:p>
        </p:txBody>
      </p:sp>
      <p:cxnSp>
        <p:nvCxnSpPr>
          <p:cNvPr id="7" name="Raven puščični povezovalnik 6"/>
          <p:cNvCxnSpPr/>
          <p:nvPr/>
        </p:nvCxnSpPr>
        <p:spPr>
          <a:xfrm>
            <a:off x="3871639" y="1107520"/>
            <a:ext cx="0" cy="3896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Raven povezovalnik 8"/>
          <p:cNvCxnSpPr/>
          <p:nvPr/>
        </p:nvCxnSpPr>
        <p:spPr>
          <a:xfrm flipH="1">
            <a:off x="324247" y="911821"/>
            <a:ext cx="2250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Raven povezovalnik 9"/>
          <p:cNvCxnSpPr/>
          <p:nvPr/>
        </p:nvCxnSpPr>
        <p:spPr>
          <a:xfrm>
            <a:off x="324247" y="911821"/>
            <a:ext cx="0" cy="72431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Raven povezovalnik 12"/>
          <p:cNvCxnSpPr/>
          <p:nvPr/>
        </p:nvCxnSpPr>
        <p:spPr>
          <a:xfrm>
            <a:off x="558891" y="1530276"/>
            <a:ext cx="0" cy="413464"/>
          </a:xfrm>
          <a:prstGeom prst="line">
            <a:avLst/>
          </a:prstGeom>
        </p:spPr>
        <p:style>
          <a:lnRef idx="1">
            <a:schemeClr val="accent1"/>
          </a:lnRef>
          <a:fillRef idx="0">
            <a:schemeClr val="accent1"/>
          </a:fillRef>
          <a:effectRef idx="0">
            <a:schemeClr val="accent1"/>
          </a:effectRef>
          <a:fontRef idx="minor">
            <a:schemeClr val="tx1"/>
          </a:fontRef>
        </p:style>
      </p:cxnSp>
      <p:sp>
        <p:nvSpPr>
          <p:cNvPr id="14" name="PoljeZBesedilom 13"/>
          <p:cNvSpPr txBox="1"/>
          <p:nvPr/>
        </p:nvSpPr>
        <p:spPr>
          <a:xfrm>
            <a:off x="711291" y="1799723"/>
            <a:ext cx="6021668" cy="369332"/>
          </a:xfrm>
          <a:prstGeom prst="rect">
            <a:avLst/>
          </a:prstGeom>
          <a:noFill/>
          <a:ln>
            <a:solidFill>
              <a:schemeClr val="tx1"/>
            </a:solidFill>
          </a:ln>
        </p:spPr>
        <p:txBody>
          <a:bodyPr wrap="square" rtlCol="0">
            <a:spAutoFit/>
          </a:bodyPr>
          <a:lstStyle/>
          <a:p>
            <a:r>
              <a:rPr lang="sl-SI" dirty="0" smtClean="0"/>
              <a:t>okrajšava (CIF, EXW) in ime kraja</a:t>
            </a:r>
            <a:endParaRPr lang="sl-SI" dirty="0"/>
          </a:p>
        </p:txBody>
      </p:sp>
      <p:cxnSp>
        <p:nvCxnSpPr>
          <p:cNvPr id="15" name="Raven povezovalnik 14"/>
          <p:cNvCxnSpPr/>
          <p:nvPr/>
        </p:nvCxnSpPr>
        <p:spPr>
          <a:xfrm>
            <a:off x="540272" y="1943740"/>
            <a:ext cx="1530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Raven povezovalnik 24"/>
          <p:cNvCxnSpPr/>
          <p:nvPr/>
        </p:nvCxnSpPr>
        <p:spPr>
          <a:xfrm>
            <a:off x="324247" y="1386260"/>
            <a:ext cx="225025"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PoljeZBesedilom 26"/>
          <p:cNvSpPr txBox="1"/>
          <p:nvPr/>
        </p:nvSpPr>
        <p:spPr>
          <a:xfrm>
            <a:off x="540271" y="2250356"/>
            <a:ext cx="6192688" cy="369332"/>
          </a:xfrm>
          <a:prstGeom prst="rect">
            <a:avLst/>
          </a:prstGeom>
          <a:solidFill>
            <a:schemeClr val="accent6">
              <a:lumMod val="20000"/>
              <a:lumOff val="80000"/>
            </a:schemeClr>
          </a:solidFill>
          <a:ln>
            <a:solidFill>
              <a:schemeClr val="tx1"/>
            </a:solidFill>
          </a:ln>
        </p:spPr>
        <p:txBody>
          <a:bodyPr wrap="square" rtlCol="0">
            <a:spAutoFit/>
          </a:bodyPr>
          <a:lstStyle/>
          <a:p>
            <a:r>
              <a:rPr lang="sl-SI" dirty="0" smtClean="0"/>
              <a:t>vsebinskega dela</a:t>
            </a:r>
            <a:endParaRPr lang="sl-SI" dirty="0"/>
          </a:p>
        </p:txBody>
      </p:sp>
      <p:cxnSp>
        <p:nvCxnSpPr>
          <p:cNvPr id="28" name="Raven povezovalnik 27"/>
          <p:cNvCxnSpPr/>
          <p:nvPr/>
        </p:nvCxnSpPr>
        <p:spPr>
          <a:xfrm>
            <a:off x="558891" y="2610396"/>
            <a:ext cx="0" cy="413464"/>
          </a:xfrm>
          <a:prstGeom prst="line">
            <a:avLst/>
          </a:prstGeom>
        </p:spPr>
        <p:style>
          <a:lnRef idx="1">
            <a:schemeClr val="accent1"/>
          </a:lnRef>
          <a:fillRef idx="0">
            <a:schemeClr val="accent1"/>
          </a:fillRef>
          <a:effectRef idx="0">
            <a:schemeClr val="accent1"/>
          </a:effectRef>
          <a:fontRef idx="minor">
            <a:schemeClr val="tx1"/>
          </a:fontRef>
        </p:style>
      </p:cxnSp>
      <p:sp>
        <p:nvSpPr>
          <p:cNvPr id="29" name="PoljeZBesedilom 28"/>
          <p:cNvSpPr txBox="1"/>
          <p:nvPr/>
        </p:nvSpPr>
        <p:spPr>
          <a:xfrm>
            <a:off x="711291" y="2879843"/>
            <a:ext cx="6021668" cy="369332"/>
          </a:xfrm>
          <a:prstGeom prst="rect">
            <a:avLst/>
          </a:prstGeom>
          <a:noFill/>
          <a:ln>
            <a:solidFill>
              <a:schemeClr val="tx1"/>
            </a:solidFill>
          </a:ln>
        </p:spPr>
        <p:txBody>
          <a:bodyPr wrap="square" rtlCol="0">
            <a:spAutoFit/>
          </a:bodyPr>
          <a:lstStyle/>
          <a:p>
            <a:r>
              <a:rPr lang="sl-SI" dirty="0"/>
              <a:t>p</a:t>
            </a:r>
            <a:r>
              <a:rPr lang="sl-SI" dirty="0" smtClean="0"/>
              <a:t>ravice in dolžnosti pogodbenih strank glede:</a:t>
            </a:r>
            <a:endParaRPr lang="sl-SI" dirty="0"/>
          </a:p>
        </p:txBody>
      </p:sp>
      <p:cxnSp>
        <p:nvCxnSpPr>
          <p:cNvPr id="30" name="Raven povezovalnik 29"/>
          <p:cNvCxnSpPr/>
          <p:nvPr/>
        </p:nvCxnSpPr>
        <p:spPr>
          <a:xfrm>
            <a:off x="540272" y="3023860"/>
            <a:ext cx="1530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Raven povezovalnik 30"/>
          <p:cNvCxnSpPr/>
          <p:nvPr/>
        </p:nvCxnSpPr>
        <p:spPr>
          <a:xfrm>
            <a:off x="324247" y="2457087"/>
            <a:ext cx="2250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Raven povezovalnik 31"/>
          <p:cNvCxnSpPr/>
          <p:nvPr/>
        </p:nvCxnSpPr>
        <p:spPr>
          <a:xfrm>
            <a:off x="711291" y="3249175"/>
            <a:ext cx="0" cy="2943037"/>
          </a:xfrm>
          <a:prstGeom prst="line">
            <a:avLst/>
          </a:prstGeom>
        </p:spPr>
        <p:style>
          <a:lnRef idx="1">
            <a:schemeClr val="accent1"/>
          </a:lnRef>
          <a:fillRef idx="0">
            <a:schemeClr val="accent1"/>
          </a:fillRef>
          <a:effectRef idx="0">
            <a:schemeClr val="accent1"/>
          </a:effectRef>
          <a:fontRef idx="minor">
            <a:schemeClr val="tx1"/>
          </a:fontRef>
        </p:style>
      </p:cxnSp>
      <p:sp>
        <p:nvSpPr>
          <p:cNvPr id="33" name="PoljeZBesedilom 32"/>
          <p:cNvSpPr txBox="1"/>
          <p:nvPr/>
        </p:nvSpPr>
        <p:spPr>
          <a:xfrm>
            <a:off x="863691" y="3518622"/>
            <a:ext cx="5869268" cy="369332"/>
          </a:xfrm>
          <a:prstGeom prst="rect">
            <a:avLst/>
          </a:prstGeom>
          <a:noFill/>
          <a:ln>
            <a:solidFill>
              <a:schemeClr val="tx1"/>
            </a:solidFill>
          </a:ln>
        </p:spPr>
        <p:txBody>
          <a:bodyPr wrap="square" rtlCol="0">
            <a:spAutoFit/>
          </a:bodyPr>
          <a:lstStyle/>
          <a:p>
            <a:r>
              <a:rPr lang="sl-SI" dirty="0" smtClean="0"/>
              <a:t>kraja</a:t>
            </a:r>
            <a:endParaRPr lang="sl-SI" dirty="0"/>
          </a:p>
        </p:txBody>
      </p:sp>
      <p:cxnSp>
        <p:nvCxnSpPr>
          <p:cNvPr id="34" name="Raven povezovalnik 33"/>
          <p:cNvCxnSpPr/>
          <p:nvPr/>
        </p:nvCxnSpPr>
        <p:spPr>
          <a:xfrm>
            <a:off x="692672" y="3662639"/>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855306" y="4175987"/>
            <a:ext cx="5877653" cy="369332"/>
          </a:xfrm>
          <a:prstGeom prst="rect">
            <a:avLst/>
          </a:prstGeom>
          <a:noFill/>
          <a:ln>
            <a:solidFill>
              <a:schemeClr val="tx1"/>
            </a:solidFill>
          </a:ln>
        </p:spPr>
        <p:txBody>
          <a:bodyPr wrap="square" rtlCol="0">
            <a:spAutoFit/>
          </a:bodyPr>
          <a:lstStyle/>
          <a:p>
            <a:r>
              <a:rPr lang="sl-SI" dirty="0" smtClean="0"/>
              <a:t>časa</a:t>
            </a:r>
            <a:endParaRPr lang="sl-SI" dirty="0"/>
          </a:p>
        </p:txBody>
      </p:sp>
      <p:cxnSp>
        <p:nvCxnSpPr>
          <p:cNvPr id="37" name="Raven povezovalnik 36"/>
          <p:cNvCxnSpPr/>
          <p:nvPr/>
        </p:nvCxnSpPr>
        <p:spPr>
          <a:xfrm>
            <a:off x="684287" y="4320004"/>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PoljeZBesedilom 37"/>
          <p:cNvSpPr txBox="1"/>
          <p:nvPr/>
        </p:nvSpPr>
        <p:spPr>
          <a:xfrm>
            <a:off x="855306" y="4752050"/>
            <a:ext cx="5877653" cy="369332"/>
          </a:xfrm>
          <a:prstGeom prst="rect">
            <a:avLst/>
          </a:prstGeom>
          <a:noFill/>
          <a:ln>
            <a:solidFill>
              <a:schemeClr val="tx1"/>
            </a:solidFill>
          </a:ln>
        </p:spPr>
        <p:txBody>
          <a:bodyPr wrap="square" rtlCol="0">
            <a:spAutoFit/>
          </a:bodyPr>
          <a:lstStyle/>
          <a:p>
            <a:r>
              <a:rPr lang="sl-SI" dirty="0" smtClean="0"/>
              <a:t>načina izročitve blaga</a:t>
            </a:r>
            <a:endParaRPr lang="sl-SI" dirty="0"/>
          </a:p>
        </p:txBody>
      </p:sp>
      <p:cxnSp>
        <p:nvCxnSpPr>
          <p:cNvPr id="39" name="Raven povezovalnik 38"/>
          <p:cNvCxnSpPr/>
          <p:nvPr/>
        </p:nvCxnSpPr>
        <p:spPr>
          <a:xfrm>
            <a:off x="684287" y="4896068"/>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40" name="PoljeZBesedilom 39"/>
          <p:cNvSpPr txBox="1"/>
          <p:nvPr/>
        </p:nvSpPr>
        <p:spPr>
          <a:xfrm>
            <a:off x="927314" y="5400122"/>
            <a:ext cx="5805645" cy="369332"/>
          </a:xfrm>
          <a:prstGeom prst="rect">
            <a:avLst/>
          </a:prstGeom>
          <a:noFill/>
          <a:ln>
            <a:solidFill>
              <a:schemeClr val="tx1"/>
            </a:solidFill>
          </a:ln>
        </p:spPr>
        <p:txBody>
          <a:bodyPr wrap="square" rtlCol="0">
            <a:spAutoFit/>
          </a:bodyPr>
          <a:lstStyle/>
          <a:p>
            <a:r>
              <a:rPr lang="sl-SI" dirty="0" smtClean="0"/>
              <a:t>časa in kraja prehoda stroškov in tveganja</a:t>
            </a:r>
            <a:endParaRPr lang="sl-SI" dirty="0"/>
          </a:p>
        </p:txBody>
      </p:sp>
      <p:cxnSp>
        <p:nvCxnSpPr>
          <p:cNvPr id="41" name="Raven povezovalnik 40"/>
          <p:cNvCxnSpPr/>
          <p:nvPr/>
        </p:nvCxnSpPr>
        <p:spPr>
          <a:xfrm>
            <a:off x="756295" y="5544140"/>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927314" y="6048195"/>
            <a:ext cx="5805645" cy="369332"/>
          </a:xfrm>
          <a:prstGeom prst="rect">
            <a:avLst/>
          </a:prstGeom>
          <a:noFill/>
          <a:ln>
            <a:solidFill>
              <a:schemeClr val="tx1"/>
            </a:solidFill>
          </a:ln>
        </p:spPr>
        <p:txBody>
          <a:bodyPr wrap="square" rtlCol="0">
            <a:spAutoFit/>
          </a:bodyPr>
          <a:lstStyle/>
          <a:p>
            <a:r>
              <a:rPr lang="sl-SI" dirty="0" smtClean="0"/>
              <a:t>druge sestavine (plačilo stroškov, zavarovanja in davščin)</a:t>
            </a:r>
            <a:endParaRPr lang="sl-SI" dirty="0"/>
          </a:p>
        </p:txBody>
      </p:sp>
      <p:cxnSp>
        <p:nvCxnSpPr>
          <p:cNvPr id="43" name="Raven povezovalnik 42"/>
          <p:cNvCxnSpPr/>
          <p:nvPr/>
        </p:nvCxnSpPr>
        <p:spPr>
          <a:xfrm>
            <a:off x="756295" y="6192212"/>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540271" y="6561543"/>
            <a:ext cx="6192688" cy="668398"/>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razdeljene v 4 skupine (E, F, C in D) -&gt; katera od strank nosi stroške in tveganje v zvezi z izpolnitvijo pogodbe</a:t>
            </a:r>
            <a:endParaRPr lang="sl-SI" dirty="0"/>
          </a:p>
        </p:txBody>
      </p:sp>
      <p:cxnSp>
        <p:nvCxnSpPr>
          <p:cNvPr id="48" name="Raven povezovalnik 47"/>
          <p:cNvCxnSpPr/>
          <p:nvPr/>
        </p:nvCxnSpPr>
        <p:spPr>
          <a:xfrm>
            <a:off x="324247" y="6777567"/>
            <a:ext cx="225025" cy="0"/>
          </a:xfrm>
          <a:prstGeom prst="line">
            <a:avLst/>
          </a:prstGeom>
        </p:spPr>
        <p:style>
          <a:lnRef idx="1">
            <a:schemeClr val="accent1"/>
          </a:lnRef>
          <a:fillRef idx="0">
            <a:schemeClr val="accent1"/>
          </a:fillRef>
          <a:effectRef idx="0">
            <a:schemeClr val="accent1"/>
          </a:effectRef>
          <a:fontRef idx="minor">
            <a:schemeClr val="tx1"/>
          </a:fontRef>
        </p:style>
      </p:cxnSp>
      <p:sp>
        <p:nvSpPr>
          <p:cNvPr id="49" name="PoljeZBesedilom 48"/>
          <p:cNvSpPr txBox="1"/>
          <p:nvPr/>
        </p:nvSpPr>
        <p:spPr>
          <a:xfrm>
            <a:off x="540271" y="7425639"/>
            <a:ext cx="6192688"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a:t>k</a:t>
            </a:r>
            <a:r>
              <a:rPr lang="sl-SI" dirty="0" smtClean="0"/>
              <a:t>lavzule Incoterms se delijo:</a:t>
            </a:r>
            <a:endParaRPr lang="sl-SI" dirty="0"/>
          </a:p>
        </p:txBody>
      </p:sp>
      <p:cxnSp>
        <p:nvCxnSpPr>
          <p:cNvPr id="50" name="Raven povezovalnik 49"/>
          <p:cNvCxnSpPr/>
          <p:nvPr/>
        </p:nvCxnSpPr>
        <p:spPr>
          <a:xfrm>
            <a:off x="324247" y="7641663"/>
            <a:ext cx="2250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Raven povezovalnik 50"/>
          <p:cNvCxnSpPr/>
          <p:nvPr/>
        </p:nvCxnSpPr>
        <p:spPr>
          <a:xfrm>
            <a:off x="558890" y="7785679"/>
            <a:ext cx="0" cy="1800200"/>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711290" y="8055126"/>
            <a:ext cx="6021669" cy="369332"/>
          </a:xfrm>
          <a:prstGeom prst="rect">
            <a:avLst/>
          </a:prstGeom>
          <a:noFill/>
          <a:ln>
            <a:solidFill>
              <a:schemeClr val="tx1"/>
            </a:solidFill>
          </a:ln>
        </p:spPr>
        <p:txBody>
          <a:bodyPr wrap="square" rtlCol="0">
            <a:spAutoFit/>
          </a:bodyPr>
          <a:lstStyle/>
          <a:p>
            <a:r>
              <a:rPr lang="sl-SI" dirty="0" smtClean="0"/>
              <a:t>v klavzule ene točke (skupine klavzul E, F in D)</a:t>
            </a:r>
            <a:endParaRPr lang="sl-SI" dirty="0"/>
          </a:p>
        </p:txBody>
      </p:sp>
      <p:cxnSp>
        <p:nvCxnSpPr>
          <p:cNvPr id="53" name="Raven povezovalnik 52"/>
          <p:cNvCxnSpPr/>
          <p:nvPr/>
        </p:nvCxnSpPr>
        <p:spPr>
          <a:xfrm>
            <a:off x="540271" y="8199143"/>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57" name="PoljeZBesedilom 56"/>
          <p:cNvSpPr txBox="1"/>
          <p:nvPr/>
        </p:nvSpPr>
        <p:spPr>
          <a:xfrm>
            <a:off x="783298" y="9360563"/>
            <a:ext cx="5949661" cy="369332"/>
          </a:xfrm>
          <a:prstGeom prst="rect">
            <a:avLst/>
          </a:prstGeom>
          <a:noFill/>
          <a:ln>
            <a:solidFill>
              <a:schemeClr val="tx1"/>
            </a:solidFill>
          </a:ln>
        </p:spPr>
        <p:txBody>
          <a:bodyPr wrap="square" rtlCol="0">
            <a:spAutoFit/>
          </a:bodyPr>
          <a:lstStyle/>
          <a:p>
            <a:r>
              <a:rPr lang="sl-SI" dirty="0" smtClean="0"/>
              <a:t>klavzule dveh točk (skupina C)</a:t>
            </a:r>
            <a:endParaRPr lang="sl-SI" dirty="0"/>
          </a:p>
        </p:txBody>
      </p:sp>
      <p:cxnSp>
        <p:nvCxnSpPr>
          <p:cNvPr id="58" name="Raven povezovalnik 57"/>
          <p:cNvCxnSpPr/>
          <p:nvPr/>
        </p:nvCxnSpPr>
        <p:spPr>
          <a:xfrm>
            <a:off x="612279" y="9504580"/>
            <a:ext cx="1530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Raven povezovalnik 58"/>
          <p:cNvCxnSpPr/>
          <p:nvPr/>
        </p:nvCxnSpPr>
        <p:spPr>
          <a:xfrm>
            <a:off x="711291" y="8443044"/>
            <a:ext cx="0" cy="269447"/>
          </a:xfrm>
          <a:prstGeom prst="line">
            <a:avLst/>
          </a:prstGeom>
        </p:spPr>
        <p:style>
          <a:lnRef idx="1">
            <a:schemeClr val="accent1"/>
          </a:lnRef>
          <a:fillRef idx="0">
            <a:schemeClr val="accent1"/>
          </a:fillRef>
          <a:effectRef idx="0">
            <a:schemeClr val="accent1"/>
          </a:effectRef>
          <a:fontRef idx="minor">
            <a:schemeClr val="tx1"/>
          </a:fontRef>
        </p:style>
      </p:cxnSp>
      <p:sp>
        <p:nvSpPr>
          <p:cNvPr id="60" name="PoljeZBesedilom 59"/>
          <p:cNvSpPr txBox="1"/>
          <p:nvPr/>
        </p:nvSpPr>
        <p:spPr>
          <a:xfrm>
            <a:off x="863691" y="8577768"/>
            <a:ext cx="5869268" cy="646331"/>
          </a:xfrm>
          <a:prstGeom prst="rect">
            <a:avLst/>
          </a:prstGeom>
          <a:noFill/>
          <a:ln>
            <a:solidFill>
              <a:schemeClr val="tx1"/>
            </a:solidFill>
          </a:ln>
        </p:spPr>
        <p:txBody>
          <a:bodyPr wrap="square" rtlCol="0">
            <a:spAutoFit/>
          </a:bodyPr>
          <a:lstStyle/>
          <a:p>
            <a:r>
              <a:rPr lang="sl-SI" dirty="0" smtClean="0"/>
              <a:t>stroški, tveganje in lastništvo prehajajo s prodajalca na kupca na enem kraju</a:t>
            </a:r>
            <a:endParaRPr lang="sl-SI" dirty="0"/>
          </a:p>
        </p:txBody>
      </p:sp>
      <p:cxnSp>
        <p:nvCxnSpPr>
          <p:cNvPr id="61" name="Raven povezovalnik 60"/>
          <p:cNvCxnSpPr/>
          <p:nvPr/>
        </p:nvCxnSpPr>
        <p:spPr>
          <a:xfrm>
            <a:off x="692672" y="8721784"/>
            <a:ext cx="1530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Raven povezovalnik 63"/>
          <p:cNvCxnSpPr/>
          <p:nvPr/>
        </p:nvCxnSpPr>
        <p:spPr>
          <a:xfrm>
            <a:off x="774914" y="9740929"/>
            <a:ext cx="0" cy="269447"/>
          </a:xfrm>
          <a:prstGeom prst="line">
            <a:avLst/>
          </a:prstGeom>
        </p:spPr>
        <p:style>
          <a:lnRef idx="1">
            <a:schemeClr val="accent1"/>
          </a:lnRef>
          <a:fillRef idx="0">
            <a:schemeClr val="accent1"/>
          </a:fillRef>
          <a:effectRef idx="0">
            <a:schemeClr val="accent1"/>
          </a:effectRef>
          <a:fontRef idx="minor">
            <a:schemeClr val="tx1"/>
          </a:fontRef>
        </p:style>
      </p:cxnSp>
      <p:sp>
        <p:nvSpPr>
          <p:cNvPr id="65" name="PoljeZBesedilom 64"/>
          <p:cNvSpPr txBox="1"/>
          <p:nvPr/>
        </p:nvSpPr>
        <p:spPr>
          <a:xfrm>
            <a:off x="927314" y="9739188"/>
            <a:ext cx="5805645" cy="923330"/>
          </a:xfrm>
          <a:prstGeom prst="rect">
            <a:avLst/>
          </a:prstGeom>
          <a:noFill/>
          <a:ln>
            <a:solidFill>
              <a:schemeClr val="tx1"/>
            </a:solidFill>
          </a:ln>
        </p:spPr>
        <p:txBody>
          <a:bodyPr wrap="square" rtlCol="0">
            <a:spAutoFit/>
          </a:bodyPr>
          <a:lstStyle/>
          <a:p>
            <a:r>
              <a:rPr lang="sl-SI" dirty="0" smtClean="0"/>
              <a:t>Stroški prehajajo s prodajalca na kupca na kraju, ki je bliže kupcu, tveganje in lastništvo pa pri predaji blaga prvemu prevozniku</a:t>
            </a:r>
            <a:endParaRPr lang="sl-SI" dirty="0"/>
          </a:p>
        </p:txBody>
      </p:sp>
      <p:cxnSp>
        <p:nvCxnSpPr>
          <p:cNvPr id="66" name="Raven povezovalnik 65"/>
          <p:cNvCxnSpPr/>
          <p:nvPr/>
        </p:nvCxnSpPr>
        <p:spPr>
          <a:xfrm>
            <a:off x="756295" y="10019669"/>
            <a:ext cx="153017"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840222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234132"/>
            <a:ext cx="6405840" cy="369332"/>
          </a:xfrm>
          <a:prstGeom prst="rect">
            <a:avLst/>
          </a:prstGeom>
          <a:solidFill>
            <a:srgbClr val="FFFF00"/>
          </a:solidFill>
        </p:spPr>
        <p:txBody>
          <a:bodyPr wrap="square" rtlCol="0">
            <a:spAutoFit/>
          </a:bodyPr>
          <a:lstStyle/>
          <a:p>
            <a:r>
              <a:rPr lang="sl-SI" dirty="0" smtClean="0"/>
              <a:t>3. Kakšne so značilnosti skupine E?</a:t>
            </a:r>
            <a:endParaRPr lang="sl-SI" dirty="0"/>
          </a:p>
        </p:txBody>
      </p:sp>
      <p:sp>
        <p:nvSpPr>
          <p:cNvPr id="5" name="PoljeZBesedilom 4">
            <a:hlinkClick r:id="rId2" action="ppaction://hlinksldjump"/>
          </p:cNvPr>
          <p:cNvSpPr txBox="1"/>
          <p:nvPr/>
        </p:nvSpPr>
        <p:spPr>
          <a:xfrm>
            <a:off x="612279" y="738188"/>
            <a:ext cx="6192688" cy="369332"/>
          </a:xfrm>
          <a:prstGeom prst="rect">
            <a:avLst/>
          </a:prstGeom>
          <a:solidFill>
            <a:schemeClr val="tx2">
              <a:lumMod val="20000"/>
              <a:lumOff val="80000"/>
            </a:schemeClr>
          </a:solidFill>
          <a:ln>
            <a:solidFill>
              <a:srgbClr val="FF0000"/>
            </a:solidFill>
          </a:ln>
        </p:spPr>
        <p:txBody>
          <a:bodyPr wrap="square" rtlCol="0">
            <a:spAutoFit/>
          </a:bodyPr>
          <a:lstStyle/>
          <a:p>
            <a:r>
              <a:rPr lang="sl-SI" dirty="0" smtClean="0"/>
              <a:t>Skupina E</a:t>
            </a:r>
            <a:endParaRPr lang="sl-SI" dirty="0"/>
          </a:p>
        </p:txBody>
      </p:sp>
      <p:sp>
        <p:nvSpPr>
          <p:cNvPr id="6" name="PoljeZBesedilom 5"/>
          <p:cNvSpPr txBox="1"/>
          <p:nvPr/>
        </p:nvSpPr>
        <p:spPr>
          <a:xfrm>
            <a:off x="540270" y="1386260"/>
            <a:ext cx="6336703"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Imamo samo klavzulo </a:t>
            </a:r>
            <a:r>
              <a:rPr lang="sl-SI" b="1" dirty="0" smtClean="0"/>
              <a:t>EX WORK </a:t>
            </a:r>
            <a:r>
              <a:rPr lang="sl-SI" dirty="0" smtClean="0"/>
              <a:t>(</a:t>
            </a:r>
            <a:r>
              <a:rPr lang="sl-SI" b="1" dirty="0" smtClean="0"/>
              <a:t>franko tovarna</a:t>
            </a:r>
            <a:r>
              <a:rPr lang="sl-SI" dirty="0" smtClean="0"/>
              <a:t>), določen kraj</a:t>
            </a:r>
            <a:endParaRPr lang="sl-SI" dirty="0"/>
          </a:p>
        </p:txBody>
      </p:sp>
      <p:cxnSp>
        <p:nvCxnSpPr>
          <p:cNvPr id="10" name="Raven povezovalnik 9"/>
          <p:cNvCxnSpPr/>
          <p:nvPr/>
        </p:nvCxnSpPr>
        <p:spPr>
          <a:xfrm>
            <a:off x="630898" y="1746300"/>
            <a:ext cx="0" cy="3159061"/>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783298" y="2015747"/>
            <a:ext cx="6093676" cy="369332"/>
          </a:xfrm>
          <a:prstGeom prst="rect">
            <a:avLst/>
          </a:prstGeom>
          <a:noFill/>
          <a:ln>
            <a:solidFill>
              <a:schemeClr val="tx1"/>
            </a:solidFill>
          </a:ln>
        </p:spPr>
        <p:txBody>
          <a:bodyPr wrap="square" rtlCol="0">
            <a:spAutoFit/>
          </a:bodyPr>
          <a:lstStyle/>
          <a:p>
            <a:r>
              <a:rPr lang="sl-SI" dirty="0"/>
              <a:t>p</a:t>
            </a:r>
            <a:r>
              <a:rPr lang="sl-SI" dirty="0" smtClean="0"/>
              <a:t>rodajalec svoje obveznost izpolni:</a:t>
            </a:r>
            <a:endParaRPr lang="sl-SI" dirty="0"/>
          </a:p>
        </p:txBody>
      </p:sp>
      <p:cxnSp>
        <p:nvCxnSpPr>
          <p:cNvPr id="12" name="Raven povezovalnik 11"/>
          <p:cNvCxnSpPr/>
          <p:nvPr/>
        </p:nvCxnSpPr>
        <p:spPr>
          <a:xfrm>
            <a:off x="612279" y="2159764"/>
            <a:ext cx="1530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Raven povezovalnik 45"/>
          <p:cNvCxnSpPr/>
          <p:nvPr/>
        </p:nvCxnSpPr>
        <p:spPr>
          <a:xfrm>
            <a:off x="783298" y="2322364"/>
            <a:ext cx="0" cy="1862917"/>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935698" y="2591811"/>
            <a:ext cx="5941276" cy="646331"/>
          </a:xfrm>
          <a:prstGeom prst="rect">
            <a:avLst/>
          </a:prstGeom>
          <a:noFill/>
          <a:ln>
            <a:solidFill>
              <a:schemeClr val="tx1"/>
            </a:solidFill>
          </a:ln>
        </p:spPr>
        <p:txBody>
          <a:bodyPr wrap="square" rtlCol="0">
            <a:spAutoFit/>
          </a:bodyPr>
          <a:lstStyle/>
          <a:p>
            <a:r>
              <a:rPr lang="sl-SI" dirty="0"/>
              <a:t>ko svoje blago da na razpolago kupcu v svojih prostorih ali drugem označenem mestu</a:t>
            </a:r>
          </a:p>
        </p:txBody>
      </p:sp>
      <p:cxnSp>
        <p:nvCxnSpPr>
          <p:cNvPr id="48" name="Raven povezovalnik 47"/>
          <p:cNvCxnSpPr/>
          <p:nvPr/>
        </p:nvCxnSpPr>
        <p:spPr>
          <a:xfrm>
            <a:off x="764679" y="2735828"/>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50" name="PoljeZBesedilom 49"/>
          <p:cNvSpPr txBox="1"/>
          <p:nvPr/>
        </p:nvSpPr>
        <p:spPr>
          <a:xfrm>
            <a:off x="999322" y="3402484"/>
            <a:ext cx="5877652" cy="369332"/>
          </a:xfrm>
          <a:prstGeom prst="rect">
            <a:avLst/>
          </a:prstGeom>
          <a:noFill/>
          <a:ln>
            <a:solidFill>
              <a:schemeClr val="tx1"/>
            </a:solidFill>
          </a:ln>
        </p:spPr>
        <p:txBody>
          <a:bodyPr wrap="square" rtlCol="0">
            <a:spAutoFit/>
          </a:bodyPr>
          <a:lstStyle/>
          <a:p>
            <a:r>
              <a:rPr lang="sl-SI" dirty="0"/>
              <a:t> </a:t>
            </a:r>
            <a:r>
              <a:rPr lang="sl-SI" dirty="0" smtClean="0"/>
              <a:t>neocarinjeno</a:t>
            </a:r>
            <a:endParaRPr lang="sl-SI" dirty="0"/>
          </a:p>
        </p:txBody>
      </p:sp>
      <p:cxnSp>
        <p:nvCxnSpPr>
          <p:cNvPr id="51" name="Raven povezovalnik 50"/>
          <p:cNvCxnSpPr/>
          <p:nvPr/>
        </p:nvCxnSpPr>
        <p:spPr>
          <a:xfrm>
            <a:off x="828303" y="3546501"/>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999321" y="4041264"/>
            <a:ext cx="5877653" cy="369332"/>
          </a:xfrm>
          <a:prstGeom prst="rect">
            <a:avLst/>
          </a:prstGeom>
          <a:noFill/>
          <a:ln>
            <a:solidFill>
              <a:schemeClr val="tx1"/>
            </a:solidFill>
          </a:ln>
        </p:spPr>
        <p:txBody>
          <a:bodyPr wrap="square" rtlCol="0">
            <a:spAutoFit/>
          </a:bodyPr>
          <a:lstStyle/>
          <a:p>
            <a:r>
              <a:rPr lang="sl-SI" dirty="0"/>
              <a:t> </a:t>
            </a:r>
            <a:r>
              <a:rPr lang="sl-SI" dirty="0" err="1"/>
              <a:t>nenatovorjeno</a:t>
            </a:r>
            <a:r>
              <a:rPr lang="sl-SI" dirty="0"/>
              <a:t> na prevozno sredstvo</a:t>
            </a:r>
          </a:p>
        </p:txBody>
      </p:sp>
      <p:cxnSp>
        <p:nvCxnSpPr>
          <p:cNvPr id="53" name="Raven povezovalnik 52"/>
          <p:cNvCxnSpPr/>
          <p:nvPr/>
        </p:nvCxnSpPr>
        <p:spPr>
          <a:xfrm>
            <a:off x="828302" y="4185281"/>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57" name="PoljeZBesedilom 56"/>
          <p:cNvSpPr txBox="1"/>
          <p:nvPr/>
        </p:nvSpPr>
        <p:spPr>
          <a:xfrm>
            <a:off x="855305" y="4761344"/>
            <a:ext cx="6021669" cy="648070"/>
          </a:xfrm>
          <a:prstGeom prst="rect">
            <a:avLst/>
          </a:prstGeom>
          <a:noFill/>
          <a:ln>
            <a:solidFill>
              <a:schemeClr val="tx1"/>
            </a:solidFill>
          </a:ln>
        </p:spPr>
        <p:txBody>
          <a:bodyPr wrap="square" rtlCol="0">
            <a:spAutoFit/>
          </a:bodyPr>
          <a:lstStyle/>
          <a:p>
            <a:r>
              <a:rPr lang="sl-SI" dirty="0" smtClean="0"/>
              <a:t>Ta klavzula pomeni za prodajalca najmanjše obveznosti, saj </a:t>
            </a:r>
            <a:r>
              <a:rPr lang="sl-SI" b="1" dirty="0" smtClean="0"/>
              <a:t>kupec</a:t>
            </a:r>
            <a:r>
              <a:rPr lang="sl-SI" dirty="0" smtClean="0"/>
              <a:t>:</a:t>
            </a:r>
            <a:endParaRPr lang="sl-SI" dirty="0"/>
          </a:p>
        </p:txBody>
      </p:sp>
      <p:cxnSp>
        <p:nvCxnSpPr>
          <p:cNvPr id="58" name="Raven povezovalnik 57"/>
          <p:cNvCxnSpPr/>
          <p:nvPr/>
        </p:nvCxnSpPr>
        <p:spPr>
          <a:xfrm>
            <a:off x="684286" y="4905361"/>
            <a:ext cx="1530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Raven povezovalnik 59"/>
          <p:cNvCxnSpPr/>
          <p:nvPr/>
        </p:nvCxnSpPr>
        <p:spPr>
          <a:xfrm>
            <a:off x="846921" y="5490716"/>
            <a:ext cx="0" cy="1070829"/>
          </a:xfrm>
          <a:prstGeom prst="line">
            <a:avLst/>
          </a:prstGeom>
        </p:spPr>
        <p:style>
          <a:lnRef idx="1">
            <a:schemeClr val="accent1"/>
          </a:lnRef>
          <a:fillRef idx="0">
            <a:schemeClr val="accent1"/>
          </a:fillRef>
          <a:effectRef idx="0">
            <a:schemeClr val="accent1"/>
          </a:effectRef>
          <a:fontRef idx="minor">
            <a:schemeClr val="tx1"/>
          </a:fontRef>
        </p:style>
      </p:cxnSp>
      <p:sp>
        <p:nvSpPr>
          <p:cNvPr id="61" name="PoljeZBesedilom 60"/>
          <p:cNvSpPr txBox="1"/>
          <p:nvPr/>
        </p:nvSpPr>
        <p:spPr>
          <a:xfrm>
            <a:off x="999321" y="5760162"/>
            <a:ext cx="5877653" cy="378625"/>
          </a:xfrm>
          <a:prstGeom prst="rect">
            <a:avLst/>
          </a:prstGeom>
          <a:noFill/>
          <a:ln>
            <a:solidFill>
              <a:schemeClr val="tx1"/>
            </a:solidFill>
          </a:ln>
        </p:spPr>
        <p:txBody>
          <a:bodyPr wrap="square" rtlCol="0">
            <a:spAutoFit/>
          </a:bodyPr>
          <a:lstStyle/>
          <a:p>
            <a:r>
              <a:rPr lang="sl-SI" dirty="0" smtClean="0"/>
              <a:t>sam nosi tveganja, ki se nanašajo na blago</a:t>
            </a:r>
            <a:endParaRPr lang="sl-SI" dirty="0"/>
          </a:p>
        </p:txBody>
      </p:sp>
      <p:cxnSp>
        <p:nvCxnSpPr>
          <p:cNvPr id="62" name="Raven povezovalnik 61"/>
          <p:cNvCxnSpPr/>
          <p:nvPr/>
        </p:nvCxnSpPr>
        <p:spPr>
          <a:xfrm>
            <a:off x="828302" y="5904180"/>
            <a:ext cx="153017" cy="0"/>
          </a:xfrm>
          <a:prstGeom prst="line">
            <a:avLst/>
          </a:prstGeom>
        </p:spPr>
        <p:style>
          <a:lnRef idx="1">
            <a:schemeClr val="accent1"/>
          </a:lnRef>
          <a:fillRef idx="0">
            <a:schemeClr val="accent1"/>
          </a:fillRef>
          <a:effectRef idx="0">
            <a:schemeClr val="accent1"/>
          </a:effectRef>
          <a:fontRef idx="minor">
            <a:schemeClr val="tx1"/>
          </a:fontRef>
        </p:style>
      </p:cxnSp>
      <p:sp>
        <p:nvSpPr>
          <p:cNvPr id="64" name="PoljeZBesedilom 63"/>
          <p:cNvSpPr txBox="1"/>
          <p:nvPr/>
        </p:nvSpPr>
        <p:spPr>
          <a:xfrm>
            <a:off x="999321" y="6417528"/>
            <a:ext cx="5877653" cy="369332"/>
          </a:xfrm>
          <a:prstGeom prst="rect">
            <a:avLst/>
          </a:prstGeom>
          <a:noFill/>
          <a:ln>
            <a:solidFill>
              <a:schemeClr val="tx1"/>
            </a:solidFill>
          </a:ln>
        </p:spPr>
        <p:txBody>
          <a:bodyPr wrap="square" rtlCol="0">
            <a:spAutoFit/>
          </a:bodyPr>
          <a:lstStyle/>
          <a:p>
            <a:r>
              <a:rPr lang="sl-SI" dirty="0" smtClean="0"/>
              <a:t>sam nosi stroške, ki se nanašajo na blago</a:t>
            </a:r>
            <a:endParaRPr lang="sl-SI" dirty="0"/>
          </a:p>
        </p:txBody>
      </p:sp>
      <p:cxnSp>
        <p:nvCxnSpPr>
          <p:cNvPr id="65" name="Raven povezovalnik 64"/>
          <p:cNvCxnSpPr/>
          <p:nvPr/>
        </p:nvCxnSpPr>
        <p:spPr>
          <a:xfrm>
            <a:off x="828302" y="6561545"/>
            <a:ext cx="1530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 name="Raven povezovalnik 2"/>
          <p:cNvCxnSpPr/>
          <p:nvPr/>
        </p:nvCxnSpPr>
        <p:spPr>
          <a:xfrm>
            <a:off x="612279" y="1107520"/>
            <a:ext cx="0" cy="27874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891494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234132"/>
            <a:ext cx="6405840" cy="369332"/>
          </a:xfrm>
          <a:prstGeom prst="rect">
            <a:avLst/>
          </a:prstGeom>
          <a:solidFill>
            <a:srgbClr val="FFFF00"/>
          </a:solidFill>
        </p:spPr>
        <p:txBody>
          <a:bodyPr wrap="square" rtlCol="0">
            <a:spAutoFit/>
          </a:bodyPr>
          <a:lstStyle/>
          <a:p>
            <a:r>
              <a:rPr lang="sl-SI" dirty="0" smtClean="0"/>
              <a:t>4. Kakšne so značilnosti klavzule FCA (skupina F)?</a:t>
            </a:r>
            <a:endParaRPr lang="sl-SI" dirty="0"/>
          </a:p>
        </p:txBody>
      </p:sp>
      <p:sp>
        <p:nvSpPr>
          <p:cNvPr id="5" name="PoljeZBesedilom 4">
            <a:hlinkClick r:id="rId2" action="ppaction://hlinksldjump"/>
          </p:cNvPr>
          <p:cNvSpPr txBox="1"/>
          <p:nvPr/>
        </p:nvSpPr>
        <p:spPr>
          <a:xfrm>
            <a:off x="612279" y="738188"/>
            <a:ext cx="6192688" cy="369332"/>
          </a:xfrm>
          <a:prstGeom prst="rect">
            <a:avLst/>
          </a:prstGeom>
          <a:solidFill>
            <a:schemeClr val="tx2">
              <a:lumMod val="20000"/>
              <a:lumOff val="80000"/>
            </a:schemeClr>
          </a:solidFill>
          <a:ln>
            <a:solidFill>
              <a:srgbClr val="FF0000"/>
            </a:solidFill>
          </a:ln>
        </p:spPr>
        <p:txBody>
          <a:bodyPr wrap="square" rtlCol="0">
            <a:spAutoFit/>
          </a:bodyPr>
          <a:lstStyle/>
          <a:p>
            <a:r>
              <a:rPr lang="sl-SI" dirty="0" smtClean="0"/>
              <a:t>Klavzula FCA (skupina F)</a:t>
            </a:r>
            <a:endParaRPr lang="sl-SI" dirty="0"/>
          </a:p>
        </p:txBody>
      </p:sp>
      <p:sp>
        <p:nvSpPr>
          <p:cNvPr id="6" name="PoljeZBesedilom 5">
            <a:hlinkClick r:id="rId3"/>
          </p:cNvPr>
          <p:cNvSpPr txBox="1"/>
          <p:nvPr/>
        </p:nvSpPr>
        <p:spPr>
          <a:xfrm>
            <a:off x="612279" y="1518078"/>
            <a:ext cx="6255695" cy="646331"/>
          </a:xfrm>
          <a:prstGeom prst="rect">
            <a:avLst/>
          </a:prstGeom>
          <a:solidFill>
            <a:schemeClr val="bg1"/>
          </a:solidFill>
          <a:ln>
            <a:solidFill>
              <a:srgbClr val="FF0000"/>
            </a:solidFill>
          </a:ln>
        </p:spPr>
        <p:txBody>
          <a:bodyPr wrap="square" rtlCol="0">
            <a:spAutoFit/>
          </a:bodyPr>
          <a:lstStyle/>
          <a:p>
            <a:r>
              <a:rPr lang="sl-SI" b="1" dirty="0" smtClean="0"/>
              <a:t>klavzula FCA </a:t>
            </a:r>
            <a:r>
              <a:rPr lang="sl-SI" dirty="0" smtClean="0"/>
              <a:t>(imenovano mesto, ang. </a:t>
            </a:r>
            <a:r>
              <a:rPr lang="sl-SI" b="1" dirty="0" err="1" smtClean="0"/>
              <a:t>Free</a:t>
            </a:r>
            <a:r>
              <a:rPr lang="sl-SI" b="1" dirty="0" smtClean="0"/>
              <a:t> </a:t>
            </a:r>
            <a:r>
              <a:rPr lang="sl-SI" b="1" dirty="0" err="1" smtClean="0"/>
              <a:t>carrrier</a:t>
            </a:r>
            <a:r>
              <a:rPr lang="sl-SI" dirty="0" smtClean="0"/>
              <a:t>) oz. franko prevoznik</a:t>
            </a:r>
            <a:endParaRPr lang="sl-SI" dirty="0"/>
          </a:p>
        </p:txBody>
      </p:sp>
      <p:cxnSp>
        <p:nvCxnSpPr>
          <p:cNvPr id="10" name="Raven povezovalnik 9"/>
          <p:cNvCxnSpPr/>
          <p:nvPr/>
        </p:nvCxnSpPr>
        <p:spPr>
          <a:xfrm>
            <a:off x="612279" y="1160943"/>
            <a:ext cx="1" cy="3251395"/>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846307" y="2521544"/>
            <a:ext cx="6093676" cy="646331"/>
          </a:xfrm>
          <a:prstGeom prst="rect">
            <a:avLst/>
          </a:prstGeom>
          <a:noFill/>
          <a:ln>
            <a:solidFill>
              <a:schemeClr val="tx1"/>
            </a:solidFill>
          </a:ln>
        </p:spPr>
        <p:txBody>
          <a:bodyPr wrap="square" rtlCol="0">
            <a:spAutoFit/>
          </a:bodyPr>
          <a:lstStyle/>
          <a:p>
            <a:r>
              <a:rPr lang="sl-SI" dirty="0"/>
              <a:t>p</a:t>
            </a:r>
            <a:r>
              <a:rPr lang="sl-SI" dirty="0" smtClean="0"/>
              <a:t>rodajalec blago predaja kupcu na imenovanem mestu prevozniku, ki ga je določil kupec</a:t>
            </a:r>
            <a:endParaRPr lang="sl-SI" dirty="0"/>
          </a:p>
        </p:txBody>
      </p:sp>
      <p:cxnSp>
        <p:nvCxnSpPr>
          <p:cNvPr id="12" name="Raven povezovalnik 11"/>
          <p:cNvCxnSpPr/>
          <p:nvPr/>
        </p:nvCxnSpPr>
        <p:spPr>
          <a:xfrm>
            <a:off x="612279" y="2828161"/>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846305" y="3457647"/>
            <a:ext cx="6093677" cy="378625"/>
          </a:xfrm>
          <a:prstGeom prst="rect">
            <a:avLst/>
          </a:prstGeom>
          <a:noFill/>
          <a:ln>
            <a:solidFill>
              <a:schemeClr val="tx1"/>
            </a:solidFill>
          </a:ln>
        </p:spPr>
        <p:txBody>
          <a:bodyPr wrap="square" rtlCol="0">
            <a:spAutoFit/>
          </a:bodyPr>
          <a:lstStyle/>
          <a:p>
            <a:r>
              <a:rPr lang="sl-SI" dirty="0" smtClean="0"/>
              <a:t>prodajalec mora blago izvozno ocariniti</a:t>
            </a:r>
            <a:endParaRPr lang="sl-SI" dirty="0"/>
          </a:p>
        </p:txBody>
      </p:sp>
      <p:cxnSp>
        <p:nvCxnSpPr>
          <p:cNvPr id="48" name="Raven povezovalnik 47"/>
          <p:cNvCxnSpPr/>
          <p:nvPr/>
        </p:nvCxnSpPr>
        <p:spPr>
          <a:xfrm>
            <a:off x="612279" y="3601665"/>
            <a:ext cx="216025" cy="0"/>
          </a:xfrm>
          <a:prstGeom prst="line">
            <a:avLst/>
          </a:prstGeom>
        </p:spPr>
        <p:style>
          <a:lnRef idx="1">
            <a:schemeClr val="accent1"/>
          </a:lnRef>
          <a:fillRef idx="0">
            <a:schemeClr val="accent1"/>
          </a:fillRef>
          <a:effectRef idx="0">
            <a:schemeClr val="accent1"/>
          </a:effectRef>
          <a:fontRef idx="minor">
            <a:schemeClr val="tx1"/>
          </a:fontRef>
        </p:style>
      </p:cxnSp>
      <p:sp>
        <p:nvSpPr>
          <p:cNvPr id="50" name="PoljeZBesedilom 49"/>
          <p:cNvSpPr txBox="1"/>
          <p:nvPr/>
        </p:nvSpPr>
        <p:spPr>
          <a:xfrm>
            <a:off x="846306" y="4268321"/>
            <a:ext cx="6093676" cy="646331"/>
          </a:xfrm>
          <a:prstGeom prst="rect">
            <a:avLst/>
          </a:prstGeom>
          <a:noFill/>
          <a:ln>
            <a:solidFill>
              <a:schemeClr val="tx1"/>
            </a:solidFill>
          </a:ln>
        </p:spPr>
        <p:txBody>
          <a:bodyPr wrap="square" rtlCol="0">
            <a:spAutoFit/>
          </a:bodyPr>
          <a:lstStyle/>
          <a:p>
            <a:r>
              <a:rPr lang="sl-SI" dirty="0" smtClean="0"/>
              <a:t>lahko se uporablja ne glede na prevozno sredstvo (vključuje multimodalni transport)</a:t>
            </a:r>
            <a:endParaRPr lang="sl-SI" dirty="0"/>
          </a:p>
        </p:txBody>
      </p:sp>
      <p:cxnSp>
        <p:nvCxnSpPr>
          <p:cNvPr id="51" name="Raven povezovalnik 50"/>
          <p:cNvCxnSpPr/>
          <p:nvPr/>
        </p:nvCxnSpPr>
        <p:spPr>
          <a:xfrm>
            <a:off x="612279" y="4412338"/>
            <a:ext cx="21602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27584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234132"/>
            <a:ext cx="6405840" cy="369332"/>
          </a:xfrm>
          <a:prstGeom prst="rect">
            <a:avLst/>
          </a:prstGeom>
          <a:solidFill>
            <a:srgbClr val="FFFF00"/>
          </a:solidFill>
        </p:spPr>
        <p:txBody>
          <a:bodyPr wrap="square" rtlCol="0">
            <a:spAutoFit/>
          </a:bodyPr>
          <a:lstStyle/>
          <a:p>
            <a:r>
              <a:rPr lang="sl-SI" dirty="0" smtClean="0"/>
              <a:t>5. Kakšne so značilnosti klavzule FAS (skupine F)?</a:t>
            </a:r>
            <a:endParaRPr lang="sl-SI" dirty="0"/>
          </a:p>
        </p:txBody>
      </p:sp>
      <p:sp>
        <p:nvSpPr>
          <p:cNvPr id="5" name="PoljeZBesedilom 4">
            <a:hlinkClick r:id="rId2" action="ppaction://hlinksldjump"/>
          </p:cNvPr>
          <p:cNvSpPr txBox="1"/>
          <p:nvPr/>
        </p:nvSpPr>
        <p:spPr>
          <a:xfrm>
            <a:off x="612279" y="738188"/>
            <a:ext cx="6192688" cy="369332"/>
          </a:xfrm>
          <a:prstGeom prst="rect">
            <a:avLst/>
          </a:prstGeom>
          <a:solidFill>
            <a:schemeClr val="tx2">
              <a:lumMod val="20000"/>
              <a:lumOff val="80000"/>
            </a:schemeClr>
          </a:solidFill>
          <a:ln>
            <a:solidFill>
              <a:srgbClr val="FF0000"/>
            </a:solidFill>
          </a:ln>
        </p:spPr>
        <p:txBody>
          <a:bodyPr wrap="square" rtlCol="0">
            <a:spAutoFit/>
          </a:bodyPr>
          <a:lstStyle/>
          <a:p>
            <a:r>
              <a:rPr lang="sl-SI" dirty="0" smtClean="0"/>
              <a:t>Klavzula FAS (skupina F)</a:t>
            </a:r>
            <a:endParaRPr lang="sl-SI" dirty="0"/>
          </a:p>
        </p:txBody>
      </p:sp>
      <p:sp>
        <p:nvSpPr>
          <p:cNvPr id="6" name="PoljeZBesedilom 5"/>
          <p:cNvSpPr txBox="1"/>
          <p:nvPr/>
        </p:nvSpPr>
        <p:spPr>
          <a:xfrm>
            <a:off x="612279" y="1518078"/>
            <a:ext cx="6255695" cy="646331"/>
          </a:xfrm>
          <a:prstGeom prst="rect">
            <a:avLst/>
          </a:prstGeom>
          <a:solidFill>
            <a:schemeClr val="bg1"/>
          </a:solidFill>
          <a:ln>
            <a:solidFill>
              <a:schemeClr val="accent1">
                <a:shade val="95000"/>
                <a:satMod val="105000"/>
              </a:schemeClr>
            </a:solidFill>
          </a:ln>
        </p:spPr>
        <p:txBody>
          <a:bodyPr wrap="square" rtlCol="0">
            <a:spAutoFit/>
          </a:bodyPr>
          <a:lstStyle/>
          <a:p>
            <a:r>
              <a:rPr lang="sl-SI" b="1" dirty="0" smtClean="0"/>
              <a:t>klavzula FAS</a:t>
            </a:r>
            <a:r>
              <a:rPr lang="sl-SI" dirty="0" smtClean="0"/>
              <a:t> (franko ob bok ladje, ang</a:t>
            </a:r>
            <a:r>
              <a:rPr lang="sl-SI" b="1" dirty="0" smtClean="0"/>
              <a:t>. </a:t>
            </a:r>
            <a:r>
              <a:rPr lang="sl-SI" b="1" dirty="0" err="1" smtClean="0"/>
              <a:t>free</a:t>
            </a:r>
            <a:r>
              <a:rPr lang="sl-SI" b="1" dirty="0" smtClean="0"/>
              <a:t> </a:t>
            </a:r>
            <a:r>
              <a:rPr lang="sl-SI" b="1" dirty="0" err="1" smtClean="0"/>
              <a:t>alongside</a:t>
            </a:r>
            <a:r>
              <a:rPr lang="sl-SI" b="1" dirty="0" smtClean="0"/>
              <a:t> </a:t>
            </a:r>
            <a:r>
              <a:rPr lang="sl-SI" b="1" dirty="0" err="1" smtClean="0"/>
              <a:t>shipe</a:t>
            </a:r>
            <a:r>
              <a:rPr lang="sl-SI" dirty="0" smtClean="0"/>
              <a:t>) imenovani kraj</a:t>
            </a:r>
            <a:endParaRPr lang="sl-SI" dirty="0"/>
          </a:p>
        </p:txBody>
      </p:sp>
      <p:cxnSp>
        <p:nvCxnSpPr>
          <p:cNvPr id="10" name="Raven povezovalnik 9"/>
          <p:cNvCxnSpPr/>
          <p:nvPr/>
        </p:nvCxnSpPr>
        <p:spPr>
          <a:xfrm>
            <a:off x="612279" y="1160943"/>
            <a:ext cx="0" cy="3033631"/>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846307" y="2521544"/>
            <a:ext cx="6093676" cy="646331"/>
          </a:xfrm>
          <a:prstGeom prst="rect">
            <a:avLst/>
          </a:prstGeom>
          <a:noFill/>
          <a:ln>
            <a:solidFill>
              <a:schemeClr val="tx1"/>
            </a:solidFill>
          </a:ln>
        </p:spPr>
        <p:txBody>
          <a:bodyPr wrap="square" rtlCol="0">
            <a:spAutoFit/>
          </a:bodyPr>
          <a:lstStyle/>
          <a:p>
            <a:r>
              <a:rPr lang="sl-SI" dirty="0"/>
              <a:t>p</a:t>
            </a:r>
            <a:r>
              <a:rPr lang="sl-SI" dirty="0" smtClean="0"/>
              <a:t>rodajalec svojo obveznost izpolni, blago postavi ob bok ladje v imenovani odpremni luki</a:t>
            </a:r>
            <a:endParaRPr lang="sl-SI" dirty="0"/>
          </a:p>
        </p:txBody>
      </p:sp>
      <p:cxnSp>
        <p:nvCxnSpPr>
          <p:cNvPr id="12" name="Raven povezovalnik 11"/>
          <p:cNvCxnSpPr/>
          <p:nvPr/>
        </p:nvCxnSpPr>
        <p:spPr>
          <a:xfrm>
            <a:off x="612279" y="2828161"/>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846306" y="4050556"/>
            <a:ext cx="6093677" cy="378625"/>
          </a:xfrm>
          <a:prstGeom prst="rect">
            <a:avLst/>
          </a:prstGeom>
          <a:noFill/>
          <a:ln>
            <a:solidFill>
              <a:schemeClr val="tx1"/>
            </a:solidFill>
          </a:ln>
        </p:spPr>
        <p:txBody>
          <a:bodyPr wrap="square" rtlCol="0">
            <a:spAutoFit/>
          </a:bodyPr>
          <a:lstStyle/>
          <a:p>
            <a:r>
              <a:rPr lang="sl-SI" dirty="0" smtClean="0"/>
              <a:t>Od tega trenutka kupec nosi vse:</a:t>
            </a:r>
            <a:endParaRPr lang="sl-SI" dirty="0"/>
          </a:p>
        </p:txBody>
      </p:sp>
      <p:cxnSp>
        <p:nvCxnSpPr>
          <p:cNvPr id="48" name="Raven povezovalnik 47"/>
          <p:cNvCxnSpPr/>
          <p:nvPr/>
        </p:nvCxnSpPr>
        <p:spPr>
          <a:xfrm>
            <a:off x="612280" y="4194574"/>
            <a:ext cx="216025" cy="0"/>
          </a:xfrm>
          <a:prstGeom prst="line">
            <a:avLst/>
          </a:prstGeom>
        </p:spPr>
        <p:style>
          <a:lnRef idx="1">
            <a:schemeClr val="accent1"/>
          </a:lnRef>
          <a:fillRef idx="0">
            <a:schemeClr val="accent1"/>
          </a:fillRef>
          <a:effectRef idx="0">
            <a:schemeClr val="accent1"/>
          </a:effectRef>
          <a:fontRef idx="minor">
            <a:schemeClr val="tx1"/>
          </a:fontRef>
        </p:style>
      </p:cxnSp>
      <p:sp>
        <p:nvSpPr>
          <p:cNvPr id="50" name="PoljeZBesedilom 49"/>
          <p:cNvSpPr txBox="1"/>
          <p:nvPr/>
        </p:nvSpPr>
        <p:spPr>
          <a:xfrm>
            <a:off x="1143340" y="4861230"/>
            <a:ext cx="5796643" cy="369332"/>
          </a:xfrm>
          <a:prstGeom prst="rect">
            <a:avLst/>
          </a:prstGeom>
          <a:noFill/>
          <a:ln>
            <a:solidFill>
              <a:schemeClr val="tx1"/>
            </a:solidFill>
          </a:ln>
        </p:spPr>
        <p:txBody>
          <a:bodyPr wrap="square" rtlCol="0">
            <a:spAutoFit/>
          </a:bodyPr>
          <a:lstStyle/>
          <a:p>
            <a:r>
              <a:rPr lang="sl-SI" dirty="0" smtClean="0"/>
              <a:t>stroške</a:t>
            </a:r>
            <a:endParaRPr lang="sl-SI" dirty="0"/>
          </a:p>
        </p:txBody>
      </p:sp>
      <p:cxnSp>
        <p:nvCxnSpPr>
          <p:cNvPr id="51" name="Raven povezovalnik 50"/>
          <p:cNvCxnSpPr/>
          <p:nvPr/>
        </p:nvCxnSpPr>
        <p:spPr>
          <a:xfrm>
            <a:off x="828305" y="5005247"/>
            <a:ext cx="2865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Raven povezovalnik 8"/>
          <p:cNvCxnSpPr/>
          <p:nvPr/>
        </p:nvCxnSpPr>
        <p:spPr>
          <a:xfrm>
            <a:off x="828305" y="4429181"/>
            <a:ext cx="0" cy="2717720"/>
          </a:xfrm>
          <a:prstGeom prst="line">
            <a:avLst/>
          </a:prstGeom>
        </p:spPr>
        <p:style>
          <a:lnRef idx="1">
            <a:schemeClr val="accent1"/>
          </a:lnRef>
          <a:fillRef idx="0">
            <a:schemeClr val="accent1"/>
          </a:fillRef>
          <a:effectRef idx="0">
            <a:schemeClr val="accent1"/>
          </a:effectRef>
          <a:fontRef idx="minor">
            <a:schemeClr val="tx1"/>
          </a:fontRef>
        </p:style>
      </p:cxnSp>
      <p:sp>
        <p:nvSpPr>
          <p:cNvPr id="19" name="PoljeZBesedilom 18"/>
          <p:cNvSpPr txBox="1"/>
          <p:nvPr/>
        </p:nvSpPr>
        <p:spPr>
          <a:xfrm>
            <a:off x="1143339" y="5570277"/>
            <a:ext cx="5796643" cy="369332"/>
          </a:xfrm>
          <a:prstGeom prst="rect">
            <a:avLst/>
          </a:prstGeom>
          <a:noFill/>
          <a:ln>
            <a:solidFill>
              <a:schemeClr val="tx1"/>
            </a:solidFill>
          </a:ln>
        </p:spPr>
        <p:txBody>
          <a:bodyPr wrap="square" rtlCol="0">
            <a:spAutoFit/>
          </a:bodyPr>
          <a:lstStyle/>
          <a:p>
            <a:r>
              <a:rPr lang="sl-SI" dirty="0" smtClean="0"/>
              <a:t>tveganja</a:t>
            </a:r>
            <a:endParaRPr lang="sl-SI" dirty="0"/>
          </a:p>
        </p:txBody>
      </p:sp>
      <p:cxnSp>
        <p:nvCxnSpPr>
          <p:cNvPr id="20" name="Raven povezovalnik 19"/>
          <p:cNvCxnSpPr/>
          <p:nvPr/>
        </p:nvCxnSpPr>
        <p:spPr>
          <a:xfrm>
            <a:off x="828304" y="5714294"/>
            <a:ext cx="286503"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PoljeZBesedilom 20"/>
          <p:cNvSpPr txBox="1"/>
          <p:nvPr/>
        </p:nvSpPr>
        <p:spPr>
          <a:xfrm>
            <a:off x="1143339" y="6227641"/>
            <a:ext cx="5796643" cy="369332"/>
          </a:xfrm>
          <a:prstGeom prst="rect">
            <a:avLst/>
          </a:prstGeom>
          <a:noFill/>
          <a:ln>
            <a:solidFill>
              <a:schemeClr val="tx1"/>
            </a:solidFill>
          </a:ln>
        </p:spPr>
        <p:txBody>
          <a:bodyPr wrap="square" rtlCol="0">
            <a:spAutoFit/>
          </a:bodyPr>
          <a:lstStyle/>
          <a:p>
            <a:r>
              <a:rPr lang="sl-SI" dirty="0" smtClean="0"/>
              <a:t>odgovornosti</a:t>
            </a:r>
            <a:endParaRPr lang="sl-SI" dirty="0"/>
          </a:p>
        </p:txBody>
      </p:sp>
      <p:cxnSp>
        <p:nvCxnSpPr>
          <p:cNvPr id="22" name="Raven povezovalnik 21"/>
          <p:cNvCxnSpPr/>
          <p:nvPr/>
        </p:nvCxnSpPr>
        <p:spPr>
          <a:xfrm>
            <a:off x="828304" y="6371658"/>
            <a:ext cx="286503"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846307" y="3332217"/>
            <a:ext cx="6093676" cy="369332"/>
          </a:xfrm>
          <a:prstGeom prst="rect">
            <a:avLst/>
          </a:prstGeom>
          <a:noFill/>
          <a:ln>
            <a:solidFill>
              <a:schemeClr val="tx1"/>
            </a:solidFill>
          </a:ln>
        </p:spPr>
        <p:txBody>
          <a:bodyPr wrap="square" rtlCol="0">
            <a:spAutoFit/>
          </a:bodyPr>
          <a:lstStyle/>
          <a:p>
            <a:r>
              <a:rPr lang="sl-SI" dirty="0" smtClean="0"/>
              <a:t>izvozno carinjenje opravi prodajalec</a:t>
            </a:r>
            <a:endParaRPr lang="sl-SI" dirty="0"/>
          </a:p>
        </p:txBody>
      </p:sp>
      <p:cxnSp>
        <p:nvCxnSpPr>
          <p:cNvPr id="26" name="Raven povezovalnik 25"/>
          <p:cNvCxnSpPr/>
          <p:nvPr/>
        </p:nvCxnSpPr>
        <p:spPr>
          <a:xfrm>
            <a:off x="612279" y="3474492"/>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PoljeZBesedilom 28"/>
          <p:cNvSpPr txBox="1"/>
          <p:nvPr/>
        </p:nvSpPr>
        <p:spPr>
          <a:xfrm>
            <a:off x="1143338" y="7002884"/>
            <a:ext cx="5796643" cy="646331"/>
          </a:xfrm>
          <a:prstGeom prst="rect">
            <a:avLst/>
          </a:prstGeom>
          <a:noFill/>
          <a:ln>
            <a:solidFill>
              <a:schemeClr val="tx1"/>
            </a:solidFill>
          </a:ln>
        </p:spPr>
        <p:txBody>
          <a:bodyPr wrap="square" rtlCol="0">
            <a:spAutoFit/>
          </a:bodyPr>
          <a:lstStyle/>
          <a:p>
            <a:r>
              <a:rPr lang="sl-SI" dirty="0" smtClean="0"/>
              <a:t>lahko v pogodbi o prevozu določi, da izvozno carinjenje opravi kupec</a:t>
            </a:r>
            <a:endParaRPr lang="sl-SI" dirty="0"/>
          </a:p>
        </p:txBody>
      </p:sp>
      <p:cxnSp>
        <p:nvCxnSpPr>
          <p:cNvPr id="30" name="Raven povezovalnik 29"/>
          <p:cNvCxnSpPr/>
          <p:nvPr/>
        </p:nvCxnSpPr>
        <p:spPr>
          <a:xfrm>
            <a:off x="828303" y="7146901"/>
            <a:ext cx="28650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167141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234132"/>
            <a:ext cx="6405840" cy="369332"/>
          </a:xfrm>
          <a:prstGeom prst="rect">
            <a:avLst/>
          </a:prstGeom>
          <a:solidFill>
            <a:srgbClr val="FFFF00"/>
          </a:solidFill>
        </p:spPr>
        <p:txBody>
          <a:bodyPr wrap="square" rtlCol="0">
            <a:spAutoFit/>
          </a:bodyPr>
          <a:lstStyle/>
          <a:p>
            <a:r>
              <a:rPr lang="sl-SI" dirty="0" smtClean="0"/>
              <a:t>6. Kakšne so značilnosti klavzule FOB (skupine F)?</a:t>
            </a:r>
            <a:endParaRPr lang="sl-SI" dirty="0"/>
          </a:p>
        </p:txBody>
      </p:sp>
      <p:sp>
        <p:nvSpPr>
          <p:cNvPr id="5" name="PoljeZBesedilom 4">
            <a:hlinkClick r:id="rId2" action="ppaction://hlinksldjump"/>
          </p:cNvPr>
          <p:cNvSpPr txBox="1"/>
          <p:nvPr/>
        </p:nvSpPr>
        <p:spPr>
          <a:xfrm>
            <a:off x="612279" y="738188"/>
            <a:ext cx="6192688" cy="369332"/>
          </a:xfrm>
          <a:prstGeom prst="rect">
            <a:avLst/>
          </a:prstGeom>
          <a:solidFill>
            <a:schemeClr val="tx2">
              <a:lumMod val="20000"/>
              <a:lumOff val="80000"/>
            </a:schemeClr>
          </a:solidFill>
          <a:ln>
            <a:solidFill>
              <a:srgbClr val="FF0000"/>
            </a:solidFill>
          </a:ln>
        </p:spPr>
        <p:txBody>
          <a:bodyPr wrap="square" rtlCol="0">
            <a:spAutoFit/>
          </a:bodyPr>
          <a:lstStyle/>
          <a:p>
            <a:r>
              <a:rPr lang="sl-SI" dirty="0" smtClean="0"/>
              <a:t>Klavzula FOB (skupina F)</a:t>
            </a:r>
            <a:endParaRPr lang="sl-SI" dirty="0"/>
          </a:p>
        </p:txBody>
      </p:sp>
      <p:sp>
        <p:nvSpPr>
          <p:cNvPr id="6" name="PoljeZBesedilom 5"/>
          <p:cNvSpPr txBox="1"/>
          <p:nvPr/>
        </p:nvSpPr>
        <p:spPr>
          <a:xfrm>
            <a:off x="612279" y="1518078"/>
            <a:ext cx="6255695" cy="646331"/>
          </a:xfrm>
          <a:prstGeom prst="rect">
            <a:avLst/>
          </a:prstGeom>
          <a:solidFill>
            <a:schemeClr val="bg1"/>
          </a:solidFill>
          <a:ln>
            <a:solidFill>
              <a:schemeClr val="accent1">
                <a:shade val="95000"/>
                <a:satMod val="105000"/>
              </a:schemeClr>
            </a:solidFill>
          </a:ln>
        </p:spPr>
        <p:txBody>
          <a:bodyPr wrap="square" rtlCol="0">
            <a:spAutoFit/>
          </a:bodyPr>
          <a:lstStyle/>
          <a:p>
            <a:r>
              <a:rPr lang="sl-SI" b="1" dirty="0" smtClean="0"/>
              <a:t>klavzula FOB </a:t>
            </a:r>
            <a:r>
              <a:rPr lang="sl-SI" dirty="0" smtClean="0"/>
              <a:t>(franko ladja, ang. </a:t>
            </a:r>
            <a:r>
              <a:rPr lang="sl-SI" b="1" dirty="0" err="1" smtClean="0"/>
              <a:t>free</a:t>
            </a:r>
            <a:r>
              <a:rPr lang="sl-SI" b="1" dirty="0" smtClean="0"/>
              <a:t> on </a:t>
            </a:r>
            <a:r>
              <a:rPr lang="sl-SI" b="1" dirty="0" err="1" smtClean="0"/>
              <a:t>board</a:t>
            </a:r>
            <a:r>
              <a:rPr lang="sl-SI" dirty="0" smtClean="0"/>
              <a:t>) imenovana luka odpreme</a:t>
            </a:r>
            <a:endParaRPr lang="sl-SI" dirty="0"/>
          </a:p>
        </p:txBody>
      </p:sp>
      <p:cxnSp>
        <p:nvCxnSpPr>
          <p:cNvPr id="10" name="Raven povezovalnik 9"/>
          <p:cNvCxnSpPr/>
          <p:nvPr/>
        </p:nvCxnSpPr>
        <p:spPr>
          <a:xfrm>
            <a:off x="612279" y="1160943"/>
            <a:ext cx="0" cy="3825719"/>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846307" y="2521544"/>
            <a:ext cx="6093676" cy="646331"/>
          </a:xfrm>
          <a:prstGeom prst="rect">
            <a:avLst/>
          </a:prstGeom>
          <a:noFill/>
          <a:ln>
            <a:solidFill>
              <a:schemeClr val="tx1"/>
            </a:solidFill>
          </a:ln>
        </p:spPr>
        <p:txBody>
          <a:bodyPr wrap="square" rtlCol="0">
            <a:spAutoFit/>
          </a:bodyPr>
          <a:lstStyle/>
          <a:p>
            <a:r>
              <a:rPr lang="sl-SI" dirty="0"/>
              <a:t>p</a:t>
            </a:r>
            <a:r>
              <a:rPr lang="sl-SI" dirty="0" smtClean="0"/>
              <a:t>rodajalec svojo obveznost izpolni, ko svoje blago izroči prek ograje ladje v imenovani luki odpreme</a:t>
            </a:r>
            <a:endParaRPr lang="sl-SI" dirty="0"/>
          </a:p>
        </p:txBody>
      </p:sp>
      <p:cxnSp>
        <p:nvCxnSpPr>
          <p:cNvPr id="12" name="Raven povezovalnik 11"/>
          <p:cNvCxnSpPr/>
          <p:nvPr/>
        </p:nvCxnSpPr>
        <p:spPr>
          <a:xfrm>
            <a:off x="612279" y="2828161"/>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846306" y="4050556"/>
            <a:ext cx="6093677" cy="378625"/>
          </a:xfrm>
          <a:prstGeom prst="rect">
            <a:avLst/>
          </a:prstGeom>
          <a:noFill/>
          <a:ln>
            <a:solidFill>
              <a:schemeClr val="tx1"/>
            </a:solidFill>
          </a:ln>
        </p:spPr>
        <p:txBody>
          <a:bodyPr wrap="square" rtlCol="0">
            <a:spAutoFit/>
          </a:bodyPr>
          <a:lstStyle/>
          <a:p>
            <a:r>
              <a:rPr lang="sl-SI" dirty="0" smtClean="0"/>
              <a:t>izvozno carinjenje opravi prodajalec</a:t>
            </a:r>
            <a:endParaRPr lang="sl-SI" dirty="0"/>
          </a:p>
        </p:txBody>
      </p:sp>
      <p:cxnSp>
        <p:nvCxnSpPr>
          <p:cNvPr id="48" name="Raven povezovalnik 47"/>
          <p:cNvCxnSpPr/>
          <p:nvPr/>
        </p:nvCxnSpPr>
        <p:spPr>
          <a:xfrm>
            <a:off x="612280" y="4194574"/>
            <a:ext cx="216025"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846307" y="3332217"/>
            <a:ext cx="6093676" cy="369332"/>
          </a:xfrm>
          <a:prstGeom prst="rect">
            <a:avLst/>
          </a:prstGeom>
          <a:noFill/>
          <a:ln>
            <a:solidFill>
              <a:schemeClr val="tx1"/>
            </a:solidFill>
          </a:ln>
        </p:spPr>
        <p:txBody>
          <a:bodyPr wrap="square" rtlCol="0">
            <a:spAutoFit/>
          </a:bodyPr>
          <a:lstStyle/>
          <a:p>
            <a:r>
              <a:rPr lang="sl-SI" dirty="0" smtClean="0"/>
              <a:t>ko je blago prek ladijske ograje, nosi vse stroške kupec</a:t>
            </a:r>
            <a:endParaRPr lang="sl-SI" dirty="0"/>
          </a:p>
        </p:txBody>
      </p:sp>
      <p:cxnSp>
        <p:nvCxnSpPr>
          <p:cNvPr id="26" name="Raven povezovalnik 25"/>
          <p:cNvCxnSpPr/>
          <p:nvPr/>
        </p:nvCxnSpPr>
        <p:spPr>
          <a:xfrm>
            <a:off x="612279" y="3474492"/>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PoljeZBesedilom 22"/>
          <p:cNvSpPr txBox="1"/>
          <p:nvPr/>
        </p:nvSpPr>
        <p:spPr>
          <a:xfrm>
            <a:off x="846305" y="4842644"/>
            <a:ext cx="6093677" cy="378625"/>
          </a:xfrm>
          <a:prstGeom prst="rect">
            <a:avLst/>
          </a:prstGeom>
          <a:noFill/>
          <a:ln>
            <a:solidFill>
              <a:schemeClr val="tx1"/>
            </a:solidFill>
          </a:ln>
        </p:spPr>
        <p:txBody>
          <a:bodyPr wrap="square" rtlCol="0">
            <a:spAutoFit/>
          </a:bodyPr>
          <a:lstStyle/>
          <a:p>
            <a:r>
              <a:rPr lang="sl-SI" dirty="0"/>
              <a:t>u</a:t>
            </a:r>
            <a:r>
              <a:rPr lang="sl-SI" dirty="0" smtClean="0"/>
              <a:t>porablja samo v pomorskem in rečnem prometu</a:t>
            </a:r>
            <a:endParaRPr lang="sl-SI" dirty="0"/>
          </a:p>
        </p:txBody>
      </p:sp>
      <p:cxnSp>
        <p:nvCxnSpPr>
          <p:cNvPr id="24" name="Raven povezovalnik 23"/>
          <p:cNvCxnSpPr/>
          <p:nvPr/>
        </p:nvCxnSpPr>
        <p:spPr>
          <a:xfrm>
            <a:off x="612279" y="4986662"/>
            <a:ext cx="21602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96332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234132"/>
            <a:ext cx="6405840" cy="369332"/>
          </a:xfrm>
          <a:prstGeom prst="rect">
            <a:avLst/>
          </a:prstGeom>
          <a:solidFill>
            <a:srgbClr val="FFFF00"/>
          </a:solidFill>
        </p:spPr>
        <p:txBody>
          <a:bodyPr wrap="square" rtlCol="0">
            <a:spAutoFit/>
          </a:bodyPr>
          <a:lstStyle/>
          <a:p>
            <a:r>
              <a:rPr lang="sl-SI" dirty="0" smtClean="0"/>
              <a:t>7. Kakšne so značilnosti klavzule CFR (skupine C)?</a:t>
            </a:r>
            <a:endParaRPr lang="sl-SI" dirty="0"/>
          </a:p>
        </p:txBody>
      </p:sp>
      <p:sp>
        <p:nvSpPr>
          <p:cNvPr id="5" name="PoljeZBesedilom 4">
            <a:hlinkClick r:id="rId2" action="ppaction://hlinksldjump"/>
          </p:cNvPr>
          <p:cNvSpPr txBox="1"/>
          <p:nvPr/>
        </p:nvSpPr>
        <p:spPr>
          <a:xfrm>
            <a:off x="612279" y="738188"/>
            <a:ext cx="6192688" cy="369332"/>
          </a:xfrm>
          <a:prstGeom prst="rect">
            <a:avLst/>
          </a:prstGeom>
          <a:solidFill>
            <a:schemeClr val="tx2">
              <a:lumMod val="20000"/>
              <a:lumOff val="80000"/>
            </a:schemeClr>
          </a:solidFill>
          <a:ln>
            <a:solidFill>
              <a:srgbClr val="FF0000"/>
            </a:solidFill>
          </a:ln>
        </p:spPr>
        <p:txBody>
          <a:bodyPr wrap="square" rtlCol="0">
            <a:spAutoFit/>
          </a:bodyPr>
          <a:lstStyle/>
          <a:p>
            <a:r>
              <a:rPr lang="sl-SI" dirty="0" smtClean="0"/>
              <a:t>Klavzula CFR (skupina C)</a:t>
            </a:r>
            <a:endParaRPr lang="sl-SI" dirty="0"/>
          </a:p>
        </p:txBody>
      </p:sp>
      <p:sp>
        <p:nvSpPr>
          <p:cNvPr id="6" name="PoljeZBesedilom 5"/>
          <p:cNvSpPr txBox="1"/>
          <p:nvPr/>
        </p:nvSpPr>
        <p:spPr>
          <a:xfrm>
            <a:off x="612279" y="1518078"/>
            <a:ext cx="6255695" cy="646331"/>
          </a:xfrm>
          <a:prstGeom prst="rect">
            <a:avLst/>
          </a:prstGeom>
          <a:solidFill>
            <a:schemeClr val="bg1"/>
          </a:solidFill>
          <a:ln>
            <a:solidFill>
              <a:schemeClr val="accent1">
                <a:shade val="95000"/>
                <a:satMod val="105000"/>
              </a:schemeClr>
            </a:solidFill>
          </a:ln>
        </p:spPr>
        <p:txBody>
          <a:bodyPr wrap="square" rtlCol="0">
            <a:spAutoFit/>
          </a:bodyPr>
          <a:lstStyle/>
          <a:p>
            <a:r>
              <a:rPr lang="sl-SI" b="1" dirty="0" smtClean="0"/>
              <a:t>klavzula CFR </a:t>
            </a:r>
            <a:r>
              <a:rPr lang="sl-SI" dirty="0" smtClean="0"/>
              <a:t>(stroški in prevoznina, ang. </a:t>
            </a:r>
            <a:r>
              <a:rPr lang="sl-SI" b="1" dirty="0" smtClean="0"/>
              <a:t>Cost </a:t>
            </a:r>
            <a:r>
              <a:rPr lang="sl-SI" b="1" dirty="0" err="1" smtClean="0"/>
              <a:t>and</a:t>
            </a:r>
            <a:r>
              <a:rPr lang="sl-SI" b="1" dirty="0" smtClean="0"/>
              <a:t> </a:t>
            </a:r>
            <a:r>
              <a:rPr lang="sl-SI" b="1" dirty="0" err="1" smtClean="0"/>
              <a:t>freight</a:t>
            </a:r>
            <a:r>
              <a:rPr lang="sl-SI" dirty="0" smtClean="0"/>
              <a:t>) imenovana namembna luka</a:t>
            </a:r>
            <a:endParaRPr lang="sl-SI" dirty="0"/>
          </a:p>
        </p:txBody>
      </p:sp>
      <p:cxnSp>
        <p:nvCxnSpPr>
          <p:cNvPr id="10" name="Raven povezovalnik 9"/>
          <p:cNvCxnSpPr/>
          <p:nvPr/>
        </p:nvCxnSpPr>
        <p:spPr>
          <a:xfrm>
            <a:off x="612279" y="1160943"/>
            <a:ext cx="0" cy="5912208"/>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846307" y="2521544"/>
            <a:ext cx="6093676" cy="646331"/>
          </a:xfrm>
          <a:prstGeom prst="rect">
            <a:avLst/>
          </a:prstGeom>
          <a:noFill/>
          <a:ln>
            <a:solidFill>
              <a:schemeClr val="tx1"/>
            </a:solidFill>
          </a:ln>
        </p:spPr>
        <p:txBody>
          <a:bodyPr wrap="square" rtlCol="0">
            <a:spAutoFit/>
          </a:bodyPr>
          <a:lstStyle/>
          <a:p>
            <a:r>
              <a:rPr lang="sl-SI" dirty="0"/>
              <a:t>p</a:t>
            </a:r>
            <a:r>
              <a:rPr lang="sl-SI" dirty="0" smtClean="0"/>
              <a:t>rodajalec svojo obveznost predaje blaga izpolni, ko blago prečka ograjo ladje v luki odpreme</a:t>
            </a:r>
            <a:endParaRPr lang="sl-SI" dirty="0"/>
          </a:p>
        </p:txBody>
      </p:sp>
      <p:cxnSp>
        <p:nvCxnSpPr>
          <p:cNvPr id="12" name="Raven povezovalnik 11"/>
          <p:cNvCxnSpPr/>
          <p:nvPr/>
        </p:nvCxnSpPr>
        <p:spPr>
          <a:xfrm>
            <a:off x="612279" y="2828161"/>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1215347" y="4050557"/>
            <a:ext cx="5724636" cy="369332"/>
          </a:xfrm>
          <a:prstGeom prst="rect">
            <a:avLst/>
          </a:prstGeom>
          <a:noFill/>
          <a:ln>
            <a:solidFill>
              <a:schemeClr val="tx1"/>
            </a:solidFill>
          </a:ln>
        </p:spPr>
        <p:txBody>
          <a:bodyPr wrap="square" rtlCol="0">
            <a:spAutoFit/>
          </a:bodyPr>
          <a:lstStyle/>
          <a:p>
            <a:r>
              <a:rPr lang="sl-SI" dirty="0" smtClean="0"/>
              <a:t>vse stroške, da blago pripelje v namembno luko</a:t>
            </a:r>
            <a:endParaRPr lang="sl-SI" dirty="0"/>
          </a:p>
        </p:txBody>
      </p:sp>
      <p:cxnSp>
        <p:nvCxnSpPr>
          <p:cNvPr id="48" name="Raven povezovalnik 47"/>
          <p:cNvCxnSpPr/>
          <p:nvPr/>
        </p:nvCxnSpPr>
        <p:spPr>
          <a:xfrm>
            <a:off x="828303" y="4194574"/>
            <a:ext cx="369042"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846307" y="3332217"/>
            <a:ext cx="6093676" cy="369332"/>
          </a:xfrm>
          <a:prstGeom prst="rect">
            <a:avLst/>
          </a:prstGeom>
          <a:noFill/>
          <a:ln>
            <a:solidFill>
              <a:schemeClr val="tx1"/>
            </a:solidFill>
          </a:ln>
        </p:spPr>
        <p:txBody>
          <a:bodyPr wrap="square" rtlCol="0">
            <a:spAutoFit/>
          </a:bodyPr>
          <a:lstStyle/>
          <a:p>
            <a:r>
              <a:rPr lang="sl-SI" dirty="0" smtClean="0"/>
              <a:t>Prodajalec ob tem nositi:</a:t>
            </a:r>
            <a:endParaRPr lang="sl-SI" dirty="0"/>
          </a:p>
        </p:txBody>
      </p:sp>
      <p:cxnSp>
        <p:nvCxnSpPr>
          <p:cNvPr id="26" name="Raven povezovalnik 25"/>
          <p:cNvCxnSpPr/>
          <p:nvPr/>
        </p:nvCxnSpPr>
        <p:spPr>
          <a:xfrm>
            <a:off x="612279" y="3474492"/>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PoljeZBesedilom 22"/>
          <p:cNvSpPr txBox="1"/>
          <p:nvPr/>
        </p:nvSpPr>
        <p:spPr>
          <a:xfrm>
            <a:off x="1215346" y="4698629"/>
            <a:ext cx="5724637" cy="369332"/>
          </a:xfrm>
          <a:prstGeom prst="rect">
            <a:avLst/>
          </a:prstGeom>
          <a:noFill/>
          <a:ln>
            <a:solidFill>
              <a:schemeClr val="tx1"/>
            </a:solidFill>
          </a:ln>
        </p:spPr>
        <p:txBody>
          <a:bodyPr wrap="square" rtlCol="0">
            <a:spAutoFit/>
          </a:bodyPr>
          <a:lstStyle/>
          <a:p>
            <a:r>
              <a:rPr lang="sl-SI" dirty="0"/>
              <a:t>p</a:t>
            </a:r>
            <a:r>
              <a:rPr lang="sl-SI" dirty="0" smtClean="0"/>
              <a:t>revoznino, da blago prepelje v namembno luko</a:t>
            </a:r>
            <a:endParaRPr lang="sl-SI" dirty="0"/>
          </a:p>
        </p:txBody>
      </p:sp>
      <p:cxnSp>
        <p:nvCxnSpPr>
          <p:cNvPr id="24" name="Raven povezovalnik 23"/>
          <p:cNvCxnSpPr/>
          <p:nvPr/>
        </p:nvCxnSpPr>
        <p:spPr>
          <a:xfrm>
            <a:off x="828303" y="4842646"/>
            <a:ext cx="3690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Raven povezovalnik 14"/>
          <p:cNvCxnSpPr/>
          <p:nvPr/>
        </p:nvCxnSpPr>
        <p:spPr>
          <a:xfrm>
            <a:off x="828303" y="3690516"/>
            <a:ext cx="0" cy="1152130"/>
          </a:xfrm>
          <a:prstGeom prst="line">
            <a:avLst/>
          </a:prstGeom>
        </p:spPr>
        <p:style>
          <a:lnRef idx="1">
            <a:schemeClr val="accent1"/>
          </a:lnRef>
          <a:fillRef idx="0">
            <a:schemeClr val="accent1"/>
          </a:fillRef>
          <a:effectRef idx="0">
            <a:schemeClr val="accent1"/>
          </a:effectRef>
          <a:fontRef idx="minor">
            <a:schemeClr val="tx1"/>
          </a:fontRef>
        </p:style>
      </p:cxnSp>
      <p:sp>
        <p:nvSpPr>
          <p:cNvPr id="20" name="PoljeZBesedilom 19"/>
          <p:cNvSpPr txBox="1"/>
          <p:nvPr/>
        </p:nvSpPr>
        <p:spPr>
          <a:xfrm>
            <a:off x="846307" y="5348441"/>
            <a:ext cx="6093676" cy="646331"/>
          </a:xfrm>
          <a:prstGeom prst="rect">
            <a:avLst/>
          </a:prstGeom>
          <a:noFill/>
          <a:ln>
            <a:solidFill>
              <a:schemeClr val="tx1"/>
            </a:solidFill>
          </a:ln>
        </p:spPr>
        <p:txBody>
          <a:bodyPr wrap="square" rtlCol="0">
            <a:spAutoFit/>
          </a:bodyPr>
          <a:lstStyle/>
          <a:p>
            <a:r>
              <a:rPr lang="sl-SI" dirty="0" smtClean="0"/>
              <a:t>vsa tveganja poškodbe ali izgube blaga preidejo s prodajalca na kupca v trenutku, ko je blago predano v odpremni luki</a:t>
            </a:r>
            <a:endParaRPr lang="sl-SI" dirty="0"/>
          </a:p>
        </p:txBody>
      </p:sp>
      <p:cxnSp>
        <p:nvCxnSpPr>
          <p:cNvPr id="21" name="Raven povezovalnik 20"/>
          <p:cNvCxnSpPr/>
          <p:nvPr/>
        </p:nvCxnSpPr>
        <p:spPr>
          <a:xfrm>
            <a:off x="612279" y="5655058"/>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PoljeZBesedilom 21"/>
          <p:cNvSpPr txBox="1"/>
          <p:nvPr/>
        </p:nvSpPr>
        <p:spPr>
          <a:xfrm>
            <a:off x="918315" y="6212537"/>
            <a:ext cx="6093676" cy="369332"/>
          </a:xfrm>
          <a:prstGeom prst="rect">
            <a:avLst/>
          </a:prstGeom>
          <a:noFill/>
          <a:ln>
            <a:solidFill>
              <a:schemeClr val="tx1"/>
            </a:solidFill>
          </a:ln>
        </p:spPr>
        <p:txBody>
          <a:bodyPr wrap="square" rtlCol="0">
            <a:spAutoFit/>
          </a:bodyPr>
          <a:lstStyle/>
          <a:p>
            <a:r>
              <a:rPr lang="sl-SI" dirty="0" smtClean="0"/>
              <a:t>prodajalec mora izvesti tudi izvozno carinjenje</a:t>
            </a:r>
            <a:endParaRPr lang="sl-SI" dirty="0"/>
          </a:p>
        </p:txBody>
      </p:sp>
      <p:cxnSp>
        <p:nvCxnSpPr>
          <p:cNvPr id="27" name="Raven povezovalnik 26"/>
          <p:cNvCxnSpPr/>
          <p:nvPr/>
        </p:nvCxnSpPr>
        <p:spPr>
          <a:xfrm>
            <a:off x="684287" y="6354812"/>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PoljeZBesedilom 27"/>
          <p:cNvSpPr txBox="1"/>
          <p:nvPr/>
        </p:nvSpPr>
        <p:spPr>
          <a:xfrm>
            <a:off x="918315" y="6930876"/>
            <a:ext cx="6093676" cy="646331"/>
          </a:xfrm>
          <a:prstGeom prst="rect">
            <a:avLst/>
          </a:prstGeom>
          <a:noFill/>
          <a:ln>
            <a:solidFill>
              <a:schemeClr val="tx1"/>
            </a:solidFill>
          </a:ln>
        </p:spPr>
        <p:txBody>
          <a:bodyPr wrap="square" rtlCol="0">
            <a:spAutoFit/>
          </a:bodyPr>
          <a:lstStyle/>
          <a:p>
            <a:r>
              <a:rPr lang="sl-SI" dirty="0" smtClean="0"/>
              <a:t>uporablja samo v pomorskem in rečnem prometu (zaradi vsebine)</a:t>
            </a:r>
            <a:endParaRPr lang="sl-SI" dirty="0"/>
          </a:p>
        </p:txBody>
      </p:sp>
      <p:cxnSp>
        <p:nvCxnSpPr>
          <p:cNvPr id="29" name="Raven povezovalnik 28"/>
          <p:cNvCxnSpPr/>
          <p:nvPr/>
        </p:nvCxnSpPr>
        <p:spPr>
          <a:xfrm>
            <a:off x="684287" y="7073151"/>
            <a:ext cx="21602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2596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234132"/>
            <a:ext cx="6405840" cy="369332"/>
          </a:xfrm>
          <a:prstGeom prst="rect">
            <a:avLst/>
          </a:prstGeom>
          <a:solidFill>
            <a:srgbClr val="FFFF00"/>
          </a:solidFill>
        </p:spPr>
        <p:txBody>
          <a:bodyPr wrap="square" rtlCol="0">
            <a:spAutoFit/>
          </a:bodyPr>
          <a:lstStyle/>
          <a:p>
            <a:r>
              <a:rPr lang="sl-SI" dirty="0" smtClean="0"/>
              <a:t>8. Kakšne so značilnosti klavzule CIF (skupine C)?</a:t>
            </a:r>
            <a:endParaRPr lang="sl-SI" dirty="0"/>
          </a:p>
        </p:txBody>
      </p:sp>
      <p:sp>
        <p:nvSpPr>
          <p:cNvPr id="5" name="PoljeZBesedilom 4">
            <a:hlinkClick r:id="rId2" action="ppaction://hlinksldjump"/>
          </p:cNvPr>
          <p:cNvSpPr txBox="1"/>
          <p:nvPr/>
        </p:nvSpPr>
        <p:spPr>
          <a:xfrm>
            <a:off x="612279" y="738188"/>
            <a:ext cx="6192688" cy="369332"/>
          </a:xfrm>
          <a:prstGeom prst="rect">
            <a:avLst/>
          </a:prstGeom>
          <a:solidFill>
            <a:schemeClr val="tx2">
              <a:lumMod val="20000"/>
              <a:lumOff val="80000"/>
            </a:schemeClr>
          </a:solidFill>
          <a:ln>
            <a:solidFill>
              <a:srgbClr val="FF0000"/>
            </a:solidFill>
          </a:ln>
        </p:spPr>
        <p:txBody>
          <a:bodyPr wrap="square" rtlCol="0">
            <a:spAutoFit/>
          </a:bodyPr>
          <a:lstStyle/>
          <a:p>
            <a:r>
              <a:rPr lang="sl-SI" dirty="0" smtClean="0"/>
              <a:t>Klavzula CIF (skupina C)</a:t>
            </a:r>
            <a:endParaRPr lang="sl-SI" dirty="0"/>
          </a:p>
        </p:txBody>
      </p:sp>
      <p:sp>
        <p:nvSpPr>
          <p:cNvPr id="6" name="PoljeZBesedilom 5"/>
          <p:cNvSpPr txBox="1"/>
          <p:nvPr/>
        </p:nvSpPr>
        <p:spPr>
          <a:xfrm>
            <a:off x="612279" y="1518078"/>
            <a:ext cx="6255695" cy="646331"/>
          </a:xfrm>
          <a:prstGeom prst="rect">
            <a:avLst/>
          </a:prstGeom>
          <a:solidFill>
            <a:schemeClr val="bg1"/>
          </a:solidFill>
          <a:ln>
            <a:solidFill>
              <a:schemeClr val="accent1">
                <a:shade val="95000"/>
                <a:satMod val="105000"/>
              </a:schemeClr>
            </a:solidFill>
          </a:ln>
        </p:spPr>
        <p:txBody>
          <a:bodyPr wrap="square" rtlCol="0">
            <a:spAutoFit/>
          </a:bodyPr>
          <a:lstStyle/>
          <a:p>
            <a:r>
              <a:rPr lang="sl-SI" b="1" dirty="0" smtClean="0"/>
              <a:t>klavzula CIF </a:t>
            </a:r>
            <a:r>
              <a:rPr lang="sl-SI" dirty="0" smtClean="0"/>
              <a:t>(stroški, zavarovanje, voznina, ang. </a:t>
            </a:r>
            <a:r>
              <a:rPr lang="sl-SI" b="1" dirty="0" smtClean="0"/>
              <a:t>Cost, </a:t>
            </a:r>
            <a:r>
              <a:rPr lang="sl-SI" b="1" dirty="0" err="1" smtClean="0"/>
              <a:t>insurance</a:t>
            </a:r>
            <a:r>
              <a:rPr lang="sl-SI" b="1" dirty="0" smtClean="0"/>
              <a:t> </a:t>
            </a:r>
            <a:r>
              <a:rPr lang="sl-SI" b="1" dirty="0" err="1" smtClean="0"/>
              <a:t>and</a:t>
            </a:r>
            <a:r>
              <a:rPr lang="sl-SI" b="1" dirty="0" smtClean="0"/>
              <a:t> </a:t>
            </a:r>
            <a:r>
              <a:rPr lang="sl-SI" b="1" dirty="0" err="1" smtClean="0"/>
              <a:t>freight</a:t>
            </a:r>
            <a:r>
              <a:rPr lang="sl-SI" dirty="0" smtClean="0"/>
              <a:t>) imenovana odpremna luka</a:t>
            </a:r>
            <a:endParaRPr lang="sl-SI" dirty="0"/>
          </a:p>
        </p:txBody>
      </p:sp>
      <p:cxnSp>
        <p:nvCxnSpPr>
          <p:cNvPr id="10" name="Raven povezovalnik 9"/>
          <p:cNvCxnSpPr/>
          <p:nvPr/>
        </p:nvCxnSpPr>
        <p:spPr>
          <a:xfrm>
            <a:off x="612279" y="1160943"/>
            <a:ext cx="0" cy="2313549"/>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846307" y="2521544"/>
            <a:ext cx="6093676" cy="646331"/>
          </a:xfrm>
          <a:prstGeom prst="rect">
            <a:avLst/>
          </a:prstGeom>
          <a:noFill/>
          <a:ln>
            <a:solidFill>
              <a:schemeClr val="tx1"/>
            </a:solidFill>
          </a:ln>
        </p:spPr>
        <p:txBody>
          <a:bodyPr wrap="square" rtlCol="0">
            <a:spAutoFit/>
          </a:bodyPr>
          <a:lstStyle/>
          <a:p>
            <a:r>
              <a:rPr lang="sl-SI" dirty="0" smtClean="0"/>
              <a:t>prodajalec izpolni obveznost predaje, ko blago prečka ograjo ladje v odpremni luki</a:t>
            </a:r>
            <a:endParaRPr lang="sl-SI" dirty="0"/>
          </a:p>
        </p:txBody>
      </p:sp>
      <p:cxnSp>
        <p:nvCxnSpPr>
          <p:cNvPr id="12" name="Raven povezovalnik 11"/>
          <p:cNvCxnSpPr/>
          <p:nvPr/>
        </p:nvCxnSpPr>
        <p:spPr>
          <a:xfrm>
            <a:off x="612279" y="2828161"/>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1215347" y="4050557"/>
            <a:ext cx="5724636" cy="369332"/>
          </a:xfrm>
          <a:prstGeom prst="rect">
            <a:avLst/>
          </a:prstGeom>
          <a:noFill/>
          <a:ln>
            <a:solidFill>
              <a:schemeClr val="tx1"/>
            </a:solidFill>
          </a:ln>
        </p:spPr>
        <p:txBody>
          <a:bodyPr wrap="square" rtlCol="0">
            <a:spAutoFit/>
          </a:bodyPr>
          <a:lstStyle/>
          <a:p>
            <a:r>
              <a:rPr lang="sl-SI" dirty="0" smtClean="0"/>
              <a:t>tveganje poškodbe</a:t>
            </a:r>
            <a:endParaRPr lang="sl-SI" dirty="0"/>
          </a:p>
        </p:txBody>
      </p:sp>
      <p:cxnSp>
        <p:nvCxnSpPr>
          <p:cNvPr id="48" name="Raven povezovalnik 47"/>
          <p:cNvCxnSpPr/>
          <p:nvPr/>
        </p:nvCxnSpPr>
        <p:spPr>
          <a:xfrm>
            <a:off x="828303" y="4194574"/>
            <a:ext cx="369042"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846307" y="3332217"/>
            <a:ext cx="6093676" cy="369332"/>
          </a:xfrm>
          <a:prstGeom prst="rect">
            <a:avLst/>
          </a:prstGeom>
          <a:noFill/>
          <a:ln>
            <a:solidFill>
              <a:schemeClr val="tx1"/>
            </a:solidFill>
          </a:ln>
        </p:spPr>
        <p:txBody>
          <a:bodyPr wrap="square" rtlCol="0">
            <a:spAutoFit/>
          </a:bodyPr>
          <a:lstStyle/>
          <a:p>
            <a:r>
              <a:rPr lang="sl-SI" dirty="0" smtClean="0"/>
              <a:t>prodajalec mora blago zavarovati za čas prevoza za:</a:t>
            </a:r>
            <a:endParaRPr lang="sl-SI" dirty="0"/>
          </a:p>
        </p:txBody>
      </p:sp>
      <p:cxnSp>
        <p:nvCxnSpPr>
          <p:cNvPr id="26" name="Raven povezovalnik 25"/>
          <p:cNvCxnSpPr/>
          <p:nvPr/>
        </p:nvCxnSpPr>
        <p:spPr>
          <a:xfrm>
            <a:off x="612279" y="3474492"/>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PoljeZBesedilom 22"/>
          <p:cNvSpPr txBox="1"/>
          <p:nvPr/>
        </p:nvSpPr>
        <p:spPr>
          <a:xfrm>
            <a:off x="1215346" y="4698629"/>
            <a:ext cx="5724637" cy="369332"/>
          </a:xfrm>
          <a:prstGeom prst="rect">
            <a:avLst/>
          </a:prstGeom>
          <a:noFill/>
          <a:ln>
            <a:solidFill>
              <a:schemeClr val="tx1"/>
            </a:solidFill>
          </a:ln>
        </p:spPr>
        <p:txBody>
          <a:bodyPr wrap="square" rtlCol="0">
            <a:spAutoFit/>
          </a:bodyPr>
          <a:lstStyle/>
          <a:p>
            <a:r>
              <a:rPr lang="sl-SI" dirty="0" smtClean="0"/>
              <a:t>izgube</a:t>
            </a:r>
            <a:endParaRPr lang="sl-SI" dirty="0"/>
          </a:p>
        </p:txBody>
      </p:sp>
      <p:cxnSp>
        <p:nvCxnSpPr>
          <p:cNvPr id="24" name="Raven povezovalnik 23"/>
          <p:cNvCxnSpPr/>
          <p:nvPr/>
        </p:nvCxnSpPr>
        <p:spPr>
          <a:xfrm>
            <a:off x="828303" y="4842646"/>
            <a:ext cx="3690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Raven povezovalnik 14"/>
          <p:cNvCxnSpPr/>
          <p:nvPr/>
        </p:nvCxnSpPr>
        <p:spPr>
          <a:xfrm>
            <a:off x="828303" y="3690516"/>
            <a:ext cx="0" cy="115213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22106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234132"/>
            <a:ext cx="6405840" cy="369332"/>
          </a:xfrm>
          <a:prstGeom prst="rect">
            <a:avLst/>
          </a:prstGeom>
          <a:solidFill>
            <a:srgbClr val="FFFF00"/>
          </a:solidFill>
        </p:spPr>
        <p:txBody>
          <a:bodyPr wrap="square" rtlCol="0">
            <a:spAutoFit/>
          </a:bodyPr>
          <a:lstStyle/>
          <a:p>
            <a:r>
              <a:rPr lang="sl-SI" dirty="0" smtClean="0"/>
              <a:t>9. Kakšne so značilnosti klavzule CPT (skupine C)?</a:t>
            </a:r>
            <a:endParaRPr lang="sl-SI" dirty="0"/>
          </a:p>
        </p:txBody>
      </p:sp>
      <p:sp>
        <p:nvSpPr>
          <p:cNvPr id="5" name="PoljeZBesedilom 4">
            <a:hlinkClick r:id="rId2" action="ppaction://hlinksldjump"/>
          </p:cNvPr>
          <p:cNvSpPr txBox="1"/>
          <p:nvPr/>
        </p:nvSpPr>
        <p:spPr>
          <a:xfrm>
            <a:off x="612279" y="738188"/>
            <a:ext cx="6327704" cy="369332"/>
          </a:xfrm>
          <a:prstGeom prst="rect">
            <a:avLst/>
          </a:prstGeom>
          <a:solidFill>
            <a:schemeClr val="tx2">
              <a:lumMod val="20000"/>
              <a:lumOff val="80000"/>
            </a:schemeClr>
          </a:solidFill>
          <a:ln>
            <a:solidFill>
              <a:srgbClr val="FF0000"/>
            </a:solidFill>
          </a:ln>
        </p:spPr>
        <p:txBody>
          <a:bodyPr wrap="square" rtlCol="0">
            <a:spAutoFit/>
          </a:bodyPr>
          <a:lstStyle/>
          <a:p>
            <a:r>
              <a:rPr lang="sl-SI" dirty="0" smtClean="0"/>
              <a:t>Klavzula CPT (skupina C)</a:t>
            </a:r>
            <a:endParaRPr lang="sl-SI" dirty="0"/>
          </a:p>
        </p:txBody>
      </p:sp>
      <p:sp>
        <p:nvSpPr>
          <p:cNvPr id="6" name="PoljeZBesedilom 5"/>
          <p:cNvSpPr txBox="1"/>
          <p:nvPr/>
        </p:nvSpPr>
        <p:spPr>
          <a:xfrm>
            <a:off x="612279" y="1518078"/>
            <a:ext cx="6255695" cy="646331"/>
          </a:xfrm>
          <a:prstGeom prst="rect">
            <a:avLst/>
          </a:prstGeom>
          <a:solidFill>
            <a:schemeClr val="bg1"/>
          </a:solidFill>
          <a:ln>
            <a:solidFill>
              <a:schemeClr val="accent1">
                <a:shade val="95000"/>
                <a:satMod val="105000"/>
              </a:schemeClr>
            </a:solidFill>
          </a:ln>
        </p:spPr>
        <p:txBody>
          <a:bodyPr wrap="square" rtlCol="0">
            <a:spAutoFit/>
          </a:bodyPr>
          <a:lstStyle/>
          <a:p>
            <a:r>
              <a:rPr lang="sl-SI" b="1" dirty="0" smtClean="0"/>
              <a:t>klavzula CPT </a:t>
            </a:r>
            <a:r>
              <a:rPr lang="sl-SI" dirty="0" smtClean="0"/>
              <a:t>(prevoznina plačana do, voznina, ang. </a:t>
            </a:r>
            <a:r>
              <a:rPr lang="sl-SI" b="1" dirty="0" err="1" smtClean="0"/>
              <a:t>Carriage</a:t>
            </a:r>
            <a:r>
              <a:rPr lang="sl-SI" b="1" dirty="0" smtClean="0"/>
              <a:t> </a:t>
            </a:r>
            <a:r>
              <a:rPr lang="sl-SI" b="1" dirty="0" err="1" smtClean="0"/>
              <a:t>paid</a:t>
            </a:r>
            <a:r>
              <a:rPr lang="sl-SI" b="1" dirty="0" smtClean="0"/>
              <a:t> to</a:t>
            </a:r>
            <a:r>
              <a:rPr lang="sl-SI" dirty="0" smtClean="0"/>
              <a:t>) označen namembni kraj</a:t>
            </a:r>
            <a:endParaRPr lang="sl-SI" dirty="0"/>
          </a:p>
        </p:txBody>
      </p:sp>
      <p:cxnSp>
        <p:nvCxnSpPr>
          <p:cNvPr id="10" name="Raven povezovalnik 9"/>
          <p:cNvCxnSpPr/>
          <p:nvPr/>
        </p:nvCxnSpPr>
        <p:spPr>
          <a:xfrm>
            <a:off x="612279" y="1160943"/>
            <a:ext cx="0" cy="4329773"/>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846307" y="2521544"/>
            <a:ext cx="6093676" cy="369332"/>
          </a:xfrm>
          <a:prstGeom prst="rect">
            <a:avLst/>
          </a:prstGeom>
          <a:noFill/>
          <a:ln>
            <a:solidFill>
              <a:schemeClr val="tx1"/>
            </a:solidFill>
          </a:ln>
        </p:spPr>
        <p:txBody>
          <a:bodyPr wrap="square" rtlCol="0">
            <a:spAutoFit/>
          </a:bodyPr>
          <a:lstStyle/>
          <a:p>
            <a:r>
              <a:rPr lang="sl-SI" dirty="0" smtClean="0"/>
              <a:t>prodajalec blago preda prevozniku, ki ga sam izbere</a:t>
            </a:r>
            <a:endParaRPr lang="sl-SI" dirty="0"/>
          </a:p>
        </p:txBody>
      </p:sp>
      <p:cxnSp>
        <p:nvCxnSpPr>
          <p:cNvPr id="12" name="Raven povezovalnik 11"/>
          <p:cNvCxnSpPr/>
          <p:nvPr/>
        </p:nvCxnSpPr>
        <p:spPr>
          <a:xfrm>
            <a:off x="612279" y="2828161"/>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846307" y="3332217"/>
            <a:ext cx="6093676" cy="646331"/>
          </a:xfrm>
          <a:prstGeom prst="rect">
            <a:avLst/>
          </a:prstGeom>
          <a:noFill/>
          <a:ln>
            <a:solidFill>
              <a:schemeClr val="tx1"/>
            </a:solidFill>
          </a:ln>
        </p:spPr>
        <p:txBody>
          <a:bodyPr wrap="square" rtlCol="0">
            <a:spAutoFit/>
          </a:bodyPr>
          <a:lstStyle/>
          <a:p>
            <a:r>
              <a:rPr lang="sl-SI" dirty="0"/>
              <a:t>p</a:t>
            </a:r>
            <a:r>
              <a:rPr lang="sl-SI" dirty="0" smtClean="0"/>
              <a:t>rodajalec mora plačati prevoznino do kraja, ki je naveden v pogodbi</a:t>
            </a:r>
            <a:endParaRPr lang="sl-SI" dirty="0"/>
          </a:p>
        </p:txBody>
      </p:sp>
      <p:cxnSp>
        <p:nvCxnSpPr>
          <p:cNvPr id="26" name="Raven povezovalnik 25"/>
          <p:cNvCxnSpPr/>
          <p:nvPr/>
        </p:nvCxnSpPr>
        <p:spPr>
          <a:xfrm>
            <a:off x="612279" y="3618508"/>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PoljeZBesedilom 15"/>
          <p:cNvSpPr txBox="1"/>
          <p:nvPr/>
        </p:nvSpPr>
        <p:spPr>
          <a:xfrm>
            <a:off x="846307" y="4412337"/>
            <a:ext cx="6093676" cy="646331"/>
          </a:xfrm>
          <a:prstGeom prst="rect">
            <a:avLst/>
          </a:prstGeom>
          <a:noFill/>
          <a:ln>
            <a:solidFill>
              <a:schemeClr val="tx1"/>
            </a:solidFill>
          </a:ln>
        </p:spPr>
        <p:txBody>
          <a:bodyPr wrap="square" rtlCol="0">
            <a:spAutoFit/>
          </a:bodyPr>
          <a:lstStyle/>
          <a:p>
            <a:r>
              <a:rPr lang="sl-SI" dirty="0" smtClean="0"/>
              <a:t>kot prevoznik se šteje vsaka oseba, ki nase prevzame obveznost, da bo blago prepeljalo do namembnega mesta </a:t>
            </a:r>
            <a:endParaRPr lang="sl-SI" dirty="0"/>
          </a:p>
        </p:txBody>
      </p:sp>
      <p:cxnSp>
        <p:nvCxnSpPr>
          <p:cNvPr id="17" name="Raven povezovalnik 16"/>
          <p:cNvCxnSpPr/>
          <p:nvPr/>
        </p:nvCxnSpPr>
        <p:spPr>
          <a:xfrm>
            <a:off x="612279" y="4698628"/>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PoljeZBesedilom 17"/>
          <p:cNvSpPr txBox="1"/>
          <p:nvPr/>
        </p:nvSpPr>
        <p:spPr>
          <a:xfrm>
            <a:off x="846307" y="5348441"/>
            <a:ext cx="6093676" cy="369332"/>
          </a:xfrm>
          <a:prstGeom prst="rect">
            <a:avLst/>
          </a:prstGeom>
          <a:noFill/>
          <a:ln>
            <a:solidFill>
              <a:schemeClr val="tx1"/>
            </a:solidFill>
          </a:ln>
        </p:spPr>
        <p:txBody>
          <a:bodyPr wrap="square" rtlCol="0">
            <a:spAutoFit/>
          </a:bodyPr>
          <a:lstStyle/>
          <a:p>
            <a:r>
              <a:rPr lang="sl-SI" dirty="0" smtClean="0"/>
              <a:t>ta klavzula se uporablja za vse prometne veje</a:t>
            </a:r>
            <a:endParaRPr lang="sl-SI" dirty="0"/>
          </a:p>
        </p:txBody>
      </p:sp>
      <p:cxnSp>
        <p:nvCxnSpPr>
          <p:cNvPr id="19" name="Raven povezovalnik 18"/>
          <p:cNvCxnSpPr/>
          <p:nvPr/>
        </p:nvCxnSpPr>
        <p:spPr>
          <a:xfrm>
            <a:off x="612279" y="5490716"/>
            <a:ext cx="21602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77174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234132"/>
            <a:ext cx="6405840" cy="369332"/>
          </a:xfrm>
          <a:prstGeom prst="rect">
            <a:avLst/>
          </a:prstGeom>
          <a:solidFill>
            <a:srgbClr val="FFFF00"/>
          </a:solidFill>
        </p:spPr>
        <p:txBody>
          <a:bodyPr wrap="square" rtlCol="0">
            <a:spAutoFit/>
          </a:bodyPr>
          <a:lstStyle/>
          <a:p>
            <a:r>
              <a:rPr lang="sl-SI" dirty="0" smtClean="0"/>
              <a:t>10. Kakšne so značilnosti klavzule CIP (skupine C)?</a:t>
            </a:r>
            <a:endParaRPr lang="sl-SI" dirty="0"/>
          </a:p>
        </p:txBody>
      </p:sp>
      <p:sp>
        <p:nvSpPr>
          <p:cNvPr id="5" name="PoljeZBesedilom 4">
            <a:hlinkClick r:id="rId2" action="ppaction://hlinksldjump"/>
          </p:cNvPr>
          <p:cNvSpPr txBox="1"/>
          <p:nvPr/>
        </p:nvSpPr>
        <p:spPr>
          <a:xfrm>
            <a:off x="612279" y="738188"/>
            <a:ext cx="6327704" cy="369332"/>
          </a:xfrm>
          <a:prstGeom prst="rect">
            <a:avLst/>
          </a:prstGeom>
          <a:solidFill>
            <a:schemeClr val="tx2">
              <a:lumMod val="20000"/>
              <a:lumOff val="80000"/>
            </a:schemeClr>
          </a:solidFill>
          <a:ln>
            <a:solidFill>
              <a:srgbClr val="FF0000"/>
            </a:solidFill>
          </a:ln>
        </p:spPr>
        <p:txBody>
          <a:bodyPr wrap="square" rtlCol="0">
            <a:spAutoFit/>
          </a:bodyPr>
          <a:lstStyle/>
          <a:p>
            <a:r>
              <a:rPr lang="sl-SI" dirty="0" smtClean="0"/>
              <a:t>Klavzula CIP (skupina C)</a:t>
            </a:r>
            <a:endParaRPr lang="sl-SI" dirty="0"/>
          </a:p>
        </p:txBody>
      </p:sp>
      <p:sp>
        <p:nvSpPr>
          <p:cNvPr id="6" name="PoljeZBesedilom 5"/>
          <p:cNvSpPr txBox="1"/>
          <p:nvPr/>
        </p:nvSpPr>
        <p:spPr>
          <a:xfrm>
            <a:off x="612279" y="1518078"/>
            <a:ext cx="6255695" cy="646331"/>
          </a:xfrm>
          <a:prstGeom prst="rect">
            <a:avLst/>
          </a:prstGeom>
          <a:solidFill>
            <a:schemeClr val="bg1"/>
          </a:solidFill>
          <a:ln>
            <a:solidFill>
              <a:schemeClr val="accent1">
                <a:shade val="95000"/>
                <a:satMod val="105000"/>
              </a:schemeClr>
            </a:solidFill>
          </a:ln>
        </p:spPr>
        <p:txBody>
          <a:bodyPr wrap="square" rtlCol="0">
            <a:spAutoFit/>
          </a:bodyPr>
          <a:lstStyle/>
          <a:p>
            <a:r>
              <a:rPr lang="sl-SI" b="1" dirty="0" smtClean="0"/>
              <a:t>klavzula CIP </a:t>
            </a:r>
            <a:r>
              <a:rPr lang="sl-SI" dirty="0" smtClean="0"/>
              <a:t>(prevoznina in zavarovanje plačana do, ang. </a:t>
            </a:r>
            <a:r>
              <a:rPr lang="sl-SI" b="1" dirty="0" err="1" smtClean="0"/>
              <a:t>carriage</a:t>
            </a:r>
            <a:r>
              <a:rPr lang="sl-SI" b="1" dirty="0" smtClean="0"/>
              <a:t> </a:t>
            </a:r>
            <a:r>
              <a:rPr lang="sl-SI" b="1" dirty="0" err="1" smtClean="0"/>
              <a:t>and</a:t>
            </a:r>
            <a:r>
              <a:rPr lang="sl-SI" b="1" dirty="0" smtClean="0"/>
              <a:t> </a:t>
            </a:r>
            <a:r>
              <a:rPr lang="sl-SI" b="1" dirty="0" err="1" smtClean="0"/>
              <a:t>insurance</a:t>
            </a:r>
            <a:r>
              <a:rPr lang="sl-SI" b="1" dirty="0" smtClean="0"/>
              <a:t> </a:t>
            </a:r>
            <a:r>
              <a:rPr lang="sl-SI" b="1" dirty="0" err="1" smtClean="0"/>
              <a:t>paid</a:t>
            </a:r>
            <a:r>
              <a:rPr lang="sl-SI" b="1" dirty="0" smtClean="0"/>
              <a:t> to</a:t>
            </a:r>
            <a:r>
              <a:rPr lang="sl-SI" dirty="0" smtClean="0"/>
              <a:t>) imenovano mesto</a:t>
            </a:r>
            <a:endParaRPr lang="sl-SI" dirty="0"/>
          </a:p>
        </p:txBody>
      </p:sp>
      <p:cxnSp>
        <p:nvCxnSpPr>
          <p:cNvPr id="10" name="Raven povezovalnik 9"/>
          <p:cNvCxnSpPr/>
          <p:nvPr/>
        </p:nvCxnSpPr>
        <p:spPr>
          <a:xfrm>
            <a:off x="612279" y="1160943"/>
            <a:ext cx="0" cy="4329773"/>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846307" y="2521544"/>
            <a:ext cx="6093676" cy="646331"/>
          </a:xfrm>
          <a:prstGeom prst="rect">
            <a:avLst/>
          </a:prstGeom>
          <a:noFill/>
          <a:ln>
            <a:solidFill>
              <a:schemeClr val="tx1"/>
            </a:solidFill>
          </a:ln>
        </p:spPr>
        <p:txBody>
          <a:bodyPr wrap="square" rtlCol="0">
            <a:spAutoFit/>
          </a:bodyPr>
          <a:lstStyle/>
          <a:p>
            <a:r>
              <a:rPr lang="sl-SI" dirty="0" smtClean="0"/>
              <a:t>prodajalec svojo obveznost izpolni, ko blago preda prejemniku, ki ga je sam imenoval</a:t>
            </a:r>
            <a:endParaRPr lang="sl-SI" dirty="0"/>
          </a:p>
        </p:txBody>
      </p:sp>
      <p:cxnSp>
        <p:nvCxnSpPr>
          <p:cNvPr id="12" name="Raven povezovalnik 11"/>
          <p:cNvCxnSpPr/>
          <p:nvPr/>
        </p:nvCxnSpPr>
        <p:spPr>
          <a:xfrm>
            <a:off x="612279" y="2828161"/>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846307" y="3332217"/>
            <a:ext cx="6093676" cy="646331"/>
          </a:xfrm>
          <a:prstGeom prst="rect">
            <a:avLst/>
          </a:prstGeom>
          <a:noFill/>
          <a:ln>
            <a:solidFill>
              <a:schemeClr val="tx1"/>
            </a:solidFill>
          </a:ln>
        </p:spPr>
        <p:txBody>
          <a:bodyPr wrap="square" rtlCol="0">
            <a:spAutoFit/>
          </a:bodyPr>
          <a:lstStyle/>
          <a:p>
            <a:r>
              <a:rPr lang="sl-SI" dirty="0" smtClean="0"/>
              <a:t>stroške, ki nastanejo po predaji blaga, do trenutka, ko blago pride na namembno mesto, nosi prodajalec</a:t>
            </a:r>
            <a:endParaRPr lang="sl-SI" dirty="0"/>
          </a:p>
        </p:txBody>
      </p:sp>
      <p:cxnSp>
        <p:nvCxnSpPr>
          <p:cNvPr id="26" name="Raven povezovalnik 25"/>
          <p:cNvCxnSpPr/>
          <p:nvPr/>
        </p:nvCxnSpPr>
        <p:spPr>
          <a:xfrm>
            <a:off x="612279" y="3618508"/>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PoljeZBesedilom 15"/>
          <p:cNvSpPr txBox="1"/>
          <p:nvPr/>
        </p:nvSpPr>
        <p:spPr>
          <a:xfrm>
            <a:off x="846307" y="4412337"/>
            <a:ext cx="6093676" cy="646331"/>
          </a:xfrm>
          <a:prstGeom prst="rect">
            <a:avLst/>
          </a:prstGeom>
          <a:noFill/>
          <a:ln>
            <a:solidFill>
              <a:schemeClr val="tx1"/>
            </a:solidFill>
          </a:ln>
        </p:spPr>
        <p:txBody>
          <a:bodyPr wrap="square" rtlCol="0">
            <a:spAutoFit/>
          </a:bodyPr>
          <a:lstStyle/>
          <a:p>
            <a:r>
              <a:rPr lang="sl-SI" dirty="0" smtClean="0"/>
              <a:t>tveganje v tem času nosi kupec (po </a:t>
            </a:r>
            <a:r>
              <a:rPr lang="sl-SI" dirty="0"/>
              <a:t>predaji blaga, do trenutka, ko blago pride na namembno </a:t>
            </a:r>
            <a:r>
              <a:rPr lang="sl-SI" dirty="0" smtClean="0"/>
              <a:t>mesto)</a:t>
            </a:r>
            <a:endParaRPr lang="sl-SI" dirty="0"/>
          </a:p>
        </p:txBody>
      </p:sp>
      <p:cxnSp>
        <p:nvCxnSpPr>
          <p:cNvPr id="17" name="Raven povezovalnik 16"/>
          <p:cNvCxnSpPr/>
          <p:nvPr/>
        </p:nvCxnSpPr>
        <p:spPr>
          <a:xfrm>
            <a:off x="612279" y="4698628"/>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PoljeZBesedilom 17"/>
          <p:cNvSpPr txBox="1"/>
          <p:nvPr/>
        </p:nvSpPr>
        <p:spPr>
          <a:xfrm>
            <a:off x="846307" y="5348441"/>
            <a:ext cx="6093676" cy="369332"/>
          </a:xfrm>
          <a:prstGeom prst="rect">
            <a:avLst/>
          </a:prstGeom>
          <a:noFill/>
          <a:ln>
            <a:solidFill>
              <a:schemeClr val="tx1"/>
            </a:solidFill>
          </a:ln>
        </p:spPr>
        <p:txBody>
          <a:bodyPr wrap="square" rtlCol="0">
            <a:spAutoFit/>
          </a:bodyPr>
          <a:lstStyle/>
          <a:p>
            <a:r>
              <a:rPr lang="sl-SI" dirty="0" smtClean="0"/>
              <a:t>prodajalec mora skleniti:</a:t>
            </a:r>
            <a:endParaRPr lang="sl-SI" dirty="0"/>
          </a:p>
        </p:txBody>
      </p:sp>
      <p:cxnSp>
        <p:nvCxnSpPr>
          <p:cNvPr id="19" name="Raven povezovalnik 18"/>
          <p:cNvCxnSpPr/>
          <p:nvPr/>
        </p:nvCxnSpPr>
        <p:spPr>
          <a:xfrm>
            <a:off x="612279" y="5490716"/>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PoljeZBesedilom 13"/>
          <p:cNvSpPr txBox="1"/>
          <p:nvPr/>
        </p:nvSpPr>
        <p:spPr>
          <a:xfrm>
            <a:off x="1215347" y="6066781"/>
            <a:ext cx="5724636" cy="646331"/>
          </a:xfrm>
          <a:prstGeom prst="rect">
            <a:avLst/>
          </a:prstGeom>
          <a:noFill/>
          <a:ln>
            <a:solidFill>
              <a:schemeClr val="tx1"/>
            </a:solidFill>
          </a:ln>
        </p:spPr>
        <p:txBody>
          <a:bodyPr wrap="square" rtlCol="0">
            <a:spAutoFit/>
          </a:bodyPr>
          <a:lstStyle/>
          <a:p>
            <a:r>
              <a:rPr lang="sl-SI" dirty="0" smtClean="0"/>
              <a:t>zavarovanje, ki pokriva tveganje za izgubljeno ali poškodovano blago v času prevoza</a:t>
            </a:r>
            <a:endParaRPr lang="sl-SI" dirty="0"/>
          </a:p>
        </p:txBody>
      </p:sp>
      <p:cxnSp>
        <p:nvCxnSpPr>
          <p:cNvPr id="15" name="Raven povezovalnik 14"/>
          <p:cNvCxnSpPr/>
          <p:nvPr/>
        </p:nvCxnSpPr>
        <p:spPr>
          <a:xfrm>
            <a:off x="828303" y="6210798"/>
            <a:ext cx="369042"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PoljeZBesedilom 19"/>
          <p:cNvSpPr txBox="1"/>
          <p:nvPr/>
        </p:nvSpPr>
        <p:spPr>
          <a:xfrm>
            <a:off x="1215346" y="6921584"/>
            <a:ext cx="5724637" cy="369332"/>
          </a:xfrm>
          <a:prstGeom prst="rect">
            <a:avLst/>
          </a:prstGeom>
          <a:noFill/>
          <a:ln>
            <a:solidFill>
              <a:schemeClr val="tx1"/>
            </a:solidFill>
          </a:ln>
        </p:spPr>
        <p:txBody>
          <a:bodyPr wrap="square" rtlCol="0">
            <a:spAutoFit/>
          </a:bodyPr>
          <a:lstStyle/>
          <a:p>
            <a:r>
              <a:rPr lang="sl-SI" dirty="0" smtClean="0"/>
              <a:t>zavarovalno premijo je dolžan plačati prodajalec</a:t>
            </a:r>
            <a:endParaRPr lang="sl-SI" dirty="0"/>
          </a:p>
        </p:txBody>
      </p:sp>
      <p:cxnSp>
        <p:nvCxnSpPr>
          <p:cNvPr id="21" name="Raven povezovalnik 20"/>
          <p:cNvCxnSpPr/>
          <p:nvPr/>
        </p:nvCxnSpPr>
        <p:spPr>
          <a:xfrm>
            <a:off x="828303" y="7074892"/>
            <a:ext cx="3690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Raven povezovalnik 21"/>
          <p:cNvCxnSpPr/>
          <p:nvPr/>
        </p:nvCxnSpPr>
        <p:spPr>
          <a:xfrm>
            <a:off x="828303" y="5706740"/>
            <a:ext cx="0" cy="136815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1316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234132"/>
            <a:ext cx="6405840" cy="369332"/>
          </a:xfrm>
          <a:prstGeom prst="rect">
            <a:avLst/>
          </a:prstGeom>
          <a:solidFill>
            <a:srgbClr val="FFFF00"/>
          </a:solidFill>
        </p:spPr>
        <p:txBody>
          <a:bodyPr wrap="square" rtlCol="0">
            <a:spAutoFit/>
          </a:bodyPr>
          <a:lstStyle/>
          <a:p>
            <a:r>
              <a:rPr lang="sl-SI" dirty="0" smtClean="0"/>
              <a:t>11. Kakšne so značilnosti klavzule DAP (skupine D)?</a:t>
            </a:r>
            <a:endParaRPr lang="sl-SI" dirty="0"/>
          </a:p>
        </p:txBody>
      </p:sp>
      <p:sp>
        <p:nvSpPr>
          <p:cNvPr id="5" name="PoljeZBesedilom 4">
            <a:hlinkClick r:id="rId2" action="ppaction://hlinksldjump"/>
          </p:cNvPr>
          <p:cNvSpPr txBox="1"/>
          <p:nvPr/>
        </p:nvSpPr>
        <p:spPr>
          <a:xfrm>
            <a:off x="612279" y="738188"/>
            <a:ext cx="6327704" cy="369332"/>
          </a:xfrm>
          <a:prstGeom prst="rect">
            <a:avLst/>
          </a:prstGeom>
          <a:solidFill>
            <a:schemeClr val="tx2">
              <a:lumMod val="20000"/>
              <a:lumOff val="80000"/>
            </a:schemeClr>
          </a:solidFill>
          <a:ln>
            <a:solidFill>
              <a:srgbClr val="FF0000"/>
            </a:solidFill>
          </a:ln>
        </p:spPr>
        <p:txBody>
          <a:bodyPr wrap="square" rtlCol="0">
            <a:spAutoFit/>
          </a:bodyPr>
          <a:lstStyle/>
          <a:p>
            <a:r>
              <a:rPr lang="sl-SI" dirty="0" smtClean="0"/>
              <a:t>Klavzula DAP (skupina D)</a:t>
            </a:r>
            <a:endParaRPr lang="sl-SI" dirty="0"/>
          </a:p>
        </p:txBody>
      </p:sp>
      <p:sp>
        <p:nvSpPr>
          <p:cNvPr id="6" name="PoljeZBesedilom 5"/>
          <p:cNvSpPr txBox="1"/>
          <p:nvPr/>
        </p:nvSpPr>
        <p:spPr>
          <a:xfrm>
            <a:off x="612279" y="1518078"/>
            <a:ext cx="6255695" cy="646331"/>
          </a:xfrm>
          <a:prstGeom prst="rect">
            <a:avLst/>
          </a:prstGeom>
          <a:solidFill>
            <a:schemeClr val="bg1"/>
          </a:solidFill>
          <a:ln>
            <a:solidFill>
              <a:schemeClr val="accent1">
                <a:shade val="95000"/>
                <a:satMod val="105000"/>
              </a:schemeClr>
            </a:solidFill>
          </a:ln>
        </p:spPr>
        <p:txBody>
          <a:bodyPr wrap="square" rtlCol="0">
            <a:spAutoFit/>
          </a:bodyPr>
          <a:lstStyle/>
          <a:p>
            <a:r>
              <a:rPr lang="sl-SI" b="1" dirty="0" smtClean="0"/>
              <a:t>klavzula DAP </a:t>
            </a:r>
            <a:r>
              <a:rPr lang="sl-SI" dirty="0" smtClean="0"/>
              <a:t>(dobavljeno na kraju, ang. </a:t>
            </a:r>
            <a:r>
              <a:rPr lang="sl-SI" b="1" dirty="0" err="1" smtClean="0"/>
              <a:t>delivered</a:t>
            </a:r>
            <a:r>
              <a:rPr lang="sl-SI" b="1" dirty="0" smtClean="0"/>
              <a:t> at place</a:t>
            </a:r>
            <a:r>
              <a:rPr lang="sl-SI" dirty="0" smtClean="0"/>
              <a:t>) označen (dogovorjen) </a:t>
            </a:r>
            <a:r>
              <a:rPr lang="sl-SI" dirty="0"/>
              <a:t>namembni kraj</a:t>
            </a:r>
          </a:p>
        </p:txBody>
      </p:sp>
      <p:cxnSp>
        <p:nvCxnSpPr>
          <p:cNvPr id="10" name="Raven povezovalnik 9"/>
          <p:cNvCxnSpPr/>
          <p:nvPr/>
        </p:nvCxnSpPr>
        <p:spPr>
          <a:xfrm>
            <a:off x="612279" y="1160943"/>
            <a:ext cx="0" cy="2313549"/>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846307" y="2521544"/>
            <a:ext cx="6093676" cy="646331"/>
          </a:xfrm>
          <a:prstGeom prst="rect">
            <a:avLst/>
          </a:prstGeom>
          <a:noFill/>
          <a:ln>
            <a:solidFill>
              <a:schemeClr val="tx1"/>
            </a:solidFill>
          </a:ln>
        </p:spPr>
        <p:txBody>
          <a:bodyPr wrap="square" rtlCol="0">
            <a:spAutoFit/>
          </a:bodyPr>
          <a:lstStyle/>
          <a:p>
            <a:r>
              <a:rPr lang="sl-SI" dirty="0" smtClean="0"/>
              <a:t>prodajalec </a:t>
            </a:r>
            <a:r>
              <a:rPr lang="sl-SI" dirty="0"/>
              <a:t>dobavi blago kupcu pripravljeno za razkladanje na prevoznem sredstvu v dogovorjenem namembnem </a:t>
            </a:r>
            <a:r>
              <a:rPr lang="sl-SI" dirty="0" smtClean="0"/>
              <a:t>kraju</a:t>
            </a:r>
            <a:endParaRPr lang="sl-SI" dirty="0"/>
          </a:p>
        </p:txBody>
      </p:sp>
      <p:cxnSp>
        <p:nvCxnSpPr>
          <p:cNvPr id="12" name="Raven povezovalnik 11"/>
          <p:cNvCxnSpPr/>
          <p:nvPr/>
        </p:nvCxnSpPr>
        <p:spPr>
          <a:xfrm>
            <a:off x="612279" y="2828161"/>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846307" y="3332217"/>
            <a:ext cx="6093676" cy="369332"/>
          </a:xfrm>
          <a:prstGeom prst="rect">
            <a:avLst/>
          </a:prstGeom>
          <a:noFill/>
          <a:ln>
            <a:solidFill>
              <a:schemeClr val="tx1"/>
            </a:solidFill>
          </a:ln>
        </p:spPr>
        <p:txBody>
          <a:bodyPr wrap="square" rtlCol="0">
            <a:spAutoFit/>
          </a:bodyPr>
          <a:lstStyle/>
          <a:p>
            <a:r>
              <a:rPr lang="sl-SI" dirty="0" smtClean="0"/>
              <a:t>vse oblike prevoza</a:t>
            </a:r>
            <a:endParaRPr lang="sl-SI" dirty="0"/>
          </a:p>
        </p:txBody>
      </p:sp>
      <p:cxnSp>
        <p:nvCxnSpPr>
          <p:cNvPr id="26" name="Raven povezovalnik 25"/>
          <p:cNvCxnSpPr/>
          <p:nvPr/>
        </p:nvCxnSpPr>
        <p:spPr>
          <a:xfrm>
            <a:off x="612279" y="3474492"/>
            <a:ext cx="21602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1651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234132"/>
            <a:ext cx="6405840" cy="369332"/>
          </a:xfrm>
          <a:prstGeom prst="rect">
            <a:avLst/>
          </a:prstGeom>
          <a:solidFill>
            <a:srgbClr val="FFFF00"/>
          </a:solidFill>
        </p:spPr>
        <p:txBody>
          <a:bodyPr wrap="square" rtlCol="0">
            <a:spAutoFit/>
          </a:bodyPr>
          <a:lstStyle/>
          <a:p>
            <a:r>
              <a:rPr lang="sl-SI" dirty="0" smtClean="0"/>
              <a:t>12. Kakšne so značilnosti klavzule DAT (skupine D)?</a:t>
            </a:r>
            <a:endParaRPr lang="sl-SI" dirty="0"/>
          </a:p>
        </p:txBody>
      </p:sp>
      <p:sp>
        <p:nvSpPr>
          <p:cNvPr id="5" name="PoljeZBesedilom 4">
            <a:hlinkClick r:id="rId2" action="ppaction://hlinksldjump"/>
          </p:cNvPr>
          <p:cNvSpPr txBox="1"/>
          <p:nvPr/>
        </p:nvSpPr>
        <p:spPr>
          <a:xfrm>
            <a:off x="612279" y="738188"/>
            <a:ext cx="6327704" cy="369332"/>
          </a:xfrm>
          <a:prstGeom prst="rect">
            <a:avLst/>
          </a:prstGeom>
          <a:solidFill>
            <a:schemeClr val="tx2">
              <a:lumMod val="20000"/>
              <a:lumOff val="80000"/>
            </a:schemeClr>
          </a:solidFill>
          <a:ln>
            <a:solidFill>
              <a:srgbClr val="FF0000"/>
            </a:solidFill>
          </a:ln>
        </p:spPr>
        <p:txBody>
          <a:bodyPr wrap="square" rtlCol="0">
            <a:spAutoFit/>
          </a:bodyPr>
          <a:lstStyle/>
          <a:p>
            <a:r>
              <a:rPr lang="sl-SI" dirty="0" smtClean="0"/>
              <a:t>Klavzula DAT (skupina D)</a:t>
            </a:r>
            <a:endParaRPr lang="sl-SI" dirty="0"/>
          </a:p>
        </p:txBody>
      </p:sp>
      <p:sp>
        <p:nvSpPr>
          <p:cNvPr id="6" name="PoljeZBesedilom 5"/>
          <p:cNvSpPr txBox="1"/>
          <p:nvPr/>
        </p:nvSpPr>
        <p:spPr>
          <a:xfrm>
            <a:off x="612279" y="1518078"/>
            <a:ext cx="6255695" cy="923330"/>
          </a:xfrm>
          <a:prstGeom prst="rect">
            <a:avLst/>
          </a:prstGeom>
          <a:solidFill>
            <a:schemeClr val="bg1"/>
          </a:solidFill>
          <a:ln>
            <a:solidFill>
              <a:schemeClr val="accent1">
                <a:shade val="95000"/>
                <a:satMod val="105000"/>
              </a:schemeClr>
            </a:solidFill>
          </a:ln>
        </p:spPr>
        <p:txBody>
          <a:bodyPr wrap="square" rtlCol="0">
            <a:spAutoFit/>
          </a:bodyPr>
          <a:lstStyle/>
          <a:p>
            <a:r>
              <a:rPr lang="sl-SI" b="1" dirty="0" smtClean="0"/>
              <a:t>klavzula DAT </a:t>
            </a:r>
            <a:r>
              <a:rPr lang="sl-SI" dirty="0" smtClean="0"/>
              <a:t>(dobavljeno na terminalu, ang. </a:t>
            </a:r>
            <a:r>
              <a:rPr lang="sl-SI" b="1" dirty="0" err="1" smtClean="0"/>
              <a:t>delivered</a:t>
            </a:r>
            <a:r>
              <a:rPr lang="sl-SI" b="1" dirty="0" smtClean="0"/>
              <a:t> at terminal</a:t>
            </a:r>
            <a:r>
              <a:rPr lang="sl-SI" dirty="0"/>
              <a:t>) dogovorjena namembna luka ali dogovorjen namembni kraj</a:t>
            </a:r>
          </a:p>
        </p:txBody>
      </p:sp>
      <p:cxnSp>
        <p:nvCxnSpPr>
          <p:cNvPr id="10" name="Raven povezovalnik 9"/>
          <p:cNvCxnSpPr/>
          <p:nvPr/>
        </p:nvCxnSpPr>
        <p:spPr>
          <a:xfrm>
            <a:off x="612279" y="1160943"/>
            <a:ext cx="0" cy="3177645"/>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846307" y="2870551"/>
            <a:ext cx="6093676" cy="923330"/>
          </a:xfrm>
          <a:prstGeom prst="rect">
            <a:avLst/>
          </a:prstGeom>
          <a:noFill/>
          <a:ln>
            <a:solidFill>
              <a:schemeClr val="tx1"/>
            </a:solidFill>
          </a:ln>
        </p:spPr>
        <p:txBody>
          <a:bodyPr wrap="square" rtlCol="0">
            <a:spAutoFit/>
          </a:bodyPr>
          <a:lstStyle/>
          <a:p>
            <a:r>
              <a:rPr lang="sl-SI" dirty="0" smtClean="0"/>
              <a:t>prodajalec </a:t>
            </a:r>
            <a:r>
              <a:rPr lang="sl-SI" dirty="0"/>
              <a:t>dobavi blago kupcu razloženo s prevoznega sredstva na dogovorjenem terminalu v dogovorjeni namembni luki ali kraju</a:t>
            </a:r>
          </a:p>
        </p:txBody>
      </p:sp>
      <p:cxnSp>
        <p:nvCxnSpPr>
          <p:cNvPr id="12" name="Raven povezovalnik 11"/>
          <p:cNvCxnSpPr/>
          <p:nvPr/>
        </p:nvCxnSpPr>
        <p:spPr>
          <a:xfrm>
            <a:off x="612279" y="3177168"/>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846307" y="4185280"/>
            <a:ext cx="6093676" cy="369332"/>
          </a:xfrm>
          <a:prstGeom prst="rect">
            <a:avLst/>
          </a:prstGeom>
          <a:noFill/>
          <a:ln>
            <a:solidFill>
              <a:schemeClr val="tx1"/>
            </a:solidFill>
          </a:ln>
        </p:spPr>
        <p:txBody>
          <a:bodyPr wrap="square" rtlCol="0">
            <a:spAutoFit/>
          </a:bodyPr>
          <a:lstStyle/>
          <a:p>
            <a:r>
              <a:rPr lang="sl-SI" dirty="0" smtClean="0"/>
              <a:t>vse oblike prevoza</a:t>
            </a:r>
            <a:endParaRPr lang="sl-SI" dirty="0"/>
          </a:p>
        </p:txBody>
      </p:sp>
      <p:cxnSp>
        <p:nvCxnSpPr>
          <p:cNvPr id="26" name="Raven povezovalnik 25"/>
          <p:cNvCxnSpPr/>
          <p:nvPr/>
        </p:nvCxnSpPr>
        <p:spPr>
          <a:xfrm>
            <a:off x="612279" y="4338588"/>
            <a:ext cx="21602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384642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234132"/>
            <a:ext cx="6405840" cy="369332"/>
          </a:xfrm>
          <a:prstGeom prst="rect">
            <a:avLst/>
          </a:prstGeom>
          <a:solidFill>
            <a:srgbClr val="FFFF00"/>
          </a:solidFill>
        </p:spPr>
        <p:txBody>
          <a:bodyPr wrap="square" rtlCol="0">
            <a:spAutoFit/>
          </a:bodyPr>
          <a:lstStyle/>
          <a:p>
            <a:r>
              <a:rPr lang="sl-SI" dirty="0" smtClean="0"/>
              <a:t>12. Kakšne so značilnosti klavzule DDP (skupine D)?</a:t>
            </a:r>
            <a:endParaRPr lang="sl-SI" dirty="0"/>
          </a:p>
        </p:txBody>
      </p:sp>
      <p:sp>
        <p:nvSpPr>
          <p:cNvPr id="5" name="PoljeZBesedilom 4">
            <a:hlinkClick r:id="rId2" action="ppaction://hlinksldjump"/>
          </p:cNvPr>
          <p:cNvSpPr txBox="1"/>
          <p:nvPr/>
        </p:nvSpPr>
        <p:spPr>
          <a:xfrm>
            <a:off x="612279" y="738188"/>
            <a:ext cx="6327704" cy="369332"/>
          </a:xfrm>
          <a:prstGeom prst="rect">
            <a:avLst/>
          </a:prstGeom>
          <a:solidFill>
            <a:schemeClr val="tx2">
              <a:lumMod val="20000"/>
              <a:lumOff val="80000"/>
            </a:schemeClr>
          </a:solidFill>
          <a:ln>
            <a:solidFill>
              <a:srgbClr val="FF0000"/>
            </a:solidFill>
          </a:ln>
        </p:spPr>
        <p:txBody>
          <a:bodyPr wrap="square" rtlCol="0">
            <a:spAutoFit/>
          </a:bodyPr>
          <a:lstStyle/>
          <a:p>
            <a:r>
              <a:rPr lang="sl-SI" dirty="0" smtClean="0"/>
              <a:t>Klavzula DDP (skupina D)</a:t>
            </a:r>
            <a:endParaRPr lang="sl-SI" dirty="0"/>
          </a:p>
        </p:txBody>
      </p:sp>
      <p:sp>
        <p:nvSpPr>
          <p:cNvPr id="6" name="PoljeZBesedilom 5"/>
          <p:cNvSpPr txBox="1"/>
          <p:nvPr/>
        </p:nvSpPr>
        <p:spPr>
          <a:xfrm>
            <a:off x="612279" y="1518078"/>
            <a:ext cx="6255695" cy="646331"/>
          </a:xfrm>
          <a:prstGeom prst="rect">
            <a:avLst/>
          </a:prstGeom>
          <a:solidFill>
            <a:schemeClr val="bg1"/>
          </a:solidFill>
          <a:ln>
            <a:solidFill>
              <a:schemeClr val="accent1">
                <a:shade val="95000"/>
                <a:satMod val="105000"/>
              </a:schemeClr>
            </a:solidFill>
          </a:ln>
        </p:spPr>
        <p:txBody>
          <a:bodyPr wrap="square" rtlCol="0">
            <a:spAutoFit/>
          </a:bodyPr>
          <a:lstStyle/>
          <a:p>
            <a:r>
              <a:rPr lang="sl-SI" b="1" dirty="0" smtClean="0"/>
              <a:t>klavzula DDP </a:t>
            </a:r>
            <a:r>
              <a:rPr lang="sl-SI" dirty="0"/>
              <a:t>(dobavljeno ocarinjeno, </a:t>
            </a:r>
            <a:r>
              <a:rPr lang="sl-SI" dirty="0" smtClean="0"/>
              <a:t>ang. </a:t>
            </a:r>
            <a:r>
              <a:rPr lang="sl-SI" b="1" dirty="0" err="1"/>
              <a:t>Delivered</a:t>
            </a:r>
            <a:r>
              <a:rPr lang="sl-SI" b="1" dirty="0"/>
              <a:t> </a:t>
            </a:r>
            <a:r>
              <a:rPr lang="sl-SI" b="1" dirty="0" err="1"/>
              <a:t>Duty</a:t>
            </a:r>
            <a:r>
              <a:rPr lang="sl-SI" b="1" dirty="0"/>
              <a:t> </a:t>
            </a:r>
            <a:r>
              <a:rPr lang="sl-SI" b="1" dirty="0" err="1"/>
              <a:t>Paid</a:t>
            </a:r>
            <a:r>
              <a:rPr lang="sl-SI" dirty="0"/>
              <a:t>) </a:t>
            </a:r>
            <a:r>
              <a:rPr lang="sl-SI" dirty="0" smtClean="0"/>
              <a:t>Dogovorjen </a:t>
            </a:r>
            <a:r>
              <a:rPr lang="sl-SI" dirty="0"/>
              <a:t>kraj dobave v državi prejema</a:t>
            </a:r>
          </a:p>
        </p:txBody>
      </p:sp>
      <p:cxnSp>
        <p:nvCxnSpPr>
          <p:cNvPr id="10" name="Raven povezovalnik 9"/>
          <p:cNvCxnSpPr/>
          <p:nvPr/>
        </p:nvCxnSpPr>
        <p:spPr>
          <a:xfrm>
            <a:off x="612279" y="1160943"/>
            <a:ext cx="0" cy="3177645"/>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846307" y="2870551"/>
            <a:ext cx="6093676" cy="923330"/>
          </a:xfrm>
          <a:prstGeom prst="rect">
            <a:avLst/>
          </a:prstGeom>
          <a:noFill/>
          <a:ln>
            <a:solidFill>
              <a:schemeClr val="tx1"/>
            </a:solidFill>
          </a:ln>
        </p:spPr>
        <p:txBody>
          <a:bodyPr wrap="square" rtlCol="0">
            <a:spAutoFit/>
          </a:bodyPr>
          <a:lstStyle/>
          <a:p>
            <a:r>
              <a:rPr lang="sl-SI" smtClean="0"/>
              <a:t>prodajalec dobavi blago kupcu razloženo s prevoznega sredstva na dogovorjenem terminalu v dogovorjeni namembni luki ali kraju</a:t>
            </a:r>
            <a:endParaRPr lang="sl-SI" dirty="0"/>
          </a:p>
        </p:txBody>
      </p:sp>
      <p:cxnSp>
        <p:nvCxnSpPr>
          <p:cNvPr id="12" name="Raven povezovalnik 11"/>
          <p:cNvCxnSpPr/>
          <p:nvPr/>
        </p:nvCxnSpPr>
        <p:spPr>
          <a:xfrm>
            <a:off x="612279" y="3177168"/>
            <a:ext cx="216026"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846307" y="4185280"/>
            <a:ext cx="6093676" cy="369332"/>
          </a:xfrm>
          <a:prstGeom prst="rect">
            <a:avLst/>
          </a:prstGeom>
          <a:noFill/>
          <a:ln>
            <a:solidFill>
              <a:schemeClr val="tx1"/>
            </a:solidFill>
          </a:ln>
        </p:spPr>
        <p:txBody>
          <a:bodyPr wrap="square" rtlCol="0">
            <a:spAutoFit/>
          </a:bodyPr>
          <a:lstStyle/>
          <a:p>
            <a:r>
              <a:rPr lang="sl-SI" dirty="0" smtClean="0"/>
              <a:t>vse oblike prevoza</a:t>
            </a:r>
            <a:endParaRPr lang="sl-SI" dirty="0"/>
          </a:p>
        </p:txBody>
      </p:sp>
      <p:cxnSp>
        <p:nvCxnSpPr>
          <p:cNvPr id="26" name="Raven povezovalnik 25"/>
          <p:cNvCxnSpPr/>
          <p:nvPr/>
        </p:nvCxnSpPr>
        <p:spPr>
          <a:xfrm>
            <a:off x="612279" y="4338588"/>
            <a:ext cx="21602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764830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oljeZBesedilom 55"/>
          <p:cNvSpPr txBox="1"/>
          <p:nvPr/>
        </p:nvSpPr>
        <p:spPr>
          <a:xfrm>
            <a:off x="396255" y="-11509"/>
            <a:ext cx="6264696" cy="461665"/>
          </a:xfrm>
          <a:prstGeom prst="rect">
            <a:avLst/>
          </a:prstGeom>
          <a:noFill/>
        </p:spPr>
        <p:txBody>
          <a:bodyPr wrap="square" rtlCol="0">
            <a:spAutoFit/>
          </a:bodyPr>
          <a:lstStyle/>
          <a:p>
            <a:r>
              <a:rPr lang="sl-SI" sz="2400" dirty="0" smtClean="0"/>
              <a:t>9.7  PLAČILNI POGOJI V MEDNARODNI TRGOVINI</a:t>
            </a:r>
            <a:endParaRPr lang="sl-SI" sz="2400" dirty="0"/>
          </a:p>
        </p:txBody>
      </p:sp>
      <p:sp>
        <p:nvSpPr>
          <p:cNvPr id="35" name="PoljeZBesedilom 34"/>
          <p:cNvSpPr txBox="1"/>
          <p:nvPr/>
        </p:nvSpPr>
        <p:spPr>
          <a:xfrm>
            <a:off x="396255" y="952471"/>
            <a:ext cx="6840760" cy="369332"/>
          </a:xfrm>
          <a:prstGeom prst="rect">
            <a:avLst/>
          </a:prstGeom>
          <a:noFill/>
          <a:ln>
            <a:solidFill>
              <a:schemeClr val="accent1">
                <a:shade val="95000"/>
                <a:satMod val="105000"/>
              </a:schemeClr>
            </a:solidFill>
          </a:ln>
        </p:spPr>
        <p:txBody>
          <a:bodyPr wrap="square" rtlCol="0">
            <a:spAutoFit/>
          </a:bodyPr>
          <a:lstStyle/>
          <a:p>
            <a:r>
              <a:rPr lang="sl-SI" dirty="0" smtClean="0"/>
              <a:t>plačilni pogoji med kupcem in prodajalcem</a:t>
            </a:r>
            <a:endParaRPr lang="sl-SI" dirty="0"/>
          </a:p>
        </p:txBody>
      </p:sp>
      <p:sp>
        <p:nvSpPr>
          <p:cNvPr id="83" name="PoljeZBesedilom 82"/>
          <p:cNvSpPr txBox="1"/>
          <p:nvPr/>
        </p:nvSpPr>
        <p:spPr>
          <a:xfrm>
            <a:off x="327119" y="378148"/>
            <a:ext cx="6405840" cy="369332"/>
          </a:xfrm>
          <a:prstGeom prst="rect">
            <a:avLst/>
          </a:prstGeom>
          <a:solidFill>
            <a:srgbClr val="FFFF00"/>
          </a:solidFill>
        </p:spPr>
        <p:txBody>
          <a:bodyPr wrap="square" rtlCol="0">
            <a:spAutoFit/>
          </a:bodyPr>
          <a:lstStyle/>
          <a:p>
            <a:r>
              <a:rPr lang="sl-SI" dirty="0" smtClean="0"/>
              <a:t>1. Kakšne so značilnosti plačilnih pogojev?</a:t>
            </a:r>
            <a:endParaRPr lang="sl-SI" dirty="0"/>
          </a:p>
        </p:txBody>
      </p:sp>
      <p:cxnSp>
        <p:nvCxnSpPr>
          <p:cNvPr id="5" name="Raven povezovalnik 4"/>
          <p:cNvCxnSpPr/>
          <p:nvPr/>
        </p:nvCxnSpPr>
        <p:spPr>
          <a:xfrm>
            <a:off x="396255" y="1321803"/>
            <a:ext cx="0" cy="3081243"/>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612279" y="1592992"/>
            <a:ext cx="6624736" cy="376882"/>
          </a:xfrm>
          <a:prstGeom prst="rect">
            <a:avLst/>
          </a:prstGeom>
          <a:noFill/>
          <a:ln>
            <a:solidFill>
              <a:schemeClr val="accent1">
                <a:shade val="95000"/>
                <a:satMod val="105000"/>
              </a:schemeClr>
            </a:solidFill>
          </a:ln>
        </p:spPr>
        <p:txBody>
          <a:bodyPr wrap="square" rtlCol="0">
            <a:spAutoFit/>
          </a:bodyPr>
          <a:lstStyle/>
          <a:p>
            <a:r>
              <a:rPr lang="sl-SI" dirty="0" smtClean="0"/>
              <a:t>običajno določeni v kupo-prodajni pogodbi</a:t>
            </a:r>
            <a:endParaRPr lang="sl-SI" dirty="0"/>
          </a:p>
        </p:txBody>
      </p:sp>
      <p:cxnSp>
        <p:nvCxnSpPr>
          <p:cNvPr id="7" name="Raven povezovalnik 6"/>
          <p:cNvCxnSpPr/>
          <p:nvPr/>
        </p:nvCxnSpPr>
        <p:spPr>
          <a:xfrm>
            <a:off x="399127" y="1746300"/>
            <a:ext cx="213152" cy="0"/>
          </a:xfrm>
          <a:prstGeom prst="line">
            <a:avLst/>
          </a:prstGeom>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609407" y="2178348"/>
            <a:ext cx="6627608" cy="646331"/>
          </a:xfrm>
          <a:prstGeom prst="rect">
            <a:avLst/>
          </a:prstGeom>
          <a:noFill/>
          <a:ln>
            <a:solidFill>
              <a:schemeClr val="accent1">
                <a:shade val="95000"/>
                <a:satMod val="105000"/>
              </a:schemeClr>
            </a:solidFill>
          </a:ln>
        </p:spPr>
        <p:txBody>
          <a:bodyPr wrap="square" rtlCol="0">
            <a:spAutoFit/>
          </a:bodyPr>
          <a:lstStyle/>
          <a:p>
            <a:r>
              <a:rPr lang="sl-SI" dirty="0"/>
              <a:t>p</a:t>
            </a:r>
            <a:r>
              <a:rPr lang="sl-SI" dirty="0" smtClean="0"/>
              <a:t>o navadi jih določi prodajalec oz. izvoznik, prej presodi tržni položaj in glede na to:</a:t>
            </a:r>
            <a:endParaRPr lang="sl-SI" dirty="0"/>
          </a:p>
        </p:txBody>
      </p:sp>
      <p:cxnSp>
        <p:nvCxnSpPr>
          <p:cNvPr id="43" name="Raven povezovalnik 42"/>
          <p:cNvCxnSpPr/>
          <p:nvPr/>
        </p:nvCxnSpPr>
        <p:spPr>
          <a:xfrm>
            <a:off x="396255" y="2331656"/>
            <a:ext cx="2131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Raven povezovalnik 43"/>
          <p:cNvCxnSpPr/>
          <p:nvPr/>
        </p:nvCxnSpPr>
        <p:spPr>
          <a:xfrm>
            <a:off x="612279" y="2617947"/>
            <a:ext cx="0" cy="1153869"/>
          </a:xfrm>
          <a:prstGeom prst="line">
            <a:avLst/>
          </a:prstGeom>
        </p:spPr>
        <p:style>
          <a:lnRef idx="1">
            <a:schemeClr val="accent1"/>
          </a:lnRef>
          <a:fillRef idx="0">
            <a:schemeClr val="accent1"/>
          </a:fillRef>
          <a:effectRef idx="0">
            <a:schemeClr val="accent1"/>
          </a:effectRef>
          <a:fontRef idx="minor">
            <a:schemeClr val="tx1"/>
          </a:fontRef>
        </p:style>
      </p:cxnSp>
      <p:sp>
        <p:nvSpPr>
          <p:cNvPr id="46" name="PoljeZBesedilom 45"/>
          <p:cNvSpPr txBox="1"/>
          <p:nvPr/>
        </p:nvSpPr>
        <p:spPr>
          <a:xfrm>
            <a:off x="900311" y="2970436"/>
            <a:ext cx="6336704" cy="369332"/>
          </a:xfrm>
          <a:prstGeom prst="rect">
            <a:avLst/>
          </a:prstGeom>
          <a:noFill/>
          <a:ln>
            <a:solidFill>
              <a:schemeClr val="accent1">
                <a:shade val="95000"/>
                <a:satMod val="105000"/>
              </a:schemeClr>
            </a:solidFill>
          </a:ln>
        </p:spPr>
        <p:txBody>
          <a:bodyPr wrap="square" rtlCol="0">
            <a:spAutoFit/>
          </a:bodyPr>
          <a:lstStyle/>
          <a:p>
            <a:r>
              <a:rPr lang="sl-SI" dirty="0" smtClean="0"/>
              <a:t>prilagodi plačilne pogoje</a:t>
            </a:r>
            <a:endParaRPr lang="sl-SI" dirty="0"/>
          </a:p>
        </p:txBody>
      </p:sp>
      <p:cxnSp>
        <p:nvCxnSpPr>
          <p:cNvPr id="48" name="Raven povezovalnik 47"/>
          <p:cNvCxnSpPr/>
          <p:nvPr/>
        </p:nvCxnSpPr>
        <p:spPr>
          <a:xfrm>
            <a:off x="687159" y="3123744"/>
            <a:ext cx="203885" cy="0"/>
          </a:xfrm>
          <a:prstGeom prst="line">
            <a:avLst/>
          </a:prstGeom>
        </p:spPr>
        <p:style>
          <a:lnRef idx="1">
            <a:schemeClr val="accent1"/>
          </a:lnRef>
          <a:fillRef idx="0">
            <a:schemeClr val="accent1"/>
          </a:fillRef>
          <a:effectRef idx="0">
            <a:schemeClr val="accent1"/>
          </a:effectRef>
          <a:fontRef idx="minor">
            <a:schemeClr val="tx1"/>
          </a:fontRef>
        </p:style>
      </p:cxnSp>
      <p:sp>
        <p:nvSpPr>
          <p:cNvPr id="49" name="PoljeZBesedilom 48"/>
          <p:cNvSpPr txBox="1"/>
          <p:nvPr/>
        </p:nvSpPr>
        <p:spPr>
          <a:xfrm>
            <a:off x="897439" y="3618508"/>
            <a:ext cx="6336704" cy="369332"/>
          </a:xfrm>
          <a:prstGeom prst="rect">
            <a:avLst/>
          </a:prstGeom>
          <a:noFill/>
          <a:ln>
            <a:solidFill>
              <a:schemeClr val="accent1">
                <a:shade val="95000"/>
                <a:satMod val="105000"/>
              </a:schemeClr>
            </a:solidFill>
          </a:ln>
        </p:spPr>
        <p:txBody>
          <a:bodyPr wrap="square" rtlCol="0">
            <a:spAutoFit/>
          </a:bodyPr>
          <a:lstStyle/>
          <a:p>
            <a:r>
              <a:rPr lang="sl-SI" dirty="0" smtClean="0"/>
              <a:t>prilagodi plačilne instrumente</a:t>
            </a:r>
            <a:endParaRPr lang="sl-SI" dirty="0"/>
          </a:p>
        </p:txBody>
      </p:sp>
      <p:cxnSp>
        <p:nvCxnSpPr>
          <p:cNvPr id="50" name="Raven povezovalnik 49"/>
          <p:cNvCxnSpPr/>
          <p:nvPr/>
        </p:nvCxnSpPr>
        <p:spPr>
          <a:xfrm>
            <a:off x="684287" y="3771816"/>
            <a:ext cx="203885"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609407" y="4249738"/>
            <a:ext cx="6624736" cy="376882"/>
          </a:xfrm>
          <a:prstGeom prst="rect">
            <a:avLst/>
          </a:prstGeom>
          <a:noFill/>
          <a:ln>
            <a:solidFill>
              <a:schemeClr val="accent1">
                <a:shade val="95000"/>
                <a:satMod val="105000"/>
              </a:schemeClr>
            </a:solidFill>
          </a:ln>
        </p:spPr>
        <p:txBody>
          <a:bodyPr wrap="square" rtlCol="0">
            <a:spAutoFit/>
          </a:bodyPr>
          <a:lstStyle/>
          <a:p>
            <a:r>
              <a:rPr lang="sl-SI" dirty="0" smtClean="0"/>
              <a:t>s plačilnimi pogoji pogodbeni stranki določita:</a:t>
            </a:r>
            <a:endParaRPr lang="sl-SI" dirty="0"/>
          </a:p>
        </p:txBody>
      </p:sp>
      <p:cxnSp>
        <p:nvCxnSpPr>
          <p:cNvPr id="53" name="Raven povezovalnik 52"/>
          <p:cNvCxnSpPr/>
          <p:nvPr/>
        </p:nvCxnSpPr>
        <p:spPr>
          <a:xfrm>
            <a:off x="396255" y="4403046"/>
            <a:ext cx="2131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Raven povezovalnik 56"/>
          <p:cNvCxnSpPr/>
          <p:nvPr/>
        </p:nvCxnSpPr>
        <p:spPr>
          <a:xfrm>
            <a:off x="612279" y="4626620"/>
            <a:ext cx="0" cy="1800200"/>
          </a:xfrm>
          <a:prstGeom prst="line">
            <a:avLst/>
          </a:prstGeom>
        </p:spPr>
        <p:style>
          <a:lnRef idx="1">
            <a:schemeClr val="accent1"/>
          </a:lnRef>
          <a:fillRef idx="0">
            <a:schemeClr val="accent1"/>
          </a:fillRef>
          <a:effectRef idx="0">
            <a:schemeClr val="accent1"/>
          </a:effectRef>
          <a:fontRef idx="minor">
            <a:schemeClr val="tx1"/>
          </a:fontRef>
        </p:style>
      </p:cxnSp>
      <p:sp>
        <p:nvSpPr>
          <p:cNvPr id="58" name="PoljeZBesedilom 57"/>
          <p:cNvSpPr txBox="1"/>
          <p:nvPr/>
        </p:nvSpPr>
        <p:spPr>
          <a:xfrm>
            <a:off x="900311" y="4979109"/>
            <a:ext cx="6336704" cy="369332"/>
          </a:xfrm>
          <a:prstGeom prst="rect">
            <a:avLst/>
          </a:prstGeom>
          <a:noFill/>
          <a:ln>
            <a:solidFill>
              <a:schemeClr val="accent1">
                <a:shade val="95000"/>
                <a:satMod val="105000"/>
              </a:schemeClr>
            </a:solidFill>
          </a:ln>
        </p:spPr>
        <p:txBody>
          <a:bodyPr wrap="square" rtlCol="0">
            <a:spAutoFit/>
          </a:bodyPr>
          <a:lstStyle/>
          <a:p>
            <a:r>
              <a:rPr lang="sl-SI" dirty="0" smtClean="0"/>
              <a:t>kraj izpolnitve plačila</a:t>
            </a:r>
            <a:endParaRPr lang="sl-SI" dirty="0"/>
          </a:p>
        </p:txBody>
      </p:sp>
      <p:cxnSp>
        <p:nvCxnSpPr>
          <p:cNvPr id="59" name="Raven povezovalnik 58"/>
          <p:cNvCxnSpPr/>
          <p:nvPr/>
        </p:nvCxnSpPr>
        <p:spPr>
          <a:xfrm>
            <a:off x="687159" y="5132417"/>
            <a:ext cx="203885" cy="0"/>
          </a:xfrm>
          <a:prstGeom prst="line">
            <a:avLst/>
          </a:prstGeom>
        </p:spPr>
        <p:style>
          <a:lnRef idx="1">
            <a:schemeClr val="accent1"/>
          </a:lnRef>
          <a:fillRef idx="0">
            <a:schemeClr val="accent1"/>
          </a:fillRef>
          <a:effectRef idx="0">
            <a:schemeClr val="accent1"/>
          </a:effectRef>
          <a:fontRef idx="minor">
            <a:schemeClr val="tx1"/>
          </a:fontRef>
        </p:style>
      </p:cxnSp>
      <p:sp>
        <p:nvSpPr>
          <p:cNvPr id="60" name="PoljeZBesedilom 59"/>
          <p:cNvSpPr txBox="1"/>
          <p:nvPr/>
        </p:nvSpPr>
        <p:spPr>
          <a:xfrm>
            <a:off x="897439" y="5627181"/>
            <a:ext cx="6336704" cy="369332"/>
          </a:xfrm>
          <a:prstGeom prst="rect">
            <a:avLst/>
          </a:prstGeom>
          <a:noFill/>
          <a:ln>
            <a:solidFill>
              <a:schemeClr val="accent1">
                <a:shade val="95000"/>
                <a:satMod val="105000"/>
              </a:schemeClr>
            </a:solidFill>
          </a:ln>
        </p:spPr>
        <p:txBody>
          <a:bodyPr wrap="square" rtlCol="0">
            <a:spAutoFit/>
          </a:bodyPr>
          <a:lstStyle/>
          <a:p>
            <a:r>
              <a:rPr lang="sl-SI" dirty="0" smtClean="0"/>
              <a:t>čas izpolnitve plačila</a:t>
            </a:r>
            <a:endParaRPr lang="sl-SI" dirty="0"/>
          </a:p>
        </p:txBody>
      </p:sp>
      <p:cxnSp>
        <p:nvCxnSpPr>
          <p:cNvPr id="61" name="Raven povezovalnik 60"/>
          <p:cNvCxnSpPr/>
          <p:nvPr/>
        </p:nvCxnSpPr>
        <p:spPr>
          <a:xfrm>
            <a:off x="684287" y="5780489"/>
            <a:ext cx="203885" cy="0"/>
          </a:xfrm>
          <a:prstGeom prst="line">
            <a:avLst/>
          </a:prstGeom>
        </p:spPr>
        <p:style>
          <a:lnRef idx="1">
            <a:schemeClr val="accent1"/>
          </a:lnRef>
          <a:fillRef idx="0">
            <a:schemeClr val="accent1"/>
          </a:fillRef>
          <a:effectRef idx="0">
            <a:schemeClr val="accent1"/>
          </a:effectRef>
          <a:fontRef idx="minor">
            <a:schemeClr val="tx1"/>
          </a:fontRef>
        </p:style>
      </p:cxnSp>
      <p:sp>
        <p:nvSpPr>
          <p:cNvPr id="62" name="PoljeZBesedilom 61"/>
          <p:cNvSpPr txBox="1"/>
          <p:nvPr/>
        </p:nvSpPr>
        <p:spPr>
          <a:xfrm>
            <a:off x="897439" y="6273512"/>
            <a:ext cx="6336704" cy="369332"/>
          </a:xfrm>
          <a:prstGeom prst="rect">
            <a:avLst/>
          </a:prstGeom>
          <a:noFill/>
          <a:ln>
            <a:solidFill>
              <a:schemeClr val="accent1">
                <a:shade val="95000"/>
                <a:satMod val="105000"/>
              </a:schemeClr>
            </a:solidFill>
          </a:ln>
        </p:spPr>
        <p:txBody>
          <a:bodyPr wrap="square" rtlCol="0">
            <a:spAutoFit/>
          </a:bodyPr>
          <a:lstStyle/>
          <a:p>
            <a:r>
              <a:rPr lang="sl-SI" dirty="0" smtClean="0"/>
              <a:t>način izpolnitve plačila (plačilni instrument)</a:t>
            </a:r>
            <a:endParaRPr lang="sl-SI" dirty="0"/>
          </a:p>
        </p:txBody>
      </p:sp>
      <p:cxnSp>
        <p:nvCxnSpPr>
          <p:cNvPr id="63" name="Raven povezovalnik 62"/>
          <p:cNvCxnSpPr/>
          <p:nvPr/>
        </p:nvCxnSpPr>
        <p:spPr>
          <a:xfrm>
            <a:off x="684287" y="6426820"/>
            <a:ext cx="20388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72138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378148"/>
            <a:ext cx="6405840" cy="369332"/>
          </a:xfrm>
          <a:prstGeom prst="rect">
            <a:avLst/>
          </a:prstGeom>
          <a:solidFill>
            <a:srgbClr val="FFFF00"/>
          </a:solidFill>
        </p:spPr>
        <p:txBody>
          <a:bodyPr wrap="square" rtlCol="0">
            <a:spAutoFit/>
          </a:bodyPr>
          <a:lstStyle/>
          <a:p>
            <a:r>
              <a:rPr lang="sl-SI" dirty="0" smtClean="0"/>
              <a:t>2. Kakšna je vloga bank v plačilnem prometu s tujino?</a:t>
            </a:r>
            <a:endParaRPr lang="sl-SI" dirty="0"/>
          </a:p>
        </p:txBody>
      </p:sp>
      <p:sp>
        <p:nvSpPr>
          <p:cNvPr id="5" name="PoljeZBesedilom 4"/>
          <p:cNvSpPr txBox="1"/>
          <p:nvPr/>
        </p:nvSpPr>
        <p:spPr>
          <a:xfrm>
            <a:off x="540271" y="1098228"/>
            <a:ext cx="6696744" cy="369332"/>
          </a:xfrm>
          <a:prstGeom prst="rect">
            <a:avLst/>
          </a:prstGeom>
          <a:noFill/>
          <a:ln>
            <a:solidFill>
              <a:schemeClr val="tx1"/>
            </a:solidFill>
          </a:ln>
        </p:spPr>
        <p:txBody>
          <a:bodyPr wrap="square" rtlCol="0">
            <a:spAutoFit/>
          </a:bodyPr>
          <a:lstStyle/>
          <a:p>
            <a:r>
              <a:rPr lang="sl-SI" dirty="0"/>
              <a:t>b</a:t>
            </a:r>
            <a:r>
              <a:rPr lang="sl-SI" dirty="0" smtClean="0"/>
              <a:t>anke kot finančne ustanove v mednarodnem plačilnem prometu</a:t>
            </a:r>
            <a:endParaRPr lang="sl-SI" dirty="0"/>
          </a:p>
        </p:txBody>
      </p:sp>
      <p:cxnSp>
        <p:nvCxnSpPr>
          <p:cNvPr id="7" name="Raven puščični povezovalnik 6"/>
          <p:cNvCxnSpPr>
            <a:stCxn id="5" idx="2"/>
          </p:cNvCxnSpPr>
          <p:nvPr/>
        </p:nvCxnSpPr>
        <p:spPr>
          <a:xfrm>
            <a:off x="3888643" y="1467560"/>
            <a:ext cx="0" cy="1430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2304467" y="2920210"/>
            <a:ext cx="3168352" cy="369332"/>
          </a:xfrm>
          <a:prstGeom prst="rect">
            <a:avLst/>
          </a:prstGeom>
          <a:noFill/>
          <a:ln>
            <a:solidFill>
              <a:schemeClr val="tx1"/>
            </a:solidFill>
          </a:ln>
        </p:spPr>
        <p:txBody>
          <a:bodyPr wrap="square" rtlCol="0">
            <a:spAutoFit/>
          </a:bodyPr>
          <a:lstStyle/>
          <a:p>
            <a:r>
              <a:rPr lang="sl-SI" dirty="0" smtClean="0"/>
              <a:t>svojo dejavnostjo + izkušnjami</a:t>
            </a:r>
            <a:endParaRPr lang="sl-SI" dirty="0"/>
          </a:p>
        </p:txBody>
      </p:sp>
      <p:sp>
        <p:nvSpPr>
          <p:cNvPr id="9" name="PoljeZBesedilom 8"/>
          <p:cNvSpPr txBox="1"/>
          <p:nvPr/>
        </p:nvSpPr>
        <p:spPr>
          <a:xfrm>
            <a:off x="4068663" y="1945120"/>
            <a:ext cx="2232248" cy="369332"/>
          </a:xfrm>
          <a:prstGeom prst="rect">
            <a:avLst/>
          </a:prstGeom>
          <a:noFill/>
        </p:spPr>
        <p:txBody>
          <a:bodyPr wrap="square" rtlCol="0">
            <a:spAutoFit/>
          </a:bodyPr>
          <a:lstStyle/>
          <a:p>
            <a:r>
              <a:rPr lang="sl-SI" dirty="0" smtClean="0"/>
              <a:t>v veliko pomoč</a:t>
            </a:r>
            <a:endParaRPr lang="sl-SI" dirty="0"/>
          </a:p>
        </p:txBody>
      </p:sp>
      <p:cxnSp>
        <p:nvCxnSpPr>
          <p:cNvPr id="10" name="Raven puščični povezovalnik 9"/>
          <p:cNvCxnSpPr/>
          <p:nvPr/>
        </p:nvCxnSpPr>
        <p:spPr>
          <a:xfrm>
            <a:off x="3924647" y="3339768"/>
            <a:ext cx="0" cy="1430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252239" y="4770636"/>
            <a:ext cx="6840760" cy="369332"/>
          </a:xfrm>
          <a:prstGeom prst="rect">
            <a:avLst/>
          </a:prstGeom>
          <a:noFill/>
          <a:ln>
            <a:solidFill>
              <a:schemeClr val="tx1"/>
            </a:solidFill>
          </a:ln>
        </p:spPr>
        <p:txBody>
          <a:bodyPr wrap="square" rtlCol="0">
            <a:spAutoFit/>
          </a:bodyPr>
          <a:lstStyle/>
          <a:p>
            <a:r>
              <a:rPr lang="sl-SI" dirty="0" smtClean="0"/>
              <a:t>ustrezno varnost pred plačilnimi tveganji -&gt; preprečijo škodne dogodke</a:t>
            </a:r>
            <a:endParaRPr lang="sl-SI" dirty="0"/>
          </a:p>
        </p:txBody>
      </p:sp>
      <p:sp>
        <p:nvSpPr>
          <p:cNvPr id="12" name="PoljeZBesedilom 11"/>
          <p:cNvSpPr txBox="1"/>
          <p:nvPr/>
        </p:nvSpPr>
        <p:spPr>
          <a:xfrm>
            <a:off x="4068663" y="3825240"/>
            <a:ext cx="2232248" cy="369332"/>
          </a:xfrm>
          <a:prstGeom prst="rect">
            <a:avLst/>
          </a:prstGeom>
          <a:noFill/>
        </p:spPr>
        <p:txBody>
          <a:bodyPr wrap="square" rtlCol="0">
            <a:spAutoFit/>
          </a:bodyPr>
          <a:lstStyle/>
          <a:p>
            <a:r>
              <a:rPr lang="sl-SI" dirty="0" smtClean="0"/>
              <a:t>zagotovijo</a:t>
            </a:r>
            <a:endParaRPr lang="sl-SI" dirty="0"/>
          </a:p>
        </p:txBody>
      </p:sp>
      <p:sp>
        <p:nvSpPr>
          <p:cNvPr id="13" name="Desni zaviti oklepaj 12"/>
          <p:cNvSpPr/>
          <p:nvPr/>
        </p:nvSpPr>
        <p:spPr>
          <a:xfrm rot="5400000">
            <a:off x="3548490" y="2084963"/>
            <a:ext cx="560146" cy="700288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4" name="PoljeZBesedilom 13"/>
          <p:cNvSpPr txBox="1"/>
          <p:nvPr/>
        </p:nvSpPr>
        <p:spPr>
          <a:xfrm>
            <a:off x="1418612" y="5948627"/>
            <a:ext cx="5796855" cy="369332"/>
          </a:xfrm>
          <a:prstGeom prst="rect">
            <a:avLst/>
          </a:prstGeom>
          <a:noFill/>
        </p:spPr>
        <p:txBody>
          <a:bodyPr wrap="square" rtlCol="0">
            <a:spAutoFit/>
          </a:bodyPr>
          <a:lstStyle/>
          <a:p>
            <a:r>
              <a:rPr lang="sl-SI" dirty="0" smtClean="0"/>
              <a:t>banke si za to opravilo zaračunajo ustrezno plačilo stroškov</a:t>
            </a:r>
            <a:endParaRPr lang="sl-SI" dirty="0"/>
          </a:p>
        </p:txBody>
      </p:sp>
    </p:spTree>
    <p:extLst>
      <p:ext uri="{BB962C8B-B14F-4D97-AF65-F5344CB8AC3E}">
        <p14:creationId xmlns:p14="http://schemas.microsoft.com/office/powerpoint/2010/main" val="28341738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4247" y="234132"/>
            <a:ext cx="6405840" cy="369332"/>
          </a:xfrm>
          <a:prstGeom prst="rect">
            <a:avLst/>
          </a:prstGeom>
          <a:solidFill>
            <a:srgbClr val="FFFF00"/>
          </a:solidFill>
        </p:spPr>
        <p:txBody>
          <a:bodyPr wrap="square" rtlCol="0">
            <a:spAutoFit/>
          </a:bodyPr>
          <a:lstStyle/>
          <a:p>
            <a:r>
              <a:rPr lang="sl-SI" dirty="0" smtClean="0"/>
              <a:t>3. Kakšne so značilnosti SEPA (</a:t>
            </a:r>
            <a:r>
              <a:rPr lang="sl-SI" dirty="0" err="1" smtClean="0"/>
              <a:t>Single</a:t>
            </a:r>
            <a:r>
              <a:rPr lang="sl-SI" dirty="0" smtClean="0"/>
              <a:t> Euro </a:t>
            </a:r>
            <a:r>
              <a:rPr lang="sl-SI" dirty="0" err="1" smtClean="0"/>
              <a:t>Payments</a:t>
            </a:r>
            <a:r>
              <a:rPr lang="sl-SI" dirty="0" smtClean="0"/>
              <a:t> Area)?</a:t>
            </a:r>
            <a:endParaRPr lang="sl-SI" dirty="0"/>
          </a:p>
        </p:txBody>
      </p:sp>
      <p:sp>
        <p:nvSpPr>
          <p:cNvPr id="5" name="PoljeZBesedilom 4"/>
          <p:cNvSpPr txBox="1"/>
          <p:nvPr/>
        </p:nvSpPr>
        <p:spPr>
          <a:xfrm>
            <a:off x="324247" y="882203"/>
            <a:ext cx="6984776" cy="369332"/>
          </a:xfrm>
          <a:prstGeom prst="rect">
            <a:avLst/>
          </a:prstGeom>
          <a:noFill/>
          <a:ln>
            <a:solidFill>
              <a:schemeClr val="tx1"/>
            </a:solidFill>
          </a:ln>
        </p:spPr>
        <p:txBody>
          <a:bodyPr wrap="square" rtlCol="0">
            <a:spAutoFit/>
          </a:bodyPr>
          <a:lstStyle/>
          <a:p>
            <a:r>
              <a:rPr lang="sl-SI" dirty="0" smtClean="0"/>
              <a:t>SEPA (</a:t>
            </a:r>
            <a:r>
              <a:rPr lang="sl-SI" dirty="0" err="1" smtClean="0"/>
              <a:t>Single</a:t>
            </a:r>
            <a:r>
              <a:rPr lang="sl-SI" dirty="0" smtClean="0"/>
              <a:t> Euro </a:t>
            </a:r>
            <a:r>
              <a:rPr lang="sl-SI" dirty="0" err="1" smtClean="0"/>
              <a:t>Payments</a:t>
            </a:r>
            <a:r>
              <a:rPr lang="sl-SI" dirty="0" smtClean="0"/>
              <a:t> Area)</a:t>
            </a:r>
            <a:endParaRPr lang="sl-SI" dirty="0"/>
          </a:p>
        </p:txBody>
      </p:sp>
      <p:cxnSp>
        <p:nvCxnSpPr>
          <p:cNvPr id="7" name="Raven povezovalnik 6"/>
          <p:cNvCxnSpPr/>
          <p:nvPr/>
        </p:nvCxnSpPr>
        <p:spPr>
          <a:xfrm>
            <a:off x="324247" y="1251536"/>
            <a:ext cx="0" cy="4927902"/>
          </a:xfrm>
          <a:prstGeom prst="line">
            <a:avLst/>
          </a:prstGeom>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540271" y="1530275"/>
            <a:ext cx="6768752" cy="369332"/>
          </a:xfrm>
          <a:prstGeom prst="rect">
            <a:avLst/>
          </a:prstGeom>
          <a:noFill/>
          <a:ln>
            <a:solidFill>
              <a:schemeClr val="tx1"/>
            </a:solidFill>
          </a:ln>
        </p:spPr>
        <p:txBody>
          <a:bodyPr wrap="square" rtlCol="0">
            <a:spAutoFit/>
          </a:bodyPr>
          <a:lstStyle/>
          <a:p>
            <a:r>
              <a:rPr lang="sl-SI" dirty="0"/>
              <a:t>p</a:t>
            </a:r>
            <a:r>
              <a:rPr lang="sl-SI" dirty="0" smtClean="0"/>
              <a:t>redstavlja enotno območje plačil v evrih</a:t>
            </a:r>
            <a:endParaRPr lang="sl-SI" dirty="0"/>
          </a:p>
        </p:txBody>
      </p:sp>
      <p:cxnSp>
        <p:nvCxnSpPr>
          <p:cNvPr id="10" name="Raven povezovalnik 9"/>
          <p:cNvCxnSpPr>
            <a:stCxn id="8" idx="1"/>
          </p:cNvCxnSpPr>
          <p:nvPr/>
        </p:nvCxnSpPr>
        <p:spPr>
          <a:xfrm flipH="1">
            <a:off x="324247" y="1714941"/>
            <a:ext cx="216024" cy="2"/>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540271" y="2250356"/>
            <a:ext cx="6768752" cy="646331"/>
          </a:xfrm>
          <a:prstGeom prst="rect">
            <a:avLst/>
          </a:prstGeom>
          <a:noFill/>
          <a:ln>
            <a:solidFill>
              <a:schemeClr val="tx1"/>
            </a:solidFill>
          </a:ln>
        </p:spPr>
        <p:txBody>
          <a:bodyPr wrap="square" rtlCol="0">
            <a:spAutoFit/>
          </a:bodyPr>
          <a:lstStyle/>
          <a:p>
            <a:r>
              <a:rPr lang="sl-SI" dirty="0" smtClean="0"/>
              <a:t>v tem območju podjetja in drugi uporabniki plačilnih storitev lahko plačujejo in sprejemajo plačila v evrih</a:t>
            </a:r>
            <a:endParaRPr lang="sl-SI" dirty="0"/>
          </a:p>
        </p:txBody>
      </p:sp>
      <p:sp>
        <p:nvSpPr>
          <p:cNvPr id="13" name="PoljeZBesedilom 12"/>
          <p:cNvSpPr txBox="1"/>
          <p:nvPr/>
        </p:nvSpPr>
        <p:spPr>
          <a:xfrm>
            <a:off x="828303" y="3220604"/>
            <a:ext cx="6480720" cy="369332"/>
          </a:xfrm>
          <a:prstGeom prst="rect">
            <a:avLst/>
          </a:prstGeom>
          <a:noFill/>
          <a:ln>
            <a:solidFill>
              <a:schemeClr val="tx1"/>
            </a:solidFill>
          </a:ln>
        </p:spPr>
        <p:txBody>
          <a:bodyPr wrap="square" rtlCol="0">
            <a:spAutoFit/>
          </a:bodyPr>
          <a:lstStyle/>
          <a:p>
            <a:r>
              <a:rPr lang="sl-SI" dirty="0" smtClean="0"/>
              <a:t>pod enakimi osnovnimi pogoji</a:t>
            </a:r>
            <a:endParaRPr lang="sl-SI" dirty="0"/>
          </a:p>
        </p:txBody>
      </p:sp>
      <p:cxnSp>
        <p:nvCxnSpPr>
          <p:cNvPr id="14" name="Raven povezovalnik 13"/>
          <p:cNvCxnSpPr/>
          <p:nvPr/>
        </p:nvCxnSpPr>
        <p:spPr>
          <a:xfrm flipH="1">
            <a:off x="324247" y="2538388"/>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PoljeZBesedilom 15"/>
          <p:cNvSpPr txBox="1"/>
          <p:nvPr/>
        </p:nvSpPr>
        <p:spPr>
          <a:xfrm>
            <a:off x="828303" y="3897248"/>
            <a:ext cx="6480720" cy="369332"/>
          </a:xfrm>
          <a:prstGeom prst="rect">
            <a:avLst/>
          </a:prstGeom>
          <a:noFill/>
          <a:ln>
            <a:solidFill>
              <a:schemeClr val="tx1"/>
            </a:solidFill>
          </a:ln>
        </p:spPr>
        <p:txBody>
          <a:bodyPr wrap="square" rtlCol="0">
            <a:spAutoFit/>
          </a:bodyPr>
          <a:lstStyle/>
          <a:p>
            <a:r>
              <a:rPr lang="sl-SI" dirty="0" smtClean="0"/>
              <a:t>pravicami</a:t>
            </a:r>
            <a:endParaRPr lang="sl-SI" dirty="0"/>
          </a:p>
        </p:txBody>
      </p:sp>
      <p:sp>
        <p:nvSpPr>
          <p:cNvPr id="17" name="PoljeZBesedilom 16"/>
          <p:cNvSpPr txBox="1"/>
          <p:nvPr/>
        </p:nvSpPr>
        <p:spPr>
          <a:xfrm>
            <a:off x="828303" y="4591730"/>
            <a:ext cx="6480720" cy="369332"/>
          </a:xfrm>
          <a:prstGeom prst="rect">
            <a:avLst/>
          </a:prstGeom>
          <a:noFill/>
          <a:ln>
            <a:solidFill>
              <a:schemeClr val="tx1"/>
            </a:solidFill>
          </a:ln>
        </p:spPr>
        <p:txBody>
          <a:bodyPr wrap="square" rtlCol="0">
            <a:spAutoFit/>
          </a:bodyPr>
          <a:lstStyle/>
          <a:p>
            <a:r>
              <a:rPr lang="sl-SI" dirty="0" smtClean="0"/>
              <a:t>obveznostmi</a:t>
            </a:r>
            <a:endParaRPr lang="sl-SI" dirty="0"/>
          </a:p>
        </p:txBody>
      </p:sp>
      <p:cxnSp>
        <p:nvCxnSpPr>
          <p:cNvPr id="19" name="Raven povezovalnik 18"/>
          <p:cNvCxnSpPr/>
          <p:nvPr/>
        </p:nvCxnSpPr>
        <p:spPr>
          <a:xfrm>
            <a:off x="540271" y="2896687"/>
            <a:ext cx="0" cy="187394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Raven povezovalnik 19"/>
          <p:cNvCxnSpPr/>
          <p:nvPr/>
        </p:nvCxnSpPr>
        <p:spPr>
          <a:xfrm flipH="1">
            <a:off x="612279" y="3402484"/>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Raven povezovalnik 20"/>
          <p:cNvCxnSpPr/>
          <p:nvPr/>
        </p:nvCxnSpPr>
        <p:spPr>
          <a:xfrm flipH="1">
            <a:off x="612279" y="4050556"/>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Raven povezovalnik 21"/>
          <p:cNvCxnSpPr/>
          <p:nvPr/>
        </p:nvCxnSpPr>
        <p:spPr>
          <a:xfrm flipH="1">
            <a:off x="612279" y="4770636"/>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Desni zaviti oklepaj 22"/>
          <p:cNvSpPr/>
          <p:nvPr/>
        </p:nvSpPr>
        <p:spPr>
          <a:xfrm rot="5400000">
            <a:off x="3771998" y="1928094"/>
            <a:ext cx="354768" cy="671928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24" name="PoljeZBesedilom 23"/>
          <p:cNvSpPr txBox="1"/>
          <p:nvPr/>
        </p:nvSpPr>
        <p:spPr>
          <a:xfrm>
            <a:off x="1836415" y="5512782"/>
            <a:ext cx="5135108" cy="369332"/>
          </a:xfrm>
          <a:prstGeom prst="rect">
            <a:avLst/>
          </a:prstGeom>
          <a:noFill/>
        </p:spPr>
        <p:txBody>
          <a:bodyPr wrap="square" rtlCol="0">
            <a:spAutoFit/>
          </a:bodyPr>
          <a:lstStyle/>
          <a:p>
            <a:r>
              <a:rPr lang="sl-SI" dirty="0" smtClean="0"/>
              <a:t>znotraj posamezne države EU kot med državami EU</a:t>
            </a:r>
            <a:endParaRPr lang="sl-SI" dirty="0"/>
          </a:p>
        </p:txBody>
      </p:sp>
      <p:sp>
        <p:nvSpPr>
          <p:cNvPr id="25" name="PoljeZBesedilom 24"/>
          <p:cNvSpPr txBox="1"/>
          <p:nvPr/>
        </p:nvSpPr>
        <p:spPr>
          <a:xfrm>
            <a:off x="612279" y="5994772"/>
            <a:ext cx="6768752" cy="369332"/>
          </a:xfrm>
          <a:prstGeom prst="rect">
            <a:avLst/>
          </a:prstGeom>
          <a:noFill/>
          <a:ln>
            <a:solidFill>
              <a:schemeClr val="tx1"/>
            </a:solidFill>
          </a:ln>
        </p:spPr>
        <p:txBody>
          <a:bodyPr wrap="square" rtlCol="0">
            <a:spAutoFit/>
          </a:bodyPr>
          <a:lstStyle/>
          <a:p>
            <a:r>
              <a:rPr lang="sl-SI" dirty="0" smtClean="0"/>
              <a:t>SEPA vključuje plačilne instrumente, Evropi najpogosteje uporabljajo:</a:t>
            </a:r>
            <a:endParaRPr lang="sl-SI" dirty="0"/>
          </a:p>
        </p:txBody>
      </p:sp>
      <p:cxnSp>
        <p:nvCxnSpPr>
          <p:cNvPr id="26" name="Raven povezovalnik 25"/>
          <p:cNvCxnSpPr>
            <a:stCxn id="25" idx="1"/>
          </p:cNvCxnSpPr>
          <p:nvPr/>
        </p:nvCxnSpPr>
        <p:spPr>
          <a:xfrm flipH="1">
            <a:off x="396255" y="6179438"/>
            <a:ext cx="216024" cy="2"/>
          </a:xfrm>
          <a:prstGeom prst="line">
            <a:avLst/>
          </a:prstGeom>
        </p:spPr>
        <p:style>
          <a:lnRef idx="1">
            <a:schemeClr val="accent1"/>
          </a:lnRef>
          <a:fillRef idx="0">
            <a:schemeClr val="accent1"/>
          </a:fillRef>
          <a:effectRef idx="0">
            <a:schemeClr val="accent1"/>
          </a:effectRef>
          <a:fontRef idx="minor">
            <a:schemeClr val="tx1"/>
          </a:fontRef>
        </p:style>
      </p:cxnSp>
      <p:sp>
        <p:nvSpPr>
          <p:cNvPr id="27" name="PoljeZBesedilom 26"/>
          <p:cNvSpPr txBox="1"/>
          <p:nvPr/>
        </p:nvSpPr>
        <p:spPr>
          <a:xfrm>
            <a:off x="900311" y="6702586"/>
            <a:ext cx="6480720" cy="369332"/>
          </a:xfrm>
          <a:prstGeom prst="rect">
            <a:avLst/>
          </a:prstGeom>
          <a:noFill/>
          <a:ln>
            <a:solidFill>
              <a:schemeClr val="tx1"/>
            </a:solidFill>
          </a:ln>
        </p:spPr>
        <p:txBody>
          <a:bodyPr wrap="square" rtlCol="0">
            <a:spAutoFit/>
          </a:bodyPr>
          <a:lstStyle/>
          <a:p>
            <a:r>
              <a:rPr lang="sl-SI" dirty="0" smtClean="0"/>
              <a:t>kreditna plačila (nakazila in prilivi)</a:t>
            </a:r>
            <a:endParaRPr lang="sl-SI" dirty="0"/>
          </a:p>
        </p:txBody>
      </p:sp>
      <p:sp>
        <p:nvSpPr>
          <p:cNvPr id="28" name="PoljeZBesedilom 27"/>
          <p:cNvSpPr txBox="1"/>
          <p:nvPr/>
        </p:nvSpPr>
        <p:spPr>
          <a:xfrm>
            <a:off x="900311" y="7379230"/>
            <a:ext cx="6480720" cy="369332"/>
          </a:xfrm>
          <a:prstGeom prst="rect">
            <a:avLst/>
          </a:prstGeom>
          <a:noFill/>
          <a:ln>
            <a:solidFill>
              <a:schemeClr val="tx1"/>
            </a:solidFill>
          </a:ln>
        </p:spPr>
        <p:txBody>
          <a:bodyPr wrap="square" rtlCol="0">
            <a:spAutoFit/>
          </a:bodyPr>
          <a:lstStyle/>
          <a:p>
            <a:r>
              <a:rPr lang="sl-SI" dirty="0" smtClean="0"/>
              <a:t>direktne obremenitve</a:t>
            </a:r>
            <a:endParaRPr lang="sl-SI" dirty="0"/>
          </a:p>
        </p:txBody>
      </p:sp>
      <p:sp>
        <p:nvSpPr>
          <p:cNvPr id="29" name="PoljeZBesedilom 28"/>
          <p:cNvSpPr txBox="1"/>
          <p:nvPr/>
        </p:nvSpPr>
        <p:spPr>
          <a:xfrm>
            <a:off x="900311" y="8073712"/>
            <a:ext cx="6480720" cy="369332"/>
          </a:xfrm>
          <a:prstGeom prst="rect">
            <a:avLst/>
          </a:prstGeom>
          <a:noFill/>
          <a:ln>
            <a:solidFill>
              <a:schemeClr val="tx1"/>
            </a:solidFill>
          </a:ln>
        </p:spPr>
        <p:txBody>
          <a:bodyPr wrap="square" rtlCol="0">
            <a:spAutoFit/>
          </a:bodyPr>
          <a:lstStyle/>
          <a:p>
            <a:r>
              <a:rPr lang="sl-SI" dirty="0" smtClean="0"/>
              <a:t>plačilne kartice</a:t>
            </a:r>
            <a:endParaRPr lang="sl-SI" dirty="0"/>
          </a:p>
        </p:txBody>
      </p:sp>
      <p:cxnSp>
        <p:nvCxnSpPr>
          <p:cNvPr id="30" name="Raven povezovalnik 29"/>
          <p:cNvCxnSpPr/>
          <p:nvPr/>
        </p:nvCxnSpPr>
        <p:spPr>
          <a:xfrm>
            <a:off x="612279" y="6378669"/>
            <a:ext cx="0" cy="2603321"/>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Raven povezovalnik 30"/>
          <p:cNvCxnSpPr/>
          <p:nvPr/>
        </p:nvCxnSpPr>
        <p:spPr>
          <a:xfrm flipH="1">
            <a:off x="684287" y="6884466"/>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Raven povezovalnik 31"/>
          <p:cNvCxnSpPr/>
          <p:nvPr/>
        </p:nvCxnSpPr>
        <p:spPr>
          <a:xfrm flipH="1">
            <a:off x="684287" y="7532538"/>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Raven povezovalnik 32"/>
          <p:cNvCxnSpPr/>
          <p:nvPr/>
        </p:nvCxnSpPr>
        <p:spPr>
          <a:xfrm flipH="1">
            <a:off x="684287" y="8252618"/>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PoljeZBesedilom 34"/>
          <p:cNvSpPr txBox="1"/>
          <p:nvPr/>
        </p:nvSpPr>
        <p:spPr>
          <a:xfrm>
            <a:off x="900311" y="8803084"/>
            <a:ext cx="6480720" cy="369332"/>
          </a:xfrm>
          <a:prstGeom prst="rect">
            <a:avLst/>
          </a:prstGeom>
          <a:noFill/>
          <a:ln>
            <a:solidFill>
              <a:schemeClr val="tx1"/>
            </a:solidFill>
          </a:ln>
        </p:spPr>
        <p:txBody>
          <a:bodyPr wrap="square" rtlCol="0">
            <a:spAutoFit/>
          </a:bodyPr>
          <a:lstStyle/>
          <a:p>
            <a:r>
              <a:rPr lang="sl-SI" dirty="0" smtClean="0"/>
              <a:t>gotovina v evrih</a:t>
            </a:r>
            <a:endParaRPr lang="sl-SI" dirty="0"/>
          </a:p>
        </p:txBody>
      </p:sp>
      <p:cxnSp>
        <p:nvCxnSpPr>
          <p:cNvPr id="36" name="Raven povezovalnik 35"/>
          <p:cNvCxnSpPr/>
          <p:nvPr/>
        </p:nvCxnSpPr>
        <p:spPr>
          <a:xfrm flipH="1">
            <a:off x="684287" y="8981990"/>
            <a:ext cx="21602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51149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4247" y="234132"/>
            <a:ext cx="6405840" cy="369332"/>
          </a:xfrm>
          <a:prstGeom prst="rect">
            <a:avLst/>
          </a:prstGeom>
          <a:solidFill>
            <a:srgbClr val="FFFF00"/>
          </a:solidFill>
        </p:spPr>
        <p:txBody>
          <a:bodyPr wrap="square" rtlCol="0">
            <a:spAutoFit/>
          </a:bodyPr>
          <a:lstStyle/>
          <a:p>
            <a:r>
              <a:rPr lang="sl-SI" dirty="0" smtClean="0"/>
              <a:t>4. Kakšne so značilnosti plačila v tujino?</a:t>
            </a:r>
            <a:endParaRPr lang="sl-SI" dirty="0"/>
          </a:p>
        </p:txBody>
      </p:sp>
      <p:sp>
        <p:nvSpPr>
          <p:cNvPr id="5" name="PoljeZBesedilom 4"/>
          <p:cNvSpPr txBox="1"/>
          <p:nvPr/>
        </p:nvSpPr>
        <p:spPr>
          <a:xfrm>
            <a:off x="324247" y="882203"/>
            <a:ext cx="6984776" cy="369332"/>
          </a:xfrm>
          <a:prstGeom prst="rect">
            <a:avLst/>
          </a:prstGeom>
          <a:noFill/>
          <a:ln>
            <a:solidFill>
              <a:schemeClr val="tx1"/>
            </a:solidFill>
          </a:ln>
        </p:spPr>
        <p:txBody>
          <a:bodyPr wrap="square" rtlCol="0">
            <a:spAutoFit/>
          </a:bodyPr>
          <a:lstStyle/>
          <a:p>
            <a:r>
              <a:rPr lang="sl-SI" dirty="0" smtClean="0"/>
              <a:t>plačilo v tujino</a:t>
            </a:r>
            <a:endParaRPr lang="sl-SI" dirty="0"/>
          </a:p>
        </p:txBody>
      </p:sp>
      <p:cxnSp>
        <p:nvCxnSpPr>
          <p:cNvPr id="6" name="Raven povezovalnik 5"/>
          <p:cNvCxnSpPr/>
          <p:nvPr/>
        </p:nvCxnSpPr>
        <p:spPr>
          <a:xfrm>
            <a:off x="324247" y="1251536"/>
            <a:ext cx="0" cy="1443642"/>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540271" y="1530275"/>
            <a:ext cx="6768752" cy="646331"/>
          </a:xfrm>
          <a:prstGeom prst="rect">
            <a:avLst/>
          </a:prstGeom>
          <a:noFill/>
          <a:ln>
            <a:solidFill>
              <a:schemeClr val="tx1"/>
            </a:solidFill>
          </a:ln>
        </p:spPr>
        <p:txBody>
          <a:bodyPr wrap="square" rtlCol="0">
            <a:spAutoFit/>
          </a:bodyPr>
          <a:lstStyle/>
          <a:p>
            <a:r>
              <a:rPr lang="sl-SI" dirty="0" smtClean="0"/>
              <a:t>enostaven instrument plačevanja, podjetje predloži banki pravilno izpolnjen nalog za plačilo tujemu partnerju</a:t>
            </a:r>
            <a:endParaRPr lang="sl-SI" dirty="0"/>
          </a:p>
        </p:txBody>
      </p:sp>
      <p:sp>
        <p:nvSpPr>
          <p:cNvPr id="9" name="PoljeZBesedilom 8"/>
          <p:cNvSpPr txBox="1"/>
          <p:nvPr/>
        </p:nvSpPr>
        <p:spPr>
          <a:xfrm>
            <a:off x="540271" y="2407146"/>
            <a:ext cx="6768752" cy="923330"/>
          </a:xfrm>
          <a:prstGeom prst="rect">
            <a:avLst/>
          </a:prstGeom>
          <a:noFill/>
          <a:ln>
            <a:solidFill>
              <a:schemeClr val="tx1"/>
            </a:solidFill>
          </a:ln>
        </p:spPr>
        <p:txBody>
          <a:bodyPr wrap="square" rtlCol="0">
            <a:spAutoFit/>
          </a:bodyPr>
          <a:lstStyle/>
          <a:p>
            <a:r>
              <a:rPr lang="sl-SI" dirty="0" smtClean="0"/>
              <a:t>nalog za plačilo v tujino izvrši prek tuje banke, pri kateri ima slovenska banka odprt račun (</a:t>
            </a:r>
            <a:r>
              <a:rPr lang="sl-SI" dirty="0" err="1" smtClean="0"/>
              <a:t>nostro</a:t>
            </a:r>
            <a:r>
              <a:rPr lang="sl-SI" dirty="0" smtClean="0"/>
              <a:t>) oz. ima tuja banka odprt račun pri slovenski banki (</a:t>
            </a:r>
            <a:r>
              <a:rPr lang="sl-SI" dirty="0" err="1" smtClean="0"/>
              <a:t>loro</a:t>
            </a:r>
            <a:r>
              <a:rPr lang="sl-SI" dirty="0" smtClean="0"/>
              <a:t>) </a:t>
            </a:r>
            <a:endParaRPr lang="sl-SI" dirty="0"/>
          </a:p>
        </p:txBody>
      </p:sp>
      <p:cxnSp>
        <p:nvCxnSpPr>
          <p:cNvPr id="11" name="Raven povezovalnik 10"/>
          <p:cNvCxnSpPr/>
          <p:nvPr/>
        </p:nvCxnSpPr>
        <p:spPr>
          <a:xfrm flipH="1">
            <a:off x="324247" y="2695178"/>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Raven povezovalnik 30"/>
          <p:cNvCxnSpPr/>
          <p:nvPr/>
        </p:nvCxnSpPr>
        <p:spPr>
          <a:xfrm flipH="1">
            <a:off x="324247" y="1890316"/>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33" name="PoljeZBesedilom 32"/>
          <p:cNvSpPr txBox="1"/>
          <p:nvPr/>
        </p:nvSpPr>
        <p:spPr>
          <a:xfrm>
            <a:off x="324247" y="3690516"/>
            <a:ext cx="6405840" cy="369332"/>
          </a:xfrm>
          <a:prstGeom prst="rect">
            <a:avLst/>
          </a:prstGeom>
          <a:solidFill>
            <a:srgbClr val="FFFF00"/>
          </a:solidFill>
        </p:spPr>
        <p:txBody>
          <a:bodyPr wrap="square" rtlCol="0">
            <a:spAutoFit/>
          </a:bodyPr>
          <a:lstStyle/>
          <a:p>
            <a:r>
              <a:rPr lang="sl-SI" dirty="0" smtClean="0"/>
              <a:t>5. Kakšne so značilnosti plačila iz tujine?</a:t>
            </a:r>
            <a:endParaRPr lang="sl-SI" dirty="0"/>
          </a:p>
        </p:txBody>
      </p:sp>
      <p:sp>
        <p:nvSpPr>
          <p:cNvPr id="34" name="PoljeZBesedilom 33"/>
          <p:cNvSpPr txBox="1"/>
          <p:nvPr/>
        </p:nvSpPr>
        <p:spPr>
          <a:xfrm>
            <a:off x="324247" y="4338587"/>
            <a:ext cx="6984776" cy="369332"/>
          </a:xfrm>
          <a:prstGeom prst="rect">
            <a:avLst/>
          </a:prstGeom>
          <a:noFill/>
          <a:ln>
            <a:solidFill>
              <a:schemeClr val="tx1"/>
            </a:solidFill>
          </a:ln>
        </p:spPr>
        <p:txBody>
          <a:bodyPr wrap="square" rtlCol="0">
            <a:spAutoFit/>
          </a:bodyPr>
          <a:lstStyle/>
          <a:p>
            <a:r>
              <a:rPr lang="sl-SI" dirty="0" smtClean="0"/>
              <a:t>plačilo iz tujine</a:t>
            </a:r>
            <a:endParaRPr lang="sl-SI" dirty="0"/>
          </a:p>
        </p:txBody>
      </p:sp>
      <p:cxnSp>
        <p:nvCxnSpPr>
          <p:cNvPr id="35" name="Raven povezovalnik 34"/>
          <p:cNvCxnSpPr/>
          <p:nvPr/>
        </p:nvCxnSpPr>
        <p:spPr>
          <a:xfrm>
            <a:off x="324247" y="4707920"/>
            <a:ext cx="0" cy="1358860"/>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540271" y="4986659"/>
            <a:ext cx="6768752" cy="369332"/>
          </a:xfrm>
          <a:prstGeom prst="rect">
            <a:avLst/>
          </a:prstGeom>
          <a:noFill/>
          <a:ln>
            <a:solidFill>
              <a:schemeClr val="tx1"/>
            </a:solidFill>
          </a:ln>
        </p:spPr>
        <p:txBody>
          <a:bodyPr wrap="square" rtlCol="0">
            <a:spAutoFit/>
          </a:bodyPr>
          <a:lstStyle/>
          <a:p>
            <a:r>
              <a:rPr lang="sl-SI" dirty="0" smtClean="0"/>
              <a:t>instrument prejema plačila s strani tujega partnerja</a:t>
            </a:r>
            <a:endParaRPr lang="sl-SI" dirty="0"/>
          </a:p>
        </p:txBody>
      </p:sp>
      <p:sp>
        <p:nvSpPr>
          <p:cNvPr id="37" name="PoljeZBesedilom 36"/>
          <p:cNvSpPr txBox="1"/>
          <p:nvPr/>
        </p:nvSpPr>
        <p:spPr>
          <a:xfrm>
            <a:off x="540271" y="5863530"/>
            <a:ext cx="6768752" cy="646331"/>
          </a:xfrm>
          <a:prstGeom prst="rect">
            <a:avLst/>
          </a:prstGeom>
          <a:noFill/>
          <a:ln>
            <a:solidFill>
              <a:schemeClr val="tx1"/>
            </a:solidFill>
          </a:ln>
        </p:spPr>
        <p:txBody>
          <a:bodyPr wrap="square" rtlCol="0">
            <a:spAutoFit/>
          </a:bodyPr>
          <a:lstStyle/>
          <a:p>
            <a:r>
              <a:rPr lang="sl-SI" dirty="0" smtClean="0"/>
              <a:t>plačilo iz tujine je nalog, ki ga kot nalogodajalec izda poslovna stranka v tujini v dobro prejemnika plačila pri slovenski banki</a:t>
            </a:r>
            <a:endParaRPr lang="sl-SI" dirty="0"/>
          </a:p>
        </p:txBody>
      </p:sp>
      <p:cxnSp>
        <p:nvCxnSpPr>
          <p:cNvPr id="38" name="Raven povezovalnik 37"/>
          <p:cNvCxnSpPr/>
          <p:nvPr/>
        </p:nvCxnSpPr>
        <p:spPr>
          <a:xfrm flipH="1">
            <a:off x="324247" y="6066780"/>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Raven povezovalnik 38"/>
          <p:cNvCxnSpPr/>
          <p:nvPr/>
        </p:nvCxnSpPr>
        <p:spPr>
          <a:xfrm flipH="1">
            <a:off x="324247" y="5346700"/>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399127" y="6849576"/>
            <a:ext cx="6405840" cy="646331"/>
          </a:xfrm>
          <a:prstGeom prst="rect">
            <a:avLst/>
          </a:prstGeom>
          <a:solidFill>
            <a:srgbClr val="FFFF00"/>
          </a:solidFill>
        </p:spPr>
        <p:txBody>
          <a:bodyPr wrap="square" rtlCol="0">
            <a:spAutoFit/>
          </a:bodyPr>
          <a:lstStyle/>
          <a:p>
            <a:r>
              <a:rPr lang="sl-SI" dirty="0" smtClean="0"/>
              <a:t>6. Kaj je SWIFT (</a:t>
            </a:r>
            <a:r>
              <a:rPr lang="sl-SI" dirty="0" err="1" smtClean="0"/>
              <a:t>Society</a:t>
            </a:r>
            <a:r>
              <a:rPr lang="sl-SI" dirty="0" smtClean="0"/>
              <a:t> </a:t>
            </a:r>
            <a:r>
              <a:rPr lang="sl-SI" dirty="0" err="1" smtClean="0"/>
              <a:t>for</a:t>
            </a:r>
            <a:r>
              <a:rPr lang="sl-SI" dirty="0" smtClean="0"/>
              <a:t> </a:t>
            </a:r>
            <a:r>
              <a:rPr lang="sl-SI" dirty="0" err="1" smtClean="0"/>
              <a:t>Worlwide</a:t>
            </a:r>
            <a:r>
              <a:rPr lang="sl-SI" dirty="0" smtClean="0"/>
              <a:t> </a:t>
            </a:r>
            <a:r>
              <a:rPr lang="sl-SI" dirty="0" err="1" smtClean="0"/>
              <a:t>Interbank</a:t>
            </a:r>
            <a:r>
              <a:rPr lang="sl-SI" dirty="0" smtClean="0"/>
              <a:t> </a:t>
            </a:r>
            <a:r>
              <a:rPr lang="sl-SI" dirty="0" err="1" smtClean="0"/>
              <a:t>Financal</a:t>
            </a:r>
            <a:r>
              <a:rPr lang="sl-SI" dirty="0" smtClean="0"/>
              <a:t> </a:t>
            </a:r>
            <a:r>
              <a:rPr lang="sl-SI" dirty="0" err="1" smtClean="0"/>
              <a:t>Telecomunication</a:t>
            </a:r>
            <a:r>
              <a:rPr lang="sl-SI" dirty="0" smtClean="0"/>
              <a:t>)?</a:t>
            </a:r>
            <a:endParaRPr lang="sl-SI" dirty="0"/>
          </a:p>
        </p:txBody>
      </p:sp>
      <p:sp>
        <p:nvSpPr>
          <p:cNvPr id="42" name="PoljeZBesedilom 41"/>
          <p:cNvSpPr txBox="1"/>
          <p:nvPr/>
        </p:nvSpPr>
        <p:spPr>
          <a:xfrm>
            <a:off x="399127" y="7722964"/>
            <a:ext cx="6693872" cy="646331"/>
          </a:xfrm>
          <a:prstGeom prst="rect">
            <a:avLst/>
          </a:prstGeom>
          <a:noFill/>
        </p:spPr>
        <p:txBody>
          <a:bodyPr wrap="square" rtlCol="0">
            <a:spAutoFit/>
          </a:bodyPr>
          <a:lstStyle/>
          <a:p>
            <a:r>
              <a:rPr lang="sl-SI" dirty="0" smtClean="0"/>
              <a:t>komunikacijska podlaga za plačilne sisteme v medbančnem komunikacijskem omrežju</a:t>
            </a:r>
            <a:endParaRPr lang="sl-SI" dirty="0"/>
          </a:p>
        </p:txBody>
      </p:sp>
    </p:spTree>
    <p:extLst>
      <p:ext uri="{BB962C8B-B14F-4D97-AF65-F5344CB8AC3E}">
        <p14:creationId xmlns:p14="http://schemas.microsoft.com/office/powerpoint/2010/main" val="15024109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99127" y="378148"/>
            <a:ext cx="6405840" cy="369332"/>
          </a:xfrm>
          <a:prstGeom prst="rect">
            <a:avLst/>
          </a:prstGeom>
          <a:solidFill>
            <a:srgbClr val="FFFF00"/>
          </a:solidFill>
        </p:spPr>
        <p:txBody>
          <a:bodyPr wrap="square" rtlCol="0">
            <a:spAutoFit/>
          </a:bodyPr>
          <a:lstStyle/>
          <a:p>
            <a:r>
              <a:rPr lang="sl-SI" dirty="0" smtClean="0"/>
              <a:t>7. Kakšne so značilnosti dokumentarnega akreditiva?</a:t>
            </a:r>
            <a:endParaRPr lang="sl-SI" dirty="0"/>
          </a:p>
        </p:txBody>
      </p:sp>
      <p:sp>
        <p:nvSpPr>
          <p:cNvPr id="5" name="PoljeZBesedilom 4"/>
          <p:cNvSpPr txBox="1"/>
          <p:nvPr/>
        </p:nvSpPr>
        <p:spPr>
          <a:xfrm>
            <a:off x="399127" y="954212"/>
            <a:ext cx="6621864" cy="369332"/>
          </a:xfrm>
          <a:prstGeom prst="rect">
            <a:avLst/>
          </a:prstGeom>
          <a:noFill/>
          <a:ln>
            <a:solidFill>
              <a:schemeClr val="tx1"/>
            </a:solidFill>
          </a:ln>
        </p:spPr>
        <p:txBody>
          <a:bodyPr wrap="square" rtlCol="0">
            <a:spAutoFit/>
          </a:bodyPr>
          <a:lstStyle/>
          <a:p>
            <a:r>
              <a:rPr lang="sl-SI" dirty="0" smtClean="0"/>
              <a:t>Dokumentarni akreditiv (akreditivno pismo), ang. </a:t>
            </a:r>
            <a:r>
              <a:rPr lang="sl-SI" dirty="0" err="1" smtClean="0"/>
              <a:t>letter</a:t>
            </a:r>
            <a:r>
              <a:rPr lang="sl-SI" dirty="0" smtClean="0"/>
              <a:t> of kredit</a:t>
            </a:r>
            <a:endParaRPr lang="sl-SI" dirty="0"/>
          </a:p>
        </p:txBody>
      </p:sp>
      <p:cxnSp>
        <p:nvCxnSpPr>
          <p:cNvPr id="7" name="Raven povezovalnik 6"/>
          <p:cNvCxnSpPr/>
          <p:nvPr/>
        </p:nvCxnSpPr>
        <p:spPr>
          <a:xfrm>
            <a:off x="399127" y="1323544"/>
            <a:ext cx="0" cy="350748"/>
          </a:xfrm>
          <a:prstGeom prst="line">
            <a:avLst/>
          </a:prstGeom>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551527" y="1520984"/>
            <a:ext cx="6621864" cy="646331"/>
          </a:xfrm>
          <a:prstGeom prst="rect">
            <a:avLst/>
          </a:prstGeom>
          <a:noFill/>
          <a:ln>
            <a:solidFill>
              <a:schemeClr val="tx1"/>
            </a:solidFill>
          </a:ln>
        </p:spPr>
        <p:txBody>
          <a:bodyPr wrap="square" rtlCol="0">
            <a:spAutoFit/>
          </a:bodyPr>
          <a:lstStyle/>
          <a:p>
            <a:r>
              <a:rPr lang="sl-SI" dirty="0" smtClean="0"/>
              <a:t>najpogosteje uporabljen plačilni instrument pri mednarodnem poslovanju</a:t>
            </a:r>
            <a:endParaRPr lang="sl-SI" dirty="0"/>
          </a:p>
        </p:txBody>
      </p:sp>
      <p:cxnSp>
        <p:nvCxnSpPr>
          <p:cNvPr id="12" name="Raven povezovalnik 11"/>
          <p:cNvCxnSpPr/>
          <p:nvPr/>
        </p:nvCxnSpPr>
        <p:spPr>
          <a:xfrm>
            <a:off x="399127" y="1674292"/>
            <a:ext cx="141144"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PoljeZBesedilom 13"/>
          <p:cNvSpPr txBox="1"/>
          <p:nvPr/>
        </p:nvSpPr>
        <p:spPr>
          <a:xfrm>
            <a:off x="684287" y="3115959"/>
            <a:ext cx="6192688" cy="369332"/>
          </a:xfrm>
          <a:prstGeom prst="rect">
            <a:avLst/>
          </a:prstGeom>
          <a:noFill/>
          <a:ln>
            <a:solidFill>
              <a:schemeClr val="tx1"/>
            </a:solidFill>
          </a:ln>
        </p:spPr>
        <p:txBody>
          <a:bodyPr wrap="square" rtlCol="0">
            <a:spAutoFit/>
          </a:bodyPr>
          <a:lstStyle/>
          <a:p>
            <a:pPr algn="ctr"/>
            <a:r>
              <a:rPr lang="sl-SI" dirty="0"/>
              <a:t>k</a:t>
            </a:r>
            <a:r>
              <a:rPr lang="sl-SI" dirty="0" smtClean="0"/>
              <a:t>upec (uvoznik)</a:t>
            </a:r>
            <a:endParaRPr lang="sl-SI" dirty="0"/>
          </a:p>
        </p:txBody>
      </p:sp>
      <p:sp>
        <p:nvSpPr>
          <p:cNvPr id="16" name="PoljeZBesedilom 15"/>
          <p:cNvSpPr txBox="1"/>
          <p:nvPr/>
        </p:nvSpPr>
        <p:spPr>
          <a:xfrm>
            <a:off x="396255" y="2385080"/>
            <a:ext cx="6405840" cy="369332"/>
          </a:xfrm>
          <a:prstGeom prst="rect">
            <a:avLst/>
          </a:prstGeom>
          <a:solidFill>
            <a:srgbClr val="FFFF00"/>
          </a:solidFill>
        </p:spPr>
        <p:txBody>
          <a:bodyPr wrap="square" rtlCol="0">
            <a:spAutoFit/>
          </a:bodyPr>
          <a:lstStyle/>
          <a:p>
            <a:r>
              <a:rPr lang="sl-SI" dirty="0" smtClean="0"/>
              <a:t>7.1 Kaj je dokumentarni akreditiv?</a:t>
            </a:r>
            <a:endParaRPr lang="sl-SI" dirty="0"/>
          </a:p>
        </p:txBody>
      </p:sp>
      <p:sp>
        <p:nvSpPr>
          <p:cNvPr id="17" name="PoljeZBesedilom 16"/>
          <p:cNvSpPr txBox="1"/>
          <p:nvPr/>
        </p:nvSpPr>
        <p:spPr>
          <a:xfrm>
            <a:off x="684287" y="4986660"/>
            <a:ext cx="6192688" cy="369332"/>
          </a:xfrm>
          <a:prstGeom prst="rect">
            <a:avLst/>
          </a:prstGeom>
          <a:noFill/>
          <a:ln>
            <a:solidFill>
              <a:schemeClr val="tx1"/>
            </a:solidFill>
          </a:ln>
        </p:spPr>
        <p:txBody>
          <a:bodyPr wrap="square" rtlCol="0">
            <a:spAutoFit/>
          </a:bodyPr>
          <a:lstStyle/>
          <a:p>
            <a:pPr algn="ctr"/>
            <a:r>
              <a:rPr lang="sl-SI" dirty="0" smtClean="0"/>
              <a:t>svoji banki -&gt; druga banka</a:t>
            </a:r>
            <a:endParaRPr lang="sl-SI" dirty="0"/>
          </a:p>
        </p:txBody>
      </p:sp>
      <p:cxnSp>
        <p:nvCxnSpPr>
          <p:cNvPr id="19" name="Raven puščični povezovalnik 18"/>
          <p:cNvCxnSpPr/>
          <p:nvPr/>
        </p:nvCxnSpPr>
        <p:spPr>
          <a:xfrm>
            <a:off x="3348583" y="3485291"/>
            <a:ext cx="0" cy="1501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PoljeZBesedilom 19"/>
          <p:cNvSpPr txBox="1"/>
          <p:nvPr/>
        </p:nvSpPr>
        <p:spPr>
          <a:xfrm>
            <a:off x="3358403" y="4071115"/>
            <a:ext cx="1008112" cy="369332"/>
          </a:xfrm>
          <a:prstGeom prst="rect">
            <a:avLst/>
          </a:prstGeom>
          <a:noFill/>
        </p:spPr>
        <p:txBody>
          <a:bodyPr wrap="square" rtlCol="0">
            <a:spAutoFit/>
          </a:bodyPr>
          <a:lstStyle/>
          <a:p>
            <a:r>
              <a:rPr lang="sl-SI" dirty="0" smtClean="0"/>
              <a:t>nalog</a:t>
            </a:r>
            <a:endParaRPr lang="sl-SI" dirty="0"/>
          </a:p>
        </p:txBody>
      </p:sp>
      <p:sp>
        <p:nvSpPr>
          <p:cNvPr id="21" name="PoljeZBesedilom 20"/>
          <p:cNvSpPr txBox="1"/>
          <p:nvPr/>
        </p:nvSpPr>
        <p:spPr>
          <a:xfrm>
            <a:off x="684287" y="7434932"/>
            <a:ext cx="6192688" cy="369332"/>
          </a:xfrm>
          <a:prstGeom prst="rect">
            <a:avLst/>
          </a:prstGeom>
          <a:noFill/>
          <a:ln>
            <a:solidFill>
              <a:schemeClr val="tx1"/>
            </a:solidFill>
          </a:ln>
        </p:spPr>
        <p:txBody>
          <a:bodyPr wrap="square" rtlCol="0">
            <a:spAutoFit/>
          </a:bodyPr>
          <a:lstStyle/>
          <a:p>
            <a:pPr algn="ctr"/>
            <a:r>
              <a:rPr lang="sl-SI" dirty="0" smtClean="0"/>
              <a:t>akreditivni znesek</a:t>
            </a:r>
            <a:endParaRPr lang="sl-SI" dirty="0"/>
          </a:p>
        </p:txBody>
      </p:sp>
      <p:cxnSp>
        <p:nvCxnSpPr>
          <p:cNvPr id="23" name="Raven puščični povezovalnik 22"/>
          <p:cNvCxnSpPr/>
          <p:nvPr/>
        </p:nvCxnSpPr>
        <p:spPr>
          <a:xfrm>
            <a:off x="3348583" y="5355992"/>
            <a:ext cx="0" cy="20789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PoljeZBesedilom 23"/>
          <p:cNvSpPr txBox="1"/>
          <p:nvPr/>
        </p:nvSpPr>
        <p:spPr>
          <a:xfrm>
            <a:off x="3564607" y="5935538"/>
            <a:ext cx="3312368" cy="923330"/>
          </a:xfrm>
          <a:prstGeom prst="rect">
            <a:avLst/>
          </a:prstGeom>
          <a:noFill/>
        </p:spPr>
        <p:txBody>
          <a:bodyPr wrap="square" rtlCol="0">
            <a:spAutoFit/>
          </a:bodyPr>
          <a:lstStyle/>
          <a:p>
            <a:r>
              <a:rPr lang="sl-SI" dirty="0" smtClean="0"/>
              <a:t>proti predložitvi  dokazila o dobavi ona ali po njenem nalogu druga banka</a:t>
            </a:r>
            <a:endParaRPr lang="sl-SI" dirty="0"/>
          </a:p>
        </p:txBody>
      </p:sp>
      <p:sp>
        <p:nvSpPr>
          <p:cNvPr id="26" name="PoljeZBesedilom 25"/>
          <p:cNvSpPr txBox="1"/>
          <p:nvPr/>
        </p:nvSpPr>
        <p:spPr>
          <a:xfrm>
            <a:off x="2287775" y="6101738"/>
            <a:ext cx="1080120" cy="369332"/>
          </a:xfrm>
          <a:prstGeom prst="rect">
            <a:avLst/>
          </a:prstGeom>
          <a:noFill/>
        </p:spPr>
        <p:txBody>
          <a:bodyPr wrap="square" rtlCol="0">
            <a:spAutoFit/>
          </a:bodyPr>
          <a:lstStyle/>
          <a:p>
            <a:r>
              <a:rPr lang="sl-SI" dirty="0" smtClean="0"/>
              <a:t>izplača</a:t>
            </a:r>
            <a:endParaRPr lang="sl-SI" dirty="0"/>
          </a:p>
        </p:txBody>
      </p:sp>
    </p:spTree>
    <p:extLst>
      <p:ext uri="{BB962C8B-B14F-4D97-AF65-F5344CB8AC3E}">
        <p14:creationId xmlns:p14="http://schemas.microsoft.com/office/powerpoint/2010/main" val="37352823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oljeZBesedilom 15"/>
          <p:cNvSpPr txBox="1"/>
          <p:nvPr/>
        </p:nvSpPr>
        <p:spPr>
          <a:xfrm>
            <a:off x="540271" y="224840"/>
            <a:ext cx="6405840" cy="646331"/>
          </a:xfrm>
          <a:prstGeom prst="rect">
            <a:avLst/>
          </a:prstGeom>
          <a:solidFill>
            <a:srgbClr val="FFFF00"/>
          </a:solidFill>
        </p:spPr>
        <p:txBody>
          <a:bodyPr wrap="square" rtlCol="0">
            <a:spAutoFit/>
          </a:bodyPr>
          <a:lstStyle/>
          <a:p>
            <a:r>
              <a:rPr lang="sl-SI" dirty="0" smtClean="0"/>
              <a:t>7.2 Zakaj je akreditiv najvarnejši plačilni instrument za oba partnerja?</a:t>
            </a:r>
            <a:endParaRPr lang="sl-SI" dirty="0"/>
          </a:p>
        </p:txBody>
      </p:sp>
      <p:sp>
        <p:nvSpPr>
          <p:cNvPr id="18" name="PoljeZBesedilom 17"/>
          <p:cNvSpPr txBox="1"/>
          <p:nvPr/>
        </p:nvSpPr>
        <p:spPr>
          <a:xfrm>
            <a:off x="324247" y="1170235"/>
            <a:ext cx="6984776" cy="369332"/>
          </a:xfrm>
          <a:prstGeom prst="rect">
            <a:avLst/>
          </a:prstGeom>
          <a:noFill/>
          <a:ln>
            <a:solidFill>
              <a:schemeClr val="tx1"/>
            </a:solidFill>
          </a:ln>
        </p:spPr>
        <p:txBody>
          <a:bodyPr wrap="square" rtlCol="0">
            <a:spAutoFit/>
          </a:bodyPr>
          <a:lstStyle/>
          <a:p>
            <a:r>
              <a:rPr lang="sl-SI" dirty="0" smtClean="0"/>
              <a:t>Akreditiv je najvarnejši plačilni instrument za oba partnerja</a:t>
            </a:r>
            <a:endParaRPr lang="sl-SI" dirty="0"/>
          </a:p>
        </p:txBody>
      </p:sp>
      <p:cxnSp>
        <p:nvCxnSpPr>
          <p:cNvPr id="22" name="Raven povezovalnik 21"/>
          <p:cNvCxnSpPr/>
          <p:nvPr/>
        </p:nvCxnSpPr>
        <p:spPr>
          <a:xfrm>
            <a:off x="324247" y="1539568"/>
            <a:ext cx="0" cy="2377686"/>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540271" y="1818307"/>
            <a:ext cx="6768752" cy="369332"/>
          </a:xfrm>
          <a:prstGeom prst="rect">
            <a:avLst/>
          </a:prstGeom>
          <a:noFill/>
          <a:ln>
            <a:solidFill>
              <a:schemeClr val="tx1"/>
            </a:solidFill>
          </a:ln>
        </p:spPr>
        <p:txBody>
          <a:bodyPr wrap="square" rtlCol="0">
            <a:spAutoFit/>
          </a:bodyPr>
          <a:lstStyle/>
          <a:p>
            <a:r>
              <a:rPr lang="sl-SI" dirty="0"/>
              <a:t>p</a:t>
            </a:r>
            <a:r>
              <a:rPr lang="sl-SI" dirty="0" smtClean="0"/>
              <a:t>rodajalec prejme fakturni znesek, če odpremi blago:</a:t>
            </a:r>
            <a:endParaRPr lang="sl-SI" dirty="0"/>
          </a:p>
        </p:txBody>
      </p:sp>
      <p:sp>
        <p:nvSpPr>
          <p:cNvPr id="27" name="PoljeZBesedilom 26"/>
          <p:cNvSpPr txBox="1"/>
          <p:nvPr/>
        </p:nvSpPr>
        <p:spPr>
          <a:xfrm>
            <a:off x="972319" y="2466379"/>
            <a:ext cx="6336704" cy="369332"/>
          </a:xfrm>
          <a:prstGeom prst="rect">
            <a:avLst/>
          </a:prstGeom>
          <a:noFill/>
          <a:ln>
            <a:solidFill>
              <a:schemeClr val="tx1"/>
            </a:solidFill>
          </a:ln>
        </p:spPr>
        <p:txBody>
          <a:bodyPr wrap="square" rtlCol="0">
            <a:spAutoFit/>
          </a:bodyPr>
          <a:lstStyle/>
          <a:p>
            <a:r>
              <a:rPr lang="sl-SI" dirty="0" smtClean="0"/>
              <a:t>pravočasno</a:t>
            </a:r>
            <a:endParaRPr lang="sl-SI" dirty="0"/>
          </a:p>
        </p:txBody>
      </p:sp>
      <p:cxnSp>
        <p:nvCxnSpPr>
          <p:cNvPr id="28" name="Raven povezovalnik 27"/>
          <p:cNvCxnSpPr/>
          <p:nvPr/>
        </p:nvCxnSpPr>
        <p:spPr>
          <a:xfrm flipH="1">
            <a:off x="540271" y="2610396"/>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Raven povezovalnik 28"/>
          <p:cNvCxnSpPr/>
          <p:nvPr/>
        </p:nvCxnSpPr>
        <p:spPr>
          <a:xfrm flipH="1">
            <a:off x="324247" y="2034332"/>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Raven povezovalnik 5"/>
          <p:cNvCxnSpPr/>
          <p:nvPr/>
        </p:nvCxnSpPr>
        <p:spPr>
          <a:xfrm>
            <a:off x="540271" y="2045045"/>
            <a:ext cx="0" cy="1141416"/>
          </a:xfrm>
          <a:prstGeom prst="line">
            <a:avLst/>
          </a:prstGeom>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972319" y="3042444"/>
            <a:ext cx="6336704" cy="369332"/>
          </a:xfrm>
          <a:prstGeom prst="rect">
            <a:avLst/>
          </a:prstGeom>
          <a:noFill/>
          <a:ln>
            <a:solidFill>
              <a:schemeClr val="tx1"/>
            </a:solidFill>
          </a:ln>
        </p:spPr>
        <p:txBody>
          <a:bodyPr wrap="square" rtlCol="0">
            <a:spAutoFit/>
          </a:bodyPr>
          <a:lstStyle/>
          <a:p>
            <a:r>
              <a:rPr lang="sl-SI" dirty="0" smtClean="0"/>
              <a:t>banki v roku predloži zahtevane listine</a:t>
            </a:r>
            <a:endParaRPr lang="sl-SI" dirty="0"/>
          </a:p>
        </p:txBody>
      </p:sp>
      <p:cxnSp>
        <p:nvCxnSpPr>
          <p:cNvPr id="31" name="Raven povezovalnik 30"/>
          <p:cNvCxnSpPr/>
          <p:nvPr/>
        </p:nvCxnSpPr>
        <p:spPr>
          <a:xfrm flipH="1">
            <a:off x="540271" y="3186461"/>
            <a:ext cx="432048"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540271" y="3690516"/>
            <a:ext cx="6768752" cy="369332"/>
          </a:xfrm>
          <a:prstGeom prst="rect">
            <a:avLst/>
          </a:prstGeom>
          <a:noFill/>
          <a:ln>
            <a:solidFill>
              <a:schemeClr val="tx1"/>
            </a:solidFill>
          </a:ln>
        </p:spPr>
        <p:txBody>
          <a:bodyPr wrap="square" rtlCol="0">
            <a:spAutoFit/>
          </a:bodyPr>
          <a:lstStyle/>
          <a:p>
            <a:r>
              <a:rPr lang="sl-SI" dirty="0"/>
              <a:t>k</a:t>
            </a:r>
            <a:r>
              <a:rPr lang="sl-SI" dirty="0" smtClean="0"/>
              <a:t>upec je dolžan plačati le tedaj:</a:t>
            </a:r>
            <a:endParaRPr lang="sl-SI" dirty="0"/>
          </a:p>
        </p:txBody>
      </p:sp>
      <p:sp>
        <p:nvSpPr>
          <p:cNvPr id="33" name="PoljeZBesedilom 32"/>
          <p:cNvSpPr txBox="1"/>
          <p:nvPr/>
        </p:nvSpPr>
        <p:spPr>
          <a:xfrm>
            <a:off x="972319" y="4338588"/>
            <a:ext cx="6336704" cy="369332"/>
          </a:xfrm>
          <a:prstGeom prst="rect">
            <a:avLst/>
          </a:prstGeom>
          <a:noFill/>
          <a:ln>
            <a:solidFill>
              <a:schemeClr val="tx1"/>
            </a:solidFill>
          </a:ln>
        </p:spPr>
        <p:txBody>
          <a:bodyPr wrap="square" rtlCol="0">
            <a:spAutoFit/>
          </a:bodyPr>
          <a:lstStyle/>
          <a:p>
            <a:r>
              <a:rPr lang="sl-SI" dirty="0" smtClean="0"/>
              <a:t>blago pravočasno odpremljeno</a:t>
            </a:r>
            <a:endParaRPr lang="sl-SI" dirty="0"/>
          </a:p>
        </p:txBody>
      </p:sp>
      <p:cxnSp>
        <p:nvCxnSpPr>
          <p:cNvPr id="34" name="Raven povezovalnik 33"/>
          <p:cNvCxnSpPr/>
          <p:nvPr/>
        </p:nvCxnSpPr>
        <p:spPr>
          <a:xfrm flipH="1">
            <a:off x="540271" y="4482605"/>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Raven povezovalnik 34"/>
          <p:cNvCxnSpPr/>
          <p:nvPr/>
        </p:nvCxnSpPr>
        <p:spPr>
          <a:xfrm flipH="1">
            <a:off x="324247" y="3906541"/>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Raven povezovalnik 35"/>
          <p:cNvCxnSpPr/>
          <p:nvPr/>
        </p:nvCxnSpPr>
        <p:spPr>
          <a:xfrm>
            <a:off x="540271" y="3917254"/>
            <a:ext cx="0" cy="1141416"/>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972319" y="4914653"/>
            <a:ext cx="6336704" cy="369332"/>
          </a:xfrm>
          <a:prstGeom prst="rect">
            <a:avLst/>
          </a:prstGeom>
          <a:noFill/>
          <a:ln>
            <a:solidFill>
              <a:schemeClr val="tx1"/>
            </a:solidFill>
          </a:ln>
        </p:spPr>
        <p:txBody>
          <a:bodyPr wrap="square" rtlCol="0">
            <a:spAutoFit/>
          </a:bodyPr>
          <a:lstStyle/>
          <a:p>
            <a:r>
              <a:rPr lang="sl-SI" dirty="0" smtClean="0"/>
              <a:t>Listine ustrezajo določilom akreditiva</a:t>
            </a:r>
            <a:endParaRPr lang="sl-SI" dirty="0"/>
          </a:p>
        </p:txBody>
      </p:sp>
      <p:cxnSp>
        <p:nvCxnSpPr>
          <p:cNvPr id="38" name="Raven povezovalnik 37"/>
          <p:cNvCxnSpPr/>
          <p:nvPr/>
        </p:nvCxnSpPr>
        <p:spPr>
          <a:xfrm flipH="1">
            <a:off x="540271" y="5058670"/>
            <a:ext cx="43204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21104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252239" y="306140"/>
            <a:ext cx="6405840" cy="646331"/>
          </a:xfrm>
          <a:prstGeom prst="rect">
            <a:avLst/>
          </a:prstGeom>
          <a:solidFill>
            <a:srgbClr val="FFFF00"/>
          </a:solidFill>
        </p:spPr>
        <p:txBody>
          <a:bodyPr wrap="square" rtlCol="0">
            <a:spAutoFit/>
          </a:bodyPr>
          <a:lstStyle/>
          <a:p>
            <a:r>
              <a:rPr lang="sl-SI" dirty="0" smtClean="0"/>
              <a:t>7.3 Katere so listine, ki jih navadno določijo podjetja za dokumentarni akreditiv?</a:t>
            </a:r>
            <a:endParaRPr lang="sl-SI" dirty="0"/>
          </a:p>
        </p:txBody>
      </p:sp>
      <p:sp>
        <p:nvSpPr>
          <p:cNvPr id="5" name="PoljeZBesedilom 4"/>
          <p:cNvSpPr txBox="1"/>
          <p:nvPr/>
        </p:nvSpPr>
        <p:spPr>
          <a:xfrm>
            <a:off x="324247" y="1170235"/>
            <a:ext cx="6984776" cy="369332"/>
          </a:xfrm>
          <a:prstGeom prst="rect">
            <a:avLst/>
          </a:prstGeom>
          <a:noFill/>
          <a:ln>
            <a:solidFill>
              <a:schemeClr val="tx1"/>
            </a:solidFill>
          </a:ln>
        </p:spPr>
        <p:txBody>
          <a:bodyPr wrap="square" rtlCol="0">
            <a:spAutoFit/>
          </a:bodyPr>
          <a:lstStyle/>
          <a:p>
            <a:r>
              <a:rPr lang="sl-SI" dirty="0" smtClean="0"/>
              <a:t>Listine, ki jih navadno določijo podjetja za dokumentarni akreditiv</a:t>
            </a:r>
            <a:endParaRPr lang="sl-SI" dirty="0"/>
          </a:p>
        </p:txBody>
      </p:sp>
      <p:cxnSp>
        <p:nvCxnSpPr>
          <p:cNvPr id="6" name="Raven povezovalnik 5"/>
          <p:cNvCxnSpPr/>
          <p:nvPr/>
        </p:nvCxnSpPr>
        <p:spPr>
          <a:xfrm>
            <a:off x="324247" y="1539568"/>
            <a:ext cx="0" cy="7047493"/>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540271" y="1818307"/>
            <a:ext cx="6768752" cy="369332"/>
          </a:xfrm>
          <a:prstGeom prst="rect">
            <a:avLst/>
          </a:prstGeom>
          <a:noFill/>
          <a:ln>
            <a:solidFill>
              <a:schemeClr val="tx1"/>
            </a:solidFill>
          </a:ln>
        </p:spPr>
        <p:txBody>
          <a:bodyPr wrap="square" rtlCol="0">
            <a:spAutoFit/>
          </a:bodyPr>
          <a:lstStyle/>
          <a:p>
            <a:r>
              <a:rPr lang="sl-SI" dirty="0" smtClean="0"/>
              <a:t>trgovska faktura</a:t>
            </a:r>
            <a:endParaRPr lang="sl-SI" dirty="0"/>
          </a:p>
        </p:txBody>
      </p:sp>
      <p:cxnSp>
        <p:nvCxnSpPr>
          <p:cNvPr id="10" name="Raven povezovalnik 9"/>
          <p:cNvCxnSpPr/>
          <p:nvPr/>
        </p:nvCxnSpPr>
        <p:spPr>
          <a:xfrm flipH="1">
            <a:off x="324247" y="2034332"/>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PoljeZBesedilom 21"/>
          <p:cNvSpPr txBox="1"/>
          <p:nvPr/>
        </p:nvSpPr>
        <p:spPr>
          <a:xfrm>
            <a:off x="540271" y="2457088"/>
            <a:ext cx="6768752" cy="369332"/>
          </a:xfrm>
          <a:prstGeom prst="rect">
            <a:avLst/>
          </a:prstGeom>
          <a:noFill/>
          <a:ln>
            <a:solidFill>
              <a:schemeClr val="tx1"/>
            </a:solidFill>
          </a:ln>
        </p:spPr>
        <p:txBody>
          <a:bodyPr wrap="square" rtlCol="0">
            <a:spAutoFit/>
          </a:bodyPr>
          <a:lstStyle/>
          <a:p>
            <a:r>
              <a:rPr lang="sl-SI" dirty="0" smtClean="0"/>
              <a:t>pomorska nakladnica (konosament) ang. bill of lading</a:t>
            </a:r>
            <a:endParaRPr lang="sl-SI" dirty="0"/>
          </a:p>
        </p:txBody>
      </p:sp>
      <p:cxnSp>
        <p:nvCxnSpPr>
          <p:cNvPr id="23" name="Raven povezovalnik 22"/>
          <p:cNvCxnSpPr/>
          <p:nvPr/>
        </p:nvCxnSpPr>
        <p:spPr>
          <a:xfrm flipH="1">
            <a:off x="324247" y="2673113"/>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PoljeZBesedilom 23"/>
          <p:cNvSpPr txBox="1"/>
          <p:nvPr/>
        </p:nvSpPr>
        <p:spPr>
          <a:xfrm>
            <a:off x="540271" y="3105160"/>
            <a:ext cx="6768752" cy="369332"/>
          </a:xfrm>
          <a:prstGeom prst="rect">
            <a:avLst/>
          </a:prstGeom>
          <a:noFill/>
          <a:ln>
            <a:solidFill>
              <a:schemeClr val="tx1"/>
            </a:solidFill>
          </a:ln>
        </p:spPr>
        <p:txBody>
          <a:bodyPr wrap="square" rtlCol="0">
            <a:spAutoFit/>
          </a:bodyPr>
          <a:lstStyle/>
          <a:p>
            <a:r>
              <a:rPr lang="sl-SI" dirty="0" smtClean="0"/>
              <a:t>zavarovalna polica ali potrdilo o zavarovanju</a:t>
            </a:r>
            <a:endParaRPr lang="sl-SI" dirty="0"/>
          </a:p>
        </p:txBody>
      </p:sp>
      <p:cxnSp>
        <p:nvCxnSpPr>
          <p:cNvPr id="25" name="Raven povezovalnik 24"/>
          <p:cNvCxnSpPr/>
          <p:nvPr/>
        </p:nvCxnSpPr>
        <p:spPr>
          <a:xfrm flipH="1">
            <a:off x="324247" y="3321185"/>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PoljeZBesedilom 25"/>
          <p:cNvSpPr txBox="1"/>
          <p:nvPr/>
        </p:nvSpPr>
        <p:spPr>
          <a:xfrm>
            <a:off x="540271" y="3753232"/>
            <a:ext cx="6768752" cy="369332"/>
          </a:xfrm>
          <a:prstGeom prst="rect">
            <a:avLst/>
          </a:prstGeom>
          <a:noFill/>
          <a:ln>
            <a:solidFill>
              <a:schemeClr val="tx1"/>
            </a:solidFill>
          </a:ln>
        </p:spPr>
        <p:txBody>
          <a:bodyPr wrap="square" rtlCol="0">
            <a:spAutoFit/>
          </a:bodyPr>
          <a:lstStyle/>
          <a:p>
            <a:r>
              <a:rPr lang="sl-SI" dirty="0"/>
              <a:t>l</a:t>
            </a:r>
            <a:r>
              <a:rPr lang="sl-SI" dirty="0" smtClean="0"/>
              <a:t>etalski tovorni list ang. air waybill</a:t>
            </a:r>
            <a:endParaRPr lang="sl-SI" dirty="0"/>
          </a:p>
        </p:txBody>
      </p:sp>
      <p:cxnSp>
        <p:nvCxnSpPr>
          <p:cNvPr id="27" name="Raven povezovalnik 26"/>
          <p:cNvCxnSpPr/>
          <p:nvPr/>
        </p:nvCxnSpPr>
        <p:spPr>
          <a:xfrm flipH="1">
            <a:off x="324247" y="3969257"/>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PoljeZBesedilom 27"/>
          <p:cNvSpPr txBox="1"/>
          <p:nvPr/>
        </p:nvSpPr>
        <p:spPr>
          <a:xfrm>
            <a:off x="612279" y="4401304"/>
            <a:ext cx="6768752" cy="369332"/>
          </a:xfrm>
          <a:prstGeom prst="rect">
            <a:avLst/>
          </a:prstGeom>
          <a:noFill/>
          <a:ln>
            <a:solidFill>
              <a:schemeClr val="tx1"/>
            </a:solidFill>
          </a:ln>
        </p:spPr>
        <p:txBody>
          <a:bodyPr wrap="square" rtlCol="0">
            <a:spAutoFit/>
          </a:bodyPr>
          <a:lstStyle/>
          <a:p>
            <a:r>
              <a:rPr lang="sl-SI" dirty="0"/>
              <a:t>m</a:t>
            </a:r>
            <a:r>
              <a:rPr lang="sl-SI" dirty="0" smtClean="0"/>
              <a:t>ednarodni cestni tovorni list CMR</a:t>
            </a:r>
            <a:endParaRPr lang="sl-SI" dirty="0"/>
          </a:p>
        </p:txBody>
      </p:sp>
      <p:cxnSp>
        <p:nvCxnSpPr>
          <p:cNvPr id="29" name="Raven povezovalnik 28"/>
          <p:cNvCxnSpPr/>
          <p:nvPr/>
        </p:nvCxnSpPr>
        <p:spPr>
          <a:xfrm flipH="1">
            <a:off x="396255" y="4617329"/>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540271" y="5090027"/>
            <a:ext cx="6768752" cy="369332"/>
          </a:xfrm>
          <a:prstGeom prst="rect">
            <a:avLst/>
          </a:prstGeom>
          <a:noFill/>
          <a:ln>
            <a:solidFill>
              <a:schemeClr val="tx1"/>
            </a:solidFill>
          </a:ln>
        </p:spPr>
        <p:txBody>
          <a:bodyPr wrap="square" rtlCol="0">
            <a:spAutoFit/>
          </a:bodyPr>
          <a:lstStyle/>
          <a:p>
            <a:r>
              <a:rPr lang="sl-SI" dirty="0"/>
              <a:t>ž</a:t>
            </a:r>
            <a:r>
              <a:rPr lang="sl-SI" dirty="0" smtClean="0"/>
              <a:t>elezniški </a:t>
            </a:r>
            <a:r>
              <a:rPr lang="sl-SI" dirty="0" smtClean="0"/>
              <a:t>tovorni list CIM</a:t>
            </a:r>
            <a:endParaRPr lang="sl-SI" dirty="0"/>
          </a:p>
        </p:txBody>
      </p:sp>
      <p:cxnSp>
        <p:nvCxnSpPr>
          <p:cNvPr id="31" name="Raven povezovalnik 30"/>
          <p:cNvCxnSpPr/>
          <p:nvPr/>
        </p:nvCxnSpPr>
        <p:spPr>
          <a:xfrm flipH="1">
            <a:off x="324247" y="5274693"/>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540271" y="5778748"/>
            <a:ext cx="6768752" cy="369332"/>
          </a:xfrm>
          <a:prstGeom prst="rect">
            <a:avLst/>
          </a:prstGeom>
          <a:noFill/>
          <a:ln>
            <a:solidFill>
              <a:schemeClr val="tx1"/>
            </a:solidFill>
          </a:ln>
        </p:spPr>
        <p:txBody>
          <a:bodyPr wrap="square" rtlCol="0">
            <a:spAutoFit/>
          </a:bodyPr>
          <a:lstStyle/>
          <a:p>
            <a:r>
              <a:rPr lang="sl-SI" dirty="0" smtClean="0"/>
              <a:t>potrdilo o poreklu blaga</a:t>
            </a:r>
            <a:endParaRPr lang="sl-SI" dirty="0"/>
          </a:p>
        </p:txBody>
      </p:sp>
      <p:cxnSp>
        <p:nvCxnSpPr>
          <p:cNvPr id="33" name="Raven povezovalnik 32"/>
          <p:cNvCxnSpPr/>
          <p:nvPr/>
        </p:nvCxnSpPr>
        <p:spPr>
          <a:xfrm flipH="1">
            <a:off x="324247" y="5994773"/>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540271" y="6489536"/>
            <a:ext cx="6768752" cy="369332"/>
          </a:xfrm>
          <a:prstGeom prst="rect">
            <a:avLst/>
          </a:prstGeom>
          <a:noFill/>
          <a:ln>
            <a:solidFill>
              <a:schemeClr val="tx1"/>
            </a:solidFill>
          </a:ln>
        </p:spPr>
        <p:txBody>
          <a:bodyPr wrap="square" rtlCol="0">
            <a:spAutoFit/>
          </a:bodyPr>
          <a:lstStyle/>
          <a:p>
            <a:r>
              <a:rPr lang="sl-SI" dirty="0" smtClean="0"/>
              <a:t>proizvajalčeva potrdila</a:t>
            </a:r>
            <a:endParaRPr lang="sl-SI" dirty="0"/>
          </a:p>
        </p:txBody>
      </p:sp>
      <p:cxnSp>
        <p:nvCxnSpPr>
          <p:cNvPr id="35" name="Raven povezovalnik 34"/>
          <p:cNvCxnSpPr/>
          <p:nvPr/>
        </p:nvCxnSpPr>
        <p:spPr>
          <a:xfrm flipH="1">
            <a:off x="324247" y="6705561"/>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900311" y="7074892"/>
            <a:ext cx="6408712" cy="369332"/>
          </a:xfrm>
          <a:prstGeom prst="rect">
            <a:avLst/>
          </a:prstGeom>
          <a:noFill/>
          <a:ln>
            <a:solidFill>
              <a:schemeClr val="tx1"/>
            </a:solidFill>
          </a:ln>
        </p:spPr>
        <p:txBody>
          <a:bodyPr wrap="square" rtlCol="0">
            <a:spAutoFit/>
          </a:bodyPr>
          <a:lstStyle/>
          <a:p>
            <a:r>
              <a:rPr lang="sl-SI" dirty="0" smtClean="0"/>
              <a:t>zavojni seznam</a:t>
            </a:r>
            <a:endParaRPr lang="sl-SI" dirty="0"/>
          </a:p>
        </p:txBody>
      </p:sp>
      <p:cxnSp>
        <p:nvCxnSpPr>
          <p:cNvPr id="37" name="Raven povezovalnik 36"/>
          <p:cNvCxnSpPr/>
          <p:nvPr/>
        </p:nvCxnSpPr>
        <p:spPr>
          <a:xfrm flipH="1">
            <a:off x="888820" y="7290917"/>
            <a:ext cx="11491" cy="0"/>
          </a:xfrm>
          <a:prstGeom prst="line">
            <a:avLst/>
          </a:prstGeom>
        </p:spPr>
        <p:style>
          <a:lnRef idx="1">
            <a:schemeClr val="accent1"/>
          </a:lnRef>
          <a:fillRef idx="0">
            <a:schemeClr val="accent1"/>
          </a:fillRef>
          <a:effectRef idx="0">
            <a:schemeClr val="accent1"/>
          </a:effectRef>
          <a:fontRef idx="minor">
            <a:schemeClr val="tx1"/>
          </a:fontRef>
        </p:style>
      </p:cxnSp>
      <p:sp>
        <p:nvSpPr>
          <p:cNvPr id="39" name="PoljeZBesedilom 38"/>
          <p:cNvSpPr txBox="1"/>
          <p:nvPr/>
        </p:nvSpPr>
        <p:spPr>
          <a:xfrm>
            <a:off x="900311" y="7713672"/>
            <a:ext cx="6408712" cy="369332"/>
          </a:xfrm>
          <a:prstGeom prst="rect">
            <a:avLst/>
          </a:prstGeom>
          <a:noFill/>
          <a:ln>
            <a:solidFill>
              <a:schemeClr val="tx1"/>
            </a:solidFill>
          </a:ln>
        </p:spPr>
        <p:txBody>
          <a:bodyPr wrap="square" rtlCol="0">
            <a:spAutoFit/>
          </a:bodyPr>
          <a:lstStyle/>
          <a:p>
            <a:r>
              <a:rPr lang="sl-SI" dirty="0" smtClean="0"/>
              <a:t>potrdilo o kakovosti</a:t>
            </a:r>
            <a:endParaRPr lang="sl-SI" dirty="0"/>
          </a:p>
        </p:txBody>
      </p:sp>
      <p:cxnSp>
        <p:nvCxnSpPr>
          <p:cNvPr id="40" name="Raven povezovalnik 39"/>
          <p:cNvCxnSpPr/>
          <p:nvPr/>
        </p:nvCxnSpPr>
        <p:spPr>
          <a:xfrm flipH="1">
            <a:off x="540271" y="7218908"/>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Raven povezovalnik 40"/>
          <p:cNvCxnSpPr/>
          <p:nvPr/>
        </p:nvCxnSpPr>
        <p:spPr>
          <a:xfrm flipH="1">
            <a:off x="612279" y="786698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Raven povezovalnik 42"/>
          <p:cNvCxnSpPr/>
          <p:nvPr/>
        </p:nvCxnSpPr>
        <p:spPr>
          <a:xfrm>
            <a:off x="540271" y="6858868"/>
            <a:ext cx="0" cy="1008112"/>
          </a:xfrm>
          <a:prstGeom prst="line">
            <a:avLst/>
          </a:prstGeom>
        </p:spPr>
        <p:style>
          <a:lnRef idx="1">
            <a:schemeClr val="accent1"/>
          </a:lnRef>
          <a:fillRef idx="0">
            <a:schemeClr val="accent1"/>
          </a:fillRef>
          <a:effectRef idx="0">
            <a:schemeClr val="accent1"/>
          </a:effectRef>
          <a:fontRef idx="minor">
            <a:schemeClr val="tx1"/>
          </a:fontRef>
        </p:style>
      </p:cxnSp>
      <p:sp>
        <p:nvSpPr>
          <p:cNvPr id="46" name="PoljeZBesedilom 45"/>
          <p:cNvSpPr txBox="1"/>
          <p:nvPr/>
        </p:nvSpPr>
        <p:spPr>
          <a:xfrm>
            <a:off x="540271" y="8371036"/>
            <a:ext cx="6768752" cy="369332"/>
          </a:xfrm>
          <a:prstGeom prst="rect">
            <a:avLst/>
          </a:prstGeom>
          <a:noFill/>
          <a:ln>
            <a:solidFill>
              <a:schemeClr val="tx1"/>
            </a:solidFill>
          </a:ln>
        </p:spPr>
        <p:txBody>
          <a:bodyPr wrap="square" rtlCol="0">
            <a:spAutoFit/>
          </a:bodyPr>
          <a:lstStyle/>
          <a:p>
            <a:r>
              <a:rPr lang="sl-SI" dirty="0" smtClean="0"/>
              <a:t>druga potrdila</a:t>
            </a:r>
            <a:endParaRPr lang="sl-SI" dirty="0"/>
          </a:p>
        </p:txBody>
      </p:sp>
      <p:cxnSp>
        <p:nvCxnSpPr>
          <p:cNvPr id="47" name="Raven povezovalnik 46"/>
          <p:cNvCxnSpPr/>
          <p:nvPr/>
        </p:nvCxnSpPr>
        <p:spPr>
          <a:xfrm flipH="1">
            <a:off x="324247" y="8587061"/>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900311" y="8956392"/>
            <a:ext cx="6408712" cy="369332"/>
          </a:xfrm>
          <a:prstGeom prst="rect">
            <a:avLst/>
          </a:prstGeom>
          <a:noFill/>
          <a:ln>
            <a:solidFill>
              <a:schemeClr val="tx1"/>
            </a:solidFill>
          </a:ln>
        </p:spPr>
        <p:txBody>
          <a:bodyPr wrap="square" rtlCol="0">
            <a:spAutoFit/>
          </a:bodyPr>
          <a:lstStyle/>
          <a:p>
            <a:r>
              <a:rPr lang="sl-SI" dirty="0" smtClean="0"/>
              <a:t>veterinarsko</a:t>
            </a:r>
            <a:endParaRPr lang="sl-SI" dirty="0"/>
          </a:p>
        </p:txBody>
      </p:sp>
      <p:sp>
        <p:nvSpPr>
          <p:cNvPr id="49" name="PoljeZBesedilom 48"/>
          <p:cNvSpPr txBox="1"/>
          <p:nvPr/>
        </p:nvSpPr>
        <p:spPr>
          <a:xfrm>
            <a:off x="900311" y="9595172"/>
            <a:ext cx="6408712" cy="369332"/>
          </a:xfrm>
          <a:prstGeom prst="rect">
            <a:avLst/>
          </a:prstGeom>
          <a:noFill/>
          <a:ln>
            <a:solidFill>
              <a:schemeClr val="tx1"/>
            </a:solidFill>
          </a:ln>
        </p:spPr>
        <p:txBody>
          <a:bodyPr wrap="square" rtlCol="0">
            <a:spAutoFit/>
          </a:bodyPr>
          <a:lstStyle/>
          <a:p>
            <a:r>
              <a:rPr lang="sl-SI" dirty="0" smtClean="0"/>
              <a:t>sanitarno</a:t>
            </a:r>
            <a:endParaRPr lang="sl-SI" dirty="0"/>
          </a:p>
        </p:txBody>
      </p:sp>
      <p:cxnSp>
        <p:nvCxnSpPr>
          <p:cNvPr id="50" name="Raven povezovalnik 49"/>
          <p:cNvCxnSpPr/>
          <p:nvPr/>
        </p:nvCxnSpPr>
        <p:spPr>
          <a:xfrm flipH="1">
            <a:off x="540271" y="9100408"/>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Raven povezovalnik 50"/>
          <p:cNvCxnSpPr/>
          <p:nvPr/>
        </p:nvCxnSpPr>
        <p:spPr>
          <a:xfrm flipH="1">
            <a:off x="612279" y="974848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Raven povezovalnik 51"/>
          <p:cNvCxnSpPr/>
          <p:nvPr/>
        </p:nvCxnSpPr>
        <p:spPr>
          <a:xfrm>
            <a:off x="540271" y="8740368"/>
            <a:ext cx="0" cy="100811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44050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252239" y="306140"/>
            <a:ext cx="6405840" cy="369332"/>
          </a:xfrm>
          <a:prstGeom prst="rect">
            <a:avLst/>
          </a:prstGeom>
          <a:solidFill>
            <a:srgbClr val="FFFF00"/>
          </a:solidFill>
        </p:spPr>
        <p:txBody>
          <a:bodyPr wrap="square" rtlCol="0">
            <a:spAutoFit/>
          </a:bodyPr>
          <a:lstStyle/>
          <a:p>
            <a:r>
              <a:rPr lang="sl-SI" dirty="0" smtClean="0"/>
              <a:t>7.4 Kakšen je potek akreditivnega poslovanja?</a:t>
            </a:r>
            <a:endParaRPr lang="sl-SI" dirty="0"/>
          </a:p>
        </p:txBody>
      </p:sp>
      <p:sp>
        <p:nvSpPr>
          <p:cNvPr id="5" name="PoljeZBesedilom 4">
            <a:hlinkClick r:id="rId2" action="ppaction://hlinksldjump"/>
          </p:cNvPr>
          <p:cNvSpPr txBox="1"/>
          <p:nvPr/>
        </p:nvSpPr>
        <p:spPr>
          <a:xfrm>
            <a:off x="324247" y="810196"/>
            <a:ext cx="6984776" cy="369332"/>
          </a:xfrm>
          <a:prstGeom prst="rect">
            <a:avLst/>
          </a:prstGeom>
          <a:noFill/>
          <a:ln>
            <a:solidFill>
              <a:srgbClr val="FF0000"/>
            </a:solidFill>
          </a:ln>
        </p:spPr>
        <p:txBody>
          <a:bodyPr wrap="square" rtlCol="0">
            <a:spAutoFit/>
          </a:bodyPr>
          <a:lstStyle/>
          <a:p>
            <a:r>
              <a:rPr lang="sl-SI" dirty="0" smtClean="0"/>
              <a:t>potek akreditivnega poslovanja (1. del)</a:t>
            </a:r>
            <a:endParaRPr lang="sl-SI" dirty="0"/>
          </a:p>
        </p:txBody>
      </p:sp>
      <p:cxnSp>
        <p:nvCxnSpPr>
          <p:cNvPr id="6" name="Raven povezovalnik 5"/>
          <p:cNvCxnSpPr/>
          <p:nvPr/>
        </p:nvCxnSpPr>
        <p:spPr>
          <a:xfrm>
            <a:off x="324247" y="1179529"/>
            <a:ext cx="0" cy="7326231"/>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540271" y="1458268"/>
            <a:ext cx="6768752" cy="369332"/>
          </a:xfrm>
          <a:prstGeom prst="rect">
            <a:avLst/>
          </a:prstGeom>
          <a:noFill/>
          <a:ln>
            <a:solidFill>
              <a:schemeClr val="tx1"/>
            </a:solidFill>
          </a:ln>
        </p:spPr>
        <p:txBody>
          <a:bodyPr wrap="square" rtlCol="0">
            <a:spAutoFit/>
          </a:bodyPr>
          <a:lstStyle/>
          <a:p>
            <a:r>
              <a:rPr lang="sl-SI" b="1" dirty="0" smtClean="0"/>
              <a:t>kupec + prodajalec </a:t>
            </a:r>
            <a:r>
              <a:rPr lang="sl-SI" dirty="0" smtClean="0"/>
              <a:t>skleneta kupo-prodajno pogodbo</a:t>
            </a:r>
            <a:endParaRPr lang="sl-SI" dirty="0"/>
          </a:p>
        </p:txBody>
      </p:sp>
      <p:cxnSp>
        <p:nvCxnSpPr>
          <p:cNvPr id="8" name="Raven povezovalnik 7"/>
          <p:cNvCxnSpPr/>
          <p:nvPr/>
        </p:nvCxnSpPr>
        <p:spPr>
          <a:xfrm flipH="1">
            <a:off x="324247" y="1674293"/>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756295" y="2097048"/>
            <a:ext cx="6552728" cy="369332"/>
          </a:xfrm>
          <a:prstGeom prst="rect">
            <a:avLst/>
          </a:prstGeom>
          <a:noFill/>
          <a:ln>
            <a:solidFill>
              <a:schemeClr val="tx1"/>
            </a:solidFill>
          </a:ln>
        </p:spPr>
        <p:txBody>
          <a:bodyPr wrap="square" rtlCol="0">
            <a:spAutoFit/>
          </a:bodyPr>
          <a:lstStyle/>
          <a:p>
            <a:r>
              <a:rPr lang="sl-SI" dirty="0"/>
              <a:t>p</a:t>
            </a:r>
            <a:r>
              <a:rPr lang="sl-SI" dirty="0" smtClean="0"/>
              <a:t>lačilo urejeno z dokumentarnim akreditivom</a:t>
            </a:r>
            <a:endParaRPr lang="sl-SI" dirty="0"/>
          </a:p>
        </p:txBody>
      </p:sp>
      <p:cxnSp>
        <p:nvCxnSpPr>
          <p:cNvPr id="38" name="Raven povezovalnik 37"/>
          <p:cNvCxnSpPr/>
          <p:nvPr/>
        </p:nvCxnSpPr>
        <p:spPr>
          <a:xfrm>
            <a:off x="540271" y="1827600"/>
            <a:ext cx="0" cy="485474"/>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Raven povezovalnik 38"/>
          <p:cNvCxnSpPr/>
          <p:nvPr/>
        </p:nvCxnSpPr>
        <p:spPr>
          <a:xfrm flipH="1">
            <a:off x="540271" y="2322364"/>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40" name="PoljeZBesedilom 39"/>
          <p:cNvSpPr txBox="1"/>
          <p:nvPr/>
        </p:nvSpPr>
        <p:spPr>
          <a:xfrm>
            <a:off x="612279" y="2682404"/>
            <a:ext cx="6768752" cy="369332"/>
          </a:xfrm>
          <a:prstGeom prst="rect">
            <a:avLst/>
          </a:prstGeom>
          <a:noFill/>
          <a:ln>
            <a:solidFill>
              <a:schemeClr val="tx1"/>
            </a:solidFill>
          </a:ln>
        </p:spPr>
        <p:txBody>
          <a:bodyPr wrap="square" rtlCol="0">
            <a:spAutoFit/>
          </a:bodyPr>
          <a:lstStyle/>
          <a:p>
            <a:r>
              <a:rPr lang="sl-SI" b="1" dirty="0"/>
              <a:t>k</a:t>
            </a:r>
            <a:r>
              <a:rPr lang="sl-SI" b="1" dirty="0" smtClean="0"/>
              <a:t>upec</a:t>
            </a:r>
            <a:r>
              <a:rPr lang="sl-SI" dirty="0" smtClean="0"/>
              <a:t> banki predloži:</a:t>
            </a:r>
            <a:endParaRPr lang="sl-SI" dirty="0"/>
          </a:p>
        </p:txBody>
      </p:sp>
      <p:sp>
        <p:nvSpPr>
          <p:cNvPr id="42" name="PoljeZBesedilom 41">
            <a:hlinkClick r:id="rId3" action="ppaction://hlinksldjump"/>
          </p:cNvPr>
          <p:cNvSpPr txBox="1"/>
          <p:nvPr/>
        </p:nvSpPr>
        <p:spPr>
          <a:xfrm>
            <a:off x="828303" y="3321184"/>
            <a:ext cx="6552728" cy="646331"/>
          </a:xfrm>
          <a:prstGeom prst="rect">
            <a:avLst/>
          </a:prstGeom>
          <a:noFill/>
          <a:ln>
            <a:solidFill>
              <a:srgbClr val="FF0000"/>
            </a:solidFill>
          </a:ln>
        </p:spPr>
        <p:txBody>
          <a:bodyPr wrap="square" rtlCol="0">
            <a:spAutoFit/>
          </a:bodyPr>
          <a:lstStyle/>
          <a:p>
            <a:r>
              <a:rPr lang="sl-SI" dirty="0" smtClean="0"/>
              <a:t>vlogo za izstavitev dokumentarnega akreditiva v koristi prodajalca (</a:t>
            </a:r>
            <a:r>
              <a:rPr lang="sl-SI" dirty="0" smtClean="0"/>
              <a:t>obrazec </a:t>
            </a:r>
            <a:r>
              <a:rPr lang="sl-SI" dirty="0" smtClean="0"/>
              <a:t>je na voljo v banki)</a:t>
            </a:r>
            <a:endParaRPr lang="sl-SI" dirty="0"/>
          </a:p>
        </p:txBody>
      </p:sp>
      <p:cxnSp>
        <p:nvCxnSpPr>
          <p:cNvPr id="43" name="Raven povezovalnik 42"/>
          <p:cNvCxnSpPr/>
          <p:nvPr/>
        </p:nvCxnSpPr>
        <p:spPr>
          <a:xfrm>
            <a:off x="612279" y="3051736"/>
            <a:ext cx="0" cy="485474"/>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Raven povezovalnik 43"/>
          <p:cNvCxnSpPr/>
          <p:nvPr/>
        </p:nvCxnSpPr>
        <p:spPr>
          <a:xfrm flipH="1">
            <a:off x="612279" y="3546500"/>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Raven povezovalnik 45"/>
          <p:cNvCxnSpPr/>
          <p:nvPr/>
        </p:nvCxnSpPr>
        <p:spPr>
          <a:xfrm flipH="1">
            <a:off x="324247" y="2898428"/>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684287" y="4194572"/>
            <a:ext cx="6768752" cy="369332"/>
          </a:xfrm>
          <a:prstGeom prst="rect">
            <a:avLst/>
          </a:prstGeom>
          <a:noFill/>
          <a:ln>
            <a:solidFill>
              <a:schemeClr val="tx1"/>
            </a:solidFill>
          </a:ln>
        </p:spPr>
        <p:txBody>
          <a:bodyPr wrap="square" rtlCol="0">
            <a:spAutoFit/>
          </a:bodyPr>
          <a:lstStyle/>
          <a:p>
            <a:r>
              <a:rPr lang="sl-SI" b="1" dirty="0"/>
              <a:t>b</a:t>
            </a:r>
            <a:r>
              <a:rPr lang="sl-SI" b="1" dirty="0" smtClean="0"/>
              <a:t>anka uvoznika (kupca) </a:t>
            </a:r>
            <a:r>
              <a:rPr lang="sl-SI" dirty="0" smtClean="0"/>
              <a:t>pošlje </a:t>
            </a:r>
            <a:r>
              <a:rPr lang="sl-SI" b="1" dirty="0" smtClean="0"/>
              <a:t>prodajalčevi banki</a:t>
            </a:r>
            <a:r>
              <a:rPr lang="sl-SI" dirty="0" smtClean="0"/>
              <a:t>:</a:t>
            </a:r>
            <a:endParaRPr lang="sl-SI" dirty="0"/>
          </a:p>
        </p:txBody>
      </p:sp>
      <p:sp>
        <p:nvSpPr>
          <p:cNvPr id="48" name="PoljeZBesedilom 47"/>
          <p:cNvSpPr txBox="1"/>
          <p:nvPr/>
        </p:nvSpPr>
        <p:spPr>
          <a:xfrm>
            <a:off x="900311" y="4833352"/>
            <a:ext cx="6552728" cy="369332"/>
          </a:xfrm>
          <a:prstGeom prst="rect">
            <a:avLst/>
          </a:prstGeom>
          <a:noFill/>
          <a:ln>
            <a:solidFill>
              <a:schemeClr val="tx1"/>
            </a:solidFill>
          </a:ln>
        </p:spPr>
        <p:txBody>
          <a:bodyPr wrap="square" rtlCol="0">
            <a:spAutoFit/>
          </a:bodyPr>
          <a:lstStyle/>
          <a:p>
            <a:r>
              <a:rPr lang="sl-SI" dirty="0"/>
              <a:t>o</a:t>
            </a:r>
            <a:r>
              <a:rPr lang="sl-SI" dirty="0" smtClean="0"/>
              <a:t>bvestilo o otvoritvi akreditiva z navodilom, da:</a:t>
            </a:r>
            <a:endParaRPr lang="sl-SI" dirty="0"/>
          </a:p>
        </p:txBody>
      </p:sp>
      <p:cxnSp>
        <p:nvCxnSpPr>
          <p:cNvPr id="49" name="Raven povezovalnik 48"/>
          <p:cNvCxnSpPr/>
          <p:nvPr/>
        </p:nvCxnSpPr>
        <p:spPr>
          <a:xfrm>
            <a:off x="684287" y="4563904"/>
            <a:ext cx="0" cy="485474"/>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Raven povezovalnik 49"/>
          <p:cNvCxnSpPr/>
          <p:nvPr/>
        </p:nvCxnSpPr>
        <p:spPr>
          <a:xfrm flipH="1">
            <a:off x="684287" y="5058668"/>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Raven povezovalnik 50"/>
          <p:cNvCxnSpPr/>
          <p:nvPr/>
        </p:nvCxnSpPr>
        <p:spPr>
          <a:xfrm flipH="1">
            <a:off x="396255" y="4410596"/>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1260351" y="5346700"/>
            <a:ext cx="6192688" cy="369332"/>
          </a:xfrm>
          <a:prstGeom prst="rect">
            <a:avLst/>
          </a:prstGeom>
          <a:noFill/>
          <a:ln>
            <a:solidFill>
              <a:schemeClr val="tx1"/>
            </a:solidFill>
          </a:ln>
        </p:spPr>
        <p:txBody>
          <a:bodyPr wrap="square" rtlCol="0">
            <a:spAutoFit/>
          </a:bodyPr>
          <a:lstStyle/>
          <a:p>
            <a:r>
              <a:rPr lang="sl-SI" dirty="0"/>
              <a:t>o</a:t>
            </a:r>
            <a:r>
              <a:rPr lang="sl-SI" dirty="0" smtClean="0"/>
              <a:t>bvesti </a:t>
            </a:r>
            <a:r>
              <a:rPr lang="sl-SI" b="1" dirty="0" smtClean="0"/>
              <a:t>prodajalca</a:t>
            </a:r>
            <a:r>
              <a:rPr lang="sl-SI" dirty="0" smtClean="0"/>
              <a:t> in po potrebi akreditiv potrdi</a:t>
            </a:r>
            <a:endParaRPr lang="sl-SI" dirty="0"/>
          </a:p>
        </p:txBody>
      </p:sp>
      <p:cxnSp>
        <p:nvCxnSpPr>
          <p:cNvPr id="53" name="Raven povezovalnik 52"/>
          <p:cNvCxnSpPr/>
          <p:nvPr/>
        </p:nvCxnSpPr>
        <p:spPr>
          <a:xfrm flipH="1">
            <a:off x="1248482" y="5572016"/>
            <a:ext cx="1186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Raven povezovalnik 54"/>
          <p:cNvCxnSpPr/>
          <p:nvPr/>
        </p:nvCxnSpPr>
        <p:spPr>
          <a:xfrm>
            <a:off x="900311" y="5139968"/>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Raven povezovalnik 55"/>
          <p:cNvCxnSpPr/>
          <p:nvPr/>
        </p:nvCxnSpPr>
        <p:spPr>
          <a:xfrm flipH="1">
            <a:off x="900311" y="5562724"/>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PoljeZBesedilom 58"/>
          <p:cNvSpPr txBox="1"/>
          <p:nvPr/>
        </p:nvSpPr>
        <p:spPr>
          <a:xfrm>
            <a:off x="684287" y="5913472"/>
            <a:ext cx="6768752" cy="369332"/>
          </a:xfrm>
          <a:prstGeom prst="rect">
            <a:avLst/>
          </a:prstGeom>
          <a:noFill/>
          <a:ln>
            <a:solidFill>
              <a:schemeClr val="tx1"/>
            </a:solidFill>
          </a:ln>
        </p:spPr>
        <p:txBody>
          <a:bodyPr wrap="square" rtlCol="0">
            <a:spAutoFit/>
          </a:bodyPr>
          <a:lstStyle/>
          <a:p>
            <a:r>
              <a:rPr lang="sl-SI" b="1" dirty="0" smtClean="0"/>
              <a:t>prodajalčeva banka </a:t>
            </a:r>
            <a:r>
              <a:rPr lang="sl-SI" dirty="0" smtClean="0"/>
              <a:t>obvesti/avizira:</a:t>
            </a:r>
            <a:endParaRPr lang="sl-SI" dirty="0"/>
          </a:p>
        </p:txBody>
      </p:sp>
      <p:sp>
        <p:nvSpPr>
          <p:cNvPr id="60" name="PoljeZBesedilom 59"/>
          <p:cNvSpPr txBox="1"/>
          <p:nvPr/>
        </p:nvSpPr>
        <p:spPr>
          <a:xfrm>
            <a:off x="900311" y="6552252"/>
            <a:ext cx="6552728" cy="369332"/>
          </a:xfrm>
          <a:prstGeom prst="rect">
            <a:avLst/>
          </a:prstGeom>
          <a:noFill/>
          <a:ln>
            <a:solidFill>
              <a:schemeClr val="tx1"/>
            </a:solidFill>
          </a:ln>
        </p:spPr>
        <p:txBody>
          <a:bodyPr wrap="square" rtlCol="0">
            <a:spAutoFit/>
          </a:bodyPr>
          <a:lstStyle/>
          <a:p>
            <a:r>
              <a:rPr lang="sl-SI" dirty="0" smtClean="0"/>
              <a:t>prodajalca o odprtju akreditiva</a:t>
            </a:r>
            <a:endParaRPr lang="sl-SI" dirty="0"/>
          </a:p>
        </p:txBody>
      </p:sp>
      <p:cxnSp>
        <p:nvCxnSpPr>
          <p:cNvPr id="61" name="Raven povezovalnik 60"/>
          <p:cNvCxnSpPr/>
          <p:nvPr/>
        </p:nvCxnSpPr>
        <p:spPr>
          <a:xfrm>
            <a:off x="684287" y="6282804"/>
            <a:ext cx="0" cy="485474"/>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Raven povezovalnik 61"/>
          <p:cNvCxnSpPr/>
          <p:nvPr/>
        </p:nvCxnSpPr>
        <p:spPr>
          <a:xfrm flipH="1">
            <a:off x="684287" y="6777568"/>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Raven povezovalnik 64"/>
          <p:cNvCxnSpPr/>
          <p:nvPr/>
        </p:nvCxnSpPr>
        <p:spPr>
          <a:xfrm flipH="1">
            <a:off x="1248482" y="7290916"/>
            <a:ext cx="11869" cy="0"/>
          </a:xfrm>
          <a:prstGeom prst="line">
            <a:avLst/>
          </a:prstGeom>
        </p:spPr>
        <p:style>
          <a:lnRef idx="1">
            <a:schemeClr val="accent1"/>
          </a:lnRef>
          <a:fillRef idx="0">
            <a:schemeClr val="accent1"/>
          </a:fillRef>
          <a:effectRef idx="0">
            <a:schemeClr val="accent1"/>
          </a:effectRef>
          <a:fontRef idx="minor">
            <a:schemeClr val="tx1"/>
          </a:fontRef>
        </p:style>
      </p:cxnSp>
      <p:sp>
        <p:nvSpPr>
          <p:cNvPr id="68" name="PoljeZBesedilom 67"/>
          <p:cNvSpPr txBox="1"/>
          <p:nvPr/>
        </p:nvSpPr>
        <p:spPr>
          <a:xfrm>
            <a:off x="684287" y="7137608"/>
            <a:ext cx="6768752" cy="369332"/>
          </a:xfrm>
          <a:prstGeom prst="rect">
            <a:avLst/>
          </a:prstGeom>
          <a:noFill/>
          <a:ln>
            <a:solidFill>
              <a:schemeClr val="tx1"/>
            </a:solidFill>
          </a:ln>
        </p:spPr>
        <p:txBody>
          <a:bodyPr wrap="square" rtlCol="0">
            <a:spAutoFit/>
          </a:bodyPr>
          <a:lstStyle/>
          <a:p>
            <a:r>
              <a:rPr lang="sl-SI" b="1" dirty="0" smtClean="0"/>
              <a:t>prodajalec </a:t>
            </a:r>
            <a:r>
              <a:rPr lang="sl-SI" dirty="0" smtClean="0"/>
              <a:t>odpremi blago </a:t>
            </a:r>
            <a:r>
              <a:rPr lang="sl-SI" dirty="0" smtClean="0"/>
              <a:t>kupcu/opravi </a:t>
            </a:r>
            <a:r>
              <a:rPr lang="sl-SI" dirty="0" smtClean="0"/>
              <a:t>storitev</a:t>
            </a:r>
            <a:endParaRPr lang="sl-SI" dirty="0"/>
          </a:p>
        </p:txBody>
      </p:sp>
      <p:sp>
        <p:nvSpPr>
          <p:cNvPr id="70" name="PoljeZBesedilom 69"/>
          <p:cNvSpPr txBox="1"/>
          <p:nvPr/>
        </p:nvSpPr>
        <p:spPr>
          <a:xfrm>
            <a:off x="756295" y="7713672"/>
            <a:ext cx="6696744" cy="369332"/>
          </a:xfrm>
          <a:prstGeom prst="rect">
            <a:avLst/>
          </a:prstGeom>
          <a:noFill/>
          <a:ln>
            <a:solidFill>
              <a:schemeClr val="tx1"/>
            </a:solidFill>
          </a:ln>
        </p:spPr>
        <p:txBody>
          <a:bodyPr wrap="square" rtlCol="0">
            <a:spAutoFit/>
          </a:bodyPr>
          <a:lstStyle/>
          <a:p>
            <a:r>
              <a:rPr lang="sl-SI" b="1" dirty="0" smtClean="0"/>
              <a:t>prodajalec </a:t>
            </a:r>
            <a:r>
              <a:rPr lang="sl-SI" dirty="0" smtClean="0"/>
              <a:t>predloži zahtevane dokumente banki</a:t>
            </a:r>
            <a:endParaRPr lang="sl-SI" dirty="0"/>
          </a:p>
        </p:txBody>
      </p:sp>
      <p:sp>
        <p:nvSpPr>
          <p:cNvPr id="73" name="PoljeZBesedilom 72"/>
          <p:cNvSpPr txBox="1"/>
          <p:nvPr/>
        </p:nvSpPr>
        <p:spPr>
          <a:xfrm>
            <a:off x="756295" y="8289736"/>
            <a:ext cx="6696744" cy="369332"/>
          </a:xfrm>
          <a:prstGeom prst="rect">
            <a:avLst/>
          </a:prstGeom>
          <a:noFill/>
          <a:ln>
            <a:solidFill>
              <a:schemeClr val="tx1"/>
            </a:solidFill>
          </a:ln>
        </p:spPr>
        <p:txBody>
          <a:bodyPr wrap="square" rtlCol="0">
            <a:spAutoFit/>
          </a:bodyPr>
          <a:lstStyle/>
          <a:p>
            <a:r>
              <a:rPr lang="sl-SI" b="1" dirty="0" smtClean="0"/>
              <a:t>banka </a:t>
            </a:r>
            <a:r>
              <a:rPr lang="sl-SI" dirty="0" smtClean="0"/>
              <a:t>pregleda:</a:t>
            </a:r>
            <a:endParaRPr lang="sl-SI" dirty="0"/>
          </a:p>
        </p:txBody>
      </p:sp>
      <p:cxnSp>
        <p:nvCxnSpPr>
          <p:cNvPr id="74" name="Raven povezovalnik 73"/>
          <p:cNvCxnSpPr/>
          <p:nvPr/>
        </p:nvCxnSpPr>
        <p:spPr>
          <a:xfrm flipH="1">
            <a:off x="324247" y="8505760"/>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75" name="PoljeZBesedilom 74"/>
          <p:cNvSpPr txBox="1"/>
          <p:nvPr/>
        </p:nvSpPr>
        <p:spPr>
          <a:xfrm>
            <a:off x="972319" y="8937807"/>
            <a:ext cx="6480720" cy="369332"/>
          </a:xfrm>
          <a:prstGeom prst="rect">
            <a:avLst/>
          </a:prstGeom>
          <a:noFill/>
          <a:ln>
            <a:solidFill>
              <a:schemeClr val="tx1"/>
            </a:solidFill>
          </a:ln>
        </p:spPr>
        <p:txBody>
          <a:bodyPr wrap="square" rtlCol="0">
            <a:spAutoFit/>
          </a:bodyPr>
          <a:lstStyle/>
          <a:p>
            <a:r>
              <a:rPr lang="sl-SI" dirty="0" smtClean="0"/>
              <a:t>dokumente</a:t>
            </a:r>
            <a:endParaRPr lang="sl-SI" dirty="0"/>
          </a:p>
        </p:txBody>
      </p:sp>
      <p:cxnSp>
        <p:nvCxnSpPr>
          <p:cNvPr id="76" name="Raven povezovalnik 75"/>
          <p:cNvCxnSpPr/>
          <p:nvPr/>
        </p:nvCxnSpPr>
        <p:spPr>
          <a:xfrm>
            <a:off x="756295" y="8668360"/>
            <a:ext cx="0" cy="1142836"/>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Raven povezovalnik 76"/>
          <p:cNvCxnSpPr/>
          <p:nvPr/>
        </p:nvCxnSpPr>
        <p:spPr>
          <a:xfrm flipH="1">
            <a:off x="756295" y="9163124"/>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79" name="PoljeZBesedilom 78"/>
          <p:cNvSpPr txBox="1"/>
          <p:nvPr/>
        </p:nvSpPr>
        <p:spPr>
          <a:xfrm>
            <a:off x="972319" y="9585880"/>
            <a:ext cx="6480720" cy="369332"/>
          </a:xfrm>
          <a:prstGeom prst="rect">
            <a:avLst/>
          </a:prstGeom>
          <a:noFill/>
          <a:ln>
            <a:solidFill>
              <a:schemeClr val="tx1"/>
            </a:solidFill>
          </a:ln>
        </p:spPr>
        <p:txBody>
          <a:bodyPr wrap="square" rtlCol="0">
            <a:spAutoFit/>
          </a:bodyPr>
          <a:lstStyle/>
          <a:p>
            <a:r>
              <a:rPr lang="sl-SI" dirty="0" smtClean="0"/>
              <a:t>plača prodajalcu akreditivni znesek skladno z akreditivnimi pogoji</a:t>
            </a:r>
            <a:endParaRPr lang="sl-SI" dirty="0"/>
          </a:p>
        </p:txBody>
      </p:sp>
      <p:cxnSp>
        <p:nvCxnSpPr>
          <p:cNvPr id="80" name="Raven povezovalnik 79"/>
          <p:cNvCxnSpPr/>
          <p:nvPr/>
        </p:nvCxnSpPr>
        <p:spPr>
          <a:xfrm flipH="1">
            <a:off x="756295" y="9811196"/>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Raven povezovalnik 82"/>
          <p:cNvCxnSpPr/>
          <p:nvPr/>
        </p:nvCxnSpPr>
        <p:spPr>
          <a:xfrm flipH="1">
            <a:off x="324247" y="7938988"/>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Raven povezovalnik 83"/>
          <p:cNvCxnSpPr/>
          <p:nvPr/>
        </p:nvCxnSpPr>
        <p:spPr>
          <a:xfrm flipH="1">
            <a:off x="324247" y="7362924"/>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Raven povezovalnik 84"/>
          <p:cNvCxnSpPr/>
          <p:nvPr/>
        </p:nvCxnSpPr>
        <p:spPr>
          <a:xfrm flipH="1">
            <a:off x="252239" y="6138788"/>
            <a:ext cx="36004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99171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252239" y="306140"/>
            <a:ext cx="6405840" cy="369332"/>
          </a:xfrm>
          <a:prstGeom prst="rect">
            <a:avLst/>
          </a:prstGeom>
          <a:solidFill>
            <a:srgbClr val="FFFF00"/>
          </a:solidFill>
        </p:spPr>
        <p:txBody>
          <a:bodyPr wrap="square" rtlCol="0">
            <a:spAutoFit/>
          </a:bodyPr>
          <a:lstStyle/>
          <a:p>
            <a:r>
              <a:rPr lang="sl-SI" dirty="0" smtClean="0"/>
              <a:t>7.4 Kakšen je potek akreditivnega poslovanja?</a:t>
            </a:r>
            <a:endParaRPr lang="sl-SI" dirty="0"/>
          </a:p>
        </p:txBody>
      </p:sp>
      <p:sp>
        <p:nvSpPr>
          <p:cNvPr id="5" name="PoljeZBesedilom 4"/>
          <p:cNvSpPr txBox="1"/>
          <p:nvPr/>
        </p:nvSpPr>
        <p:spPr>
          <a:xfrm>
            <a:off x="324247" y="810196"/>
            <a:ext cx="6984776" cy="369332"/>
          </a:xfrm>
          <a:prstGeom prst="rect">
            <a:avLst/>
          </a:prstGeom>
          <a:noFill/>
          <a:ln>
            <a:solidFill>
              <a:schemeClr val="tx1"/>
            </a:solidFill>
          </a:ln>
        </p:spPr>
        <p:txBody>
          <a:bodyPr wrap="square" rtlCol="0">
            <a:spAutoFit/>
          </a:bodyPr>
          <a:lstStyle/>
          <a:p>
            <a:r>
              <a:rPr lang="sl-SI" dirty="0" smtClean="0"/>
              <a:t>potek akreditivnega poslovanja (2. del)</a:t>
            </a:r>
            <a:endParaRPr lang="sl-SI" dirty="0"/>
          </a:p>
        </p:txBody>
      </p:sp>
      <p:cxnSp>
        <p:nvCxnSpPr>
          <p:cNvPr id="6" name="Raven povezovalnik 5"/>
          <p:cNvCxnSpPr/>
          <p:nvPr/>
        </p:nvCxnSpPr>
        <p:spPr>
          <a:xfrm>
            <a:off x="324247" y="1179529"/>
            <a:ext cx="0" cy="3581815"/>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540271" y="1458268"/>
            <a:ext cx="6768752" cy="369332"/>
          </a:xfrm>
          <a:prstGeom prst="rect">
            <a:avLst/>
          </a:prstGeom>
          <a:noFill/>
          <a:ln>
            <a:solidFill>
              <a:schemeClr val="tx1"/>
            </a:solidFill>
          </a:ln>
        </p:spPr>
        <p:txBody>
          <a:bodyPr wrap="square" rtlCol="0">
            <a:spAutoFit/>
          </a:bodyPr>
          <a:lstStyle/>
          <a:p>
            <a:r>
              <a:rPr lang="sl-SI" b="1" dirty="0" smtClean="0"/>
              <a:t>prodajalčeva banka  </a:t>
            </a:r>
            <a:r>
              <a:rPr lang="sl-SI" dirty="0" smtClean="0"/>
              <a:t>dokumente pošlje uvoznikovi banki</a:t>
            </a:r>
            <a:endParaRPr lang="sl-SI" dirty="0"/>
          </a:p>
        </p:txBody>
      </p:sp>
      <p:cxnSp>
        <p:nvCxnSpPr>
          <p:cNvPr id="8" name="Raven povezovalnik 7"/>
          <p:cNvCxnSpPr/>
          <p:nvPr/>
        </p:nvCxnSpPr>
        <p:spPr>
          <a:xfrm flipH="1">
            <a:off x="324247" y="1674293"/>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40" name="PoljeZBesedilom 39"/>
          <p:cNvSpPr txBox="1"/>
          <p:nvPr/>
        </p:nvSpPr>
        <p:spPr>
          <a:xfrm>
            <a:off x="612279" y="2097048"/>
            <a:ext cx="6768752" cy="369332"/>
          </a:xfrm>
          <a:prstGeom prst="rect">
            <a:avLst/>
          </a:prstGeom>
          <a:noFill/>
          <a:ln>
            <a:solidFill>
              <a:schemeClr val="tx1"/>
            </a:solidFill>
          </a:ln>
        </p:spPr>
        <p:txBody>
          <a:bodyPr wrap="square" rtlCol="0">
            <a:spAutoFit/>
          </a:bodyPr>
          <a:lstStyle/>
          <a:p>
            <a:r>
              <a:rPr lang="sl-SI" b="1" dirty="0" smtClean="0"/>
              <a:t>uvoznikova banka</a:t>
            </a:r>
            <a:r>
              <a:rPr lang="sl-SI" dirty="0" smtClean="0"/>
              <a:t> poplača prodajalčevo banko</a:t>
            </a:r>
            <a:endParaRPr lang="sl-SI" dirty="0"/>
          </a:p>
        </p:txBody>
      </p:sp>
      <p:cxnSp>
        <p:nvCxnSpPr>
          <p:cNvPr id="46" name="Raven povezovalnik 45"/>
          <p:cNvCxnSpPr/>
          <p:nvPr/>
        </p:nvCxnSpPr>
        <p:spPr>
          <a:xfrm flipH="1">
            <a:off x="324247" y="2313072"/>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612279" y="2817128"/>
            <a:ext cx="6768752" cy="646331"/>
          </a:xfrm>
          <a:prstGeom prst="rect">
            <a:avLst/>
          </a:prstGeom>
          <a:noFill/>
          <a:ln>
            <a:solidFill>
              <a:schemeClr val="tx1"/>
            </a:solidFill>
          </a:ln>
        </p:spPr>
        <p:txBody>
          <a:bodyPr wrap="square" rtlCol="0">
            <a:spAutoFit/>
          </a:bodyPr>
          <a:lstStyle/>
          <a:p>
            <a:r>
              <a:rPr lang="sl-SI" b="1" dirty="0" smtClean="0"/>
              <a:t>uvoznikova banka</a:t>
            </a:r>
            <a:r>
              <a:rPr lang="sl-SI" dirty="0" smtClean="0"/>
              <a:t> obremeni račun kupca na predhodno dogovorjen način</a:t>
            </a:r>
            <a:endParaRPr lang="sl-SI" dirty="0"/>
          </a:p>
        </p:txBody>
      </p:sp>
      <p:cxnSp>
        <p:nvCxnSpPr>
          <p:cNvPr id="45" name="Raven povezovalnik 44"/>
          <p:cNvCxnSpPr/>
          <p:nvPr/>
        </p:nvCxnSpPr>
        <p:spPr>
          <a:xfrm flipH="1">
            <a:off x="324247" y="3033152"/>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PoljeZBesedilom 53"/>
          <p:cNvSpPr txBox="1"/>
          <p:nvPr/>
        </p:nvSpPr>
        <p:spPr>
          <a:xfrm>
            <a:off x="684287" y="3764265"/>
            <a:ext cx="6768752" cy="369332"/>
          </a:xfrm>
          <a:prstGeom prst="rect">
            <a:avLst/>
          </a:prstGeom>
          <a:noFill/>
          <a:ln>
            <a:solidFill>
              <a:schemeClr val="tx1"/>
            </a:solidFill>
          </a:ln>
        </p:spPr>
        <p:txBody>
          <a:bodyPr wrap="square" rtlCol="0">
            <a:spAutoFit/>
          </a:bodyPr>
          <a:lstStyle/>
          <a:p>
            <a:r>
              <a:rPr lang="sl-SI" b="1" dirty="0" smtClean="0"/>
              <a:t>uvoznikova banka</a:t>
            </a:r>
            <a:r>
              <a:rPr lang="sl-SI" dirty="0" smtClean="0"/>
              <a:t> preda dokumente kupcu</a:t>
            </a:r>
            <a:endParaRPr lang="sl-SI" dirty="0"/>
          </a:p>
        </p:txBody>
      </p:sp>
      <p:cxnSp>
        <p:nvCxnSpPr>
          <p:cNvPr id="57" name="Raven povezovalnik 56"/>
          <p:cNvCxnSpPr/>
          <p:nvPr/>
        </p:nvCxnSpPr>
        <p:spPr>
          <a:xfrm flipH="1">
            <a:off x="396255" y="3980289"/>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58" name="PoljeZBesedilom 57"/>
          <p:cNvSpPr txBox="1"/>
          <p:nvPr/>
        </p:nvSpPr>
        <p:spPr>
          <a:xfrm>
            <a:off x="684287" y="4545320"/>
            <a:ext cx="6768752" cy="369332"/>
          </a:xfrm>
          <a:prstGeom prst="rect">
            <a:avLst/>
          </a:prstGeom>
          <a:noFill/>
          <a:ln>
            <a:solidFill>
              <a:schemeClr val="tx1"/>
            </a:solidFill>
          </a:ln>
        </p:spPr>
        <p:txBody>
          <a:bodyPr wrap="square" rtlCol="0">
            <a:spAutoFit/>
          </a:bodyPr>
          <a:lstStyle/>
          <a:p>
            <a:r>
              <a:rPr lang="sl-SI" b="1" dirty="0"/>
              <a:t>k</a:t>
            </a:r>
            <a:r>
              <a:rPr lang="sl-SI" b="1" dirty="0" smtClean="0"/>
              <a:t>upec </a:t>
            </a:r>
            <a:r>
              <a:rPr lang="sl-SI" dirty="0" smtClean="0"/>
              <a:t>uporabi dokumente za prevzem dobavljenega blaga/storitve</a:t>
            </a:r>
            <a:endParaRPr lang="sl-SI" dirty="0"/>
          </a:p>
        </p:txBody>
      </p:sp>
      <p:cxnSp>
        <p:nvCxnSpPr>
          <p:cNvPr id="63" name="Raven povezovalnik 62"/>
          <p:cNvCxnSpPr/>
          <p:nvPr/>
        </p:nvCxnSpPr>
        <p:spPr>
          <a:xfrm flipH="1">
            <a:off x="396255" y="4761344"/>
            <a:ext cx="21602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16822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252239" y="306140"/>
            <a:ext cx="6405840" cy="369332"/>
          </a:xfrm>
          <a:prstGeom prst="rect">
            <a:avLst/>
          </a:prstGeom>
          <a:solidFill>
            <a:srgbClr val="FFFF00"/>
          </a:solidFill>
        </p:spPr>
        <p:txBody>
          <a:bodyPr wrap="square" rtlCol="0">
            <a:spAutoFit/>
          </a:bodyPr>
          <a:lstStyle/>
          <a:p>
            <a:r>
              <a:rPr lang="sl-SI" dirty="0" smtClean="0"/>
              <a:t>7.5 Katere so prednosti in slabosti akreditivov?</a:t>
            </a:r>
            <a:endParaRPr lang="sl-SI" dirty="0"/>
          </a:p>
        </p:txBody>
      </p:sp>
      <p:sp>
        <p:nvSpPr>
          <p:cNvPr id="5" name="PoljeZBesedilom 4"/>
          <p:cNvSpPr txBox="1"/>
          <p:nvPr/>
        </p:nvSpPr>
        <p:spPr>
          <a:xfrm>
            <a:off x="324247" y="810196"/>
            <a:ext cx="6984776" cy="369332"/>
          </a:xfrm>
          <a:prstGeom prst="rect">
            <a:avLst/>
          </a:prstGeom>
          <a:noFill/>
          <a:ln>
            <a:solidFill>
              <a:schemeClr val="tx1"/>
            </a:solidFill>
          </a:ln>
        </p:spPr>
        <p:txBody>
          <a:bodyPr wrap="square" rtlCol="0">
            <a:spAutoFit/>
          </a:bodyPr>
          <a:lstStyle/>
          <a:p>
            <a:r>
              <a:rPr lang="sl-SI" dirty="0" smtClean="0"/>
              <a:t>Prednosti in slabosti akreditivov</a:t>
            </a:r>
            <a:endParaRPr lang="sl-SI" dirty="0"/>
          </a:p>
        </p:txBody>
      </p:sp>
      <p:cxnSp>
        <p:nvCxnSpPr>
          <p:cNvPr id="6" name="Raven povezovalnik 5"/>
          <p:cNvCxnSpPr/>
          <p:nvPr/>
        </p:nvCxnSpPr>
        <p:spPr>
          <a:xfrm>
            <a:off x="324247" y="1179529"/>
            <a:ext cx="0" cy="7695564"/>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540271" y="1458268"/>
            <a:ext cx="6768752" cy="369332"/>
          </a:xfrm>
          <a:prstGeom prst="rect">
            <a:avLst/>
          </a:prstGeom>
          <a:noFill/>
          <a:ln>
            <a:solidFill>
              <a:schemeClr val="tx1"/>
            </a:solidFill>
          </a:ln>
        </p:spPr>
        <p:txBody>
          <a:bodyPr wrap="square" rtlCol="0">
            <a:spAutoFit/>
          </a:bodyPr>
          <a:lstStyle/>
          <a:p>
            <a:r>
              <a:rPr lang="sl-SI" dirty="0" smtClean="0"/>
              <a:t>Prednosti </a:t>
            </a:r>
            <a:r>
              <a:rPr lang="sl-SI" b="1" dirty="0" smtClean="0"/>
              <a:t>za izvoznike</a:t>
            </a:r>
            <a:endParaRPr lang="sl-SI" b="1" dirty="0"/>
          </a:p>
        </p:txBody>
      </p:sp>
      <p:cxnSp>
        <p:nvCxnSpPr>
          <p:cNvPr id="8" name="Raven povezovalnik 7"/>
          <p:cNvCxnSpPr/>
          <p:nvPr/>
        </p:nvCxnSpPr>
        <p:spPr>
          <a:xfrm flipH="1">
            <a:off x="324247" y="1674293"/>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900311" y="2097048"/>
            <a:ext cx="6408712" cy="369332"/>
          </a:xfrm>
          <a:prstGeom prst="rect">
            <a:avLst/>
          </a:prstGeom>
          <a:noFill/>
          <a:ln>
            <a:solidFill>
              <a:schemeClr val="tx1"/>
            </a:solidFill>
          </a:ln>
        </p:spPr>
        <p:txBody>
          <a:bodyPr wrap="square" rtlCol="0">
            <a:spAutoFit/>
          </a:bodyPr>
          <a:lstStyle/>
          <a:p>
            <a:r>
              <a:rPr lang="sl-SI" dirty="0" smtClean="0"/>
              <a:t>če predloži listine v roku, bo prejel plačilo takoj</a:t>
            </a:r>
            <a:endParaRPr lang="sl-SI" dirty="0"/>
          </a:p>
        </p:txBody>
      </p:sp>
      <p:cxnSp>
        <p:nvCxnSpPr>
          <p:cNvPr id="10" name="Raven povezovalnik 9"/>
          <p:cNvCxnSpPr/>
          <p:nvPr/>
        </p:nvCxnSpPr>
        <p:spPr>
          <a:xfrm flipH="1">
            <a:off x="816812" y="2313072"/>
            <a:ext cx="114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Raven povezovalnik 17"/>
          <p:cNvCxnSpPr/>
          <p:nvPr/>
        </p:nvCxnSpPr>
        <p:spPr>
          <a:xfrm flipH="1">
            <a:off x="540271" y="2250356"/>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Raven povezovalnik 19"/>
          <p:cNvCxnSpPr/>
          <p:nvPr/>
        </p:nvCxnSpPr>
        <p:spPr>
          <a:xfrm>
            <a:off x="540271" y="1827600"/>
            <a:ext cx="0" cy="485472"/>
          </a:xfrm>
          <a:prstGeom prst="line">
            <a:avLst/>
          </a:prstGeom>
        </p:spPr>
        <p:style>
          <a:lnRef idx="1">
            <a:schemeClr val="accent1"/>
          </a:lnRef>
          <a:fillRef idx="0">
            <a:schemeClr val="accent1"/>
          </a:fillRef>
          <a:effectRef idx="0">
            <a:schemeClr val="accent1"/>
          </a:effectRef>
          <a:fontRef idx="minor">
            <a:schemeClr val="tx1"/>
          </a:fontRef>
        </p:style>
      </p:cxnSp>
      <p:sp>
        <p:nvSpPr>
          <p:cNvPr id="22" name="PoljeZBesedilom 21"/>
          <p:cNvSpPr txBox="1"/>
          <p:nvPr/>
        </p:nvSpPr>
        <p:spPr>
          <a:xfrm>
            <a:off x="1052711" y="2745120"/>
            <a:ext cx="6256312" cy="369332"/>
          </a:xfrm>
          <a:prstGeom prst="rect">
            <a:avLst/>
          </a:prstGeom>
          <a:noFill/>
          <a:ln>
            <a:solidFill>
              <a:schemeClr val="tx1"/>
            </a:solidFill>
          </a:ln>
        </p:spPr>
        <p:txBody>
          <a:bodyPr wrap="square" rtlCol="0">
            <a:spAutoFit/>
          </a:bodyPr>
          <a:lstStyle/>
          <a:p>
            <a:r>
              <a:rPr lang="sl-SI" dirty="0"/>
              <a:t>a</a:t>
            </a:r>
            <a:r>
              <a:rPr lang="sl-SI" dirty="0" smtClean="0"/>
              <a:t>kreditiv varuje </a:t>
            </a:r>
            <a:endParaRPr lang="sl-SI" dirty="0"/>
          </a:p>
        </p:txBody>
      </p:sp>
      <p:cxnSp>
        <p:nvCxnSpPr>
          <p:cNvPr id="23" name="Raven povezovalnik 22"/>
          <p:cNvCxnSpPr/>
          <p:nvPr/>
        </p:nvCxnSpPr>
        <p:spPr>
          <a:xfrm flipH="1">
            <a:off x="900311" y="2907720"/>
            <a:ext cx="1440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Raven povezovalnik 23"/>
          <p:cNvCxnSpPr/>
          <p:nvPr/>
        </p:nvCxnSpPr>
        <p:spPr>
          <a:xfrm>
            <a:off x="900311" y="2484964"/>
            <a:ext cx="0" cy="422756"/>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Raven povezovalnik 26"/>
          <p:cNvCxnSpPr/>
          <p:nvPr/>
        </p:nvCxnSpPr>
        <p:spPr>
          <a:xfrm flipH="1">
            <a:off x="1044327" y="3537208"/>
            <a:ext cx="1440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Raven povezovalnik 27"/>
          <p:cNvCxnSpPr/>
          <p:nvPr/>
        </p:nvCxnSpPr>
        <p:spPr>
          <a:xfrm>
            <a:off x="1044327" y="3114452"/>
            <a:ext cx="0" cy="936104"/>
          </a:xfrm>
          <a:prstGeom prst="line">
            <a:avLst/>
          </a:prstGeom>
        </p:spPr>
        <p:style>
          <a:lnRef idx="1">
            <a:schemeClr val="accent1"/>
          </a:lnRef>
          <a:fillRef idx="0">
            <a:schemeClr val="accent1"/>
          </a:fillRef>
          <a:effectRef idx="0">
            <a:schemeClr val="accent1"/>
          </a:effectRef>
          <a:fontRef idx="minor">
            <a:schemeClr val="tx1"/>
          </a:fontRef>
        </p:style>
      </p:cxnSp>
      <p:sp>
        <p:nvSpPr>
          <p:cNvPr id="29" name="PoljeZBesedilom 28"/>
          <p:cNvSpPr txBox="1"/>
          <p:nvPr/>
        </p:nvSpPr>
        <p:spPr>
          <a:xfrm>
            <a:off x="1188343" y="3330476"/>
            <a:ext cx="6120680" cy="369332"/>
          </a:xfrm>
          <a:prstGeom prst="rect">
            <a:avLst/>
          </a:prstGeom>
          <a:noFill/>
          <a:ln>
            <a:solidFill>
              <a:schemeClr val="tx1"/>
            </a:solidFill>
          </a:ln>
        </p:spPr>
        <p:txBody>
          <a:bodyPr wrap="square" rtlCol="0">
            <a:spAutoFit/>
          </a:bodyPr>
          <a:lstStyle/>
          <a:p>
            <a:r>
              <a:rPr lang="sl-SI" dirty="0" smtClean="0"/>
              <a:t>pred tveganjem prevzema</a:t>
            </a:r>
            <a:endParaRPr lang="sl-SI" dirty="0"/>
          </a:p>
        </p:txBody>
      </p:sp>
      <p:sp>
        <p:nvSpPr>
          <p:cNvPr id="31" name="PoljeZBesedilom 30"/>
          <p:cNvSpPr txBox="1"/>
          <p:nvPr/>
        </p:nvSpPr>
        <p:spPr>
          <a:xfrm>
            <a:off x="1260351" y="3897248"/>
            <a:ext cx="6048672" cy="369332"/>
          </a:xfrm>
          <a:prstGeom prst="rect">
            <a:avLst/>
          </a:prstGeom>
          <a:noFill/>
          <a:ln>
            <a:solidFill>
              <a:schemeClr val="tx1"/>
            </a:solidFill>
          </a:ln>
        </p:spPr>
        <p:txBody>
          <a:bodyPr wrap="square" rtlCol="0">
            <a:spAutoFit/>
          </a:bodyPr>
          <a:lstStyle/>
          <a:p>
            <a:r>
              <a:rPr lang="sl-SI" dirty="0" smtClean="0"/>
              <a:t>dubioz</a:t>
            </a:r>
            <a:endParaRPr lang="sl-SI" dirty="0"/>
          </a:p>
        </p:txBody>
      </p:sp>
      <p:cxnSp>
        <p:nvCxnSpPr>
          <p:cNvPr id="32" name="Raven povezovalnik 31"/>
          <p:cNvCxnSpPr/>
          <p:nvPr/>
        </p:nvCxnSpPr>
        <p:spPr>
          <a:xfrm flipH="1">
            <a:off x="1052711" y="4050556"/>
            <a:ext cx="207640"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PoljeZBesedilom 34"/>
          <p:cNvSpPr txBox="1"/>
          <p:nvPr/>
        </p:nvSpPr>
        <p:spPr>
          <a:xfrm>
            <a:off x="540271" y="4626620"/>
            <a:ext cx="6768752" cy="369332"/>
          </a:xfrm>
          <a:prstGeom prst="rect">
            <a:avLst/>
          </a:prstGeom>
          <a:noFill/>
          <a:ln>
            <a:solidFill>
              <a:schemeClr val="tx1"/>
            </a:solidFill>
          </a:ln>
        </p:spPr>
        <p:txBody>
          <a:bodyPr wrap="square" rtlCol="0">
            <a:spAutoFit/>
          </a:bodyPr>
          <a:lstStyle/>
          <a:p>
            <a:r>
              <a:rPr lang="sl-SI" dirty="0"/>
              <a:t>p</a:t>
            </a:r>
            <a:r>
              <a:rPr lang="sl-SI" dirty="0" smtClean="0"/>
              <a:t>roblemi </a:t>
            </a:r>
            <a:r>
              <a:rPr lang="sl-SI" b="1" dirty="0" smtClean="0"/>
              <a:t>za izvoznike</a:t>
            </a:r>
            <a:endParaRPr lang="sl-SI" b="1" dirty="0"/>
          </a:p>
        </p:txBody>
      </p:sp>
      <p:cxnSp>
        <p:nvCxnSpPr>
          <p:cNvPr id="36" name="Raven povezovalnik 35"/>
          <p:cNvCxnSpPr/>
          <p:nvPr/>
        </p:nvCxnSpPr>
        <p:spPr>
          <a:xfrm flipH="1">
            <a:off x="324247" y="4842645"/>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900311" y="5265400"/>
            <a:ext cx="6408712" cy="646331"/>
          </a:xfrm>
          <a:prstGeom prst="rect">
            <a:avLst/>
          </a:prstGeom>
          <a:noFill/>
          <a:ln>
            <a:solidFill>
              <a:schemeClr val="tx1"/>
            </a:solidFill>
          </a:ln>
        </p:spPr>
        <p:txBody>
          <a:bodyPr wrap="square" rtlCol="0">
            <a:spAutoFit/>
          </a:bodyPr>
          <a:lstStyle/>
          <a:p>
            <a:r>
              <a:rPr lang="sl-SI" dirty="0" smtClean="0"/>
              <a:t>če pride do zamude z dobavo zaradi različnih vzrokov, akreditiv zapade</a:t>
            </a:r>
            <a:endParaRPr lang="sl-SI" dirty="0"/>
          </a:p>
        </p:txBody>
      </p:sp>
      <p:cxnSp>
        <p:nvCxnSpPr>
          <p:cNvPr id="38" name="Raven povezovalnik 37"/>
          <p:cNvCxnSpPr/>
          <p:nvPr/>
        </p:nvCxnSpPr>
        <p:spPr>
          <a:xfrm flipH="1">
            <a:off x="816812" y="5481424"/>
            <a:ext cx="114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Raven povezovalnik 38"/>
          <p:cNvCxnSpPr/>
          <p:nvPr/>
        </p:nvCxnSpPr>
        <p:spPr>
          <a:xfrm flipH="1">
            <a:off x="540271" y="5418708"/>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Raven povezovalnik 39"/>
          <p:cNvCxnSpPr/>
          <p:nvPr/>
        </p:nvCxnSpPr>
        <p:spPr>
          <a:xfrm>
            <a:off x="540271" y="4995952"/>
            <a:ext cx="0" cy="485472"/>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1052711" y="6129496"/>
            <a:ext cx="6256312" cy="369332"/>
          </a:xfrm>
          <a:prstGeom prst="rect">
            <a:avLst/>
          </a:prstGeom>
          <a:noFill/>
          <a:ln>
            <a:solidFill>
              <a:schemeClr val="tx1"/>
            </a:solidFill>
          </a:ln>
        </p:spPr>
        <p:txBody>
          <a:bodyPr wrap="square" rtlCol="0">
            <a:spAutoFit/>
          </a:bodyPr>
          <a:lstStyle/>
          <a:p>
            <a:r>
              <a:rPr lang="sl-SI" dirty="0"/>
              <a:t>t</a:t>
            </a:r>
            <a:r>
              <a:rPr lang="sl-SI" dirty="0" smtClean="0"/>
              <a:t>reba je zaprositi za njegovo podaljšanje</a:t>
            </a:r>
            <a:endParaRPr lang="sl-SI" dirty="0"/>
          </a:p>
        </p:txBody>
      </p:sp>
      <p:cxnSp>
        <p:nvCxnSpPr>
          <p:cNvPr id="42" name="Raven povezovalnik 41"/>
          <p:cNvCxnSpPr/>
          <p:nvPr/>
        </p:nvCxnSpPr>
        <p:spPr>
          <a:xfrm flipH="1">
            <a:off x="900311" y="6292096"/>
            <a:ext cx="1440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Raven povezovalnik 42"/>
          <p:cNvCxnSpPr/>
          <p:nvPr/>
        </p:nvCxnSpPr>
        <p:spPr>
          <a:xfrm>
            <a:off x="900311" y="5653316"/>
            <a:ext cx="0" cy="638780"/>
          </a:xfrm>
          <a:prstGeom prst="line">
            <a:avLst/>
          </a:prstGeom>
        </p:spPr>
        <p:style>
          <a:lnRef idx="1">
            <a:schemeClr val="accent1"/>
          </a:lnRef>
          <a:fillRef idx="0">
            <a:schemeClr val="accent1"/>
          </a:fillRef>
          <a:effectRef idx="0">
            <a:schemeClr val="accent1"/>
          </a:effectRef>
          <a:fontRef idx="minor">
            <a:schemeClr val="tx1"/>
          </a:fontRef>
        </p:style>
      </p:cxnSp>
      <p:sp>
        <p:nvSpPr>
          <p:cNvPr id="51" name="PoljeZBesedilom 50"/>
          <p:cNvSpPr txBox="1"/>
          <p:nvPr/>
        </p:nvSpPr>
        <p:spPr>
          <a:xfrm>
            <a:off x="540271" y="6858868"/>
            <a:ext cx="6768752" cy="369332"/>
          </a:xfrm>
          <a:prstGeom prst="rect">
            <a:avLst/>
          </a:prstGeom>
          <a:noFill/>
          <a:ln>
            <a:solidFill>
              <a:schemeClr val="tx1"/>
            </a:solidFill>
          </a:ln>
        </p:spPr>
        <p:txBody>
          <a:bodyPr wrap="square" rtlCol="0">
            <a:spAutoFit/>
          </a:bodyPr>
          <a:lstStyle/>
          <a:p>
            <a:r>
              <a:rPr lang="sl-SI" dirty="0" smtClean="0"/>
              <a:t>Prednosti </a:t>
            </a:r>
            <a:r>
              <a:rPr lang="sl-SI" b="1" dirty="0" smtClean="0"/>
              <a:t>za uvoznike</a:t>
            </a:r>
            <a:endParaRPr lang="sl-SI" b="1" dirty="0"/>
          </a:p>
        </p:txBody>
      </p:sp>
      <p:cxnSp>
        <p:nvCxnSpPr>
          <p:cNvPr id="52" name="Raven povezovalnik 51"/>
          <p:cNvCxnSpPr/>
          <p:nvPr/>
        </p:nvCxnSpPr>
        <p:spPr>
          <a:xfrm flipH="1">
            <a:off x="324247" y="7074893"/>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53" name="PoljeZBesedilom 52"/>
          <p:cNvSpPr txBox="1"/>
          <p:nvPr/>
        </p:nvSpPr>
        <p:spPr>
          <a:xfrm>
            <a:off x="900311" y="7497648"/>
            <a:ext cx="6408712" cy="369332"/>
          </a:xfrm>
          <a:prstGeom prst="rect">
            <a:avLst/>
          </a:prstGeom>
          <a:noFill/>
          <a:ln>
            <a:solidFill>
              <a:schemeClr val="tx1"/>
            </a:solidFill>
          </a:ln>
        </p:spPr>
        <p:txBody>
          <a:bodyPr wrap="square" rtlCol="0">
            <a:spAutoFit/>
          </a:bodyPr>
          <a:lstStyle/>
          <a:p>
            <a:r>
              <a:rPr lang="sl-SI" dirty="0" smtClean="0"/>
              <a:t>plačilo ne bo izvršeno, dokler ne bodo dospele listine v banko</a:t>
            </a:r>
            <a:endParaRPr lang="sl-SI" dirty="0"/>
          </a:p>
        </p:txBody>
      </p:sp>
      <p:cxnSp>
        <p:nvCxnSpPr>
          <p:cNvPr id="54" name="Raven povezovalnik 53"/>
          <p:cNvCxnSpPr/>
          <p:nvPr/>
        </p:nvCxnSpPr>
        <p:spPr>
          <a:xfrm flipH="1">
            <a:off x="816812" y="7713672"/>
            <a:ext cx="114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Raven povezovalnik 54"/>
          <p:cNvCxnSpPr/>
          <p:nvPr/>
        </p:nvCxnSpPr>
        <p:spPr>
          <a:xfrm flipH="1">
            <a:off x="540271" y="7650956"/>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Raven povezovalnik 55"/>
          <p:cNvCxnSpPr/>
          <p:nvPr/>
        </p:nvCxnSpPr>
        <p:spPr>
          <a:xfrm>
            <a:off x="540271" y="7228200"/>
            <a:ext cx="0" cy="485472"/>
          </a:xfrm>
          <a:prstGeom prst="line">
            <a:avLst/>
          </a:prstGeom>
        </p:spPr>
        <p:style>
          <a:lnRef idx="1">
            <a:schemeClr val="accent1"/>
          </a:lnRef>
          <a:fillRef idx="0">
            <a:schemeClr val="accent1"/>
          </a:fillRef>
          <a:effectRef idx="0">
            <a:schemeClr val="accent1"/>
          </a:effectRef>
          <a:fontRef idx="minor">
            <a:schemeClr val="tx1"/>
          </a:fontRef>
        </p:style>
      </p:cxnSp>
      <p:sp>
        <p:nvSpPr>
          <p:cNvPr id="57" name="PoljeZBesedilom 56"/>
          <p:cNvSpPr txBox="1"/>
          <p:nvPr/>
        </p:nvSpPr>
        <p:spPr>
          <a:xfrm>
            <a:off x="1052711" y="8145720"/>
            <a:ext cx="6256312" cy="369332"/>
          </a:xfrm>
          <a:prstGeom prst="rect">
            <a:avLst/>
          </a:prstGeom>
          <a:noFill/>
          <a:ln>
            <a:solidFill>
              <a:schemeClr val="tx1"/>
            </a:solidFill>
          </a:ln>
        </p:spPr>
        <p:txBody>
          <a:bodyPr wrap="square" rtlCol="0">
            <a:spAutoFit/>
          </a:bodyPr>
          <a:lstStyle/>
          <a:p>
            <a:r>
              <a:rPr lang="sl-SI" dirty="0"/>
              <a:t>p</a:t>
            </a:r>
            <a:r>
              <a:rPr lang="sl-SI" dirty="0" smtClean="0"/>
              <a:t>rodajalec se bo potrudil za pravočasno dobavo, akreditiv zapade</a:t>
            </a:r>
            <a:endParaRPr lang="sl-SI" dirty="0"/>
          </a:p>
        </p:txBody>
      </p:sp>
      <p:cxnSp>
        <p:nvCxnSpPr>
          <p:cNvPr id="58" name="Raven povezovalnik 57"/>
          <p:cNvCxnSpPr/>
          <p:nvPr/>
        </p:nvCxnSpPr>
        <p:spPr>
          <a:xfrm flipH="1">
            <a:off x="900311" y="8308320"/>
            <a:ext cx="1440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Raven povezovalnik 58"/>
          <p:cNvCxnSpPr/>
          <p:nvPr/>
        </p:nvCxnSpPr>
        <p:spPr>
          <a:xfrm>
            <a:off x="900311" y="7885564"/>
            <a:ext cx="0" cy="422756"/>
          </a:xfrm>
          <a:prstGeom prst="line">
            <a:avLst/>
          </a:prstGeom>
        </p:spPr>
        <p:style>
          <a:lnRef idx="1">
            <a:schemeClr val="accent1"/>
          </a:lnRef>
          <a:fillRef idx="0">
            <a:schemeClr val="accent1"/>
          </a:fillRef>
          <a:effectRef idx="0">
            <a:schemeClr val="accent1"/>
          </a:effectRef>
          <a:fontRef idx="minor">
            <a:schemeClr val="tx1"/>
          </a:fontRef>
        </p:style>
      </p:cxnSp>
      <p:sp>
        <p:nvSpPr>
          <p:cNvPr id="65" name="PoljeZBesedilom 64"/>
          <p:cNvSpPr txBox="1"/>
          <p:nvPr/>
        </p:nvSpPr>
        <p:spPr>
          <a:xfrm>
            <a:off x="540271" y="8659068"/>
            <a:ext cx="6768752" cy="369332"/>
          </a:xfrm>
          <a:prstGeom prst="rect">
            <a:avLst/>
          </a:prstGeom>
          <a:noFill/>
          <a:ln>
            <a:solidFill>
              <a:schemeClr val="tx1"/>
            </a:solidFill>
          </a:ln>
        </p:spPr>
        <p:txBody>
          <a:bodyPr wrap="square" rtlCol="0">
            <a:spAutoFit/>
          </a:bodyPr>
          <a:lstStyle/>
          <a:p>
            <a:r>
              <a:rPr lang="sl-SI" dirty="0"/>
              <a:t>p</a:t>
            </a:r>
            <a:r>
              <a:rPr lang="sl-SI" dirty="0" smtClean="0"/>
              <a:t>roblemi </a:t>
            </a:r>
            <a:r>
              <a:rPr lang="sl-SI" b="1" dirty="0" smtClean="0"/>
              <a:t>za uvoznike</a:t>
            </a:r>
            <a:endParaRPr lang="sl-SI" b="1" dirty="0"/>
          </a:p>
        </p:txBody>
      </p:sp>
      <p:cxnSp>
        <p:nvCxnSpPr>
          <p:cNvPr id="66" name="Raven povezovalnik 65"/>
          <p:cNvCxnSpPr/>
          <p:nvPr/>
        </p:nvCxnSpPr>
        <p:spPr>
          <a:xfrm flipH="1">
            <a:off x="324247" y="8875093"/>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67" name="PoljeZBesedilom 66"/>
          <p:cNvSpPr txBox="1"/>
          <p:nvPr/>
        </p:nvSpPr>
        <p:spPr>
          <a:xfrm>
            <a:off x="900311" y="9297848"/>
            <a:ext cx="6408712" cy="369332"/>
          </a:xfrm>
          <a:prstGeom prst="rect">
            <a:avLst/>
          </a:prstGeom>
          <a:noFill/>
          <a:ln>
            <a:solidFill>
              <a:schemeClr val="tx1"/>
            </a:solidFill>
          </a:ln>
        </p:spPr>
        <p:txBody>
          <a:bodyPr wrap="square" rtlCol="0">
            <a:spAutoFit/>
          </a:bodyPr>
          <a:lstStyle/>
          <a:p>
            <a:r>
              <a:rPr lang="sl-SI" dirty="0"/>
              <a:t>o</a:t>
            </a:r>
            <a:r>
              <a:rPr lang="sl-SI" dirty="0" smtClean="0"/>
              <a:t>pravi se samo preverjanje listin, ne pa tudi blaga</a:t>
            </a:r>
            <a:endParaRPr lang="sl-SI" dirty="0"/>
          </a:p>
        </p:txBody>
      </p:sp>
      <p:cxnSp>
        <p:nvCxnSpPr>
          <p:cNvPr id="68" name="Raven povezovalnik 67"/>
          <p:cNvCxnSpPr/>
          <p:nvPr/>
        </p:nvCxnSpPr>
        <p:spPr>
          <a:xfrm flipH="1">
            <a:off x="816812" y="9513872"/>
            <a:ext cx="114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Raven povezovalnik 68"/>
          <p:cNvCxnSpPr/>
          <p:nvPr/>
        </p:nvCxnSpPr>
        <p:spPr>
          <a:xfrm flipH="1">
            <a:off x="540271" y="9451156"/>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Raven povezovalnik 69"/>
          <p:cNvCxnSpPr/>
          <p:nvPr/>
        </p:nvCxnSpPr>
        <p:spPr>
          <a:xfrm>
            <a:off x="540271" y="9028400"/>
            <a:ext cx="0" cy="485472"/>
          </a:xfrm>
          <a:prstGeom prst="line">
            <a:avLst/>
          </a:prstGeom>
        </p:spPr>
        <p:style>
          <a:lnRef idx="1">
            <a:schemeClr val="accent1"/>
          </a:lnRef>
          <a:fillRef idx="0">
            <a:schemeClr val="accent1"/>
          </a:fillRef>
          <a:effectRef idx="0">
            <a:schemeClr val="accent1"/>
          </a:effectRef>
          <a:fontRef idx="minor">
            <a:schemeClr val="tx1"/>
          </a:fontRef>
        </p:style>
      </p:cxnSp>
      <p:sp>
        <p:nvSpPr>
          <p:cNvPr id="71" name="PoljeZBesedilom 70"/>
          <p:cNvSpPr txBox="1"/>
          <p:nvPr/>
        </p:nvSpPr>
        <p:spPr>
          <a:xfrm>
            <a:off x="1052711" y="9883204"/>
            <a:ext cx="6256312" cy="646331"/>
          </a:xfrm>
          <a:prstGeom prst="rect">
            <a:avLst/>
          </a:prstGeom>
          <a:noFill/>
          <a:ln>
            <a:solidFill>
              <a:schemeClr val="tx1"/>
            </a:solidFill>
          </a:ln>
        </p:spPr>
        <p:txBody>
          <a:bodyPr wrap="square" rtlCol="0">
            <a:spAutoFit/>
          </a:bodyPr>
          <a:lstStyle/>
          <a:p>
            <a:r>
              <a:rPr lang="sl-SI" dirty="0"/>
              <a:t>r</a:t>
            </a:r>
            <a:r>
              <a:rPr lang="sl-SI" dirty="0" smtClean="0"/>
              <a:t>eklamacije je težko uveljavljati, znesek računa je bil že izplačan, preden je lahko uvoznik pregledal blago</a:t>
            </a:r>
            <a:endParaRPr lang="sl-SI" dirty="0"/>
          </a:p>
        </p:txBody>
      </p:sp>
      <p:cxnSp>
        <p:nvCxnSpPr>
          <p:cNvPr id="72" name="Raven povezovalnik 71"/>
          <p:cNvCxnSpPr/>
          <p:nvPr/>
        </p:nvCxnSpPr>
        <p:spPr>
          <a:xfrm flipH="1">
            <a:off x="900311" y="10045804"/>
            <a:ext cx="1440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Raven povezovalnik 72"/>
          <p:cNvCxnSpPr/>
          <p:nvPr/>
        </p:nvCxnSpPr>
        <p:spPr>
          <a:xfrm>
            <a:off x="900311" y="9685764"/>
            <a:ext cx="0" cy="34145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35180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252239" y="306140"/>
            <a:ext cx="6405840" cy="369332"/>
          </a:xfrm>
          <a:prstGeom prst="rect">
            <a:avLst/>
          </a:prstGeom>
          <a:solidFill>
            <a:srgbClr val="FFFF00"/>
          </a:solidFill>
        </p:spPr>
        <p:txBody>
          <a:bodyPr wrap="square" rtlCol="0">
            <a:spAutoFit/>
          </a:bodyPr>
          <a:lstStyle/>
          <a:p>
            <a:r>
              <a:rPr lang="sl-SI" dirty="0" smtClean="0"/>
              <a:t>7.6 Katere lastnosti imajo vedno akreditivi?</a:t>
            </a:r>
            <a:endParaRPr lang="sl-SI" dirty="0"/>
          </a:p>
        </p:txBody>
      </p:sp>
      <p:sp>
        <p:nvSpPr>
          <p:cNvPr id="5" name="PoljeZBesedilom 4"/>
          <p:cNvSpPr txBox="1"/>
          <p:nvPr/>
        </p:nvSpPr>
        <p:spPr>
          <a:xfrm>
            <a:off x="324247" y="810196"/>
            <a:ext cx="6984776" cy="369332"/>
          </a:xfrm>
          <a:prstGeom prst="rect">
            <a:avLst/>
          </a:prstGeom>
          <a:noFill/>
          <a:ln>
            <a:solidFill>
              <a:schemeClr val="tx1"/>
            </a:solidFill>
          </a:ln>
        </p:spPr>
        <p:txBody>
          <a:bodyPr wrap="square" rtlCol="0">
            <a:spAutoFit/>
          </a:bodyPr>
          <a:lstStyle/>
          <a:p>
            <a:r>
              <a:rPr lang="sl-SI" dirty="0" smtClean="0"/>
              <a:t>Akreditivi so vedno:</a:t>
            </a:r>
            <a:endParaRPr lang="sl-SI" dirty="0"/>
          </a:p>
        </p:txBody>
      </p:sp>
      <p:cxnSp>
        <p:nvCxnSpPr>
          <p:cNvPr id="6" name="Raven povezovalnik 5"/>
          <p:cNvCxnSpPr/>
          <p:nvPr/>
        </p:nvCxnSpPr>
        <p:spPr>
          <a:xfrm>
            <a:off x="324247" y="1179529"/>
            <a:ext cx="0" cy="1862916"/>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540271" y="1458268"/>
            <a:ext cx="6768752" cy="369332"/>
          </a:xfrm>
          <a:prstGeom prst="rect">
            <a:avLst/>
          </a:prstGeom>
          <a:noFill/>
          <a:ln>
            <a:solidFill>
              <a:schemeClr val="tx1"/>
            </a:solidFill>
          </a:ln>
        </p:spPr>
        <p:txBody>
          <a:bodyPr wrap="square" rtlCol="0">
            <a:spAutoFit/>
          </a:bodyPr>
          <a:lstStyle/>
          <a:p>
            <a:r>
              <a:rPr lang="sl-SI" dirty="0" smtClean="0"/>
              <a:t>nepreklicni</a:t>
            </a:r>
            <a:endParaRPr lang="sl-SI" b="1" dirty="0"/>
          </a:p>
        </p:txBody>
      </p:sp>
      <p:cxnSp>
        <p:nvCxnSpPr>
          <p:cNvPr id="8" name="Raven povezovalnik 7"/>
          <p:cNvCxnSpPr/>
          <p:nvPr/>
        </p:nvCxnSpPr>
        <p:spPr>
          <a:xfrm flipH="1">
            <a:off x="324247" y="1674293"/>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900311" y="2097048"/>
            <a:ext cx="6408712" cy="369332"/>
          </a:xfrm>
          <a:prstGeom prst="rect">
            <a:avLst/>
          </a:prstGeom>
          <a:noFill/>
          <a:ln>
            <a:solidFill>
              <a:schemeClr val="tx1"/>
            </a:solidFill>
          </a:ln>
        </p:spPr>
        <p:txBody>
          <a:bodyPr wrap="square" rtlCol="0">
            <a:spAutoFit/>
          </a:bodyPr>
          <a:lstStyle/>
          <a:p>
            <a:r>
              <a:rPr lang="sl-SI" dirty="0" smtClean="0"/>
              <a:t>ne bi zagotavljali varnost, da bo kupec blago prevzel</a:t>
            </a:r>
            <a:endParaRPr lang="sl-SI" dirty="0"/>
          </a:p>
        </p:txBody>
      </p:sp>
      <p:cxnSp>
        <p:nvCxnSpPr>
          <p:cNvPr id="10" name="Raven povezovalnik 9"/>
          <p:cNvCxnSpPr/>
          <p:nvPr/>
        </p:nvCxnSpPr>
        <p:spPr>
          <a:xfrm flipH="1">
            <a:off x="816812" y="2313072"/>
            <a:ext cx="114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Raven povezovalnik 10"/>
          <p:cNvCxnSpPr/>
          <p:nvPr/>
        </p:nvCxnSpPr>
        <p:spPr>
          <a:xfrm flipH="1">
            <a:off x="540271" y="2250356"/>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Raven povezovalnik 11"/>
          <p:cNvCxnSpPr/>
          <p:nvPr/>
        </p:nvCxnSpPr>
        <p:spPr>
          <a:xfrm>
            <a:off x="540271" y="1827600"/>
            <a:ext cx="0" cy="485472"/>
          </a:xfrm>
          <a:prstGeom prst="line">
            <a:avLst/>
          </a:prstGeom>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540271" y="2826420"/>
            <a:ext cx="6768752" cy="369332"/>
          </a:xfrm>
          <a:prstGeom prst="rect">
            <a:avLst/>
          </a:prstGeom>
          <a:noFill/>
          <a:ln>
            <a:solidFill>
              <a:schemeClr val="tx1"/>
            </a:solidFill>
          </a:ln>
        </p:spPr>
        <p:txBody>
          <a:bodyPr wrap="square" rtlCol="0">
            <a:spAutoFit/>
          </a:bodyPr>
          <a:lstStyle/>
          <a:p>
            <a:r>
              <a:rPr lang="sl-SI" dirty="0" smtClean="0"/>
              <a:t>časovno omejeni</a:t>
            </a:r>
            <a:endParaRPr lang="sl-SI" b="1" dirty="0"/>
          </a:p>
        </p:txBody>
      </p:sp>
      <p:cxnSp>
        <p:nvCxnSpPr>
          <p:cNvPr id="49" name="Raven povezovalnik 48"/>
          <p:cNvCxnSpPr/>
          <p:nvPr/>
        </p:nvCxnSpPr>
        <p:spPr>
          <a:xfrm flipH="1">
            <a:off x="324247" y="3042445"/>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50" name="PoljeZBesedilom 49"/>
          <p:cNvSpPr txBox="1"/>
          <p:nvPr/>
        </p:nvSpPr>
        <p:spPr>
          <a:xfrm>
            <a:off x="900311" y="3465200"/>
            <a:ext cx="6408712" cy="646331"/>
          </a:xfrm>
          <a:prstGeom prst="rect">
            <a:avLst/>
          </a:prstGeom>
          <a:noFill/>
          <a:ln>
            <a:solidFill>
              <a:schemeClr val="tx1"/>
            </a:solidFill>
          </a:ln>
        </p:spPr>
        <p:txBody>
          <a:bodyPr wrap="square" rtlCol="0">
            <a:spAutoFit/>
          </a:bodyPr>
          <a:lstStyle/>
          <a:p>
            <a:r>
              <a:rPr lang="sl-SI" dirty="0"/>
              <a:t>z</a:t>
            </a:r>
            <a:r>
              <a:rPr lang="sl-SI" dirty="0" smtClean="0"/>
              <a:t>aradi zavlačevanja dobave denar ležal v finančni ustanovi in kupec z njim ne bi mogel razpolagati</a:t>
            </a:r>
            <a:endParaRPr lang="sl-SI" dirty="0"/>
          </a:p>
        </p:txBody>
      </p:sp>
      <p:cxnSp>
        <p:nvCxnSpPr>
          <p:cNvPr id="51" name="Raven povezovalnik 50"/>
          <p:cNvCxnSpPr/>
          <p:nvPr/>
        </p:nvCxnSpPr>
        <p:spPr>
          <a:xfrm flipH="1">
            <a:off x="816812" y="3681224"/>
            <a:ext cx="114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Raven povezovalnik 51"/>
          <p:cNvCxnSpPr/>
          <p:nvPr/>
        </p:nvCxnSpPr>
        <p:spPr>
          <a:xfrm flipH="1">
            <a:off x="540271" y="3618508"/>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Raven povezovalnik 52"/>
          <p:cNvCxnSpPr/>
          <p:nvPr/>
        </p:nvCxnSpPr>
        <p:spPr>
          <a:xfrm>
            <a:off x="540271" y="3195752"/>
            <a:ext cx="0" cy="48547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86802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lika 3">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9" y="1746300"/>
            <a:ext cx="7513313" cy="6271112"/>
          </a:xfrm>
          <a:prstGeom prst="rect">
            <a:avLst/>
          </a:prstGeom>
        </p:spPr>
      </p:pic>
    </p:spTree>
    <p:extLst>
      <p:ext uri="{BB962C8B-B14F-4D97-AF65-F5344CB8AC3E}">
        <p14:creationId xmlns:p14="http://schemas.microsoft.com/office/powerpoint/2010/main" val="160814332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lika 3">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15" y="4025204"/>
            <a:ext cx="7344816" cy="2695850"/>
          </a:xfrm>
          <a:prstGeom prst="rect">
            <a:avLst/>
          </a:prstGeom>
        </p:spPr>
      </p:pic>
    </p:spTree>
    <p:extLst>
      <p:ext uri="{BB962C8B-B14F-4D97-AF65-F5344CB8AC3E}">
        <p14:creationId xmlns:p14="http://schemas.microsoft.com/office/powerpoint/2010/main" val="72523458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lika 5">
            <a:hlinkClick r:id="rId2"/>
          </p:cNvPr>
          <p:cNvPicPr>
            <a:picLocks noChangeAspect="1"/>
          </p:cNvPicPr>
          <p:nvPr/>
        </p:nvPicPr>
        <p:blipFill>
          <a:blip r:embed="rId3"/>
          <a:stretch>
            <a:fillRect/>
          </a:stretch>
        </p:blipFill>
        <p:spPr>
          <a:xfrm>
            <a:off x="36215" y="4698627"/>
            <a:ext cx="7525048" cy="4622667"/>
          </a:xfrm>
          <a:prstGeom prst="rect">
            <a:avLst/>
          </a:prstGeom>
        </p:spPr>
      </p:pic>
      <p:pic>
        <p:nvPicPr>
          <p:cNvPr id="2" name="Slika 1">
            <a:hlinkClick r:id="rId4" action="ppaction://hlinksldjump"/>
          </p:cNvPr>
          <p:cNvPicPr>
            <a:picLocks noChangeAspect="1"/>
          </p:cNvPicPr>
          <p:nvPr/>
        </p:nvPicPr>
        <p:blipFill>
          <a:blip r:embed="rId5"/>
          <a:stretch>
            <a:fillRect/>
          </a:stretch>
        </p:blipFill>
        <p:spPr>
          <a:xfrm>
            <a:off x="-34132" y="882154"/>
            <a:ext cx="7629525" cy="3600450"/>
          </a:xfrm>
          <a:prstGeom prst="rect">
            <a:avLst/>
          </a:prstGeom>
        </p:spPr>
      </p:pic>
      <p:sp>
        <p:nvSpPr>
          <p:cNvPr id="5" name="PoljeZBesedilom 4"/>
          <p:cNvSpPr txBox="1"/>
          <p:nvPr/>
        </p:nvSpPr>
        <p:spPr>
          <a:xfrm>
            <a:off x="2484487" y="306140"/>
            <a:ext cx="4176464" cy="461665"/>
          </a:xfrm>
          <a:prstGeom prst="rect">
            <a:avLst/>
          </a:prstGeom>
          <a:noFill/>
        </p:spPr>
        <p:txBody>
          <a:bodyPr wrap="square" rtlCol="0">
            <a:spAutoFit/>
          </a:bodyPr>
          <a:lstStyle/>
          <a:p>
            <a:r>
              <a:rPr lang="sl-SI" sz="2400" dirty="0" smtClean="0"/>
              <a:t>KLAVZULA EX WORK</a:t>
            </a:r>
            <a:endParaRPr lang="sl-SI" sz="2400" dirty="0"/>
          </a:p>
        </p:txBody>
      </p:sp>
    </p:spTree>
    <p:extLst>
      <p:ext uri="{BB962C8B-B14F-4D97-AF65-F5344CB8AC3E}">
        <p14:creationId xmlns:p14="http://schemas.microsoft.com/office/powerpoint/2010/main" val="28893396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lika 5">
            <a:hlinkClick r:id="rId2"/>
          </p:cNvPr>
          <p:cNvPicPr>
            <a:picLocks noChangeAspect="1"/>
          </p:cNvPicPr>
          <p:nvPr/>
        </p:nvPicPr>
        <p:blipFill>
          <a:blip r:embed="rId3"/>
          <a:stretch>
            <a:fillRect/>
          </a:stretch>
        </p:blipFill>
        <p:spPr>
          <a:xfrm>
            <a:off x="180230" y="4986660"/>
            <a:ext cx="7268739" cy="4392488"/>
          </a:xfrm>
          <a:prstGeom prst="rect">
            <a:avLst/>
          </a:prstGeom>
        </p:spPr>
      </p:pic>
      <p:pic>
        <p:nvPicPr>
          <p:cNvPr id="2" name="Slika 1">
            <a:hlinkClick r:id="rId4" action="ppaction://hlinksldjump"/>
          </p:cNvPr>
          <p:cNvPicPr>
            <a:picLocks noChangeAspect="1"/>
          </p:cNvPicPr>
          <p:nvPr/>
        </p:nvPicPr>
        <p:blipFill>
          <a:blip r:embed="rId5"/>
          <a:stretch>
            <a:fillRect/>
          </a:stretch>
        </p:blipFill>
        <p:spPr>
          <a:xfrm>
            <a:off x="18256" y="1255911"/>
            <a:ext cx="7524750" cy="3514725"/>
          </a:xfrm>
          <a:prstGeom prst="rect">
            <a:avLst/>
          </a:prstGeom>
        </p:spPr>
      </p:pic>
      <p:sp>
        <p:nvSpPr>
          <p:cNvPr id="3" name="PoljeZBesedilom 2"/>
          <p:cNvSpPr txBox="1"/>
          <p:nvPr/>
        </p:nvSpPr>
        <p:spPr>
          <a:xfrm>
            <a:off x="2484487" y="306140"/>
            <a:ext cx="4176464" cy="461665"/>
          </a:xfrm>
          <a:prstGeom prst="rect">
            <a:avLst/>
          </a:prstGeom>
          <a:noFill/>
        </p:spPr>
        <p:txBody>
          <a:bodyPr wrap="square" rtlCol="0">
            <a:spAutoFit/>
          </a:bodyPr>
          <a:lstStyle/>
          <a:p>
            <a:r>
              <a:rPr lang="sl-SI" sz="2400" dirty="0" smtClean="0"/>
              <a:t>KLAVZULA FCA</a:t>
            </a:r>
            <a:endParaRPr lang="sl-SI" sz="2400" dirty="0"/>
          </a:p>
        </p:txBody>
      </p:sp>
    </p:spTree>
    <p:extLst>
      <p:ext uri="{BB962C8B-B14F-4D97-AF65-F5344CB8AC3E}">
        <p14:creationId xmlns:p14="http://schemas.microsoft.com/office/powerpoint/2010/main" val="76456252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lika 5"/>
          <p:cNvPicPr>
            <a:picLocks noChangeAspect="1"/>
          </p:cNvPicPr>
          <p:nvPr/>
        </p:nvPicPr>
        <p:blipFill>
          <a:blip r:embed="rId2"/>
          <a:stretch>
            <a:fillRect/>
          </a:stretch>
        </p:blipFill>
        <p:spPr>
          <a:xfrm>
            <a:off x="180230" y="5418708"/>
            <a:ext cx="7361297" cy="4536504"/>
          </a:xfrm>
          <a:prstGeom prst="rect">
            <a:avLst/>
          </a:prstGeom>
        </p:spPr>
      </p:pic>
      <p:sp>
        <p:nvSpPr>
          <p:cNvPr id="5" name="PoljeZBesedilom 4"/>
          <p:cNvSpPr txBox="1"/>
          <p:nvPr/>
        </p:nvSpPr>
        <p:spPr>
          <a:xfrm>
            <a:off x="2484487" y="306140"/>
            <a:ext cx="4176464" cy="461665"/>
          </a:xfrm>
          <a:prstGeom prst="rect">
            <a:avLst/>
          </a:prstGeom>
          <a:noFill/>
        </p:spPr>
        <p:txBody>
          <a:bodyPr wrap="square" rtlCol="0">
            <a:spAutoFit/>
          </a:bodyPr>
          <a:lstStyle/>
          <a:p>
            <a:r>
              <a:rPr lang="sl-SI" sz="2400" dirty="0" smtClean="0"/>
              <a:t>KLAVZULA FAS</a:t>
            </a:r>
            <a:endParaRPr lang="sl-SI" sz="2400" dirty="0"/>
          </a:p>
        </p:txBody>
      </p:sp>
      <p:pic>
        <p:nvPicPr>
          <p:cNvPr id="2" name="Slika 1">
            <a:hlinkClick r:id="rId3" action="ppaction://hlinksldjump"/>
          </p:cNvPr>
          <p:cNvPicPr>
            <a:picLocks noChangeAspect="1"/>
          </p:cNvPicPr>
          <p:nvPr/>
        </p:nvPicPr>
        <p:blipFill>
          <a:blip r:embed="rId4"/>
          <a:stretch>
            <a:fillRect/>
          </a:stretch>
        </p:blipFill>
        <p:spPr>
          <a:xfrm>
            <a:off x="46831" y="1458268"/>
            <a:ext cx="7467600" cy="3400425"/>
          </a:xfrm>
          <a:prstGeom prst="rect">
            <a:avLst/>
          </a:prstGeom>
        </p:spPr>
      </p:pic>
    </p:spTree>
    <p:extLst>
      <p:ext uri="{BB962C8B-B14F-4D97-AF65-F5344CB8AC3E}">
        <p14:creationId xmlns:p14="http://schemas.microsoft.com/office/powerpoint/2010/main" val="279653447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lika 5">
            <a:hlinkClick r:id="rId2"/>
          </p:cNvPr>
          <p:cNvPicPr>
            <a:picLocks noChangeAspect="1"/>
          </p:cNvPicPr>
          <p:nvPr/>
        </p:nvPicPr>
        <p:blipFill>
          <a:blip r:embed="rId3"/>
          <a:stretch>
            <a:fillRect/>
          </a:stretch>
        </p:blipFill>
        <p:spPr>
          <a:xfrm>
            <a:off x="207998" y="4842644"/>
            <a:ext cx="7237936" cy="4392488"/>
          </a:xfrm>
          <a:prstGeom prst="rect">
            <a:avLst/>
          </a:prstGeom>
        </p:spPr>
      </p:pic>
      <p:pic>
        <p:nvPicPr>
          <p:cNvPr id="2" name="Slika 1">
            <a:hlinkClick r:id="rId4" action="ppaction://hlinksldjump"/>
          </p:cNvPr>
          <p:cNvPicPr>
            <a:picLocks noChangeAspect="1"/>
          </p:cNvPicPr>
          <p:nvPr/>
        </p:nvPicPr>
        <p:blipFill>
          <a:blip r:embed="rId5"/>
          <a:stretch>
            <a:fillRect/>
          </a:stretch>
        </p:blipFill>
        <p:spPr>
          <a:xfrm>
            <a:off x="156368" y="1458268"/>
            <a:ext cx="7248525" cy="3295650"/>
          </a:xfrm>
          <a:prstGeom prst="rect">
            <a:avLst/>
          </a:prstGeom>
        </p:spPr>
      </p:pic>
      <p:sp>
        <p:nvSpPr>
          <p:cNvPr id="5" name="PoljeZBesedilom 4"/>
          <p:cNvSpPr txBox="1"/>
          <p:nvPr/>
        </p:nvSpPr>
        <p:spPr>
          <a:xfrm>
            <a:off x="2412479" y="306140"/>
            <a:ext cx="4176464" cy="461665"/>
          </a:xfrm>
          <a:prstGeom prst="rect">
            <a:avLst/>
          </a:prstGeom>
          <a:noFill/>
        </p:spPr>
        <p:txBody>
          <a:bodyPr wrap="square" rtlCol="0">
            <a:spAutoFit/>
          </a:bodyPr>
          <a:lstStyle/>
          <a:p>
            <a:r>
              <a:rPr lang="sl-SI" sz="2400" dirty="0" smtClean="0"/>
              <a:t>KLAVZULA FOB</a:t>
            </a:r>
            <a:endParaRPr lang="sl-SI" sz="2400" dirty="0"/>
          </a:p>
        </p:txBody>
      </p:sp>
    </p:spTree>
    <p:extLst>
      <p:ext uri="{BB962C8B-B14F-4D97-AF65-F5344CB8AC3E}">
        <p14:creationId xmlns:p14="http://schemas.microsoft.com/office/powerpoint/2010/main" val="339969354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lika 6">
            <a:hlinkClick r:id="rId2"/>
          </p:cNvPr>
          <p:cNvPicPr>
            <a:picLocks noChangeAspect="1"/>
          </p:cNvPicPr>
          <p:nvPr/>
        </p:nvPicPr>
        <p:blipFill>
          <a:blip r:embed="rId3"/>
          <a:stretch>
            <a:fillRect/>
          </a:stretch>
        </p:blipFill>
        <p:spPr>
          <a:xfrm>
            <a:off x="274738" y="5418708"/>
            <a:ext cx="7097374" cy="4176464"/>
          </a:xfrm>
          <a:prstGeom prst="rect">
            <a:avLst/>
          </a:prstGeom>
        </p:spPr>
      </p:pic>
      <p:pic>
        <p:nvPicPr>
          <p:cNvPr id="2" name="Slika 1">
            <a:hlinkClick r:id="rId4" action="ppaction://hlinksldjump"/>
          </p:cNvPr>
          <p:cNvPicPr>
            <a:picLocks noChangeAspect="1"/>
          </p:cNvPicPr>
          <p:nvPr/>
        </p:nvPicPr>
        <p:blipFill>
          <a:blip r:embed="rId5"/>
          <a:stretch>
            <a:fillRect/>
          </a:stretch>
        </p:blipFill>
        <p:spPr>
          <a:xfrm>
            <a:off x="208756" y="1720726"/>
            <a:ext cx="7143750" cy="3409950"/>
          </a:xfrm>
          <a:prstGeom prst="rect">
            <a:avLst/>
          </a:prstGeom>
        </p:spPr>
      </p:pic>
      <p:sp>
        <p:nvSpPr>
          <p:cNvPr id="6" name="PoljeZBesedilom 5"/>
          <p:cNvSpPr txBox="1"/>
          <p:nvPr/>
        </p:nvSpPr>
        <p:spPr>
          <a:xfrm>
            <a:off x="2412479" y="306140"/>
            <a:ext cx="4176464" cy="461665"/>
          </a:xfrm>
          <a:prstGeom prst="rect">
            <a:avLst/>
          </a:prstGeom>
          <a:noFill/>
        </p:spPr>
        <p:txBody>
          <a:bodyPr wrap="square" rtlCol="0">
            <a:spAutoFit/>
          </a:bodyPr>
          <a:lstStyle/>
          <a:p>
            <a:r>
              <a:rPr lang="sl-SI" sz="2400" dirty="0" smtClean="0"/>
              <a:t>KLAVZULA CFR</a:t>
            </a:r>
            <a:endParaRPr lang="sl-SI" sz="2400" dirty="0"/>
          </a:p>
        </p:txBody>
      </p:sp>
    </p:spTree>
    <p:extLst>
      <p:ext uri="{BB962C8B-B14F-4D97-AF65-F5344CB8AC3E}">
        <p14:creationId xmlns:p14="http://schemas.microsoft.com/office/powerpoint/2010/main" val="178691873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p:cNvPr>
          <p:cNvPicPr>
            <a:picLocks noChangeAspect="1"/>
          </p:cNvPicPr>
          <p:nvPr/>
        </p:nvPicPr>
        <p:blipFill>
          <a:blip r:embed="rId3"/>
          <a:stretch>
            <a:fillRect/>
          </a:stretch>
        </p:blipFill>
        <p:spPr>
          <a:xfrm>
            <a:off x="188276" y="5130676"/>
            <a:ext cx="7343775" cy="4476750"/>
          </a:xfrm>
          <a:prstGeom prst="rect">
            <a:avLst/>
          </a:prstGeom>
        </p:spPr>
      </p:pic>
      <p:sp>
        <p:nvSpPr>
          <p:cNvPr id="5" name="PoljeZBesedilom 4"/>
          <p:cNvSpPr txBox="1"/>
          <p:nvPr/>
        </p:nvSpPr>
        <p:spPr>
          <a:xfrm>
            <a:off x="2412479" y="306140"/>
            <a:ext cx="4176464" cy="461665"/>
          </a:xfrm>
          <a:prstGeom prst="rect">
            <a:avLst/>
          </a:prstGeom>
          <a:noFill/>
        </p:spPr>
        <p:txBody>
          <a:bodyPr wrap="square" rtlCol="0">
            <a:spAutoFit/>
          </a:bodyPr>
          <a:lstStyle/>
          <a:p>
            <a:r>
              <a:rPr lang="sl-SI" sz="2400" dirty="0" smtClean="0"/>
              <a:t>KLAVZULA CIF</a:t>
            </a:r>
            <a:endParaRPr lang="sl-SI" sz="2400" dirty="0"/>
          </a:p>
        </p:txBody>
      </p:sp>
      <p:pic>
        <p:nvPicPr>
          <p:cNvPr id="3" name="Slika 2">
            <a:hlinkClick r:id="rId4" action="ppaction://hlinksldjump"/>
          </p:cNvPr>
          <p:cNvPicPr>
            <a:picLocks noChangeAspect="1"/>
          </p:cNvPicPr>
          <p:nvPr/>
        </p:nvPicPr>
        <p:blipFill>
          <a:blip r:embed="rId5"/>
          <a:stretch>
            <a:fillRect/>
          </a:stretch>
        </p:blipFill>
        <p:spPr>
          <a:xfrm>
            <a:off x="188276" y="1530276"/>
            <a:ext cx="7115175" cy="3409950"/>
          </a:xfrm>
          <a:prstGeom prst="rect">
            <a:avLst/>
          </a:prstGeom>
        </p:spPr>
      </p:pic>
    </p:spTree>
    <p:extLst>
      <p:ext uri="{BB962C8B-B14F-4D97-AF65-F5344CB8AC3E}">
        <p14:creationId xmlns:p14="http://schemas.microsoft.com/office/powerpoint/2010/main" val="16111531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lika 8"/>
          <p:cNvPicPr>
            <a:picLocks noChangeAspect="1"/>
          </p:cNvPicPr>
          <p:nvPr/>
        </p:nvPicPr>
        <p:blipFill>
          <a:blip r:embed="rId2"/>
          <a:stretch>
            <a:fillRect/>
          </a:stretch>
        </p:blipFill>
        <p:spPr>
          <a:xfrm>
            <a:off x="180231" y="5075246"/>
            <a:ext cx="7356567" cy="4303902"/>
          </a:xfrm>
          <a:prstGeom prst="rect">
            <a:avLst/>
          </a:prstGeom>
        </p:spPr>
      </p:pic>
      <p:pic>
        <p:nvPicPr>
          <p:cNvPr id="2" name="Slika 1">
            <a:hlinkClick r:id="rId3" action="ppaction://hlinksldjump"/>
          </p:cNvPr>
          <p:cNvPicPr>
            <a:picLocks noChangeAspect="1"/>
          </p:cNvPicPr>
          <p:nvPr/>
        </p:nvPicPr>
        <p:blipFill>
          <a:blip r:embed="rId4"/>
          <a:stretch>
            <a:fillRect/>
          </a:stretch>
        </p:blipFill>
        <p:spPr>
          <a:xfrm>
            <a:off x="0" y="1314252"/>
            <a:ext cx="7572375" cy="3562350"/>
          </a:xfrm>
          <a:prstGeom prst="rect">
            <a:avLst/>
          </a:prstGeom>
        </p:spPr>
      </p:pic>
      <p:sp>
        <p:nvSpPr>
          <p:cNvPr id="5" name="PoljeZBesedilom 4"/>
          <p:cNvSpPr txBox="1"/>
          <p:nvPr/>
        </p:nvSpPr>
        <p:spPr>
          <a:xfrm>
            <a:off x="2412479" y="306140"/>
            <a:ext cx="4176464" cy="461665"/>
          </a:xfrm>
          <a:prstGeom prst="rect">
            <a:avLst/>
          </a:prstGeom>
          <a:noFill/>
        </p:spPr>
        <p:txBody>
          <a:bodyPr wrap="square" rtlCol="0">
            <a:spAutoFit/>
          </a:bodyPr>
          <a:lstStyle/>
          <a:p>
            <a:r>
              <a:rPr lang="sl-SI" sz="2400" dirty="0" smtClean="0"/>
              <a:t>KLAVZULA CPT</a:t>
            </a:r>
            <a:endParaRPr lang="sl-SI" sz="2400" dirty="0"/>
          </a:p>
        </p:txBody>
      </p:sp>
    </p:spTree>
    <p:extLst>
      <p:ext uri="{BB962C8B-B14F-4D97-AF65-F5344CB8AC3E}">
        <p14:creationId xmlns:p14="http://schemas.microsoft.com/office/powerpoint/2010/main" val="351130095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lika 5"/>
          <p:cNvPicPr>
            <a:picLocks noChangeAspect="1"/>
          </p:cNvPicPr>
          <p:nvPr/>
        </p:nvPicPr>
        <p:blipFill>
          <a:blip r:embed="rId2"/>
          <a:stretch>
            <a:fillRect/>
          </a:stretch>
        </p:blipFill>
        <p:spPr>
          <a:xfrm>
            <a:off x="336075" y="4914652"/>
            <a:ext cx="7232105" cy="4244931"/>
          </a:xfrm>
          <a:prstGeom prst="rect">
            <a:avLst/>
          </a:prstGeom>
        </p:spPr>
      </p:pic>
      <p:sp>
        <p:nvSpPr>
          <p:cNvPr id="5" name="PoljeZBesedilom 4"/>
          <p:cNvSpPr txBox="1"/>
          <p:nvPr/>
        </p:nvSpPr>
        <p:spPr>
          <a:xfrm>
            <a:off x="2412479" y="306140"/>
            <a:ext cx="4176464" cy="461665"/>
          </a:xfrm>
          <a:prstGeom prst="rect">
            <a:avLst/>
          </a:prstGeom>
          <a:noFill/>
        </p:spPr>
        <p:txBody>
          <a:bodyPr wrap="square" rtlCol="0">
            <a:spAutoFit/>
          </a:bodyPr>
          <a:lstStyle/>
          <a:p>
            <a:r>
              <a:rPr lang="sl-SI" sz="2400" dirty="0" smtClean="0"/>
              <a:t>KLAVZULA CIP</a:t>
            </a:r>
            <a:endParaRPr lang="sl-SI" sz="2400" dirty="0"/>
          </a:p>
        </p:txBody>
      </p:sp>
      <p:pic>
        <p:nvPicPr>
          <p:cNvPr id="3" name="Slika 2">
            <a:hlinkClick r:id="rId3" action="ppaction://hlinksldjump"/>
          </p:cNvPr>
          <p:cNvPicPr>
            <a:picLocks noChangeAspect="1"/>
          </p:cNvPicPr>
          <p:nvPr/>
        </p:nvPicPr>
        <p:blipFill>
          <a:blip r:embed="rId4"/>
          <a:stretch>
            <a:fillRect/>
          </a:stretch>
        </p:blipFill>
        <p:spPr>
          <a:xfrm>
            <a:off x="321716" y="1485652"/>
            <a:ext cx="7124700" cy="3429000"/>
          </a:xfrm>
          <a:prstGeom prst="rect">
            <a:avLst/>
          </a:prstGeom>
        </p:spPr>
      </p:pic>
    </p:spTree>
    <p:extLst>
      <p:ext uri="{BB962C8B-B14F-4D97-AF65-F5344CB8AC3E}">
        <p14:creationId xmlns:p14="http://schemas.microsoft.com/office/powerpoint/2010/main" val="170971088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lika 6">
            <a:hlinkClick r:id="rId2" action="ppaction://hlinksldjump"/>
          </p:cNvPr>
          <p:cNvPicPr>
            <a:picLocks noChangeAspect="1"/>
          </p:cNvPicPr>
          <p:nvPr/>
        </p:nvPicPr>
        <p:blipFill>
          <a:blip r:embed="rId3"/>
          <a:stretch>
            <a:fillRect/>
          </a:stretch>
        </p:blipFill>
        <p:spPr>
          <a:xfrm>
            <a:off x="155185" y="5778748"/>
            <a:ext cx="7297854" cy="4536504"/>
          </a:xfrm>
          <a:prstGeom prst="rect">
            <a:avLst/>
          </a:prstGeom>
        </p:spPr>
      </p:pic>
      <p:pic>
        <p:nvPicPr>
          <p:cNvPr id="8" name="Slika 7">
            <a:hlinkClick r:id="rId2" action="ppaction://hlinksldjump"/>
          </p:cNvPr>
          <p:cNvPicPr>
            <a:picLocks noChangeAspect="1"/>
          </p:cNvPicPr>
          <p:nvPr/>
        </p:nvPicPr>
        <p:blipFill>
          <a:blip r:embed="rId4"/>
          <a:stretch>
            <a:fillRect/>
          </a:stretch>
        </p:blipFill>
        <p:spPr>
          <a:xfrm>
            <a:off x="127793" y="2394372"/>
            <a:ext cx="7305675" cy="3333750"/>
          </a:xfrm>
          <a:prstGeom prst="rect">
            <a:avLst/>
          </a:prstGeom>
        </p:spPr>
      </p:pic>
      <p:sp>
        <p:nvSpPr>
          <p:cNvPr id="4" name="PoljeZBesedilom 3"/>
          <p:cNvSpPr txBox="1"/>
          <p:nvPr/>
        </p:nvSpPr>
        <p:spPr>
          <a:xfrm>
            <a:off x="2628503" y="1314252"/>
            <a:ext cx="4176464" cy="461665"/>
          </a:xfrm>
          <a:prstGeom prst="rect">
            <a:avLst/>
          </a:prstGeom>
          <a:noFill/>
        </p:spPr>
        <p:txBody>
          <a:bodyPr wrap="square" rtlCol="0">
            <a:spAutoFit/>
          </a:bodyPr>
          <a:lstStyle/>
          <a:p>
            <a:r>
              <a:rPr lang="sl-SI" sz="2400" dirty="0" smtClean="0"/>
              <a:t>KLAVZULA DAP</a:t>
            </a:r>
            <a:endParaRPr lang="sl-SI" sz="2400" dirty="0"/>
          </a:p>
        </p:txBody>
      </p:sp>
    </p:spTree>
    <p:extLst>
      <p:ext uri="{BB962C8B-B14F-4D97-AF65-F5344CB8AC3E}">
        <p14:creationId xmlns:p14="http://schemas.microsoft.com/office/powerpoint/2010/main" val="279969189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ka 2">
            <a:hlinkClick r:id="rId2" action="ppaction://hlinksldjump"/>
          </p:cNvPr>
          <p:cNvPicPr>
            <a:picLocks noChangeAspect="1"/>
          </p:cNvPicPr>
          <p:nvPr/>
        </p:nvPicPr>
        <p:blipFill>
          <a:blip r:embed="rId3"/>
          <a:stretch>
            <a:fillRect/>
          </a:stretch>
        </p:blipFill>
        <p:spPr>
          <a:xfrm>
            <a:off x="231003" y="5346700"/>
            <a:ext cx="7352733" cy="4464496"/>
          </a:xfrm>
          <a:prstGeom prst="rect">
            <a:avLst/>
          </a:prstGeom>
        </p:spPr>
      </p:pic>
      <p:pic>
        <p:nvPicPr>
          <p:cNvPr id="5" name="Slika 4">
            <a:hlinkClick r:id="rId2" action="ppaction://hlinksldjump"/>
          </p:cNvPr>
          <p:cNvPicPr>
            <a:picLocks noChangeAspect="1"/>
          </p:cNvPicPr>
          <p:nvPr/>
        </p:nvPicPr>
        <p:blipFill>
          <a:blip r:embed="rId4"/>
          <a:stretch>
            <a:fillRect/>
          </a:stretch>
        </p:blipFill>
        <p:spPr>
          <a:xfrm>
            <a:off x="108223" y="1602284"/>
            <a:ext cx="7324725" cy="3343275"/>
          </a:xfrm>
          <a:prstGeom prst="rect">
            <a:avLst/>
          </a:prstGeom>
        </p:spPr>
      </p:pic>
      <p:sp>
        <p:nvSpPr>
          <p:cNvPr id="4" name="PoljeZBesedilom 3"/>
          <p:cNvSpPr txBox="1"/>
          <p:nvPr/>
        </p:nvSpPr>
        <p:spPr>
          <a:xfrm>
            <a:off x="2412479" y="306140"/>
            <a:ext cx="4176464" cy="461665"/>
          </a:xfrm>
          <a:prstGeom prst="rect">
            <a:avLst/>
          </a:prstGeom>
          <a:noFill/>
        </p:spPr>
        <p:txBody>
          <a:bodyPr wrap="square" rtlCol="0">
            <a:spAutoFit/>
          </a:bodyPr>
          <a:lstStyle/>
          <a:p>
            <a:r>
              <a:rPr lang="sl-SI" sz="2400" dirty="0" smtClean="0"/>
              <a:t>KLAVZULA DAT</a:t>
            </a:r>
            <a:endParaRPr lang="sl-SI" sz="2400" dirty="0"/>
          </a:p>
        </p:txBody>
      </p:sp>
    </p:spTree>
    <p:extLst>
      <p:ext uri="{BB962C8B-B14F-4D97-AF65-F5344CB8AC3E}">
        <p14:creationId xmlns:p14="http://schemas.microsoft.com/office/powerpoint/2010/main" val="146201286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lika 5">
            <a:hlinkClick r:id="rId2" action="ppaction://hlinksldjump"/>
          </p:cNvPr>
          <p:cNvPicPr>
            <a:picLocks noChangeAspect="1"/>
          </p:cNvPicPr>
          <p:nvPr/>
        </p:nvPicPr>
        <p:blipFill>
          <a:blip r:embed="rId3"/>
          <a:stretch>
            <a:fillRect/>
          </a:stretch>
        </p:blipFill>
        <p:spPr>
          <a:xfrm>
            <a:off x="425748" y="5562724"/>
            <a:ext cx="7135515" cy="4392488"/>
          </a:xfrm>
          <a:prstGeom prst="rect">
            <a:avLst/>
          </a:prstGeom>
        </p:spPr>
      </p:pic>
      <p:pic>
        <p:nvPicPr>
          <p:cNvPr id="7" name="Slika 6">
            <a:hlinkClick r:id="rId2" action="ppaction://hlinksldjump"/>
          </p:cNvPr>
          <p:cNvPicPr>
            <a:picLocks noChangeAspect="1"/>
          </p:cNvPicPr>
          <p:nvPr/>
        </p:nvPicPr>
        <p:blipFill>
          <a:blip r:embed="rId4"/>
          <a:stretch>
            <a:fillRect/>
          </a:stretch>
        </p:blipFill>
        <p:spPr>
          <a:xfrm>
            <a:off x="23121" y="1458268"/>
            <a:ext cx="7296150" cy="3371850"/>
          </a:xfrm>
          <a:prstGeom prst="rect">
            <a:avLst/>
          </a:prstGeom>
        </p:spPr>
      </p:pic>
      <p:sp>
        <p:nvSpPr>
          <p:cNvPr id="4" name="PoljeZBesedilom 3"/>
          <p:cNvSpPr txBox="1"/>
          <p:nvPr/>
        </p:nvSpPr>
        <p:spPr>
          <a:xfrm>
            <a:off x="2412479" y="306140"/>
            <a:ext cx="4176464" cy="461665"/>
          </a:xfrm>
          <a:prstGeom prst="rect">
            <a:avLst/>
          </a:prstGeom>
          <a:noFill/>
        </p:spPr>
        <p:txBody>
          <a:bodyPr wrap="square" rtlCol="0">
            <a:spAutoFit/>
          </a:bodyPr>
          <a:lstStyle/>
          <a:p>
            <a:r>
              <a:rPr lang="sl-SI" sz="2400" dirty="0" smtClean="0"/>
              <a:t>KLAVZULA DDP</a:t>
            </a:r>
            <a:endParaRPr lang="sl-SI" sz="2400" dirty="0"/>
          </a:p>
        </p:txBody>
      </p:sp>
    </p:spTree>
    <p:extLst>
      <p:ext uri="{BB962C8B-B14F-4D97-AF65-F5344CB8AC3E}">
        <p14:creationId xmlns:p14="http://schemas.microsoft.com/office/powerpoint/2010/main" val="177857373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13544"/>
            <a:ext cx="7561263" cy="3866312"/>
          </a:xfrm>
          <a:prstGeom prst="rect">
            <a:avLst/>
          </a:prstGeom>
        </p:spPr>
      </p:pic>
    </p:spTree>
    <p:extLst>
      <p:ext uri="{BB962C8B-B14F-4D97-AF65-F5344CB8AC3E}">
        <p14:creationId xmlns:p14="http://schemas.microsoft.com/office/powerpoint/2010/main" val="318937154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lika 3">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74817" y="3618508"/>
            <a:ext cx="7375525" cy="3240360"/>
          </a:xfrm>
          <a:prstGeom prst="rect">
            <a:avLst/>
          </a:prstGeom>
        </p:spPr>
      </p:pic>
    </p:spTree>
    <p:extLst>
      <p:ext uri="{BB962C8B-B14F-4D97-AF65-F5344CB8AC3E}">
        <p14:creationId xmlns:p14="http://schemas.microsoft.com/office/powerpoint/2010/main" val="351050852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lika 4">
            <a:hlinkClick r:id="rId2" action="ppaction://hlinksldjump"/>
          </p:cNvPr>
          <p:cNvPicPr>
            <a:picLocks noChangeAspect="1"/>
          </p:cNvPicPr>
          <p:nvPr/>
        </p:nvPicPr>
        <p:blipFill rotWithShape="1">
          <a:blip r:embed="rId3">
            <a:extLst>
              <a:ext uri="{28A0092B-C50C-407E-A947-70E740481C1C}">
                <a14:useLocalDpi xmlns:a14="http://schemas.microsoft.com/office/drawing/2010/main" val="0"/>
              </a:ext>
            </a:extLst>
          </a:blip>
          <a:srcRect l="3402" t="2120" r="3331" b="843"/>
          <a:stretch/>
        </p:blipFill>
        <p:spPr>
          <a:xfrm>
            <a:off x="756295" y="234132"/>
            <a:ext cx="6048672" cy="10369152"/>
          </a:xfrm>
          <a:prstGeom prst="rect">
            <a:avLst/>
          </a:prstGeom>
        </p:spPr>
      </p:pic>
      <p:sp>
        <p:nvSpPr>
          <p:cNvPr id="6" name="Pravokotnik 5">
            <a:hlinkClick r:id="rId4"/>
          </p:cNvPr>
          <p:cNvSpPr/>
          <p:nvPr/>
        </p:nvSpPr>
        <p:spPr>
          <a:xfrm>
            <a:off x="6813868" y="4990547"/>
            <a:ext cx="360040" cy="43204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Tree>
    <p:extLst>
      <p:ext uri="{BB962C8B-B14F-4D97-AF65-F5344CB8AC3E}">
        <p14:creationId xmlns:p14="http://schemas.microsoft.com/office/powerpoint/2010/main" val="2922935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7732</TotalTime>
  <Words>5010</Words>
  <Application>Microsoft Office PowerPoint</Application>
  <PresentationFormat>Po meri</PresentationFormat>
  <Paragraphs>745</Paragraphs>
  <Slides>78</Slides>
  <Notes>1</Notes>
  <HiddenSlides>0</HiddenSlides>
  <MMClips>0</MMClips>
  <ScaleCrop>false</ScaleCrop>
  <HeadingPairs>
    <vt:vector size="6" baseType="variant">
      <vt:variant>
        <vt:lpstr>Uporabljene pisave</vt:lpstr>
      </vt:variant>
      <vt:variant>
        <vt:i4>2</vt:i4>
      </vt:variant>
      <vt:variant>
        <vt:lpstr>Tema</vt:lpstr>
      </vt:variant>
      <vt:variant>
        <vt:i4>1</vt:i4>
      </vt:variant>
      <vt:variant>
        <vt:lpstr>Naslovi diapozitivov</vt:lpstr>
      </vt:variant>
      <vt:variant>
        <vt:i4>78</vt:i4>
      </vt:variant>
    </vt:vector>
  </HeadingPairs>
  <TitlesOfParts>
    <vt:vector size="81" baseType="lpstr">
      <vt:lpstr>Arial</vt:lpstr>
      <vt:lpstr>Calibri</vt:lpstr>
      <vt:lpstr>Officeova tema</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Janez</dc:creator>
  <cp:lastModifiedBy>Janez Cernilec</cp:lastModifiedBy>
  <cp:revision>840</cp:revision>
  <cp:lastPrinted>2015-05-31T08:37:01Z</cp:lastPrinted>
  <dcterms:created xsi:type="dcterms:W3CDTF">2014-09-07T06:32:34Z</dcterms:created>
  <dcterms:modified xsi:type="dcterms:W3CDTF">2016-02-15T17:29:44Z</dcterms:modified>
</cp:coreProperties>
</file>