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9" r:id="rId28"/>
    <p:sldId id="284" r:id="rId29"/>
    <p:sldId id="285" r:id="rId30"/>
    <p:sldId id="286" r:id="rId31"/>
    <p:sldId id="287" r:id="rId32"/>
    <p:sldId id="290" r:id="rId33"/>
    <p:sldId id="291" r:id="rId34"/>
    <p:sldId id="292" r:id="rId35"/>
    <p:sldId id="294" r:id="rId36"/>
    <p:sldId id="295" r:id="rId37"/>
    <p:sldId id="296" r:id="rId38"/>
    <p:sldId id="298" r:id="rId39"/>
    <p:sldId id="299" r:id="rId40"/>
    <p:sldId id="300" r:id="rId41"/>
    <p:sldId id="301" r:id="rId42"/>
    <p:sldId id="302" r:id="rId43"/>
    <p:sldId id="303" r:id="rId44"/>
    <p:sldId id="275" r:id="rId45"/>
    <p:sldId id="279" r:id="rId46"/>
    <p:sldId id="288" r:id="rId47"/>
    <p:sldId id="293" r:id="rId48"/>
    <p:sldId id="297" r:id="rId49"/>
    <p:sldId id="304" r:id="rId50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F5F4"/>
    <a:srgbClr val="FFE89F"/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324" autoAdjust="0"/>
  </p:normalViewPr>
  <p:slideViewPr>
    <p:cSldViewPr>
      <p:cViewPr varScale="1">
        <p:scale>
          <a:sx n="57" d="100"/>
          <a:sy n="57" d="100"/>
        </p:scale>
        <p:origin x="2506" y="77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15.11.2015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slide" Target="slide47.xml"/><Relationship Id="rId4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nedrive.live.com/redir?resid=7329D2CBDA5E2F77!861&amp;authkey=!ABBA7YNShTqOGbA&amp;ithint=file,xlsx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4.xml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131425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predstavlja nabava?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 NABAVA</a:t>
            </a:r>
            <a:endParaRPr lang="sl-SI" sz="2400" dirty="0"/>
          </a:p>
        </p:txBody>
      </p:sp>
      <p:sp>
        <p:nvSpPr>
          <p:cNvPr id="56" name="PoljeZBesedilom 55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  OPREDELITEV NABAVE</a:t>
            </a:r>
            <a:endParaRPr lang="sl-SI" sz="2400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494649" y="1674292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Začetek poslovnega procesa vsakega podjetja.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687159" y="23130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naloga nabave proizvodnih podjetij?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2268463" y="2894360"/>
            <a:ext cx="29523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naloga nabave proizvodnih podjetij</a:t>
            </a:r>
            <a:endParaRPr lang="sl-SI" dirty="0"/>
          </a:p>
        </p:txBody>
      </p:sp>
      <p:cxnSp>
        <p:nvCxnSpPr>
          <p:cNvPr id="25" name="Raven puščični povezovalnik 24"/>
          <p:cNvCxnSpPr>
            <a:stCxn id="24" idx="2"/>
          </p:cNvCxnSpPr>
          <p:nvPr/>
        </p:nvCxnSpPr>
        <p:spPr>
          <a:xfrm>
            <a:off x="3744627" y="3540691"/>
            <a:ext cx="0" cy="79382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3348583" y="376252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oskrba s potrebnimi</a:t>
            </a:r>
            <a:endParaRPr lang="sl-SI" dirty="0"/>
          </a:p>
        </p:txBody>
      </p:sp>
      <p:sp>
        <p:nvSpPr>
          <p:cNvPr id="27" name="PoljeZBesedilom 26"/>
          <p:cNvSpPr txBox="1"/>
          <p:nvPr/>
        </p:nvSpPr>
        <p:spPr>
          <a:xfrm>
            <a:off x="252239" y="4842644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surovinami</a:t>
            </a:r>
            <a:endParaRPr lang="sl-SI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1836415" y="4842644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materiali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3312579" y="4842644"/>
            <a:ext cx="104411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opremo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4716735" y="4842644"/>
            <a:ext cx="108012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energijo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6156895" y="4842644"/>
            <a:ext cx="11521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storitvami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900311" y="4334520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uščični povezovalnik 35"/>
          <p:cNvCxnSpPr/>
          <p:nvPr/>
        </p:nvCxnSpPr>
        <p:spPr>
          <a:xfrm>
            <a:off x="900311" y="4334520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/>
          <p:cNvCxnSpPr/>
          <p:nvPr/>
        </p:nvCxnSpPr>
        <p:spPr>
          <a:xfrm>
            <a:off x="2484487" y="4338588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uščični povezovalnik 37"/>
          <p:cNvCxnSpPr/>
          <p:nvPr/>
        </p:nvCxnSpPr>
        <p:spPr>
          <a:xfrm>
            <a:off x="3744000" y="4338588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uščični povezovalnik 38"/>
          <p:cNvCxnSpPr/>
          <p:nvPr/>
        </p:nvCxnSpPr>
        <p:spPr>
          <a:xfrm>
            <a:off x="5292799" y="4338588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uščični povezovalnik 39"/>
          <p:cNvCxnSpPr/>
          <p:nvPr/>
        </p:nvCxnSpPr>
        <p:spPr>
          <a:xfrm>
            <a:off x="6732959" y="4338588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759167" y="561614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naloga nabave trgovskih podjetij?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2340471" y="6197436"/>
            <a:ext cx="29523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naloga nabave trgovskih podjetij</a:t>
            </a:r>
            <a:endParaRPr lang="sl-SI" dirty="0"/>
          </a:p>
        </p:txBody>
      </p:sp>
      <p:cxnSp>
        <p:nvCxnSpPr>
          <p:cNvPr id="46" name="Raven puščični povezovalnik 45"/>
          <p:cNvCxnSpPr>
            <a:stCxn id="44" idx="2"/>
          </p:cNvCxnSpPr>
          <p:nvPr/>
        </p:nvCxnSpPr>
        <p:spPr>
          <a:xfrm>
            <a:off x="3816635" y="6843767"/>
            <a:ext cx="0" cy="79382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2916535" y="714690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oskrba z</a:t>
            </a:r>
            <a:endParaRPr lang="sl-SI" dirty="0"/>
          </a:p>
        </p:txBody>
      </p:sp>
      <p:cxnSp>
        <p:nvCxnSpPr>
          <p:cNvPr id="62" name="Raven puščični povezovalnik 61"/>
          <p:cNvCxnSpPr>
            <a:endCxn id="65" idx="0"/>
          </p:cNvCxnSpPr>
          <p:nvPr/>
        </p:nvCxnSpPr>
        <p:spPr>
          <a:xfrm>
            <a:off x="3816008" y="7641664"/>
            <a:ext cx="627" cy="22531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2340471" y="7866980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blagom za nadaljnjo prodajo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323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30614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S katerimi vprašanji se srečuje nabava?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2268463" y="1098228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vprašanja nabave</a:t>
            </a:r>
            <a:endParaRPr lang="sl-SI" dirty="0"/>
          </a:p>
        </p:txBody>
      </p:sp>
      <p:cxnSp>
        <p:nvCxnSpPr>
          <p:cNvPr id="33" name="Raven puščični povezovalnik 32"/>
          <p:cNvCxnSpPr>
            <a:stCxn id="28" idx="2"/>
          </p:cNvCxnSpPr>
          <p:nvPr/>
        </p:nvCxnSpPr>
        <p:spPr>
          <a:xfrm>
            <a:off x="3744627" y="1467560"/>
            <a:ext cx="0" cy="133620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-251817" y="236030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kupiti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231452" y="2803769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kaj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262482" y="4029479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kdaj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262482" y="4679944"/>
            <a:ext cx="119310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kje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1951550" y="2826232"/>
            <a:ext cx="34203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od kakšnimi pogoji</a:t>
            </a:r>
            <a:endParaRPr lang="sl-SI" dirty="0"/>
          </a:p>
        </p:txBody>
      </p:sp>
      <p:cxnSp>
        <p:nvCxnSpPr>
          <p:cNvPr id="54" name="Raven puščični povezovalnik 53"/>
          <p:cNvCxnSpPr/>
          <p:nvPr/>
        </p:nvCxnSpPr>
        <p:spPr>
          <a:xfrm>
            <a:off x="6876975" y="2320330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828303" y="2320330"/>
            <a:ext cx="6048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252239" y="3393192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koliko</a:t>
            </a:r>
            <a:endParaRPr lang="sl-SI" dirty="0"/>
          </a:p>
        </p:txBody>
      </p:sp>
      <p:cxnSp>
        <p:nvCxnSpPr>
          <p:cNvPr id="57" name="Raven puščični povezovalnik 56"/>
          <p:cNvCxnSpPr/>
          <p:nvPr/>
        </p:nvCxnSpPr>
        <p:spPr>
          <a:xfrm>
            <a:off x="828303" y="2320330"/>
            <a:ext cx="0" cy="42479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5004767" y="238508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koliko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6228903" y="2826420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plačati</a:t>
            </a:r>
            <a:endParaRPr lang="sl-SI" dirty="0"/>
          </a:p>
        </p:txBody>
      </p:sp>
      <p:cxnSp>
        <p:nvCxnSpPr>
          <p:cNvPr id="60" name="Raven puščični povezovalnik 59"/>
          <p:cNvCxnSpPr/>
          <p:nvPr/>
        </p:nvCxnSpPr>
        <p:spPr>
          <a:xfrm flipV="1">
            <a:off x="828303" y="3205340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uščični povezovalnik 60"/>
          <p:cNvCxnSpPr/>
          <p:nvPr/>
        </p:nvCxnSpPr>
        <p:spPr>
          <a:xfrm flipV="1">
            <a:off x="828303" y="3790696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uščični povezovalnik 62"/>
          <p:cNvCxnSpPr/>
          <p:nvPr/>
        </p:nvCxnSpPr>
        <p:spPr>
          <a:xfrm flipV="1">
            <a:off x="900311" y="4438768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476647" y="540941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Kaj so cilji nabavnega poslovanja?</a:t>
            </a:r>
            <a:endParaRPr lang="sl-SI" dirty="0"/>
          </a:p>
        </p:txBody>
      </p:sp>
      <p:sp>
        <p:nvSpPr>
          <p:cNvPr id="66" name="PoljeZBesedilom 65"/>
          <p:cNvSpPr txBox="1"/>
          <p:nvPr/>
        </p:nvSpPr>
        <p:spPr>
          <a:xfrm>
            <a:off x="2420863" y="6066780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cilji nabavnega poslovanja</a:t>
            </a:r>
            <a:endParaRPr lang="sl-SI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383851" y="7772321"/>
            <a:ext cx="2388667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pravilna količina</a:t>
            </a:r>
            <a:endParaRPr lang="sl-SI" dirty="0"/>
          </a:p>
        </p:txBody>
      </p:sp>
      <p:sp>
        <p:nvSpPr>
          <p:cNvPr id="71" name="PoljeZBesedilom 70"/>
          <p:cNvSpPr txBox="1"/>
          <p:nvPr/>
        </p:nvSpPr>
        <p:spPr>
          <a:xfrm>
            <a:off x="3996655" y="7761580"/>
            <a:ext cx="34203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 pravem času</a:t>
            </a:r>
            <a:endParaRPr lang="sl-SI" dirty="0"/>
          </a:p>
        </p:txBody>
      </p:sp>
      <p:cxnSp>
        <p:nvCxnSpPr>
          <p:cNvPr id="72" name="Raven puščični povezovalnik 71"/>
          <p:cNvCxnSpPr/>
          <p:nvPr/>
        </p:nvCxnSpPr>
        <p:spPr>
          <a:xfrm>
            <a:off x="7029375" y="728888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980703" y="7288882"/>
            <a:ext cx="6048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aven puščični povezovalnik 74"/>
          <p:cNvCxnSpPr/>
          <p:nvPr/>
        </p:nvCxnSpPr>
        <p:spPr>
          <a:xfrm>
            <a:off x="980703" y="7288882"/>
            <a:ext cx="0" cy="42479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uščični povezovalnik 75"/>
          <p:cNvCxnSpPr/>
          <p:nvPr/>
        </p:nvCxnSpPr>
        <p:spPr>
          <a:xfrm flipV="1">
            <a:off x="980703" y="8173892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oljeZBesedilom 78"/>
          <p:cNvSpPr txBox="1"/>
          <p:nvPr/>
        </p:nvSpPr>
        <p:spPr>
          <a:xfrm>
            <a:off x="-56580" y="9241411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nabavljenega materiala</a:t>
            </a:r>
            <a:endParaRPr lang="sl-SI" dirty="0"/>
          </a:p>
        </p:txBody>
      </p:sp>
      <p:sp>
        <p:nvSpPr>
          <p:cNvPr id="81" name="PoljeZBesedilom 80"/>
          <p:cNvSpPr txBox="1"/>
          <p:nvPr/>
        </p:nvSpPr>
        <p:spPr>
          <a:xfrm>
            <a:off x="396255" y="8371036"/>
            <a:ext cx="2388667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pravilna kakovost</a:t>
            </a:r>
            <a:endParaRPr lang="sl-SI" dirty="0"/>
          </a:p>
        </p:txBody>
      </p:sp>
      <p:cxnSp>
        <p:nvCxnSpPr>
          <p:cNvPr id="18" name="Raven puščični povezovalnik 17"/>
          <p:cNvCxnSpPr/>
          <p:nvPr/>
        </p:nvCxnSpPr>
        <p:spPr>
          <a:xfrm>
            <a:off x="980703" y="8740368"/>
            <a:ext cx="0" cy="501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ven puščični povezovalnik 81"/>
          <p:cNvCxnSpPr/>
          <p:nvPr/>
        </p:nvCxnSpPr>
        <p:spPr>
          <a:xfrm>
            <a:off x="3708623" y="6436112"/>
            <a:ext cx="0" cy="85480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3996655" y="8433752"/>
            <a:ext cx="34203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zahtevanem kraju</a:t>
            </a:r>
            <a:endParaRPr lang="sl-SI" dirty="0"/>
          </a:p>
        </p:txBody>
      </p:sp>
      <p:sp>
        <p:nvSpPr>
          <p:cNvPr id="84" name="PoljeZBesedilom 83"/>
          <p:cNvSpPr txBox="1"/>
          <p:nvPr/>
        </p:nvSpPr>
        <p:spPr>
          <a:xfrm>
            <a:off x="4032659" y="9163124"/>
            <a:ext cx="34203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 najnižjih možnih stroških</a:t>
            </a:r>
            <a:endParaRPr lang="sl-SI" dirty="0"/>
          </a:p>
        </p:txBody>
      </p:sp>
      <p:cxnSp>
        <p:nvCxnSpPr>
          <p:cNvPr id="85" name="Raven puščični povezovalnik 84"/>
          <p:cNvCxnSpPr/>
          <p:nvPr/>
        </p:nvCxnSpPr>
        <p:spPr>
          <a:xfrm flipV="1">
            <a:off x="7020991" y="8173892"/>
            <a:ext cx="0" cy="24098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uščični povezovalnik 85"/>
          <p:cNvCxnSpPr/>
          <p:nvPr/>
        </p:nvCxnSpPr>
        <p:spPr>
          <a:xfrm flipV="1">
            <a:off x="7020991" y="8803084"/>
            <a:ext cx="0" cy="28803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6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2341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Katere so funkcije nabave?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268463" y="95421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funkcije nabave</a:t>
            </a:r>
            <a:endParaRPr lang="sl-SI" dirty="0"/>
          </a:p>
        </p:txBody>
      </p:sp>
      <p:cxnSp>
        <p:nvCxnSpPr>
          <p:cNvPr id="6" name="Raven puščični povezovalnik 5"/>
          <p:cNvCxnSpPr>
            <a:stCxn id="5" idx="2"/>
          </p:cNvCxnSpPr>
          <p:nvPr/>
        </p:nvCxnSpPr>
        <p:spPr>
          <a:xfrm>
            <a:off x="3744627" y="1323544"/>
            <a:ext cx="0" cy="107082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52239" y="2902496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naročanje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1692399" y="2902496"/>
            <a:ext cx="140353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prevzemanje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312579" y="2902496"/>
            <a:ext cx="14041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skladiščenje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5400811" y="2902496"/>
            <a:ext cx="194421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trženjske funkcije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900311" y="2394372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/>
          <p:cNvCxnSpPr/>
          <p:nvPr/>
        </p:nvCxnSpPr>
        <p:spPr>
          <a:xfrm>
            <a:off x="900311" y="239437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uščični povezovalnik 14"/>
          <p:cNvCxnSpPr/>
          <p:nvPr/>
        </p:nvCxnSpPr>
        <p:spPr>
          <a:xfrm>
            <a:off x="2484487" y="2398440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uščični povezovalnik 15"/>
          <p:cNvCxnSpPr/>
          <p:nvPr/>
        </p:nvCxnSpPr>
        <p:spPr>
          <a:xfrm>
            <a:off x="3744000" y="2398440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uščični povezovalnik 16"/>
          <p:cNvCxnSpPr/>
          <p:nvPr/>
        </p:nvCxnSpPr>
        <p:spPr>
          <a:xfrm>
            <a:off x="6732959" y="239437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esni zaviti oklepaj 18"/>
          <p:cNvSpPr/>
          <p:nvPr/>
        </p:nvSpPr>
        <p:spPr>
          <a:xfrm rot="5400000">
            <a:off x="2277620" y="1514679"/>
            <a:ext cx="413733" cy="44644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oljeZBesedilom 19"/>
          <p:cNvSpPr txBox="1"/>
          <p:nvPr/>
        </p:nvSpPr>
        <p:spPr>
          <a:xfrm>
            <a:off x="1044327" y="41225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računalniško podprte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4716735" y="3605249"/>
            <a:ext cx="252028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proučevanje </a:t>
            </a:r>
            <a:r>
              <a:rPr lang="sl-SI" dirty="0" err="1" smtClean="0"/>
              <a:t>nab</a:t>
            </a:r>
            <a:r>
              <a:rPr lang="sl-SI" dirty="0" smtClean="0"/>
              <a:t>. trga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4716735" y="4830959"/>
            <a:ext cx="255131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komuniciranje z dob.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4716735" y="4194672"/>
            <a:ext cx="2541067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odločitve glede dob.</a:t>
            </a:r>
            <a:endParaRPr lang="sl-SI" dirty="0"/>
          </a:p>
        </p:txBody>
      </p:sp>
      <p:cxnSp>
        <p:nvCxnSpPr>
          <p:cNvPr id="25" name="Raven puščični povezovalnik 24"/>
          <p:cNvCxnSpPr/>
          <p:nvPr/>
        </p:nvCxnSpPr>
        <p:spPr>
          <a:xfrm flipV="1">
            <a:off x="6732959" y="3358648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uščični povezovalnik 25"/>
          <p:cNvCxnSpPr/>
          <p:nvPr/>
        </p:nvCxnSpPr>
        <p:spPr>
          <a:xfrm flipV="1">
            <a:off x="6804967" y="4592176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/>
          <p:cNvCxnSpPr/>
          <p:nvPr/>
        </p:nvCxnSpPr>
        <p:spPr>
          <a:xfrm flipV="1">
            <a:off x="6762130" y="3978548"/>
            <a:ext cx="0" cy="18785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31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oljeZBesedilom 28"/>
          <p:cNvSpPr txBox="1"/>
          <p:nvPr/>
        </p:nvSpPr>
        <p:spPr>
          <a:xfrm>
            <a:off x="332631" y="162124"/>
            <a:ext cx="640584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Kateri so možni viri prihrankov v nabavi, kajti v nabavi se skrivajo velike rezerve zniževanja stroškov in mnogo potencialov za doseganje konkurenčnih prednosti?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1622526" y="1181921"/>
            <a:ext cx="2952328" cy="646331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možni viri prihrankov v nabavi </a:t>
            </a:r>
            <a:endParaRPr lang="sl-SI" dirty="0"/>
          </a:p>
        </p:txBody>
      </p:sp>
      <p:cxnSp>
        <p:nvCxnSpPr>
          <p:cNvPr id="31" name="Raven puščični povezovalnik 30"/>
          <p:cNvCxnSpPr/>
          <p:nvPr/>
        </p:nvCxnSpPr>
        <p:spPr>
          <a:xfrm flipH="1">
            <a:off x="1620391" y="1828252"/>
            <a:ext cx="2134" cy="34512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1685529" y="1818308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zniževanje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53" name="PoljeZBesedilom 52"/>
          <p:cNvSpPr txBox="1"/>
          <p:nvPr/>
        </p:nvSpPr>
        <p:spPr>
          <a:xfrm>
            <a:off x="1838549" y="3853859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iskanje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55" name="PoljeZBesedilom 54"/>
          <p:cNvSpPr txBox="1"/>
          <p:nvPr/>
        </p:nvSpPr>
        <p:spPr>
          <a:xfrm>
            <a:off x="1622525" y="2250356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</a:t>
            </a:r>
            <a:endParaRPr lang="sl-SI" dirty="0"/>
          </a:p>
        </p:txBody>
      </p:sp>
      <p:sp>
        <p:nvSpPr>
          <p:cNvPr id="56" name="PoljeZBesedilom 55"/>
          <p:cNvSpPr txBox="1"/>
          <p:nvPr/>
        </p:nvSpPr>
        <p:spPr>
          <a:xfrm>
            <a:off x="1620391" y="3114452"/>
            <a:ext cx="489867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boljših plačilnih pogojev pri obstoječih dobaviteljih z učinkovitimi pogajanji</a:t>
            </a:r>
            <a:endParaRPr lang="sl-SI" dirty="0"/>
          </a:p>
        </p:txBody>
      </p:sp>
      <p:cxnSp>
        <p:nvCxnSpPr>
          <p:cNvPr id="58" name="Raven puščični povezovalnik 57"/>
          <p:cNvCxnSpPr/>
          <p:nvPr/>
        </p:nvCxnSpPr>
        <p:spPr>
          <a:xfrm>
            <a:off x="1622525" y="2610396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1685529" y="2682404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doseganje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60" name="Raven puščični povezovalnik 59"/>
          <p:cNvCxnSpPr/>
          <p:nvPr/>
        </p:nvCxnSpPr>
        <p:spPr>
          <a:xfrm>
            <a:off x="1622525" y="3762524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1622525" y="4294059"/>
            <a:ext cx="489867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dobaviteljev z nižjimi cenami ob enaki kakovosti materiala</a:t>
            </a:r>
            <a:endParaRPr lang="sl-SI" dirty="0"/>
          </a:p>
        </p:txBody>
      </p:sp>
      <p:sp>
        <p:nvSpPr>
          <p:cNvPr id="62" name="PoljeZBesedilom 61"/>
          <p:cNvSpPr txBox="1"/>
          <p:nvPr/>
        </p:nvSpPr>
        <p:spPr>
          <a:xfrm>
            <a:off x="1838549" y="5005987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iskanje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63" name="Raven puščični povezovalnik 62"/>
          <p:cNvCxnSpPr/>
          <p:nvPr/>
        </p:nvCxnSpPr>
        <p:spPr>
          <a:xfrm>
            <a:off x="1622525" y="4914652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1622525" y="5492457"/>
            <a:ext cx="48986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ugodnejših transportnih poti</a:t>
            </a:r>
            <a:endParaRPr lang="sl-SI" dirty="0"/>
          </a:p>
        </p:txBody>
      </p:sp>
      <p:cxnSp>
        <p:nvCxnSpPr>
          <p:cNvPr id="65" name="Raven puščični povezovalnik 64"/>
          <p:cNvCxnSpPr/>
          <p:nvPr/>
        </p:nvCxnSpPr>
        <p:spPr>
          <a:xfrm>
            <a:off x="1622525" y="5850756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1622525" y="6428561"/>
            <a:ext cx="48986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cenejših nadomestkov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1838549" y="5924505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uporaba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68" name="Raven puščični povezovalnik 67"/>
          <p:cNvCxnSpPr/>
          <p:nvPr/>
        </p:nvCxnSpPr>
        <p:spPr>
          <a:xfrm>
            <a:off x="1622525" y="6786860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1622525" y="7364665"/>
            <a:ext cx="48986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sistema </a:t>
            </a:r>
            <a:r>
              <a:rPr lang="sl-SI" dirty="0" err="1" smtClean="0"/>
              <a:t>just</a:t>
            </a:r>
            <a:r>
              <a:rPr lang="sl-SI" dirty="0" smtClean="0"/>
              <a:t>-in-time</a:t>
            </a:r>
            <a:endParaRPr lang="sl-SI" dirty="0"/>
          </a:p>
        </p:txBody>
      </p:sp>
      <p:sp>
        <p:nvSpPr>
          <p:cNvPr id="70" name="PoljeZBesedilom 69"/>
          <p:cNvSpPr txBox="1"/>
          <p:nvPr/>
        </p:nvSpPr>
        <p:spPr>
          <a:xfrm>
            <a:off x="1838549" y="6860609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uvajanje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71" name="Raven puščični povezovalnik 70"/>
          <p:cNvCxnSpPr/>
          <p:nvPr/>
        </p:nvCxnSpPr>
        <p:spPr>
          <a:xfrm>
            <a:off x="1622525" y="7722964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1622525" y="8300769"/>
            <a:ext cx="48986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elektronske izmenjave podatkov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1838549" y="7796713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uvajanje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74" name="Raven puščični povezovalnik 73"/>
          <p:cNvCxnSpPr/>
          <p:nvPr/>
        </p:nvCxnSpPr>
        <p:spPr>
          <a:xfrm>
            <a:off x="1622525" y="8731076"/>
            <a:ext cx="0" cy="52979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oljeZBesedilom 74"/>
          <p:cNvSpPr txBox="1"/>
          <p:nvPr/>
        </p:nvSpPr>
        <p:spPr>
          <a:xfrm>
            <a:off x="1622525" y="9235132"/>
            <a:ext cx="48986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posrednikov v nabavi</a:t>
            </a:r>
            <a:endParaRPr lang="sl-SI" dirty="0"/>
          </a:p>
        </p:txBody>
      </p:sp>
      <p:sp>
        <p:nvSpPr>
          <p:cNvPr id="76" name="PoljeZBesedilom 75"/>
          <p:cNvSpPr txBox="1"/>
          <p:nvPr/>
        </p:nvSpPr>
        <p:spPr>
          <a:xfrm>
            <a:off x="1838549" y="8804825"/>
            <a:ext cx="171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zmanjševanje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77" name="Raven puščični povezovalnik 76"/>
          <p:cNvCxnSpPr/>
          <p:nvPr/>
        </p:nvCxnSpPr>
        <p:spPr>
          <a:xfrm>
            <a:off x="1622525" y="9604464"/>
            <a:ext cx="0" cy="35074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oljeZBesedilom 77"/>
          <p:cNvSpPr txBox="1"/>
          <p:nvPr/>
        </p:nvSpPr>
        <p:spPr>
          <a:xfrm>
            <a:off x="1620391" y="9955212"/>
            <a:ext cx="489867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strateško zavezništvo z dobavitelji …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1550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32631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K čemu teži nabava?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268463" y="95421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iskanju optimalnih rešitev</a:t>
            </a:r>
            <a:endParaRPr lang="sl-SI" dirty="0"/>
          </a:p>
        </p:txBody>
      </p:sp>
      <p:cxnSp>
        <p:nvCxnSpPr>
          <p:cNvPr id="6" name="Raven puščični povezovalnik 5"/>
          <p:cNvCxnSpPr>
            <a:stCxn id="5" idx="2"/>
          </p:cNvCxnSpPr>
          <p:nvPr/>
        </p:nvCxnSpPr>
        <p:spPr>
          <a:xfrm>
            <a:off x="3744627" y="1323544"/>
            <a:ext cx="0" cy="107082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252239" y="2902496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prednosti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3025173" y="2902496"/>
            <a:ext cx="140353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slabosti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5688843" y="2902496"/>
            <a:ext cx="14041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posledice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900311" y="2394372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900311" y="239437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/>
          <p:nvPr/>
        </p:nvCxnSpPr>
        <p:spPr>
          <a:xfrm>
            <a:off x="6732959" y="2398440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uščični povezovalnik 12"/>
          <p:cNvCxnSpPr/>
          <p:nvPr/>
        </p:nvCxnSpPr>
        <p:spPr>
          <a:xfrm>
            <a:off x="3744000" y="2398440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esni zaviti oklepaj 14"/>
          <p:cNvSpPr/>
          <p:nvPr/>
        </p:nvSpPr>
        <p:spPr>
          <a:xfrm rot="5400000">
            <a:off x="3522915" y="269385"/>
            <a:ext cx="299409" cy="68407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PoljeZBesedilom 15"/>
          <p:cNvSpPr txBox="1"/>
          <p:nvPr/>
        </p:nvSpPr>
        <p:spPr>
          <a:xfrm>
            <a:off x="1584387" y="397826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sprejemanju nabavnih odločitev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2844527" y="160722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pretehta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908696" y="4410596"/>
            <a:ext cx="5824263" cy="369332"/>
          </a:xfrm>
          <a:prstGeom prst="rect">
            <a:avLst/>
          </a:prstGeom>
          <a:solidFill>
            <a:srgbClr val="FFE593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podjetje nima pravočasno na razpolago ustreznega materiala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2668072" y="5164068"/>
            <a:ext cx="2151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zastoj v proizvodnji</a:t>
            </a:r>
            <a:endParaRPr lang="sl-SI" dirty="0"/>
          </a:p>
        </p:txBody>
      </p:sp>
      <p:cxnSp>
        <p:nvCxnSpPr>
          <p:cNvPr id="29" name="Raven puščični povezovalnik 28"/>
          <p:cNvCxnSpPr/>
          <p:nvPr/>
        </p:nvCxnSpPr>
        <p:spPr>
          <a:xfrm flipH="1">
            <a:off x="3690937" y="4804881"/>
            <a:ext cx="5970" cy="486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180231" y="6659182"/>
            <a:ext cx="284494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povzroči stroške izpada proizvodnje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3313205" y="6684020"/>
            <a:ext cx="399581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eizpolnitev dobavnih rokov do svojih kupcev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828303" y="6141766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uščični povezovalnik 46"/>
          <p:cNvCxnSpPr/>
          <p:nvPr/>
        </p:nvCxnSpPr>
        <p:spPr>
          <a:xfrm>
            <a:off x="828303" y="6141766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uščični povezovalnik 47"/>
          <p:cNvCxnSpPr/>
          <p:nvPr/>
        </p:nvCxnSpPr>
        <p:spPr>
          <a:xfrm>
            <a:off x="6660951" y="6145834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/>
          <p:nvPr/>
        </p:nvCxnSpPr>
        <p:spPr>
          <a:xfrm>
            <a:off x="3671992" y="5579062"/>
            <a:ext cx="0" cy="56270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2213224" y="7650956"/>
            <a:ext cx="3583631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nabava povzroči nepotrebne zaloge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2028384" y="8515052"/>
            <a:ext cx="3912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 katere so vezana finančna sredstva</a:t>
            </a:r>
            <a:endParaRPr lang="sl-SI" dirty="0"/>
          </a:p>
        </p:txBody>
      </p:sp>
      <p:cxnSp>
        <p:nvCxnSpPr>
          <p:cNvPr id="54" name="Raven puščični povezovalnik 53"/>
          <p:cNvCxnSpPr/>
          <p:nvPr/>
        </p:nvCxnSpPr>
        <p:spPr>
          <a:xfrm flipH="1">
            <a:off x="3843337" y="8045241"/>
            <a:ext cx="5970" cy="486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2628503" y="9379148"/>
            <a:ext cx="284494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višji so stroški skladiščenja</a:t>
            </a:r>
            <a:endParaRPr lang="sl-SI" dirty="0"/>
          </a:p>
        </p:txBody>
      </p:sp>
      <p:cxnSp>
        <p:nvCxnSpPr>
          <p:cNvPr id="61" name="Raven puščični povezovalnik 60"/>
          <p:cNvCxnSpPr/>
          <p:nvPr/>
        </p:nvCxnSpPr>
        <p:spPr>
          <a:xfrm flipH="1">
            <a:off x="3852639" y="8892999"/>
            <a:ext cx="5970" cy="486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82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32631" y="153027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Iz katerih faz sestoji nabavni postopek?</a:t>
            </a:r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81" y="2250356"/>
            <a:ext cx="6902542" cy="864096"/>
          </a:xfrm>
          <a:prstGeom prst="rect">
            <a:avLst/>
          </a:prstGeom>
        </p:spPr>
      </p:pic>
      <p:sp>
        <p:nvSpPr>
          <p:cNvPr id="6" name="PoljeZBesedilom 5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7.1.1  NABAVNI POSTOPEK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94736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7.1.2  ZAZNAVANJE POTREB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5151" y="124224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S čim se prične nabavni proces?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756295" y="174630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Zaznavanjem potreb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23130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Kdaj zazna zaposleni potrebo v zvezi z nabavnim procesom?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2268463" y="2898428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Potrebo po</a:t>
            </a:r>
            <a:endParaRPr lang="sl-SI" dirty="0"/>
          </a:p>
        </p:txBody>
      </p:sp>
      <p:cxnSp>
        <p:nvCxnSpPr>
          <p:cNvPr id="13" name="Raven puščični povezovalnik 12"/>
          <p:cNvCxnSpPr/>
          <p:nvPr/>
        </p:nvCxnSpPr>
        <p:spPr>
          <a:xfrm>
            <a:off x="3744627" y="3258468"/>
            <a:ext cx="0" cy="50405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252239" y="4270648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materialu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3025173" y="4270648"/>
            <a:ext cx="140353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izdelku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5688843" y="4270648"/>
            <a:ext cx="14041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storitvi</a:t>
            </a:r>
            <a:endParaRPr lang="sl-SI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900311" y="3762524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uščični povezovalnik 17"/>
          <p:cNvCxnSpPr/>
          <p:nvPr/>
        </p:nvCxnSpPr>
        <p:spPr>
          <a:xfrm>
            <a:off x="900311" y="3762524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uščični povezovalnik 18"/>
          <p:cNvCxnSpPr/>
          <p:nvPr/>
        </p:nvCxnSpPr>
        <p:spPr>
          <a:xfrm>
            <a:off x="6732959" y="376659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uščični povezovalnik 19"/>
          <p:cNvCxnSpPr/>
          <p:nvPr/>
        </p:nvCxnSpPr>
        <p:spPr>
          <a:xfrm>
            <a:off x="3744000" y="376659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esni zaviti oklepaj 21"/>
          <p:cNvSpPr/>
          <p:nvPr/>
        </p:nvSpPr>
        <p:spPr>
          <a:xfrm rot="5400000">
            <a:off x="3449885" y="1674292"/>
            <a:ext cx="504056" cy="68407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3" name="PoljeZBesedilom 22"/>
          <p:cNvSpPr txBox="1"/>
          <p:nvPr/>
        </p:nvSpPr>
        <p:spPr>
          <a:xfrm>
            <a:off x="2843899" y="5535433"/>
            <a:ext cx="3240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zazna zaposleni, ko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612279" y="5720099"/>
            <a:ext cx="0" cy="3371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612279" y="628280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972319" y="6066780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vidi oglas na spletnih straneh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684287" y="5706740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684287" y="706560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972319" y="6849576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dobi ponudbo prodajnega zastopnika (ponuja boljši izd. ali nižjo ceno)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684287" y="77856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972319" y="7569656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 sejmu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756295" y="83710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1044327" y="815501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izobraževanju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612279" y="909111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1044327" y="887509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zmanjka materialov in izdelkov na zalogi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3268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96255" y="30614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naredi nabavni referent v zvezi z vsako potrebo?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971692" y="1026220"/>
            <a:ext cx="3240987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nabavni referent vsako potrebo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612279" y="1210886"/>
            <a:ext cx="0" cy="2065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612279" y="17735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972319" y="155756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skrbno pretehta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684287" y="1197527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684287" y="255638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972319" y="2340363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preveri njeno upravičenost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684287" y="327646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044327" y="3079027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a</a:t>
            </a:r>
            <a:r>
              <a:rPr lang="sl-SI" dirty="0" smtClean="0"/>
              <a:t>li obstaja alternativni material za zadovoljitev te potrebe v zalogi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468263" y="396925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opredelimo v zvezi z načrtovanjem nabave?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684287" y="4519770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opredelimo v zvezi z načrtovanjem prodaje</a:t>
            </a:r>
            <a:endParaRPr lang="sl-SI" dirty="0"/>
          </a:p>
        </p:txBody>
      </p:sp>
      <p:cxnSp>
        <p:nvCxnSpPr>
          <p:cNvPr id="21" name="Raven povezovalnik 20"/>
          <p:cNvCxnSpPr/>
          <p:nvPr/>
        </p:nvCxnSpPr>
        <p:spPr>
          <a:xfrm>
            <a:off x="468263" y="4704436"/>
            <a:ext cx="0" cy="2065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468263" y="526714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828303" y="505111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potrebo po materialu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540271" y="4691077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540271" y="604993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828303" y="5833913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količino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540271" y="677001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900311" y="657257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rok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2045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3" y="52216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7.1.3  RAZISKAVA NABAVNEGA TRGA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68263" y="117023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vključuje raziskava nabavnega trga?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828303" y="1772433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raziskava nabavnega trga vključuje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468263" y="1957099"/>
            <a:ext cx="0" cy="6917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468263" y="251980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828303" y="2303780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politiko nabavnega programa</a:t>
            </a:r>
            <a:endParaRPr lang="sl-SI" b="1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540271" y="41852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828303" y="3969256"/>
            <a:ext cx="5688632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politiko nabavnih cen</a:t>
            </a:r>
            <a:endParaRPr lang="sl-SI" b="1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540271" y="648024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900311" y="6282804"/>
            <a:ext cx="5688632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politiko nabavnih metod</a:t>
            </a:r>
            <a:endParaRPr lang="sl-SI" b="1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900311" y="8721784"/>
            <a:ext cx="5688632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politiko komuniciranja</a:t>
            </a:r>
            <a:endParaRPr lang="sl-SI" b="1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540271" y="887509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828303" y="2673112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900311" y="304244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1188343" y="2826420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vrsti izdelkov (storitev), ki jih bomo naročali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900311" y="360921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1188343" y="3393192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količini izdelkov (storitev), ki jih bomo naročali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828303" y="4329296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900311" y="46986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1188343" y="4482604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doseči čim višje rabate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900311" y="526540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1188343" y="5049376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čim hitrejše dobavne roke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900311" y="58414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1188343" y="5625440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čim poznejše plačilne roke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900311" y="6705560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972319" y="707489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1260351" y="6858868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organizacija nabave (centralizirana ali decentralizirana)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972319" y="76416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1260351" y="7425640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nabavne oblike (nabavni oddelek, trgovski potnik)</a:t>
            </a:r>
            <a:endParaRPr lang="sl-SI" dirty="0"/>
          </a:p>
        </p:txBody>
      </p:sp>
      <p:cxnSp>
        <p:nvCxnSpPr>
          <p:cNvPr id="39" name="Raven povezovalnik 38"/>
          <p:cNvCxnSpPr/>
          <p:nvPr/>
        </p:nvCxnSpPr>
        <p:spPr>
          <a:xfrm>
            <a:off x="972319" y="82177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1260351" y="8001704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čim poznejše plačilne roke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900311" y="9081824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972319" y="945115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1260351" y="9235132"/>
            <a:ext cx="54006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komuniciranje podjetja z dobavitelji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468263" y="196232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60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23413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S pomočjo </a:t>
            </a:r>
            <a:r>
              <a:rPr lang="sl-SI" dirty="0"/>
              <a:t>katerih virov nabavni referent zbira informacije </a:t>
            </a:r>
            <a:r>
              <a:rPr lang="sl-SI" dirty="0" smtClean="0"/>
              <a:t>v zvezi z nabavo?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84287" y="1242244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 pregledovanjem različnih virov: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468263" y="1426910"/>
            <a:ext cx="0" cy="48646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468263" y="198961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540271" y="1413551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540271" y="277241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540271" y="34924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828303" y="181830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adresarji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828303" y="260110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ndustrijski registri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900311" y="325846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publikacije</a:t>
            </a:r>
            <a:endParaRPr lang="sl-SI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540271" y="406855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612279" y="485135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612279" y="557143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900311" y="3897248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baze podatkov na svetovnem spletu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900311" y="46800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borzna poročila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972319" y="533740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strokovni časopisi in revije</a:t>
            </a:r>
            <a:endParaRPr lang="sl-SI" dirty="0"/>
          </a:p>
        </p:txBody>
      </p:sp>
      <p:cxnSp>
        <p:nvCxnSpPr>
          <p:cNvPr id="21" name="Raven povezovalnik 20"/>
          <p:cNvCxnSpPr/>
          <p:nvPr/>
        </p:nvCxnSpPr>
        <p:spPr>
          <a:xfrm>
            <a:off x="612279" y="629151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972319" y="605748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priporočila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396255" y="678686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 O čem prodajni referent zbira informacije?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756295" y="7290916"/>
            <a:ext cx="6552728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 pregledovanjem različnih virov prodajni referent zbira informacije: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540271" y="7462223"/>
            <a:ext cx="0" cy="2222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540271" y="803828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612279" y="7462223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612279" y="861435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>
            <a:off x="612279" y="917183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900311" y="7866980"/>
            <a:ext cx="5829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kateri dobavitelji ponujajo potrebne materiale in storitve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900311" y="84430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 kakšnih cenah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972319" y="893780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 kakšni količini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612279" y="968517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972319" y="951387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kakšne kakovosti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963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96255" y="30614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7.1.4  NABAVNA KALKULACIJA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24247" y="811937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Zakaj izvedemo nabavno kalkulacijo?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24247" y="138626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Izvedeli, kateri dobavitelj nam ponuja najugodnejšo </a:t>
            </a:r>
            <a:r>
              <a:rPr lang="sl-SI" dirty="0" err="1" smtClean="0"/>
              <a:t>ponudo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96255" y="19683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ugotovimo z nabavno kalkulacijo?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396255" y="2466380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troške nabave na količinsko enoto izdelka ali storitve – nabavno ceno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396255" y="333047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Katera so merila za izbor dobavitelja?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612279" y="3834532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merila za izbor dobavitelja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396255" y="4019198"/>
            <a:ext cx="0" cy="3424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396255" y="458190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468263" y="4005839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468263" y="536469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468263" y="608477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756295" y="441059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najnižja nabavna cena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756295" y="519339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plačilni pogoji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828303" y="585075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dobavni </a:t>
            </a:r>
            <a:r>
              <a:rPr lang="sl-SI" dirty="0" smtClean="0"/>
              <a:t>pogoji</a:t>
            </a:r>
            <a:endParaRPr lang="sl-SI" dirty="0"/>
          </a:p>
        </p:txBody>
      </p:sp>
      <p:cxnSp>
        <p:nvCxnSpPr>
          <p:cNvPr id="19" name="Raven povezovalnik 18"/>
          <p:cNvCxnSpPr/>
          <p:nvPr/>
        </p:nvCxnSpPr>
        <p:spPr>
          <a:xfrm>
            <a:off x="468263" y="666084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540271" y="744363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828303" y="648953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zanesljivost dobavitelja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828303" y="727233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akovost materiala, ki ga dobavlja dobavitelj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2877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so postavke nabavne kalkulacije? (1. del)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666180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postavke nabavne kalkulacije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252239" y="850846"/>
            <a:ext cx="0" cy="6430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252239" y="141355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612279" y="1197527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kupna vrednost z DDV</a:t>
            </a:r>
            <a:endParaRPr lang="sl-SI" b="1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612279" y="1566859"/>
            <a:ext cx="0" cy="2699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684287" y="19361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972319" y="1720167"/>
            <a:ext cx="54006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vrednost na računu dobavitelj izstavi za dob. količino mat. ali storitve, po kupni ceni z vračunanim DDV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252239" y="85607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972319" y="2394372"/>
            <a:ext cx="0" cy="1286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1044327" y="246638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č</a:t>
            </a:r>
            <a:r>
              <a:rPr lang="sl-SI" dirty="0" smtClean="0">
                <a:solidFill>
                  <a:srgbClr val="FF0000"/>
                </a:solidFill>
              </a:rPr>
              <a:t>e velja cena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40" name="Raven povezovalnik 39"/>
          <p:cNvCxnSpPr/>
          <p:nvPr/>
        </p:nvCxnSpPr>
        <p:spPr>
          <a:xfrm>
            <a:off x="1044327" y="31051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1332359" y="2889136"/>
            <a:ext cx="58326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 neto, potem kupno ceno z DDV pomnožimo z </a:t>
            </a:r>
            <a:r>
              <a:rPr lang="sl-SI" dirty="0" err="1" smtClean="0"/>
              <a:t>netokoličino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1044327" y="368122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1332359" y="3465200"/>
            <a:ext cx="583264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b</a:t>
            </a:r>
            <a:r>
              <a:rPr lang="sl-SI" dirty="0" smtClean="0"/>
              <a:t>ruto za neto, potem kupno ceno z DDV pomnožimo z </a:t>
            </a:r>
            <a:r>
              <a:rPr lang="sl-SI" dirty="0" err="1" smtClean="0"/>
              <a:t>brutokoličino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24247" y="45929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612279" y="4376912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kupna cena z DDV</a:t>
            </a:r>
            <a:endParaRPr lang="sl-SI" b="1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612279" y="4746244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12279" y="511557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1044327" y="4899552"/>
            <a:ext cx="619268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dobaviteljeva cena enote blaga za kilogram, liter, zaboj … z DDV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1044327" y="5274692"/>
            <a:ext cx="0" cy="1142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1116335" y="59134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1404367" y="5697448"/>
            <a:ext cx="58326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 </a:t>
            </a:r>
            <a:r>
              <a:rPr lang="sl-SI" dirty="0" err="1" smtClean="0"/>
              <a:t>netotežo</a:t>
            </a:r>
            <a:r>
              <a:rPr lang="sl-SI" dirty="0" smtClean="0"/>
              <a:t>, npr. 1,00€ za kg jabolk po izbiri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1404367" y="6273512"/>
            <a:ext cx="58326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b</a:t>
            </a:r>
            <a:r>
              <a:rPr lang="sl-SI" dirty="0" smtClean="0"/>
              <a:t>ruto za neto, npr. 0,90€ za kg jabolk v zaboju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1044327" y="64175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1044327" y="527469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cena lahko velja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61" name="Raven povezovalnik 60"/>
          <p:cNvCxnSpPr/>
          <p:nvPr/>
        </p:nvCxnSpPr>
        <p:spPr>
          <a:xfrm>
            <a:off x="324247" y="728162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jeZBesedilom 61"/>
          <p:cNvSpPr txBox="1"/>
          <p:nvPr/>
        </p:nvSpPr>
        <p:spPr>
          <a:xfrm>
            <a:off x="612279" y="7065600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transportna klavzula</a:t>
            </a:r>
            <a:endParaRPr lang="sl-SI" b="1" dirty="0"/>
          </a:p>
        </p:txBody>
      </p:sp>
      <p:cxnSp>
        <p:nvCxnSpPr>
          <p:cNvPr id="63" name="Raven povezovalnik 62"/>
          <p:cNvCxnSpPr/>
          <p:nvPr/>
        </p:nvCxnSpPr>
        <p:spPr>
          <a:xfrm>
            <a:off x="684287" y="786872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972319" y="7652697"/>
            <a:ext cx="54006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pove, kakšne dolžnosti imata prodajalec in kupec v zvezi z dobavo in prevzemom blaga</a:t>
            </a:r>
            <a:endParaRPr lang="sl-SI" dirty="0"/>
          </a:p>
        </p:txBody>
      </p:sp>
      <p:cxnSp>
        <p:nvCxnSpPr>
          <p:cNvPr id="66" name="Raven povezovalnik 65"/>
          <p:cNvCxnSpPr/>
          <p:nvPr/>
        </p:nvCxnSpPr>
        <p:spPr>
          <a:xfrm>
            <a:off x="612279" y="7434932"/>
            <a:ext cx="0" cy="43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972319" y="8371036"/>
            <a:ext cx="0" cy="18629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1044327" y="900981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1332359" y="8793792"/>
            <a:ext cx="58326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franko skladišče kupec</a:t>
            </a:r>
            <a:endParaRPr lang="sl-SI" dirty="0"/>
          </a:p>
        </p:txBody>
      </p:sp>
      <p:sp>
        <p:nvSpPr>
          <p:cNvPr id="70" name="PoljeZBesedilom 69"/>
          <p:cNvSpPr txBox="1"/>
          <p:nvPr/>
        </p:nvSpPr>
        <p:spPr>
          <a:xfrm>
            <a:off x="1332359" y="10089936"/>
            <a:ext cx="58326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franko skladišče prodajalec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972319" y="1023395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972319" y="8371036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v notranjem prometu sta najobičajnejši klavzuli</a:t>
            </a:r>
            <a:endParaRPr lang="sl-SI" dirty="0">
              <a:solidFill>
                <a:srgbClr val="FF0000"/>
              </a:solidFill>
            </a:endParaRPr>
          </a:p>
        </p:txBody>
      </p:sp>
      <p:cxnSp>
        <p:nvCxnSpPr>
          <p:cNvPr id="74" name="Raven povezovalnik 73"/>
          <p:cNvCxnSpPr/>
          <p:nvPr/>
        </p:nvCxnSpPr>
        <p:spPr>
          <a:xfrm>
            <a:off x="1404367" y="96671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oljeZBesedilom 74"/>
          <p:cNvSpPr txBox="1"/>
          <p:nvPr/>
        </p:nvSpPr>
        <p:spPr>
          <a:xfrm>
            <a:off x="1657076" y="9308881"/>
            <a:ext cx="550793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cena velja </a:t>
            </a:r>
            <a:r>
              <a:rPr lang="sl-SI" b="1" dirty="0" err="1" smtClean="0"/>
              <a:t>fco</a:t>
            </a:r>
            <a:r>
              <a:rPr lang="sl-SI" b="1" dirty="0" smtClean="0"/>
              <a:t> skladišče kupec </a:t>
            </a:r>
            <a:r>
              <a:rPr lang="sl-SI" dirty="0" smtClean="0"/>
              <a:t>ceno vračunani vsi stroški prevoza in </a:t>
            </a:r>
            <a:r>
              <a:rPr lang="sl-SI" dirty="0" err="1" smtClean="0"/>
              <a:t>in</a:t>
            </a:r>
            <a:r>
              <a:rPr lang="sl-SI" dirty="0" smtClean="0"/>
              <a:t> zavarovanja do kupčevega skladišča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1332359" y="9225840"/>
            <a:ext cx="0" cy="441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2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so postavke nabavne kalkulacije? (2. del)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666180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postavke nabavne kalkulacije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252239" y="850846"/>
            <a:ext cx="0" cy="6368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252239" y="141355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612279" y="1197527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err="1" smtClean="0"/>
              <a:t>Brutokoličina</a:t>
            </a:r>
            <a:endParaRPr lang="sl-SI" b="1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612279" y="1566859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612279" y="1936191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972319" y="1720167"/>
            <a:ext cx="62646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masa blaga s prevozno embalažo, npr. zaboj jabolk tehta 10,2 kg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252239" y="85607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972319" y="208949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ven povezovalnik 55"/>
          <p:cNvCxnSpPr/>
          <p:nvPr/>
        </p:nvCxnSpPr>
        <p:spPr>
          <a:xfrm>
            <a:off x="252239" y="46986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612279" y="4482604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err="1" smtClean="0"/>
              <a:t>Netokoličina</a:t>
            </a:r>
            <a:endParaRPr lang="sl-SI" b="1" dirty="0"/>
          </a:p>
        </p:txBody>
      </p:sp>
      <p:cxnSp>
        <p:nvCxnSpPr>
          <p:cNvPr id="58" name="Raven povezovalnik 57"/>
          <p:cNvCxnSpPr/>
          <p:nvPr/>
        </p:nvCxnSpPr>
        <p:spPr>
          <a:xfrm>
            <a:off x="612279" y="4851936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>
            <a:off x="612279" y="522126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972319" y="5005244"/>
            <a:ext cx="62646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masa blaga brez prevozne embalaže, npr. 10 kg jabolk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324247" y="23223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684287" y="2178348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Tara</a:t>
            </a:r>
            <a:endParaRPr lang="sl-SI" b="1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684287" y="2547680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684287" y="291701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oljeZBesedilom 78"/>
          <p:cNvSpPr txBox="1"/>
          <p:nvPr/>
        </p:nvSpPr>
        <p:spPr>
          <a:xfrm>
            <a:off x="1044327" y="2700988"/>
            <a:ext cx="62646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masa prevozne embalaže</a:t>
            </a:r>
            <a:endParaRPr lang="sl-SI" dirty="0"/>
          </a:p>
        </p:txBody>
      </p:sp>
      <p:cxnSp>
        <p:nvCxnSpPr>
          <p:cNvPr id="80" name="Raven povezovalnik 79"/>
          <p:cNvCxnSpPr/>
          <p:nvPr/>
        </p:nvCxnSpPr>
        <p:spPr>
          <a:xfrm>
            <a:off x="1044327" y="3042444"/>
            <a:ext cx="0" cy="1142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oljeZBesedilom 80"/>
          <p:cNvSpPr txBox="1"/>
          <p:nvPr/>
        </p:nvSpPr>
        <p:spPr>
          <a:xfrm>
            <a:off x="1196727" y="3330476"/>
            <a:ext cx="61122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odana z % bruto količine, npr. 2 % BK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1044327" y="354650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1188343" y="3969256"/>
            <a:ext cx="61122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Podana z maso, npr. prazen zaboj tehta 0,2 kg</a:t>
            </a:r>
            <a:endParaRPr lang="sl-SI" dirty="0"/>
          </a:p>
        </p:txBody>
      </p:sp>
      <p:cxnSp>
        <p:nvCxnSpPr>
          <p:cNvPr id="85" name="Raven povezovalnik 84"/>
          <p:cNvCxnSpPr/>
          <p:nvPr/>
        </p:nvCxnSpPr>
        <p:spPr>
          <a:xfrm>
            <a:off x="1044327" y="412256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>
            <a:off x="252239" y="577874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jeZBesedilom 86"/>
          <p:cNvSpPr txBox="1"/>
          <p:nvPr/>
        </p:nvSpPr>
        <p:spPr>
          <a:xfrm>
            <a:off x="612279" y="5562724"/>
            <a:ext cx="4248472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/>
              <a:t>K</a:t>
            </a:r>
            <a:r>
              <a:rPr lang="sl-SI" b="1" dirty="0" smtClean="0"/>
              <a:t>upna vrednost za plačilo z DDV</a:t>
            </a:r>
            <a:endParaRPr lang="sl-SI" b="1" dirty="0"/>
          </a:p>
        </p:txBody>
      </p:sp>
      <p:cxnSp>
        <p:nvCxnSpPr>
          <p:cNvPr id="88" name="Raven povezovalnik 87"/>
          <p:cNvCxnSpPr/>
          <p:nvPr/>
        </p:nvCxnSpPr>
        <p:spPr>
          <a:xfrm>
            <a:off x="612279" y="5932056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ven povezovalnik 88"/>
          <p:cNvCxnSpPr/>
          <p:nvPr/>
        </p:nvCxnSpPr>
        <p:spPr>
          <a:xfrm>
            <a:off x="684287" y="63013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oljeZBesedilom 89"/>
          <p:cNvSpPr txBox="1"/>
          <p:nvPr/>
        </p:nvSpPr>
        <p:spPr>
          <a:xfrm>
            <a:off x="972319" y="6085364"/>
            <a:ext cx="626469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 popust zmanjšana kupna vrednost z DDV, ki jo kupec plača dobavitelju</a:t>
            </a:r>
            <a:endParaRPr lang="sl-SI" dirty="0"/>
          </a:p>
        </p:txBody>
      </p:sp>
      <p:cxnSp>
        <p:nvCxnSpPr>
          <p:cNvPr id="96" name="Raven povezovalnik 95"/>
          <p:cNvCxnSpPr/>
          <p:nvPr/>
        </p:nvCxnSpPr>
        <p:spPr>
          <a:xfrm>
            <a:off x="324247" y="72189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PoljeZBesedilom 96"/>
          <p:cNvSpPr txBox="1"/>
          <p:nvPr/>
        </p:nvSpPr>
        <p:spPr>
          <a:xfrm>
            <a:off x="684287" y="7002884"/>
            <a:ext cx="4248472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Popust</a:t>
            </a:r>
            <a:endParaRPr lang="sl-SI" b="1" dirty="0"/>
          </a:p>
        </p:txBody>
      </p:sp>
      <p:cxnSp>
        <p:nvCxnSpPr>
          <p:cNvPr id="98" name="Raven povezovalnik 97"/>
          <p:cNvCxnSpPr/>
          <p:nvPr/>
        </p:nvCxnSpPr>
        <p:spPr>
          <a:xfrm>
            <a:off x="684287" y="7372216"/>
            <a:ext cx="0" cy="1975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aven povezovalnik 98"/>
          <p:cNvCxnSpPr/>
          <p:nvPr/>
        </p:nvCxnSpPr>
        <p:spPr>
          <a:xfrm>
            <a:off x="684287" y="772296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PoljeZBesedilom 99"/>
          <p:cNvSpPr txBox="1"/>
          <p:nvPr/>
        </p:nvSpPr>
        <p:spPr>
          <a:xfrm>
            <a:off x="1044327" y="7490682"/>
            <a:ext cx="64087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nesek, ki motivira kupca za:</a:t>
            </a:r>
            <a:endParaRPr lang="sl-SI" dirty="0"/>
          </a:p>
        </p:txBody>
      </p:sp>
      <p:cxnSp>
        <p:nvCxnSpPr>
          <p:cNvPr id="101" name="Raven povezovalnik 100"/>
          <p:cNvCxnSpPr/>
          <p:nvPr/>
        </p:nvCxnSpPr>
        <p:spPr>
          <a:xfrm>
            <a:off x="1044327" y="7876272"/>
            <a:ext cx="0" cy="988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PoljeZBesedilom 101"/>
          <p:cNvSpPr txBox="1"/>
          <p:nvPr/>
        </p:nvSpPr>
        <p:spPr>
          <a:xfrm>
            <a:off x="1196727" y="8120170"/>
            <a:ext cx="6256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nakup večje </a:t>
            </a:r>
            <a:r>
              <a:rPr lang="sl-SI" dirty="0" smtClean="0"/>
              <a:t>količine (količinski rabat)</a:t>
            </a:r>
            <a:endParaRPr lang="sl-SI" dirty="0"/>
          </a:p>
        </p:txBody>
      </p:sp>
      <p:cxnSp>
        <p:nvCxnSpPr>
          <p:cNvPr id="103" name="Raven povezovalnik 102"/>
          <p:cNvCxnSpPr/>
          <p:nvPr/>
        </p:nvCxnSpPr>
        <p:spPr>
          <a:xfrm>
            <a:off x="1044327" y="828973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PoljeZBesedilom 103"/>
          <p:cNvSpPr txBox="1"/>
          <p:nvPr/>
        </p:nvSpPr>
        <p:spPr>
          <a:xfrm>
            <a:off x="1196727" y="8749658"/>
            <a:ext cx="625631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takojšne plačilo (skonto)</a:t>
            </a:r>
            <a:endParaRPr lang="sl-SI" dirty="0"/>
          </a:p>
        </p:txBody>
      </p:sp>
      <p:cxnSp>
        <p:nvCxnSpPr>
          <p:cNvPr id="105" name="Raven povezovalnik 104"/>
          <p:cNvCxnSpPr/>
          <p:nvPr/>
        </p:nvCxnSpPr>
        <p:spPr>
          <a:xfrm>
            <a:off x="1044327" y="888438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PoljeZBesedilom 105"/>
          <p:cNvSpPr txBox="1"/>
          <p:nvPr/>
        </p:nvSpPr>
        <p:spPr>
          <a:xfrm>
            <a:off x="1044327" y="9163124"/>
            <a:ext cx="640871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topnja popusta je podana v % od kupne vrednosti </a:t>
            </a:r>
            <a:r>
              <a:rPr lang="sl-SI" dirty="0" smtClean="0"/>
              <a:t>brez </a:t>
            </a:r>
            <a:r>
              <a:rPr lang="sl-SI" dirty="0" smtClean="0"/>
              <a:t>DDV, npr. 5 %</a:t>
            </a:r>
            <a:endParaRPr lang="sl-SI" dirty="0"/>
          </a:p>
        </p:txBody>
      </p:sp>
      <p:cxnSp>
        <p:nvCxnSpPr>
          <p:cNvPr id="107" name="Raven povezovalnik 106"/>
          <p:cNvCxnSpPr/>
          <p:nvPr/>
        </p:nvCxnSpPr>
        <p:spPr>
          <a:xfrm>
            <a:off x="683915" y="934779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79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so postavke nabavne kalkulacije? (3. del)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666180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postavke nabavne kalkulacije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252239" y="850846"/>
            <a:ext cx="0" cy="5377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252239" y="141355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612279" y="1197527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/>
              <a:t>K</a:t>
            </a:r>
            <a:r>
              <a:rPr lang="sl-SI" b="1" dirty="0" smtClean="0"/>
              <a:t>upna vrednost brez DDV</a:t>
            </a:r>
            <a:endParaRPr lang="sl-SI" b="1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612279" y="1566859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684287" y="19361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972319" y="1720166"/>
            <a:ext cx="648072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 vstopni DDV zmanjšana kupna vrednost za plačilo z DDV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252239" y="85607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972319" y="25383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1260351" y="2322364"/>
            <a:ext cx="619268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stopni DDV je znesek davka, povezan z nabavo blaga in storitev,</a:t>
            </a:r>
          </a:p>
          <a:p>
            <a:r>
              <a:rPr lang="sl-SI" dirty="0" smtClean="0"/>
              <a:t>ki ga uveljavlja davčni zavezanec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972319" y="2070915"/>
            <a:ext cx="0" cy="1405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972319" y="347623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1260351" y="3260209"/>
            <a:ext cx="619268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 bi iz kupne vrednosti z DDV izračunali vstopni davek, pomnožimo kupno vrednost z DDV s preračunano stopnjo DDV </a:t>
            </a:r>
            <a:endParaRPr lang="sl-SI" dirty="0"/>
          </a:p>
        </p:txBody>
      </p:sp>
      <p:sp>
        <p:nvSpPr>
          <p:cNvPr id="60" name="PoljeZBesedilom 59"/>
          <p:cNvSpPr txBox="1"/>
          <p:nvPr/>
        </p:nvSpPr>
        <p:spPr>
          <a:xfrm>
            <a:off x="1548383" y="4124305"/>
            <a:ext cx="5904656" cy="65431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reračunano stopnjo  DDV zaokrožimo  na štiri decimalna mesta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1260351" y="390654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1260351" y="441059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oljeZBesedilom 76"/>
          <p:cNvSpPr txBox="1"/>
          <p:nvPr/>
        </p:nvSpPr>
        <p:spPr>
          <a:xfrm>
            <a:off x="1980431" y="4908414"/>
            <a:ext cx="54726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e je stopnja 9,5 %, je njena preračuna stopnja 8,6758 %</a:t>
            </a:r>
            <a:endParaRPr lang="sl-SI" dirty="0"/>
          </a:p>
        </p:txBody>
      </p:sp>
      <p:cxnSp>
        <p:nvCxnSpPr>
          <p:cNvPr id="78" name="Raven povezovalnik 77"/>
          <p:cNvCxnSpPr/>
          <p:nvPr/>
        </p:nvCxnSpPr>
        <p:spPr>
          <a:xfrm>
            <a:off x="1620391" y="5130676"/>
            <a:ext cx="2669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>
            <a:off x="1548383" y="4626620"/>
            <a:ext cx="0" cy="1086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1980431" y="5490716"/>
            <a:ext cx="54726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e je stopnja 22 %, je njena preračuna stopnja 18,0328 %</a:t>
            </a:r>
            <a:endParaRPr lang="sl-SI" dirty="0"/>
          </a:p>
        </p:txBody>
      </p:sp>
      <p:cxnSp>
        <p:nvCxnSpPr>
          <p:cNvPr id="81" name="Raven povezovalnik 80"/>
          <p:cNvCxnSpPr/>
          <p:nvPr/>
        </p:nvCxnSpPr>
        <p:spPr>
          <a:xfrm>
            <a:off x="1620391" y="5712978"/>
            <a:ext cx="2669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ven povezovalnik 81"/>
          <p:cNvCxnSpPr/>
          <p:nvPr/>
        </p:nvCxnSpPr>
        <p:spPr>
          <a:xfrm>
            <a:off x="252239" y="622879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612279" y="6012771"/>
            <a:ext cx="3024336" cy="369332"/>
          </a:xfrm>
          <a:prstGeom prst="rect">
            <a:avLst/>
          </a:prstGeom>
          <a:solidFill>
            <a:srgbClr val="D4F5F4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Nabavna vrednost</a:t>
            </a:r>
            <a:endParaRPr lang="sl-SI" b="1" dirty="0"/>
          </a:p>
        </p:txBody>
      </p:sp>
      <p:cxnSp>
        <p:nvCxnSpPr>
          <p:cNvPr id="84" name="Raven povezovalnik 83"/>
          <p:cNvCxnSpPr/>
          <p:nvPr/>
        </p:nvCxnSpPr>
        <p:spPr>
          <a:xfrm>
            <a:off x="612279" y="6382103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ven povezovalnik 84"/>
          <p:cNvCxnSpPr/>
          <p:nvPr/>
        </p:nvCxnSpPr>
        <p:spPr>
          <a:xfrm>
            <a:off x="684287" y="675143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PoljeZBesedilom 85"/>
          <p:cNvSpPr txBox="1"/>
          <p:nvPr/>
        </p:nvSpPr>
        <p:spPr>
          <a:xfrm>
            <a:off x="972319" y="6535410"/>
            <a:ext cx="648072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kupna vrednost brez DDV, povečana za nabavne stroške brez DDV</a:t>
            </a:r>
            <a:endParaRPr lang="sl-SI" dirty="0"/>
          </a:p>
        </p:txBody>
      </p:sp>
      <p:cxnSp>
        <p:nvCxnSpPr>
          <p:cNvPr id="87" name="Raven povezovalnik 86"/>
          <p:cNvCxnSpPr/>
          <p:nvPr/>
        </p:nvCxnSpPr>
        <p:spPr>
          <a:xfrm>
            <a:off x="972319" y="73536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PoljeZBesedilom 87"/>
          <p:cNvSpPr txBox="1"/>
          <p:nvPr/>
        </p:nvSpPr>
        <p:spPr>
          <a:xfrm>
            <a:off x="1260351" y="7137608"/>
            <a:ext cx="619268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abavni stroški brez DDV so dodatni stroški nabave blaga</a:t>
            </a:r>
            <a:endParaRPr lang="sl-SI" dirty="0"/>
          </a:p>
        </p:txBody>
      </p:sp>
      <p:cxnSp>
        <p:nvCxnSpPr>
          <p:cNvPr id="89" name="Raven povezovalnik 88"/>
          <p:cNvCxnSpPr/>
          <p:nvPr/>
        </p:nvCxnSpPr>
        <p:spPr>
          <a:xfrm>
            <a:off x="972319" y="6886159"/>
            <a:ext cx="0" cy="467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/>
          <p:cNvSpPr txBox="1"/>
          <p:nvPr/>
        </p:nvSpPr>
        <p:spPr>
          <a:xfrm>
            <a:off x="1548383" y="7722964"/>
            <a:ext cx="590465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npr. skladiščenje, nakladanje, prevoz, zavarovanje, bančne provizije …, ki jih nosi kupec in povečujejo nabavno vrednost blaga </a:t>
            </a:r>
            <a:endParaRPr lang="sl-SI" dirty="0"/>
          </a:p>
        </p:txBody>
      </p:sp>
      <p:cxnSp>
        <p:nvCxnSpPr>
          <p:cNvPr id="92" name="Raven povezovalnik 91"/>
          <p:cNvCxnSpPr/>
          <p:nvPr/>
        </p:nvCxnSpPr>
        <p:spPr>
          <a:xfrm>
            <a:off x="1260351" y="7506940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oljeZBesedilom 92"/>
          <p:cNvSpPr txBox="1"/>
          <p:nvPr/>
        </p:nvSpPr>
        <p:spPr>
          <a:xfrm>
            <a:off x="1980431" y="8940862"/>
            <a:ext cx="54726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e nabavni stroški vključujejo vstopni DDV, ga v nabavni kalkulaciji odštejemo</a:t>
            </a:r>
            <a:endParaRPr lang="sl-SI" dirty="0"/>
          </a:p>
        </p:txBody>
      </p:sp>
      <p:cxnSp>
        <p:nvCxnSpPr>
          <p:cNvPr id="94" name="Raven povezovalnik 93"/>
          <p:cNvCxnSpPr/>
          <p:nvPr/>
        </p:nvCxnSpPr>
        <p:spPr>
          <a:xfrm>
            <a:off x="1620391" y="9163124"/>
            <a:ext cx="2669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Raven povezovalnik 94"/>
          <p:cNvCxnSpPr/>
          <p:nvPr/>
        </p:nvCxnSpPr>
        <p:spPr>
          <a:xfrm>
            <a:off x="1548383" y="865906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Raven povezovalnik 97"/>
          <p:cNvCxnSpPr/>
          <p:nvPr/>
        </p:nvCxnSpPr>
        <p:spPr>
          <a:xfrm>
            <a:off x="1260351" y="815501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4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7.1.5  IZBIRA DOBAVITELJA IN PONUDB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5151" y="124224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Od koga je odvisen uspeh nabavne funkcije in uspeh podjetja?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756295" y="174630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Dobrih dobaviteljev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23130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Kdo sodeluje pri odločitvi, katerega dobavitelja izbrati?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684287" y="26731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Sodelujejo predstavniki različnih oddelkov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687159" y="324917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Kako poteka izbira dobaviteljev in ponudb?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1116335" y="5031377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Postopek izbire dobaviteljev in </a:t>
            </a:r>
            <a:r>
              <a:rPr lang="sl-SI" dirty="0" err="1" smtClean="0"/>
              <a:t>ponud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1404367" y="5864115"/>
            <a:ext cx="0" cy="3289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1404367" y="642682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1764407" y="6210796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kakovost materiala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1404367" y="70563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1764407" y="6840284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ugodna nabavna cena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1404367" y="77043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1764407" y="7488356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Izpolnjevanje dobavnih rokov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1404367" y="84244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1764407" y="8208436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ugled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1404367" y="91538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1764407" y="8937808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finančna moč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1404367" y="5625440"/>
            <a:ext cx="33843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oločijo merila izbora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1116335" y="5418708"/>
            <a:ext cx="0" cy="51125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1116335" y="585075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oljeZBesedilom 30"/>
          <p:cNvSpPr txBox="1"/>
          <p:nvPr/>
        </p:nvSpPr>
        <p:spPr>
          <a:xfrm>
            <a:off x="109973" y="372627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Kako poteka izbira dobaviteljev in ponudb?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24247" y="954212"/>
            <a:ext cx="4393116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Postopek izbire dobaviteljev in </a:t>
            </a:r>
            <a:r>
              <a:rPr lang="sl-SI" dirty="0" err="1" smtClean="0"/>
              <a:t>ponud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612279" y="1786950"/>
            <a:ext cx="0" cy="3289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612279" y="234965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972319" y="2133631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kakovost materiala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612279" y="297914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972319" y="2763119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ugodna nabavna cena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612279" y="362721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972319" y="3411191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Izpolnjevanje dobavnih rokov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612279" y="434729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972319" y="4131271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ugled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612279" y="507666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972319" y="4860643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finančna moč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612279" y="154827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oločijo merila izbora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24247" y="1341543"/>
            <a:ext cx="0" cy="9045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324247" y="17735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684287" y="5409416"/>
            <a:ext cx="496855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dobaviteljem pošljejo vprašalnike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396255" y="56347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684287" y="5994772"/>
            <a:ext cx="33843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e-avkcije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324247" y="622008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684287" y="6377463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684287" y="69401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1044327" y="6724144"/>
            <a:ext cx="48245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obavitelji preko spleta oddajo svoje ponudbe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684287" y="7290916"/>
            <a:ext cx="4968552" cy="3786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 temeljiti presoji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324247" y="751623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684287" y="7655023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684287" y="82177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1044327" y="8001704"/>
            <a:ext cx="482453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 najboljšimi dobavitelji pogovorijo in dodatno pogajajo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684287" y="8958133"/>
            <a:ext cx="496855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zbrani dobavitelj = strateški partner podjetja</a:t>
            </a:r>
            <a:endParaRPr lang="sl-SI" dirty="0"/>
          </a:p>
        </p:txBody>
      </p:sp>
      <p:cxnSp>
        <p:nvCxnSpPr>
          <p:cNvPr id="44" name="Raven povezovalnik 43"/>
          <p:cNvCxnSpPr/>
          <p:nvPr/>
        </p:nvCxnSpPr>
        <p:spPr>
          <a:xfrm>
            <a:off x="324247" y="9183449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ven povezovalnik 55"/>
          <p:cNvCxnSpPr/>
          <p:nvPr/>
        </p:nvCxnSpPr>
        <p:spPr>
          <a:xfrm>
            <a:off x="684287" y="9322240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684287" y="988494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044327" y="9668921"/>
            <a:ext cx="48245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 njim gradijo dolgoročne odnose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743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oljeZBesedilom 30"/>
          <p:cNvSpPr txBox="1"/>
          <p:nvPr/>
        </p:nvSpPr>
        <p:spPr>
          <a:xfrm>
            <a:off x="109973" y="372627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Koliko dobaviteljev izbrati?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2087817" y="950144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e preveč ne premalo!</a:t>
            </a:r>
            <a:endParaRPr lang="sl-SI" dirty="0"/>
          </a:p>
        </p:txBody>
      </p:sp>
      <p:sp>
        <p:nvSpPr>
          <p:cNvPr id="61" name="PoljeZBesedilom 60"/>
          <p:cNvSpPr txBox="1"/>
          <p:nvPr/>
        </p:nvSpPr>
        <p:spPr>
          <a:xfrm>
            <a:off x="1566698" y="2770090"/>
            <a:ext cx="140353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zbrali le enega</a:t>
            </a:r>
            <a:endParaRPr lang="sl-SI" dirty="0"/>
          </a:p>
        </p:txBody>
      </p:sp>
      <p:cxnSp>
        <p:nvCxnSpPr>
          <p:cNvPr id="63" name="Raven puščični povezovalnik 62"/>
          <p:cNvCxnSpPr/>
          <p:nvPr/>
        </p:nvCxnSpPr>
        <p:spPr>
          <a:xfrm>
            <a:off x="3563354" y="131425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uščični povezovalnik 65"/>
          <p:cNvCxnSpPr/>
          <p:nvPr/>
        </p:nvCxnSpPr>
        <p:spPr>
          <a:xfrm>
            <a:off x="2268463" y="1818308"/>
            <a:ext cx="0" cy="100811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2358160" y="347659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težave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1404367" y="3919314"/>
            <a:ext cx="1800200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stali brez prepotrebnega materiala</a:t>
            </a:r>
            <a:endParaRPr lang="sl-SI" dirty="0"/>
          </a:p>
        </p:txBody>
      </p:sp>
      <p:cxnSp>
        <p:nvCxnSpPr>
          <p:cNvPr id="4" name="Raven povezovalnik 3"/>
          <p:cNvCxnSpPr/>
          <p:nvPr/>
        </p:nvCxnSpPr>
        <p:spPr>
          <a:xfrm>
            <a:off x="2268463" y="1818308"/>
            <a:ext cx="26099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uščični povezovalnik 67"/>
          <p:cNvCxnSpPr/>
          <p:nvPr/>
        </p:nvCxnSpPr>
        <p:spPr>
          <a:xfrm>
            <a:off x="2268463" y="3402484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4248683" y="2922490"/>
            <a:ext cx="140353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reveč dobaviteljev</a:t>
            </a:r>
            <a:endParaRPr lang="sl-SI" dirty="0"/>
          </a:p>
        </p:txBody>
      </p:sp>
      <p:sp>
        <p:nvSpPr>
          <p:cNvPr id="70" name="PoljeZBesedilom 69"/>
          <p:cNvSpPr txBox="1"/>
          <p:nvPr/>
        </p:nvSpPr>
        <p:spPr>
          <a:xfrm>
            <a:off x="5022456" y="3628998"/>
            <a:ext cx="21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odraži nabavo</a:t>
            </a:r>
            <a:endParaRPr lang="sl-SI" dirty="0"/>
          </a:p>
        </p:txBody>
      </p:sp>
      <p:sp>
        <p:nvSpPr>
          <p:cNvPr id="71" name="PoljeZBesedilom 70"/>
          <p:cNvSpPr txBox="1"/>
          <p:nvPr/>
        </p:nvSpPr>
        <p:spPr>
          <a:xfrm>
            <a:off x="4086352" y="4071714"/>
            <a:ext cx="18002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m</a:t>
            </a:r>
            <a:r>
              <a:rPr lang="sl-SI" dirty="0" smtClean="0"/>
              <a:t>anjša naročila so dražja</a:t>
            </a:r>
            <a:endParaRPr lang="sl-SI" dirty="0"/>
          </a:p>
        </p:txBody>
      </p:sp>
      <p:cxnSp>
        <p:nvCxnSpPr>
          <p:cNvPr id="72" name="Raven puščični povezovalnik 71"/>
          <p:cNvCxnSpPr/>
          <p:nvPr/>
        </p:nvCxnSpPr>
        <p:spPr>
          <a:xfrm>
            <a:off x="4950448" y="3554884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uščični povezovalnik 72"/>
          <p:cNvCxnSpPr/>
          <p:nvPr/>
        </p:nvCxnSpPr>
        <p:spPr>
          <a:xfrm>
            <a:off x="4878440" y="1890316"/>
            <a:ext cx="0" cy="100811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262373" y="526540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Kaj je povpraševanje? Kakšen mora biti nabavni referent?</a:t>
            </a:r>
            <a:endParaRPr lang="sl-SI" dirty="0"/>
          </a:p>
        </p:txBody>
      </p:sp>
      <p:sp>
        <p:nvSpPr>
          <p:cNvPr id="75" name="PoljeZBesedilom 74"/>
          <p:cNvSpPr txBox="1"/>
          <p:nvPr/>
        </p:nvSpPr>
        <p:spPr>
          <a:xfrm>
            <a:off x="2159825" y="5922764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povpraševanje</a:t>
            </a:r>
            <a:endParaRPr lang="sl-SI" dirty="0"/>
          </a:p>
        </p:txBody>
      </p:sp>
      <p:cxnSp>
        <p:nvCxnSpPr>
          <p:cNvPr id="77" name="Raven puščični povezovalnik 76"/>
          <p:cNvCxnSpPr/>
          <p:nvPr/>
        </p:nvCxnSpPr>
        <p:spPr>
          <a:xfrm>
            <a:off x="3635362" y="628687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1688455" y="6803702"/>
            <a:ext cx="378768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otencialni kupec (nabavni referent v podjetju)</a:t>
            </a:r>
            <a:endParaRPr lang="sl-SI" dirty="0"/>
          </a:p>
        </p:txBody>
      </p:sp>
      <p:sp>
        <p:nvSpPr>
          <p:cNvPr id="84" name="PoljeZBesedilom 83"/>
          <p:cNvSpPr txBox="1"/>
          <p:nvPr/>
        </p:nvSpPr>
        <p:spPr>
          <a:xfrm>
            <a:off x="2772519" y="7951762"/>
            <a:ext cx="18002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 nabavo blaga ali storitev</a:t>
            </a:r>
            <a:endParaRPr lang="sl-SI" dirty="0"/>
          </a:p>
        </p:txBody>
      </p:sp>
      <p:cxnSp>
        <p:nvCxnSpPr>
          <p:cNvPr id="85" name="Raven puščični povezovalnik 84"/>
          <p:cNvCxnSpPr/>
          <p:nvPr/>
        </p:nvCxnSpPr>
        <p:spPr>
          <a:xfrm>
            <a:off x="3636615" y="743493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jeZBesedilom 86"/>
          <p:cNvSpPr txBox="1"/>
          <p:nvPr/>
        </p:nvSpPr>
        <p:spPr>
          <a:xfrm>
            <a:off x="3636615" y="6354812"/>
            <a:ext cx="21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poslovni dopis želi</a:t>
            </a:r>
            <a:endParaRPr lang="sl-SI" dirty="0"/>
          </a:p>
        </p:txBody>
      </p:sp>
      <p:sp>
        <p:nvSpPr>
          <p:cNvPr id="88" name="PoljeZBesedilom 87"/>
          <p:cNvSpPr txBox="1"/>
          <p:nvPr/>
        </p:nvSpPr>
        <p:spPr>
          <a:xfrm>
            <a:off x="3673337" y="7499837"/>
            <a:ext cx="327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zbrati čim več ugodnih ponudb</a:t>
            </a:r>
            <a:endParaRPr lang="sl-SI" dirty="0"/>
          </a:p>
        </p:txBody>
      </p:sp>
      <p:cxnSp>
        <p:nvCxnSpPr>
          <p:cNvPr id="89" name="Raven puščični povezovalnik 88"/>
          <p:cNvCxnSpPr/>
          <p:nvPr/>
        </p:nvCxnSpPr>
        <p:spPr>
          <a:xfrm>
            <a:off x="1692399" y="7434932"/>
            <a:ext cx="0" cy="223224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oljeZBesedilom 89"/>
          <p:cNvSpPr txBox="1"/>
          <p:nvPr/>
        </p:nvSpPr>
        <p:spPr>
          <a:xfrm>
            <a:off x="1840855" y="8804825"/>
            <a:ext cx="539616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d</a:t>
            </a:r>
            <a:r>
              <a:rPr lang="sl-SI" dirty="0" smtClean="0"/>
              <a:t>obro poznati blago ali storitev, po kateri povprašuje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1692399" y="901910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/>
          <p:cNvSpPr txBox="1"/>
          <p:nvPr/>
        </p:nvSpPr>
        <p:spPr>
          <a:xfrm>
            <a:off x="1840855" y="9369856"/>
            <a:ext cx="539616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obvladati najosnovnejše pojme nabavnega in prodajnega procesa</a:t>
            </a:r>
            <a:endParaRPr lang="sl-SI" dirty="0"/>
          </a:p>
        </p:txBody>
      </p:sp>
      <p:cxnSp>
        <p:nvCxnSpPr>
          <p:cNvPr id="92" name="Raven povezovalnik 91"/>
          <p:cNvCxnSpPr/>
          <p:nvPr/>
        </p:nvCxnSpPr>
        <p:spPr>
          <a:xfrm>
            <a:off x="1692399" y="96671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3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oljeZBesedilom 30"/>
          <p:cNvSpPr txBox="1"/>
          <p:nvPr/>
        </p:nvSpPr>
        <p:spPr>
          <a:xfrm>
            <a:off x="109972" y="372627"/>
            <a:ext cx="71979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je namen povpraševanja? Kako ravnamo s prejetimi ponudbami?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2087817" y="950144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povpraševanjem</a:t>
            </a:r>
            <a:endParaRPr lang="sl-SI" dirty="0"/>
          </a:p>
        </p:txBody>
      </p:sp>
      <p:sp>
        <p:nvSpPr>
          <p:cNvPr id="60" name="PoljeZBesedilom 59"/>
          <p:cNvSpPr txBox="1"/>
          <p:nvPr/>
        </p:nvSpPr>
        <p:spPr>
          <a:xfrm>
            <a:off x="2179890" y="1834284"/>
            <a:ext cx="2860255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povpraševalec (kupec)</a:t>
            </a:r>
          </a:p>
        </p:txBody>
      </p:sp>
      <p:cxnSp>
        <p:nvCxnSpPr>
          <p:cNvPr id="61" name="Raven puščični povezovalnik 60"/>
          <p:cNvCxnSpPr/>
          <p:nvPr/>
        </p:nvCxnSpPr>
        <p:spPr>
          <a:xfrm>
            <a:off x="3563354" y="1314252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2179889" y="2722055"/>
            <a:ext cx="2860255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onudnika (prodajalca)</a:t>
            </a:r>
            <a:endParaRPr lang="sl-SI" dirty="0"/>
          </a:p>
        </p:txBody>
      </p:sp>
      <p:cxnSp>
        <p:nvCxnSpPr>
          <p:cNvPr id="72" name="Raven puščični povezovalnik 71"/>
          <p:cNvCxnSpPr/>
          <p:nvPr/>
        </p:nvCxnSpPr>
        <p:spPr>
          <a:xfrm>
            <a:off x="3564607" y="2246288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jeZBesedilom 2"/>
          <p:cNvSpPr txBox="1"/>
          <p:nvPr/>
        </p:nvSpPr>
        <p:spPr>
          <a:xfrm>
            <a:off x="3709745" y="2250356"/>
            <a:ext cx="251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pozove</a:t>
            </a:r>
            <a:endParaRPr lang="sl-SI" dirty="0"/>
          </a:p>
        </p:txBody>
      </p:sp>
      <p:cxnSp>
        <p:nvCxnSpPr>
          <p:cNvPr id="73" name="Raven puščični povezovalnik 72"/>
          <p:cNvCxnSpPr/>
          <p:nvPr/>
        </p:nvCxnSpPr>
        <p:spPr>
          <a:xfrm>
            <a:off x="3564607" y="3110384"/>
            <a:ext cx="0" cy="508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oljeZBesedilom 74"/>
          <p:cNvSpPr txBox="1"/>
          <p:nvPr/>
        </p:nvSpPr>
        <p:spPr>
          <a:xfrm>
            <a:off x="1332359" y="3834532"/>
            <a:ext cx="251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izstavi</a:t>
            </a:r>
            <a:endParaRPr lang="sl-SI" dirty="0"/>
          </a:p>
        </p:txBody>
      </p:sp>
      <p:sp>
        <p:nvSpPr>
          <p:cNvPr id="76" name="PoljeZBesedilom 75"/>
          <p:cNvSpPr txBox="1"/>
          <p:nvPr/>
        </p:nvSpPr>
        <p:spPr>
          <a:xfrm>
            <a:off x="756295" y="4473312"/>
            <a:ext cx="11521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ponudbo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1282510" y="3567154"/>
            <a:ext cx="4825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1282510" y="3567154"/>
            <a:ext cx="0" cy="884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oljeZBesedilom 76"/>
          <p:cNvSpPr txBox="1"/>
          <p:nvPr/>
        </p:nvSpPr>
        <p:spPr>
          <a:xfrm>
            <a:off x="3565729" y="3885886"/>
            <a:ext cx="251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spremeni</a:t>
            </a:r>
            <a:endParaRPr lang="sl-SI" dirty="0"/>
          </a:p>
        </p:txBody>
      </p:sp>
      <p:sp>
        <p:nvSpPr>
          <p:cNvPr id="78" name="PoljeZBesedilom 77"/>
          <p:cNvSpPr txBox="1"/>
          <p:nvPr/>
        </p:nvSpPr>
        <p:spPr>
          <a:xfrm>
            <a:off x="2989664" y="4524666"/>
            <a:ext cx="1943093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eljavno ponudbo</a:t>
            </a:r>
            <a:endParaRPr lang="sl-SI" dirty="0"/>
          </a:p>
        </p:txBody>
      </p:sp>
      <p:cxnSp>
        <p:nvCxnSpPr>
          <p:cNvPr id="79" name="Raven povezovalnik 78"/>
          <p:cNvCxnSpPr/>
          <p:nvPr/>
        </p:nvCxnSpPr>
        <p:spPr>
          <a:xfrm>
            <a:off x="3564607" y="3618508"/>
            <a:ext cx="0" cy="884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6230024" y="3885886"/>
            <a:ext cx="251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dopolni</a:t>
            </a:r>
            <a:endParaRPr lang="sl-SI" dirty="0"/>
          </a:p>
        </p:txBody>
      </p:sp>
      <p:sp>
        <p:nvSpPr>
          <p:cNvPr id="81" name="PoljeZBesedilom 80"/>
          <p:cNvSpPr txBox="1"/>
          <p:nvPr/>
        </p:nvSpPr>
        <p:spPr>
          <a:xfrm>
            <a:off x="5364807" y="4524666"/>
            <a:ext cx="1943093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eljavno ponudbo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6108168" y="3618508"/>
            <a:ext cx="0" cy="884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aven povezovalnik 83"/>
          <p:cNvCxnSpPr/>
          <p:nvPr/>
        </p:nvCxnSpPr>
        <p:spPr>
          <a:xfrm>
            <a:off x="1332359" y="5274692"/>
            <a:ext cx="4825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ven povezovalnik 84"/>
          <p:cNvCxnSpPr/>
          <p:nvPr/>
        </p:nvCxnSpPr>
        <p:spPr>
          <a:xfrm>
            <a:off x="1260351" y="4893998"/>
            <a:ext cx="0" cy="38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>
            <a:off x="3564607" y="4842644"/>
            <a:ext cx="0" cy="38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ven povezovalnik 86"/>
          <p:cNvCxnSpPr/>
          <p:nvPr/>
        </p:nvCxnSpPr>
        <p:spPr>
          <a:xfrm>
            <a:off x="6156895" y="4914652"/>
            <a:ext cx="0" cy="38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aven povezovalnik 87"/>
          <p:cNvCxnSpPr/>
          <p:nvPr/>
        </p:nvCxnSpPr>
        <p:spPr>
          <a:xfrm>
            <a:off x="3564607" y="5274692"/>
            <a:ext cx="0" cy="38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ven povezovalnik 88"/>
          <p:cNvCxnSpPr/>
          <p:nvPr/>
        </p:nvCxnSpPr>
        <p:spPr>
          <a:xfrm>
            <a:off x="1044327" y="5634732"/>
            <a:ext cx="51665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oljeZBesedilom 89"/>
          <p:cNvSpPr txBox="1"/>
          <p:nvPr/>
        </p:nvSpPr>
        <p:spPr>
          <a:xfrm>
            <a:off x="468263" y="6129496"/>
            <a:ext cx="11521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skrbno preučiti</a:t>
            </a:r>
            <a:endParaRPr lang="sl-SI" dirty="0"/>
          </a:p>
        </p:txBody>
      </p:sp>
      <p:sp>
        <p:nvSpPr>
          <p:cNvPr id="91" name="PoljeZBesedilom 90"/>
          <p:cNvSpPr txBox="1"/>
          <p:nvPr/>
        </p:nvSpPr>
        <p:spPr>
          <a:xfrm>
            <a:off x="5256795" y="6104703"/>
            <a:ext cx="190821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ne zadovoljiti kar </a:t>
            </a:r>
          </a:p>
          <a:p>
            <a:r>
              <a:rPr lang="sl-SI" dirty="0" smtClean="0"/>
              <a:t>s prvo</a:t>
            </a:r>
            <a:endParaRPr lang="sl-SI" dirty="0"/>
          </a:p>
        </p:txBody>
      </p:sp>
      <p:cxnSp>
        <p:nvCxnSpPr>
          <p:cNvPr id="92" name="Raven povezovalnik 91"/>
          <p:cNvCxnSpPr/>
          <p:nvPr/>
        </p:nvCxnSpPr>
        <p:spPr>
          <a:xfrm>
            <a:off x="972319" y="5686086"/>
            <a:ext cx="0" cy="38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aven povezovalnik 92"/>
          <p:cNvCxnSpPr/>
          <p:nvPr/>
        </p:nvCxnSpPr>
        <p:spPr>
          <a:xfrm>
            <a:off x="6228903" y="5634732"/>
            <a:ext cx="0" cy="38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1620391" y="7713672"/>
            <a:ext cx="522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poskušamo </a:t>
            </a:r>
            <a:r>
              <a:rPr lang="sl-SI" dirty="0" err="1" smtClean="0"/>
              <a:t>izpogajati</a:t>
            </a:r>
            <a:r>
              <a:rPr lang="sl-SI" dirty="0" smtClean="0"/>
              <a:t> boljše nabavne pogoje</a:t>
            </a:r>
            <a:endParaRPr lang="sl-SI" dirty="0"/>
          </a:p>
        </p:txBody>
      </p:sp>
      <p:sp>
        <p:nvSpPr>
          <p:cNvPr id="15" name="Desni zaviti oklepaj 14"/>
          <p:cNvSpPr/>
          <p:nvPr/>
        </p:nvSpPr>
        <p:spPr>
          <a:xfrm rot="5400000">
            <a:off x="3347026" y="4048999"/>
            <a:ext cx="795202" cy="655272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5259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oljeZBesedilom 39"/>
          <p:cNvSpPr txBox="1"/>
          <p:nvPr/>
        </p:nvSpPr>
        <p:spPr>
          <a:xfrm>
            <a:off x="324247" y="594172"/>
            <a:ext cx="7056784" cy="646331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Glede na informacije, ki jih želi kupec prejeti od prodajalca ločimo več vrst povpraševanj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612279" y="1786950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612279" y="234965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972319" y="2167315"/>
            <a:ext cx="60486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upec želi le splošne informacije o blagu ali storitvi, npr. kataloge, cenike, prospekte …</a:t>
            </a:r>
            <a:endParaRPr lang="sl-SI" dirty="0"/>
          </a:p>
        </p:txBody>
      </p:sp>
      <p:sp>
        <p:nvSpPr>
          <p:cNvPr id="53" name="PoljeZBesedilom 52">
            <a:hlinkClick r:id="rId2" action="ppaction://hlinksldjump"/>
          </p:cNvPr>
          <p:cNvSpPr txBox="1"/>
          <p:nvPr/>
        </p:nvSpPr>
        <p:spPr>
          <a:xfrm>
            <a:off x="612279" y="154827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splošno povpraševanje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24247" y="1242244"/>
            <a:ext cx="0" cy="5711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324247" y="17735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324247" y="16957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Katere vrste povpraševanj imamo?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684287" y="3425135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>
            <a:off x="684287" y="39878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jeZBesedilom 61"/>
          <p:cNvSpPr txBox="1"/>
          <p:nvPr/>
        </p:nvSpPr>
        <p:spPr>
          <a:xfrm>
            <a:off x="1044327" y="3805500"/>
            <a:ext cx="60486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upec želi natančne informacije o lastnostih, cenah, dobavnih in plačilnih pogojih natančno določenega blaga oz. storitve</a:t>
            </a:r>
            <a:endParaRPr lang="sl-SI" dirty="0"/>
          </a:p>
        </p:txBody>
      </p:sp>
      <p:sp>
        <p:nvSpPr>
          <p:cNvPr id="63" name="PoljeZBesedilom 62"/>
          <p:cNvSpPr txBox="1"/>
          <p:nvPr/>
        </p:nvSpPr>
        <p:spPr>
          <a:xfrm>
            <a:off x="684287" y="318646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določenim povpraševanjem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396255" y="341177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684287" y="5112092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684287" y="567479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/>
          <p:cNvSpPr txBox="1"/>
          <p:nvPr/>
        </p:nvSpPr>
        <p:spPr>
          <a:xfrm>
            <a:off x="1044327" y="5492457"/>
            <a:ext cx="604867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upec se sklicuje na prejeto ponudbo in želi dodatne informacije o blagu ali storitvi, npr. želi izvedeti o embalaži blaga</a:t>
            </a:r>
            <a:endParaRPr lang="sl-SI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684287" y="4873417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povratnem povpraševanju</a:t>
            </a:r>
            <a:endParaRPr lang="sl-SI" dirty="0"/>
          </a:p>
        </p:txBody>
      </p:sp>
      <p:cxnSp>
        <p:nvCxnSpPr>
          <p:cNvPr id="69" name="Raven povezovalnik 68"/>
          <p:cNvCxnSpPr/>
          <p:nvPr/>
        </p:nvCxnSpPr>
        <p:spPr>
          <a:xfrm>
            <a:off x="396255" y="509873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684287" y="6953527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>
            <a:off x="684287" y="75162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1044327" y="7333892"/>
            <a:ext cx="60486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 želi spremeniti določene pogoje, npr. poskuša dobiti količinski popust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684287" y="671485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 </a:t>
            </a:r>
            <a:r>
              <a:rPr lang="sl-SI" dirty="0" err="1" smtClean="0"/>
              <a:t>protiponudbo</a:t>
            </a:r>
            <a:endParaRPr lang="sl-SI" dirty="0"/>
          </a:p>
        </p:txBody>
      </p:sp>
      <p:cxnSp>
        <p:nvCxnSpPr>
          <p:cNvPr id="74" name="Raven povezovalnik 73"/>
          <p:cNvCxnSpPr/>
          <p:nvPr/>
        </p:nvCxnSpPr>
        <p:spPr>
          <a:xfrm>
            <a:off x="396255" y="69401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34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7.1.6  NAROČANJE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5151" y="124224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pomeni naročilo?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2246839" y="190690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Naročilo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2348393" y="3402484"/>
            <a:ext cx="2939355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sprejem ponudbe dobavitelja</a:t>
            </a:r>
            <a:endParaRPr lang="sl-SI" dirty="0"/>
          </a:p>
        </p:txBody>
      </p:sp>
      <p:cxnSp>
        <p:nvCxnSpPr>
          <p:cNvPr id="25" name="Raven puščični povezovalnik 24"/>
          <p:cNvCxnSpPr/>
          <p:nvPr/>
        </p:nvCxnSpPr>
        <p:spPr>
          <a:xfrm>
            <a:off x="3722376" y="2271010"/>
            <a:ext cx="0" cy="113147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3773125" y="265208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pomeni</a:t>
            </a:r>
            <a:endParaRPr lang="sl-SI" dirty="0"/>
          </a:p>
        </p:txBody>
      </p:sp>
      <p:cxnSp>
        <p:nvCxnSpPr>
          <p:cNvPr id="66" name="Raven puščični povezovalnik 65"/>
          <p:cNvCxnSpPr/>
          <p:nvPr/>
        </p:nvCxnSpPr>
        <p:spPr>
          <a:xfrm>
            <a:off x="3708623" y="3783178"/>
            <a:ext cx="0" cy="48340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/>
          <p:cNvSpPr txBox="1"/>
          <p:nvPr/>
        </p:nvSpPr>
        <p:spPr>
          <a:xfrm>
            <a:off x="324248" y="4761344"/>
            <a:ext cx="23042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mora biti v pisni obliki</a:t>
            </a:r>
            <a:endParaRPr lang="sl-SI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3163512" y="4761344"/>
            <a:ext cx="42484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h</a:t>
            </a:r>
            <a:r>
              <a:rPr lang="sl-SI" dirty="0" smtClean="0"/>
              <a:t>krati dokument oz. sestavni del pogodbe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1476376" y="4266580"/>
            <a:ext cx="43204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ven puščični povezovalnik 68"/>
          <p:cNvCxnSpPr/>
          <p:nvPr/>
        </p:nvCxnSpPr>
        <p:spPr>
          <a:xfrm>
            <a:off x="1476375" y="4287234"/>
            <a:ext cx="0" cy="48340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uščični povezovalnik 69"/>
          <p:cNvCxnSpPr/>
          <p:nvPr/>
        </p:nvCxnSpPr>
        <p:spPr>
          <a:xfrm>
            <a:off x="5724847" y="4266580"/>
            <a:ext cx="0" cy="48340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2399239" y="627351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Naročilo</a:t>
            </a:r>
            <a:endParaRPr lang="sl-SI" dirty="0"/>
          </a:p>
        </p:txBody>
      </p:sp>
      <p:sp>
        <p:nvSpPr>
          <p:cNvPr id="72" name="PoljeZBesedilom 71"/>
          <p:cNvSpPr txBox="1"/>
          <p:nvPr/>
        </p:nvSpPr>
        <p:spPr>
          <a:xfrm>
            <a:off x="2196455" y="7348153"/>
            <a:ext cx="751033" cy="37481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dopis</a:t>
            </a:r>
            <a:endParaRPr lang="sl-SI" dirty="0"/>
          </a:p>
        </p:txBody>
      </p:sp>
      <p:cxnSp>
        <p:nvCxnSpPr>
          <p:cNvPr id="73" name="Raven puščični povezovalnik 72"/>
          <p:cNvCxnSpPr>
            <a:endCxn id="72" idx="0"/>
          </p:cNvCxnSpPr>
          <p:nvPr/>
        </p:nvCxnSpPr>
        <p:spPr>
          <a:xfrm>
            <a:off x="2562326" y="6644914"/>
            <a:ext cx="9646" cy="70323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2628504" y="684957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je</a:t>
            </a:r>
            <a:endParaRPr lang="sl-SI" dirty="0"/>
          </a:p>
        </p:txBody>
      </p:sp>
      <p:sp>
        <p:nvSpPr>
          <p:cNvPr id="75" name="PoljeZBesedilom 74"/>
          <p:cNvSpPr txBox="1"/>
          <p:nvPr/>
        </p:nvSpPr>
        <p:spPr>
          <a:xfrm>
            <a:off x="5103858" y="7348152"/>
            <a:ext cx="1917133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blago ali storitev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2988544" y="7506940"/>
            <a:ext cx="21153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oljeZBesedilom 76"/>
          <p:cNvSpPr txBox="1"/>
          <p:nvPr/>
        </p:nvSpPr>
        <p:spPr>
          <a:xfrm>
            <a:off x="3420591" y="706560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upec naroča</a:t>
            </a:r>
            <a:endParaRPr lang="sl-SI" dirty="0"/>
          </a:p>
        </p:txBody>
      </p:sp>
      <p:sp>
        <p:nvSpPr>
          <p:cNvPr id="98" name="PoljeZBesedilom 97"/>
          <p:cNvSpPr txBox="1"/>
          <p:nvPr/>
        </p:nvSpPr>
        <p:spPr>
          <a:xfrm>
            <a:off x="540271" y="549071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2</a:t>
            </a:r>
            <a:r>
              <a:rPr lang="sl-SI" dirty="0" smtClean="0"/>
              <a:t>. Kaj je naročilo?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651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05173" y="738188"/>
            <a:ext cx="2952328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ogodbeni stranki dogovorita o bistvenih sestavinah prodajne pogodbe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405173" y="1661518"/>
            <a:ext cx="0" cy="2019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615366" y="1818308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 vrsti blaga ali storitve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405173" y="2034332"/>
            <a:ext cx="2101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609535" y="231307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količini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399342" y="2529096"/>
            <a:ext cx="2101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609535" y="2889136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ceni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399342" y="3105160"/>
            <a:ext cx="2101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681543" y="3465200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dobavnih in plačilnih pogojih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409996" y="3681224"/>
            <a:ext cx="2715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esni zaviti oklepaj 13"/>
          <p:cNvSpPr/>
          <p:nvPr/>
        </p:nvSpPr>
        <p:spPr>
          <a:xfrm>
            <a:off x="3711710" y="666180"/>
            <a:ext cx="343408" cy="34563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PoljeZBesedilom 14"/>
          <p:cNvSpPr txBox="1"/>
          <p:nvPr/>
        </p:nvSpPr>
        <p:spPr>
          <a:xfrm>
            <a:off x="4287775" y="1991603"/>
            <a:ext cx="326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Naroči ali podpiše se kupoprodajno pogodbo šele ko, se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358943" y="171417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Kdaj naročimo ali podpišemo kupoprodajno pogodbo?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5344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594172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Dopisi v zvezi z naročanjem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612279" y="1786950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ovezovalnik 5"/>
          <p:cNvCxnSpPr/>
          <p:nvPr/>
        </p:nvCxnSpPr>
        <p:spPr>
          <a:xfrm>
            <a:off x="612279" y="234965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972319" y="2167315"/>
            <a:ext cx="604867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naročilo v obliki obrazca</a:t>
            </a:r>
            <a:endParaRPr lang="sl-SI" dirty="0"/>
          </a:p>
        </p:txBody>
      </p:sp>
      <p:sp>
        <p:nvSpPr>
          <p:cNvPr id="8" name="PoljeZBesedilom 7">
            <a:hlinkClick r:id="rId2" action="ppaction://hlinksldjump"/>
          </p:cNvPr>
          <p:cNvSpPr txBox="1"/>
          <p:nvPr/>
        </p:nvSpPr>
        <p:spPr>
          <a:xfrm>
            <a:off x="612279" y="154827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naročilnica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324247" y="963504"/>
            <a:ext cx="0" cy="4477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324247" y="17735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24247" y="16957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dopise imamo v zvezi z naročanjem?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972319" y="2536647"/>
            <a:ext cx="0" cy="505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1116335" y="2826420"/>
            <a:ext cx="63009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j</a:t>
            </a:r>
            <a:r>
              <a:rPr lang="sl-SI" dirty="0" smtClean="0"/>
              <a:t>asna in nedvoumna določila o vseh sestavinah prodajne pogodbe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972319" y="304244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684287" y="3793882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684287" y="435658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1044327" y="4174247"/>
            <a:ext cx="453650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dopis, kupec prekliče predhodno naročilo, npr. ko kupec prejme boljšo ponudbo</a:t>
            </a:r>
            <a:endParaRPr lang="sl-SI" dirty="0"/>
          </a:p>
        </p:txBody>
      </p:sp>
      <p:sp>
        <p:nvSpPr>
          <p:cNvPr id="43" name="PoljeZBesedilom 42">
            <a:hlinkClick r:id="rId3" action="ppaction://hlinksldjump"/>
          </p:cNvPr>
          <p:cNvSpPr txBox="1"/>
          <p:nvPr/>
        </p:nvSpPr>
        <p:spPr>
          <a:xfrm>
            <a:off x="684287" y="3555207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preklic naročila</a:t>
            </a:r>
            <a:endParaRPr lang="sl-SI" dirty="0"/>
          </a:p>
        </p:txBody>
      </p:sp>
      <p:cxnSp>
        <p:nvCxnSpPr>
          <p:cNvPr id="44" name="Raven povezovalnik 43"/>
          <p:cNvCxnSpPr/>
          <p:nvPr/>
        </p:nvCxnSpPr>
        <p:spPr>
          <a:xfrm>
            <a:off x="396255" y="378052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12279" y="5441359"/>
            <a:ext cx="0" cy="562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612279" y="60040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972319" y="5821724"/>
            <a:ext cx="460851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opis, kupec spremeni le posamezne elemente naročila</a:t>
            </a:r>
            <a:endParaRPr lang="sl-SI" dirty="0"/>
          </a:p>
        </p:txBody>
      </p:sp>
      <p:sp>
        <p:nvSpPr>
          <p:cNvPr id="51" name="PoljeZBesedilom 50">
            <a:hlinkClick r:id="rId3" action="ppaction://hlinksldjump"/>
          </p:cNvPr>
          <p:cNvSpPr txBox="1"/>
          <p:nvPr/>
        </p:nvSpPr>
        <p:spPr>
          <a:xfrm>
            <a:off x="612279" y="5202684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sprememba naročila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324247" y="542800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Desni zaviti oklepaj 56"/>
          <p:cNvSpPr/>
          <p:nvPr/>
        </p:nvSpPr>
        <p:spPr>
          <a:xfrm>
            <a:off x="5508823" y="3330476"/>
            <a:ext cx="504056" cy="35283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8" name="PoljeZBesedilom 57"/>
          <p:cNvSpPr txBox="1"/>
          <p:nvPr/>
        </p:nvSpPr>
        <p:spPr>
          <a:xfrm>
            <a:off x="5964459" y="4597086"/>
            <a:ext cx="1980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prispeti k prodajalcu pred izpolnitvijo naročila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1814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418217" y="224167"/>
            <a:ext cx="6799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7.1.7  SKLENITEV POGODBE IN SPREMLJANJE NAROČILA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8263" y="117023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pravna podlaga nabave? Kako nastane kupna pogodba?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2246839" y="190690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Kupna pogodba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2348393" y="3402484"/>
            <a:ext cx="380850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soglasja obeh poslovnih partnerjev (kupca in prodajalca) </a:t>
            </a:r>
            <a:endParaRPr lang="sl-SI" dirty="0"/>
          </a:p>
        </p:txBody>
      </p:sp>
      <p:cxnSp>
        <p:nvCxnSpPr>
          <p:cNvPr id="25" name="Raven puščični povezovalnik 24"/>
          <p:cNvCxnSpPr/>
          <p:nvPr/>
        </p:nvCxnSpPr>
        <p:spPr>
          <a:xfrm>
            <a:off x="3722376" y="2271010"/>
            <a:ext cx="0" cy="113147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3773125" y="2652081"/>
            <a:ext cx="216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astane na podlagi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468263" y="5274692"/>
            <a:ext cx="136815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upec</a:t>
            </a:r>
            <a:br>
              <a:rPr lang="sl-SI" dirty="0" smtClean="0"/>
            </a:br>
            <a:r>
              <a:rPr lang="sl-SI" dirty="0" smtClean="0"/>
              <a:t>naročnik</a:t>
            </a:r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5292799" y="5202684"/>
            <a:ext cx="158130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rodajalec</a:t>
            </a:r>
          </a:p>
          <a:p>
            <a:pPr algn="ctr"/>
            <a:r>
              <a:rPr lang="sl-SI" dirty="0" smtClean="0"/>
              <a:t>dobavitelj</a:t>
            </a:r>
            <a:endParaRPr lang="sl-SI" dirty="0"/>
          </a:p>
        </p:txBody>
      </p:sp>
      <p:cxnSp>
        <p:nvCxnSpPr>
          <p:cNvPr id="27" name="Raven puščični povezovalnik 26"/>
          <p:cNvCxnSpPr/>
          <p:nvPr/>
        </p:nvCxnSpPr>
        <p:spPr>
          <a:xfrm>
            <a:off x="900311" y="5921023"/>
            <a:ext cx="0" cy="36178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900311" y="6282804"/>
            <a:ext cx="52565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/>
          <p:nvPr/>
        </p:nvCxnSpPr>
        <p:spPr>
          <a:xfrm flipV="1">
            <a:off x="6156895" y="5849015"/>
            <a:ext cx="0" cy="433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1836415" y="6301399"/>
            <a:ext cx="3888432" cy="37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zrazi svojo voljo po nakupu v naročilu</a:t>
            </a:r>
            <a:endParaRPr lang="sl-SI" dirty="0"/>
          </a:p>
        </p:txBody>
      </p:sp>
      <p:cxnSp>
        <p:nvCxnSpPr>
          <p:cNvPr id="33" name="Raven puščični povezovalnik 32"/>
          <p:cNvCxnSpPr/>
          <p:nvPr/>
        </p:nvCxnSpPr>
        <p:spPr>
          <a:xfrm flipV="1">
            <a:off x="6156895" y="4698628"/>
            <a:ext cx="0" cy="50405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 rot="10800000">
            <a:off x="900311" y="4698628"/>
            <a:ext cx="52565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uščični povezovalnik 15"/>
          <p:cNvCxnSpPr/>
          <p:nvPr/>
        </p:nvCxnSpPr>
        <p:spPr>
          <a:xfrm>
            <a:off x="900310" y="469862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2052439" y="4299607"/>
            <a:ext cx="3888432" cy="37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prodajalec pa v sprejemu naročila</a:t>
            </a:r>
            <a:endParaRPr lang="sl-SI" dirty="0"/>
          </a:p>
        </p:txBody>
      </p:sp>
      <p:cxnSp>
        <p:nvCxnSpPr>
          <p:cNvPr id="21" name="Raven povezovalnik 20"/>
          <p:cNvCxnSpPr/>
          <p:nvPr/>
        </p:nvCxnSpPr>
        <p:spPr>
          <a:xfrm>
            <a:off x="6300911" y="5849015"/>
            <a:ext cx="0" cy="1945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 flipH="1">
            <a:off x="468263" y="7794972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uščični povezovalnik 30"/>
          <p:cNvCxnSpPr/>
          <p:nvPr/>
        </p:nvCxnSpPr>
        <p:spPr>
          <a:xfrm flipV="1">
            <a:off x="468263" y="5921023"/>
            <a:ext cx="0" cy="1873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1024427" y="7361182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ošlje pisno potrditev naročila (pogodba sklenjena)</a:t>
            </a:r>
            <a:endParaRPr lang="sl-SI" dirty="0"/>
          </a:p>
        </p:txBody>
      </p:sp>
      <p:sp>
        <p:nvSpPr>
          <p:cNvPr id="49" name="PoljeZBesedilom 48"/>
          <p:cNvSpPr txBox="1"/>
          <p:nvPr/>
        </p:nvSpPr>
        <p:spPr>
          <a:xfrm>
            <a:off x="620663" y="814572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pomeni spremljanje naročila?</a:t>
            </a:r>
            <a:endParaRPr lang="sl-SI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36215" y="9242681"/>
            <a:ext cx="208823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s</a:t>
            </a:r>
            <a:r>
              <a:rPr lang="sl-SI" dirty="0" smtClean="0"/>
              <a:t>premljanje naročila</a:t>
            </a:r>
            <a:endParaRPr lang="sl-SI" dirty="0"/>
          </a:p>
        </p:txBody>
      </p:sp>
      <p:sp>
        <p:nvSpPr>
          <p:cNvPr id="51" name="PoljeZBesedilom 50"/>
          <p:cNvSpPr txBox="1"/>
          <p:nvPr/>
        </p:nvSpPr>
        <p:spPr>
          <a:xfrm>
            <a:off x="3096225" y="8604827"/>
            <a:ext cx="208823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nadzor prispetja potrditve naročila</a:t>
            </a:r>
            <a:endParaRPr lang="sl-SI" dirty="0"/>
          </a:p>
        </p:txBody>
      </p:sp>
      <p:sp>
        <p:nvSpPr>
          <p:cNvPr id="52" name="PoljeZBesedilom 51"/>
          <p:cNvSpPr txBox="1"/>
          <p:nvPr/>
        </p:nvSpPr>
        <p:spPr>
          <a:xfrm>
            <a:off x="3060551" y="9524905"/>
            <a:ext cx="208823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rimerjavo potrditve naročila z naročilom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5436815" y="9236873"/>
            <a:ext cx="208823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izpolnitve dobave v dobavnem roku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2844527" y="8808891"/>
            <a:ext cx="0" cy="1434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>
            <a:stCxn id="50" idx="3"/>
          </p:cNvCxnSpPr>
          <p:nvPr/>
        </p:nvCxnSpPr>
        <p:spPr>
          <a:xfrm>
            <a:off x="2124447" y="9427347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2844527" y="880308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2844527" y="1024324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1957454" y="8906451"/>
            <a:ext cx="216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pomeni</a:t>
            </a:r>
            <a:endParaRPr lang="sl-SI" dirty="0"/>
          </a:p>
        </p:txBody>
      </p:sp>
      <p:sp>
        <p:nvSpPr>
          <p:cNvPr id="62" name="PoljeZBesedilom 61"/>
          <p:cNvSpPr txBox="1"/>
          <p:nvPr/>
        </p:nvSpPr>
        <p:spPr>
          <a:xfrm>
            <a:off x="4637221" y="9225840"/>
            <a:ext cx="216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namen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5327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418217" y="224167"/>
            <a:ext cx="6799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7.1.8  DOBAVA IN PREVZEM BLAGA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96255" y="88220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Kateri dokumenti spremljajo blago med prevozom?</a:t>
            </a:r>
            <a:endParaRPr lang="sl-SI" dirty="0"/>
          </a:p>
        </p:txBody>
      </p:sp>
      <p:sp>
        <p:nvSpPr>
          <p:cNvPr id="41" name="PoljeZBesedilom 40">
            <a:hlinkClick r:id="rId2" action="ppaction://hlinksldjump"/>
          </p:cNvPr>
          <p:cNvSpPr txBox="1"/>
          <p:nvPr/>
        </p:nvSpPr>
        <p:spPr>
          <a:xfrm>
            <a:off x="612279" y="234965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dobavnica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324247" y="1764884"/>
            <a:ext cx="0" cy="2636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324247" y="257497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/>
          <p:cNvSpPr txBox="1"/>
          <p:nvPr/>
        </p:nvSpPr>
        <p:spPr>
          <a:xfrm>
            <a:off x="324247" y="1530276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Dokumenti, ki spremljajo blago med prevozom</a:t>
            </a:r>
            <a:endParaRPr lang="sl-SI" dirty="0"/>
          </a:p>
        </p:txBody>
      </p:sp>
      <p:sp>
        <p:nvSpPr>
          <p:cNvPr id="69" name="PoljeZBesedilom 68">
            <a:hlinkClick r:id="rId2" action="ppaction://hlinksldjump"/>
          </p:cNvPr>
          <p:cNvSpPr txBox="1"/>
          <p:nvPr/>
        </p:nvSpPr>
        <p:spPr>
          <a:xfrm>
            <a:off x="612279" y="333047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različni prevozni dokumenti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324247" y="347449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>
            <a:hlinkClick r:id="rId2" action="ppaction://hlinksldjump"/>
          </p:cNvPr>
          <p:cNvSpPr txBox="1"/>
          <p:nvPr/>
        </p:nvSpPr>
        <p:spPr>
          <a:xfrm>
            <a:off x="612279" y="4257288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blago prestopi carinsko mejo</a:t>
            </a:r>
            <a:endParaRPr lang="sl-SI" dirty="0"/>
          </a:p>
        </p:txBody>
      </p:sp>
      <p:cxnSp>
        <p:nvCxnSpPr>
          <p:cNvPr id="72" name="Raven povezovalnik 71"/>
          <p:cNvCxnSpPr/>
          <p:nvPr/>
        </p:nvCxnSpPr>
        <p:spPr>
          <a:xfrm>
            <a:off x="324247" y="440130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612279" y="4613261"/>
            <a:ext cx="0" cy="2101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>
            <a:hlinkClick r:id="rId2" action="ppaction://hlinksldjump"/>
          </p:cNvPr>
          <p:cNvSpPr txBox="1"/>
          <p:nvPr/>
        </p:nvSpPr>
        <p:spPr>
          <a:xfrm>
            <a:off x="764679" y="504937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carinska deklaracija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612279" y="527469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>
            <a:hlinkClick r:id="rId2" action="ppaction://hlinksldjump"/>
          </p:cNvPr>
          <p:cNvSpPr txBox="1"/>
          <p:nvPr/>
        </p:nvSpPr>
        <p:spPr>
          <a:xfrm>
            <a:off x="828303" y="5778748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otrdilo o izvoru blaga</a:t>
            </a:r>
            <a:endParaRPr lang="sl-SI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675903" y="600406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oljeZBesedilom 77">
            <a:hlinkClick r:id="rId2" action="ppaction://hlinksldjump"/>
          </p:cNvPr>
          <p:cNvSpPr txBox="1"/>
          <p:nvPr/>
        </p:nvSpPr>
        <p:spPr>
          <a:xfrm>
            <a:off x="836687" y="648953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veterinarsko in fitopatološko spričevalo</a:t>
            </a:r>
            <a:endParaRPr lang="sl-SI" dirty="0"/>
          </a:p>
        </p:txBody>
      </p:sp>
      <p:cxnSp>
        <p:nvCxnSpPr>
          <p:cNvPr id="79" name="Raven povezovalnik 78"/>
          <p:cNvCxnSpPr/>
          <p:nvPr/>
        </p:nvCxnSpPr>
        <p:spPr>
          <a:xfrm>
            <a:off x="684287" y="671485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296936" y="7136697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Kakšne so značilnosti dobavnice kot spremne listine?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1422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oljeZBesedilom 79"/>
          <p:cNvSpPr txBox="1"/>
          <p:nvPr/>
        </p:nvSpPr>
        <p:spPr>
          <a:xfrm>
            <a:off x="180231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Kakšne so značilnosti dobavnice kot spremne listine?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252239" y="666180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Značilnosti dobavnice kot spremne listine</a:t>
            </a:r>
            <a:endParaRPr lang="sl-SI" dirty="0"/>
          </a:p>
        </p:txBody>
      </p:sp>
      <p:sp>
        <p:nvSpPr>
          <p:cNvPr id="25" name="PoljeZBesedilom 24">
            <a:hlinkClick r:id="rId2" action="ppaction://hlinksldjump"/>
          </p:cNvPr>
          <p:cNvSpPr txBox="1"/>
          <p:nvPr/>
        </p:nvSpPr>
        <p:spPr>
          <a:xfrm>
            <a:off x="540271" y="130496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sestavljena v več izvodih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252239" y="1035512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252239" y="153027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>
            <a:hlinkClick r:id="rId2" action="ppaction://hlinksldjump"/>
          </p:cNvPr>
          <p:cNvSpPr txBox="1"/>
          <p:nvPr/>
        </p:nvSpPr>
        <p:spPr>
          <a:xfrm>
            <a:off x="612279" y="216905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dobavnici zapisani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252239" y="232236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12279" y="2597037"/>
            <a:ext cx="0" cy="1021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2" action="ppaction://hlinksldjump"/>
          </p:cNvPr>
          <p:cNvSpPr txBox="1"/>
          <p:nvPr/>
        </p:nvSpPr>
        <p:spPr>
          <a:xfrm>
            <a:off x="900311" y="282642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vrsta in količina blaga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612279" y="30517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>
            <a:hlinkClick r:id="rId2" action="ppaction://hlinksldjump"/>
          </p:cNvPr>
          <p:cNvSpPr txBox="1"/>
          <p:nvPr/>
        </p:nvSpPr>
        <p:spPr>
          <a:xfrm>
            <a:off x="900311" y="339319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datum in številka naročila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612279" y="36185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>
            <a:hlinkClick r:id="rId2" action="ppaction://hlinksldjump"/>
          </p:cNvPr>
          <p:cNvSpPr txBox="1"/>
          <p:nvPr/>
        </p:nvSpPr>
        <p:spPr>
          <a:xfrm>
            <a:off x="612279" y="411327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 s podpisom dobavnice potrdi prevzem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24247" y="43385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>
            <a:hlinkClick r:id="rId2" action="ppaction://hlinksldjump"/>
          </p:cNvPr>
          <p:cNvSpPr txBox="1"/>
          <p:nvPr/>
        </p:nvSpPr>
        <p:spPr>
          <a:xfrm>
            <a:off x="540271" y="491465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 opravi pregled blaga in preveri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252239" y="51399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540271" y="5274692"/>
            <a:ext cx="0" cy="454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>
            <a:hlinkClick r:id="rId2" action="ppaction://hlinksldjump"/>
          </p:cNvPr>
          <p:cNvSpPr txBox="1"/>
          <p:nvPr/>
        </p:nvSpPr>
        <p:spPr>
          <a:xfrm>
            <a:off x="828303" y="5504075"/>
            <a:ext cx="626469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a</a:t>
            </a:r>
            <a:r>
              <a:rPr lang="sl-SI" dirty="0" smtClean="0"/>
              <a:t>li količina v resnici ustreza količini, zapisani na dobavnici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540271" y="57293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38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oljeZBesedilom 20"/>
          <p:cNvSpPr txBox="1"/>
          <p:nvPr/>
        </p:nvSpPr>
        <p:spPr>
          <a:xfrm>
            <a:off x="252239" y="666180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Značilnosti zamude pri dobavi</a:t>
            </a:r>
            <a:endParaRPr lang="sl-SI" dirty="0"/>
          </a:p>
        </p:txBody>
      </p:sp>
      <p:sp>
        <p:nvSpPr>
          <p:cNvPr id="25" name="PoljeZBesedilom 24">
            <a:hlinkClick r:id="rId2" action="ppaction://hlinksldjump"/>
          </p:cNvPr>
          <p:cNvSpPr txBox="1"/>
          <p:nvPr/>
        </p:nvSpPr>
        <p:spPr>
          <a:xfrm>
            <a:off x="540271" y="1304960"/>
            <a:ext cx="691276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če dobava zamuja, povzroča stroške, nabavni oddelek takoj reagirati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252239" y="1035512"/>
            <a:ext cx="0" cy="69034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252239" y="153027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>
            <a:hlinkClick r:id="rId2" action="ppaction://hlinksldjump"/>
          </p:cNvPr>
          <p:cNvSpPr txBox="1"/>
          <p:nvPr/>
        </p:nvSpPr>
        <p:spPr>
          <a:xfrm>
            <a:off x="612279" y="216905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astane, prodajalec ne izroči blaga: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252239" y="232236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12279" y="2597037"/>
            <a:ext cx="0" cy="1021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2" action="ppaction://hlinksldjump"/>
          </p:cNvPr>
          <p:cNvSpPr txBox="1"/>
          <p:nvPr/>
        </p:nvSpPr>
        <p:spPr>
          <a:xfrm>
            <a:off x="900311" y="282642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dogovorjenem času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612279" y="30517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>
            <a:hlinkClick r:id="rId2" action="ppaction://hlinksldjump"/>
          </p:cNvPr>
          <p:cNvSpPr txBox="1"/>
          <p:nvPr/>
        </p:nvSpPr>
        <p:spPr>
          <a:xfrm>
            <a:off x="900311" y="339319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 dogovorjenem kraju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612279" y="36185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>
            <a:hlinkClick r:id="rId2" action="ppaction://hlinksldjump"/>
          </p:cNvPr>
          <p:cNvSpPr txBox="1"/>
          <p:nvPr/>
        </p:nvSpPr>
        <p:spPr>
          <a:xfrm>
            <a:off x="612279" y="411327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 sme (prodajalec ne izroči blaga):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24247" y="43385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324247" y="143541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Kakšne so značilnosti zamude pri dobavi?</a:t>
            </a:r>
            <a:endParaRPr lang="sl-SI" dirty="0"/>
          </a:p>
        </p:txBody>
      </p:sp>
      <p:cxnSp>
        <p:nvCxnSpPr>
          <p:cNvPr id="23" name="Raven povezovalnik 22"/>
          <p:cNvCxnSpPr/>
          <p:nvPr/>
        </p:nvCxnSpPr>
        <p:spPr>
          <a:xfrm>
            <a:off x="612279" y="4554612"/>
            <a:ext cx="0" cy="1021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>
            <a:hlinkClick r:id="rId2" action="ppaction://hlinksldjump"/>
          </p:cNvPr>
          <p:cNvSpPr txBox="1"/>
          <p:nvPr/>
        </p:nvSpPr>
        <p:spPr>
          <a:xfrm>
            <a:off x="900311" y="478399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razdreti pogodbo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612279" y="500931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>
            <a:hlinkClick r:id="rId2" action="ppaction://hlinksldjump"/>
          </p:cNvPr>
          <p:cNvSpPr txBox="1"/>
          <p:nvPr/>
        </p:nvSpPr>
        <p:spPr>
          <a:xfrm>
            <a:off x="900311" y="5350767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vztrajati pri dobavi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612279" y="557608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esni zaviti oklepaj 2"/>
          <p:cNvSpPr/>
          <p:nvPr/>
        </p:nvSpPr>
        <p:spPr>
          <a:xfrm>
            <a:off x="5796856" y="4113272"/>
            <a:ext cx="360039" cy="18815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084886" y="4465182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zahtevati povračilo za dokazljivo škodo</a:t>
            </a:r>
            <a:endParaRPr lang="sl-SI" dirty="0"/>
          </a:p>
        </p:txBody>
      </p:sp>
      <p:sp>
        <p:nvSpPr>
          <p:cNvPr id="32" name="PoljeZBesedilom 31">
            <a:hlinkClick r:id="rId2" action="ppaction://hlinksldjump"/>
          </p:cNvPr>
          <p:cNvSpPr txBox="1"/>
          <p:nvPr/>
        </p:nvSpPr>
        <p:spPr>
          <a:xfrm>
            <a:off x="540271" y="606678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 dopisa morajo biti jasno razvidni: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252239" y="629209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540271" y="6508120"/>
            <a:ext cx="0" cy="1021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>
            <a:hlinkClick r:id="rId2" action="ppaction://hlinksldjump"/>
          </p:cNvPr>
          <p:cNvSpPr txBox="1"/>
          <p:nvPr/>
        </p:nvSpPr>
        <p:spPr>
          <a:xfrm>
            <a:off x="828303" y="6737503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dodatni rok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540271" y="696281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>
            <a:hlinkClick r:id="rId2" action="ppaction://hlinksldjump"/>
          </p:cNvPr>
          <p:cNvSpPr txBox="1"/>
          <p:nvPr/>
        </p:nvSpPr>
        <p:spPr>
          <a:xfrm>
            <a:off x="828303" y="730427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možne posledice, prekoračen dodatni rok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540271" y="75295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esni zaviti oklepaj 40"/>
          <p:cNvSpPr/>
          <p:nvPr/>
        </p:nvSpPr>
        <p:spPr>
          <a:xfrm>
            <a:off x="5652840" y="5994772"/>
            <a:ext cx="406489" cy="21242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2" name="PoljeZBesedilom 41"/>
          <p:cNvSpPr txBox="1"/>
          <p:nvPr/>
        </p:nvSpPr>
        <p:spPr>
          <a:xfrm>
            <a:off x="6012879" y="651160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dopis vljuden,</a:t>
            </a:r>
          </a:p>
          <a:p>
            <a:r>
              <a:rPr lang="sl-SI" dirty="0"/>
              <a:t>o</a:t>
            </a:r>
            <a:r>
              <a:rPr lang="sl-SI" dirty="0" smtClean="0"/>
              <a:t>dpošljemo ga priporočeno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9074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143541"/>
            <a:ext cx="640584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Kaj stori kupec, če ob prevzemu blaga najde kakšno okvaro oz. če blago količinsko ali kakovostno ne ustreza naročilu? Kaj navede v reklamaciji?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52239" y="1350249"/>
            <a:ext cx="561662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Kupec se pritoži z reklamacijo, v kateri navede:</a:t>
            </a:r>
            <a:endParaRPr lang="sl-SI" dirty="0"/>
          </a:p>
        </p:txBody>
      </p:sp>
      <p:sp>
        <p:nvSpPr>
          <p:cNvPr id="6" name="PoljeZBesedilom 5">
            <a:hlinkClick r:id="rId2" action="ppaction://hlinksldjump"/>
          </p:cNvPr>
          <p:cNvSpPr txBox="1"/>
          <p:nvPr/>
        </p:nvSpPr>
        <p:spPr>
          <a:xfrm>
            <a:off x="540271" y="1989029"/>
            <a:ext cx="5256584" cy="3786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natančen opis napak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252239" y="1719582"/>
            <a:ext cx="0" cy="1286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252239" y="221434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>
            <a:hlinkClick r:id="rId2" action="ppaction://hlinksldjump"/>
          </p:cNvPr>
          <p:cNvSpPr txBox="1"/>
          <p:nvPr/>
        </p:nvSpPr>
        <p:spPr>
          <a:xfrm>
            <a:off x="612279" y="2853126"/>
            <a:ext cx="51845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jasen zahtevek za: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252239" y="300643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612279" y="3281107"/>
            <a:ext cx="0" cy="2290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>
            <a:hlinkClick r:id="rId2" action="ppaction://hlinksldjump"/>
          </p:cNvPr>
          <p:cNvSpPr txBox="1"/>
          <p:nvPr/>
        </p:nvSpPr>
        <p:spPr>
          <a:xfrm>
            <a:off x="900311" y="351049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spremembo ali odstop od pogodbe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612279" y="373580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>
            <a:hlinkClick r:id="rId2" action="ppaction://hlinksldjump"/>
          </p:cNvPr>
          <p:cNvSpPr txBox="1"/>
          <p:nvPr/>
        </p:nvSpPr>
        <p:spPr>
          <a:xfrm>
            <a:off x="900311" y="407726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amenjavo, poznejšo dobavo, popravilo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612279" y="430257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>
            <a:hlinkClick r:id="rId2" action="ppaction://hlinksldjump"/>
          </p:cNvPr>
          <p:cNvSpPr txBox="1"/>
          <p:nvPr/>
        </p:nvSpPr>
        <p:spPr>
          <a:xfrm>
            <a:off x="900311" y="4698628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popust pri ceni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612279" y="492394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>
            <a:hlinkClick r:id="rId2" action="ppaction://hlinksldjump"/>
          </p:cNvPr>
          <p:cNvSpPr txBox="1"/>
          <p:nvPr/>
        </p:nvSpPr>
        <p:spPr>
          <a:xfrm>
            <a:off x="900311" y="534670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povračilo za škodo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612279" y="557201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399127" y="615156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se priloži reklamacijam, ki se nanašajo na količino in kakovost blaga?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24247" y="7002884"/>
            <a:ext cx="7237016" cy="646331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b="1" dirty="0" smtClean="0"/>
              <a:t>Komisijski zapisnik</a:t>
            </a:r>
            <a:r>
              <a:rPr lang="sl-SI" dirty="0" smtClean="0"/>
              <a:t>, kjer pomanjkljivosti natančno opišemo, mora vsebovat naslednje podatke:</a:t>
            </a:r>
            <a:endParaRPr lang="sl-SI" dirty="0"/>
          </a:p>
        </p:txBody>
      </p:sp>
      <p:sp>
        <p:nvSpPr>
          <p:cNvPr id="41" name="PoljeZBesedilom 40">
            <a:hlinkClick r:id="rId2" action="ppaction://hlinksldjump"/>
          </p:cNvPr>
          <p:cNvSpPr txBox="1"/>
          <p:nvPr/>
        </p:nvSpPr>
        <p:spPr>
          <a:xfrm>
            <a:off x="612279" y="7848397"/>
            <a:ext cx="5256584" cy="3786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datum in kraj pregleda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324247" y="7372216"/>
            <a:ext cx="0" cy="2078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324247" y="807371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>
            <a:hlinkClick r:id="rId2" action="ppaction://hlinksldjump"/>
          </p:cNvPr>
          <p:cNvSpPr txBox="1"/>
          <p:nvPr/>
        </p:nvSpPr>
        <p:spPr>
          <a:xfrm>
            <a:off x="684287" y="8505760"/>
            <a:ext cx="51845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imena članov komisije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24247" y="865906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684287" y="1122465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>
            <a:hlinkClick r:id="rId2" action="ppaction://hlinksldjump"/>
          </p:cNvPr>
          <p:cNvSpPr txBox="1"/>
          <p:nvPr/>
        </p:nvSpPr>
        <p:spPr>
          <a:xfrm>
            <a:off x="756295" y="9297848"/>
            <a:ext cx="51845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odpise vseh članov komisije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396255" y="94511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esni zaviti oklepaj 58"/>
          <p:cNvSpPr/>
          <p:nvPr/>
        </p:nvSpPr>
        <p:spPr>
          <a:xfrm>
            <a:off x="5796855" y="1098228"/>
            <a:ext cx="216024" cy="492790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0" name="PoljeZBesedilom 59"/>
          <p:cNvSpPr txBox="1"/>
          <p:nvPr/>
        </p:nvSpPr>
        <p:spPr>
          <a:xfrm>
            <a:off x="5868863" y="3258468"/>
            <a:ext cx="172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avedemo pomanjkljivosti</a:t>
            </a:r>
            <a:endParaRPr lang="sl-SI" dirty="0"/>
          </a:p>
        </p:txBody>
      </p:sp>
      <p:sp>
        <p:nvSpPr>
          <p:cNvPr id="61" name="PoljeZBesedilom 60"/>
          <p:cNvSpPr txBox="1"/>
          <p:nvPr/>
        </p:nvSpPr>
        <p:spPr>
          <a:xfrm>
            <a:off x="5940871" y="8156753"/>
            <a:ext cx="1728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pomanjkljivosti natančno opišemo</a:t>
            </a:r>
            <a:endParaRPr lang="sl-SI" dirty="0"/>
          </a:p>
        </p:txBody>
      </p:sp>
      <p:sp>
        <p:nvSpPr>
          <p:cNvPr id="62" name="Desni zaviti oklepaj 61"/>
          <p:cNvSpPr/>
          <p:nvPr/>
        </p:nvSpPr>
        <p:spPr>
          <a:xfrm>
            <a:off x="5868863" y="7674762"/>
            <a:ext cx="288031" cy="22212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42333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418217" y="224167"/>
            <a:ext cx="6799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7.1.9  PREGLED RAČUNA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96255" y="88220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nam dobavitelj pošlje na podlagi našega naročila?</a:t>
            </a:r>
            <a:endParaRPr lang="sl-SI" dirty="0"/>
          </a:p>
        </p:txBody>
      </p:sp>
      <p:sp>
        <p:nvSpPr>
          <p:cNvPr id="41" name="PoljeZBesedilom 40">
            <a:hlinkClick r:id="rId2" action="ppaction://hlinksldjump"/>
          </p:cNvPr>
          <p:cNvSpPr txBox="1"/>
          <p:nvPr/>
        </p:nvSpPr>
        <p:spPr>
          <a:xfrm>
            <a:off x="612279" y="2349655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blago z dobavnico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324247" y="1764884"/>
            <a:ext cx="0" cy="1709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324247" y="257497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/>
          <p:cNvSpPr txBox="1"/>
          <p:nvPr/>
        </p:nvSpPr>
        <p:spPr>
          <a:xfrm>
            <a:off x="324247" y="1530276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Dobavitelj nam pošlje na podlagi našega naročila</a:t>
            </a:r>
            <a:endParaRPr lang="sl-SI" dirty="0"/>
          </a:p>
        </p:txBody>
      </p:sp>
      <p:sp>
        <p:nvSpPr>
          <p:cNvPr id="69" name="PoljeZBesedilom 68">
            <a:hlinkClick r:id="rId2" action="ppaction://hlinksldjump"/>
          </p:cNvPr>
          <p:cNvSpPr txBox="1"/>
          <p:nvPr/>
        </p:nvSpPr>
        <p:spPr>
          <a:xfrm>
            <a:off x="612279" y="333047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račun (fakturo)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324247" y="347449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96255" y="404126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sledi po materialnem in formalnem pregledu blaga?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252239" y="4518602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Pregled računa</a:t>
            </a:r>
            <a:endParaRPr lang="sl-SI" dirty="0"/>
          </a:p>
        </p:txBody>
      </p:sp>
      <p:sp>
        <p:nvSpPr>
          <p:cNvPr id="23" name="PoljeZBesedilom 22">
            <a:hlinkClick r:id="rId2" action="ppaction://hlinksldjump"/>
          </p:cNvPr>
          <p:cNvSpPr txBox="1"/>
          <p:nvPr/>
        </p:nvSpPr>
        <p:spPr>
          <a:xfrm>
            <a:off x="540271" y="5157382"/>
            <a:ext cx="496855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podatke o naslovniku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252239" y="4986660"/>
            <a:ext cx="0" cy="4257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252239" y="538269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>
            <a:hlinkClick r:id="rId2" action="ppaction://hlinksldjump"/>
          </p:cNvPr>
          <p:cNvSpPr txBox="1"/>
          <p:nvPr/>
        </p:nvSpPr>
        <p:spPr>
          <a:xfrm>
            <a:off x="612279" y="6021478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cene, odbitke od cene, izračune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252239" y="617478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2" action="ppaction://hlinksldjump"/>
          </p:cNvPr>
          <p:cNvSpPr txBox="1"/>
          <p:nvPr/>
        </p:nvSpPr>
        <p:spPr>
          <a:xfrm>
            <a:off x="828303" y="11156697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možne posledice, prekoračen dodatni rok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540271" y="1138201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>
            <a:hlinkClick r:id="rId2" action="ppaction://hlinksldjump"/>
          </p:cNvPr>
          <p:cNvSpPr txBox="1"/>
          <p:nvPr/>
        </p:nvSpPr>
        <p:spPr>
          <a:xfrm>
            <a:off x="612279" y="684957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plačilne pogoje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252239" y="700288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>
            <a:hlinkClick r:id="rId2" action="ppaction://hlinksldjump"/>
          </p:cNvPr>
          <p:cNvSpPr txBox="1"/>
          <p:nvPr/>
        </p:nvSpPr>
        <p:spPr>
          <a:xfrm>
            <a:off x="612279" y="7578948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druge stroške (prevoz, embalaža …)</a:t>
            </a:r>
            <a:endParaRPr lang="sl-SI" dirty="0"/>
          </a:p>
        </p:txBody>
      </p:sp>
      <p:cxnSp>
        <p:nvCxnSpPr>
          <p:cNvPr id="55" name="Raven povezovalnik 54"/>
          <p:cNvCxnSpPr/>
          <p:nvPr/>
        </p:nvCxnSpPr>
        <p:spPr>
          <a:xfrm>
            <a:off x="252239" y="77322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>
            <a:hlinkClick r:id="rId2" action="ppaction://hlinksldjump"/>
          </p:cNvPr>
          <p:cNvSpPr txBox="1"/>
          <p:nvPr/>
        </p:nvSpPr>
        <p:spPr>
          <a:xfrm>
            <a:off x="540271" y="8361744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bračun DDV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180231" y="851505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>
            <a:hlinkClick r:id="rId2" action="ppaction://hlinksldjump"/>
          </p:cNvPr>
          <p:cNvSpPr txBox="1"/>
          <p:nvPr/>
        </p:nvSpPr>
        <p:spPr>
          <a:xfrm>
            <a:off x="612279" y="9091116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skupni znesek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252239" y="92444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2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37814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Kako poteka likvidacija računa?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540271" y="1376338"/>
            <a:ext cx="7920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račun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5580831" y="1458268"/>
            <a:ext cx="11492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naročilnici</a:t>
            </a:r>
            <a:endParaRPr lang="sl-SI" dirty="0"/>
          </a:p>
        </p:txBody>
      </p:sp>
      <p:cxnSp>
        <p:nvCxnSpPr>
          <p:cNvPr id="8" name="Raven povezovalnik 7"/>
          <p:cNvCxnSpPr>
            <a:stCxn id="5" idx="0"/>
          </p:cNvCxnSpPr>
          <p:nvPr/>
        </p:nvCxnSpPr>
        <p:spPr>
          <a:xfrm flipV="1">
            <a:off x="936315" y="877243"/>
            <a:ext cx="0" cy="499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936315" y="877243"/>
            <a:ext cx="5219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uščični povezovalnik 11"/>
          <p:cNvCxnSpPr>
            <a:endCxn id="6" idx="0"/>
          </p:cNvCxnSpPr>
          <p:nvPr/>
        </p:nvCxnSpPr>
        <p:spPr>
          <a:xfrm>
            <a:off x="6155459" y="877243"/>
            <a:ext cx="0" cy="581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2484487" y="997457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ustreza dogovorjenemu v</a:t>
            </a:r>
            <a:endParaRPr lang="sl-SI" dirty="0"/>
          </a:p>
        </p:txBody>
      </p:sp>
      <p:cxnSp>
        <p:nvCxnSpPr>
          <p:cNvPr id="15" name="Raven povezovalnik 14"/>
          <p:cNvCxnSpPr>
            <a:stCxn id="5" idx="2"/>
          </p:cNvCxnSpPr>
          <p:nvPr/>
        </p:nvCxnSpPr>
        <p:spPr>
          <a:xfrm>
            <a:off x="936315" y="1745670"/>
            <a:ext cx="0" cy="648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/>
          <p:nvPr/>
        </p:nvCxnSpPr>
        <p:spPr>
          <a:xfrm>
            <a:off x="396255" y="239437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396255" y="239437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252239" y="3186460"/>
            <a:ext cx="12961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podpišemo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4068663" y="3258468"/>
            <a:ext cx="295232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ripravimo za knjiženje v računovodstvu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5580831" y="239437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252239" y="5130676"/>
            <a:ext cx="7056784" cy="646331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Račun ima napako, ga zavrnemo -&gt; sestavimo dopis (enaka načela kot reklamacija)</a:t>
            </a:r>
            <a:endParaRPr lang="sl-SI" dirty="0"/>
          </a:p>
        </p:txBody>
      </p:sp>
      <p:sp>
        <p:nvSpPr>
          <p:cNvPr id="27" name="PoljeZBesedilom 26">
            <a:hlinkClick r:id="rId2" action="ppaction://hlinksldjump"/>
          </p:cNvPr>
          <p:cNvSpPr txBox="1"/>
          <p:nvPr/>
        </p:nvSpPr>
        <p:spPr>
          <a:xfrm>
            <a:off x="540271" y="6057488"/>
            <a:ext cx="691276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sklicujemo se na napako v računu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252239" y="5777007"/>
            <a:ext cx="0" cy="2125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252239" y="628280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>
            <a:hlinkClick r:id="rId2" action="ppaction://hlinksldjump"/>
          </p:cNvPr>
          <p:cNvSpPr txBox="1"/>
          <p:nvPr/>
        </p:nvSpPr>
        <p:spPr>
          <a:xfrm>
            <a:off x="612279" y="6921584"/>
            <a:ext cx="684076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atančno opišemo napako ali priložimo dokazilo o dogovorjenih pogojih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252239" y="70748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>
            <a:hlinkClick r:id="rId2" action="ppaction://hlinksldjump"/>
          </p:cNvPr>
          <p:cNvSpPr txBox="1"/>
          <p:nvPr/>
        </p:nvSpPr>
        <p:spPr>
          <a:xfrm>
            <a:off x="612279" y="7749682"/>
            <a:ext cx="684076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prosimo za popravek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252239" y="790299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324247" y="4338588"/>
            <a:ext cx="71287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storimo, če ima račun napako? Po katerih načelih sestavimo dopis?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84101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418217" y="224167"/>
            <a:ext cx="6799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7.1.10  EVIDENCE V NABAVI IN ARHIVIRANJE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18217" y="68583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S čim se sklene nabavni proces? Katere evidence so potrebne za učinkovito nabavno poslovanje?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252239" y="1530276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 evidentiranjem in arhiviranjem; potrebne so naslednje evidence</a:t>
            </a:r>
            <a:endParaRPr lang="sl-SI" dirty="0"/>
          </a:p>
        </p:txBody>
      </p:sp>
      <p:sp>
        <p:nvSpPr>
          <p:cNvPr id="23" name="PoljeZBesedilom 22">
            <a:hlinkClick r:id="rId2" action="ppaction://hlinksldjump"/>
          </p:cNvPr>
          <p:cNvSpPr txBox="1"/>
          <p:nvPr/>
        </p:nvSpPr>
        <p:spPr>
          <a:xfrm>
            <a:off x="540271" y="2169056"/>
            <a:ext cx="496855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evidenca vseh naročil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252239" y="1998334"/>
            <a:ext cx="0" cy="4257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252239" y="23943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>
            <a:hlinkClick r:id="rId2" action="ppaction://hlinksldjump"/>
          </p:cNvPr>
          <p:cNvSpPr txBox="1"/>
          <p:nvPr/>
        </p:nvSpPr>
        <p:spPr>
          <a:xfrm>
            <a:off x="612279" y="303315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evidenca odprtih naročil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252239" y="318646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>
            <a:hlinkClick r:id="rId2" action="ppaction://hlinksldjump"/>
          </p:cNvPr>
          <p:cNvSpPr txBox="1"/>
          <p:nvPr/>
        </p:nvSpPr>
        <p:spPr>
          <a:xfrm>
            <a:off x="828303" y="11156697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možne posledice, prekoračen dodatni rok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540271" y="1138201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>
            <a:hlinkClick r:id="rId2" action="ppaction://hlinksldjump"/>
          </p:cNvPr>
          <p:cNvSpPr txBox="1"/>
          <p:nvPr/>
        </p:nvSpPr>
        <p:spPr>
          <a:xfrm>
            <a:off x="612279" y="386125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evidenca končanih naročil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252239" y="401455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>
            <a:hlinkClick r:id="rId2" action="ppaction://hlinksldjump"/>
          </p:cNvPr>
          <p:cNvSpPr txBox="1"/>
          <p:nvPr/>
        </p:nvSpPr>
        <p:spPr>
          <a:xfrm>
            <a:off x="612279" y="4590622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e</a:t>
            </a:r>
            <a:r>
              <a:rPr lang="sl-SI" dirty="0" smtClean="0"/>
              <a:t>videnca po vrstah materiala</a:t>
            </a:r>
            <a:endParaRPr lang="sl-SI" dirty="0"/>
          </a:p>
        </p:txBody>
      </p:sp>
      <p:cxnSp>
        <p:nvCxnSpPr>
          <p:cNvPr id="55" name="Raven povezovalnik 54"/>
          <p:cNvCxnSpPr/>
          <p:nvPr/>
        </p:nvCxnSpPr>
        <p:spPr>
          <a:xfrm>
            <a:off x="252239" y="474393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>
            <a:hlinkClick r:id="rId2" action="ppaction://hlinksldjump"/>
          </p:cNvPr>
          <p:cNvSpPr txBox="1"/>
          <p:nvPr/>
        </p:nvSpPr>
        <p:spPr>
          <a:xfrm>
            <a:off x="540271" y="5373418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evidenca dobaviteljev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180231" y="552672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>
            <a:hlinkClick r:id="rId2" action="ppaction://hlinksldjump"/>
          </p:cNvPr>
          <p:cNvSpPr txBox="1"/>
          <p:nvPr/>
        </p:nvSpPr>
        <p:spPr>
          <a:xfrm>
            <a:off x="612279" y="6102790"/>
            <a:ext cx="48965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evidenca nabavnih cen materialov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252239" y="625609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9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hlinkClick r:id="rId2" action="ppaction://hlinksldjump"/>
          </p:cNvPr>
          <p:cNvSpPr txBox="1"/>
          <p:nvPr/>
        </p:nvSpPr>
        <p:spPr>
          <a:xfrm>
            <a:off x="252239" y="1530276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Oblikujemo kartoteko dobaviteljev</a:t>
            </a:r>
            <a:endParaRPr lang="sl-SI" dirty="0"/>
          </a:p>
        </p:txBody>
      </p:sp>
      <p:sp>
        <p:nvSpPr>
          <p:cNvPr id="5" name="PoljeZBesedilom 4">
            <a:hlinkClick r:id="rId3" action="ppaction://hlinksldjump"/>
          </p:cNvPr>
          <p:cNvSpPr txBox="1"/>
          <p:nvPr/>
        </p:nvSpPr>
        <p:spPr>
          <a:xfrm>
            <a:off x="540271" y="2169056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arhivirati vsak posel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252239" y="1998334"/>
            <a:ext cx="0" cy="396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252239" y="23943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>
            <a:hlinkClick r:id="rId3" action="ppaction://hlinksldjump"/>
          </p:cNvPr>
          <p:cNvSpPr txBox="1"/>
          <p:nvPr/>
        </p:nvSpPr>
        <p:spPr>
          <a:xfrm>
            <a:off x="540271" y="2970436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d povpraševanja do plačila naročenega blaga ali storitve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324247" y="306140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potrebno storiti, da ne izgubimo pregleda nad posameznim kupo-prodajnim poslom?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540271" y="2574398"/>
            <a:ext cx="0" cy="396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252239" y="3546500"/>
            <a:ext cx="705678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Kateri so koraki za sklenitev kupo-prodajne pogodbe v nabavnem oddelku?</a:t>
            </a:r>
            <a:endParaRPr lang="sl-SI" dirty="0"/>
          </a:p>
        </p:txBody>
      </p:sp>
      <p:sp>
        <p:nvSpPr>
          <p:cNvPr id="22" name="PoljeZBesedilom 21">
            <a:hlinkClick r:id="rId2" action="ppaction://hlinksldjump"/>
          </p:cNvPr>
          <p:cNvSpPr txBox="1"/>
          <p:nvPr/>
        </p:nvSpPr>
        <p:spPr>
          <a:xfrm>
            <a:off x="252239" y="4410596"/>
            <a:ext cx="7056784" cy="369332"/>
          </a:xfrm>
          <a:prstGeom prst="rect">
            <a:avLst/>
          </a:prstGeom>
          <a:solidFill>
            <a:srgbClr val="FFE89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Koraki za sklenitev kupo-prodajne pogodbe v nabavnem oddelku</a:t>
            </a:r>
            <a:endParaRPr lang="sl-SI" dirty="0"/>
          </a:p>
        </p:txBody>
      </p:sp>
      <p:sp>
        <p:nvSpPr>
          <p:cNvPr id="23" name="PoljeZBesedilom 22">
            <a:hlinkClick r:id="rId3" action="ppaction://hlinksldjump"/>
          </p:cNvPr>
          <p:cNvSpPr txBox="1"/>
          <p:nvPr/>
        </p:nvSpPr>
        <p:spPr>
          <a:xfrm>
            <a:off x="540271" y="5049376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napisali smo povpraševanje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252239" y="4878654"/>
            <a:ext cx="0" cy="3339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252239" y="527469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>
            <a:hlinkClick r:id="rId3" action="ppaction://hlinksldjump"/>
          </p:cNvPr>
          <p:cNvSpPr txBox="1"/>
          <p:nvPr/>
        </p:nvSpPr>
        <p:spPr>
          <a:xfrm>
            <a:off x="540271" y="5850756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prejeli ponudbo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252239" y="60667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>
            <a:hlinkClick r:id="rId3" action="ppaction://hlinksldjump"/>
          </p:cNvPr>
          <p:cNvSpPr txBox="1"/>
          <p:nvPr/>
        </p:nvSpPr>
        <p:spPr>
          <a:xfrm>
            <a:off x="540271" y="6570836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zvedli naročilo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252239" y="67868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>
            <a:hlinkClick r:id="rId3" action="ppaction://hlinksldjump"/>
          </p:cNvPr>
          <p:cNvSpPr txBox="1"/>
          <p:nvPr/>
        </p:nvSpPr>
        <p:spPr>
          <a:xfrm>
            <a:off x="540271" y="7281624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prevzeli blago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252239" y="749764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>
            <a:hlinkClick r:id="rId3" action="ppaction://hlinksldjump"/>
          </p:cNvPr>
          <p:cNvSpPr txBox="1"/>
          <p:nvPr/>
        </p:nvSpPr>
        <p:spPr>
          <a:xfrm>
            <a:off x="540271" y="8001704"/>
            <a:ext cx="59046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reklamirali blago ali napačni račun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252239" y="82177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67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35272" y="95421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mora vedeti vsak nabavni referent?</a:t>
            </a:r>
            <a:endParaRPr lang="sl-SI" dirty="0"/>
          </a:p>
        </p:txBody>
      </p:sp>
      <p:sp>
        <p:nvSpPr>
          <p:cNvPr id="56" name="PoljeZBesedilom 55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  KAJ ŠE ZANIMA NABAVNEGA REFERENTA?</a:t>
            </a:r>
            <a:endParaRPr lang="sl-SI" sz="2400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612279" y="59417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7.2.1  OBSEG NABAVE?</a:t>
            </a:r>
            <a:endParaRPr lang="sl-SI" sz="2400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2628503" y="1539568"/>
            <a:ext cx="18722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Nabavni referent 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396255" y="2601104"/>
            <a:ext cx="12961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količinski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5436815" y="2610396"/>
            <a:ext cx="12961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vrednostni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2412479" y="3620249"/>
            <a:ext cx="187220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obseg nabave v nekem obdobju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1116335" y="2250356"/>
            <a:ext cx="49685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>
            <a:stCxn id="3" idx="2"/>
          </p:cNvCxnSpPr>
          <p:nvPr/>
        </p:nvCxnSpPr>
        <p:spPr>
          <a:xfrm>
            <a:off x="3564607" y="1908900"/>
            <a:ext cx="0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1116335" y="2268940"/>
            <a:ext cx="0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6084887" y="2250356"/>
            <a:ext cx="0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744627" y="191421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edeti, kolikšen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1116335" y="3258468"/>
            <a:ext cx="49685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1116335" y="2970436"/>
            <a:ext cx="0" cy="2232248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084887" y="2970436"/>
            <a:ext cx="0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3564607" y="3258468"/>
            <a:ext cx="0" cy="413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/>
          <p:cNvSpPr txBox="1"/>
          <p:nvPr/>
        </p:nvSpPr>
        <p:spPr>
          <a:xfrm>
            <a:off x="396255" y="5202684"/>
            <a:ext cx="12961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količinsko spremljanje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1116335" y="5922764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1188343" y="656154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omeni izraziti in primerjati obseg nabave v 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548655" y="8155012"/>
            <a:ext cx="12961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merskih enotah</a:t>
            </a:r>
            <a:endParaRPr lang="sl-SI" dirty="0"/>
          </a:p>
        </p:txBody>
      </p:sp>
      <p:cxnSp>
        <p:nvCxnSpPr>
          <p:cNvPr id="55" name="Raven povezovalnik 54"/>
          <p:cNvCxnSpPr/>
          <p:nvPr/>
        </p:nvCxnSpPr>
        <p:spPr>
          <a:xfrm>
            <a:off x="6084887" y="2970436"/>
            <a:ext cx="0" cy="2232248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5364807" y="5202684"/>
            <a:ext cx="129614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Vrednostno spremljanje obsega nabave</a:t>
            </a:r>
            <a:endParaRPr lang="sl-SI" dirty="0"/>
          </a:p>
        </p:txBody>
      </p:sp>
      <p:cxnSp>
        <p:nvCxnSpPr>
          <p:cNvPr id="58" name="Raven povezovalnik 57"/>
          <p:cNvCxnSpPr>
            <a:stCxn id="57" idx="2"/>
            <a:endCxn id="60" idx="0"/>
          </p:cNvCxnSpPr>
          <p:nvPr/>
        </p:nvCxnSpPr>
        <p:spPr>
          <a:xfrm>
            <a:off x="6012879" y="6403013"/>
            <a:ext cx="0" cy="1751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6084887" y="700288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omogoča</a:t>
            </a:r>
          </a:p>
          <a:p>
            <a:r>
              <a:rPr lang="sl-SI" dirty="0" smtClean="0"/>
              <a:t>primerjavo</a:t>
            </a:r>
            <a:endParaRPr lang="sl-SI" dirty="0"/>
          </a:p>
        </p:txBody>
      </p:sp>
      <p:sp>
        <p:nvSpPr>
          <p:cNvPr id="60" name="PoljeZBesedilom 59"/>
          <p:cNvSpPr txBox="1"/>
          <p:nvPr/>
        </p:nvSpPr>
        <p:spPr>
          <a:xfrm>
            <a:off x="5364807" y="8155012"/>
            <a:ext cx="12961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pretoka materiala</a:t>
            </a:r>
            <a:endParaRPr lang="sl-SI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1692399" y="9163124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>
            <a:stCxn id="60" idx="2"/>
          </p:cNvCxnSpPr>
          <p:nvPr/>
        </p:nvCxnSpPr>
        <p:spPr>
          <a:xfrm>
            <a:off x="6012879" y="8801343"/>
            <a:ext cx="0" cy="361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6012879" y="880308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opazujemo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180231" y="9441864"/>
            <a:ext cx="33843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spreminjanje hitrosti reprodukcije</a:t>
            </a:r>
            <a:endParaRPr lang="sl-SI" dirty="0"/>
          </a:p>
        </p:txBody>
      </p:sp>
      <p:cxnSp>
        <p:nvCxnSpPr>
          <p:cNvPr id="63" name="Raven povezovalnik 62"/>
          <p:cNvCxnSpPr/>
          <p:nvPr/>
        </p:nvCxnSpPr>
        <p:spPr>
          <a:xfrm>
            <a:off x="1692399" y="9161138"/>
            <a:ext cx="0" cy="29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3852639" y="9451156"/>
            <a:ext cx="15841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nabavne cene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5652839" y="9451156"/>
            <a:ext cx="172819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str. proizvodnje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4644727" y="9163124"/>
            <a:ext cx="0" cy="29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ven povezovalnik 68"/>
          <p:cNvCxnSpPr/>
          <p:nvPr/>
        </p:nvCxnSpPr>
        <p:spPr>
          <a:xfrm>
            <a:off x="6516935" y="9163124"/>
            <a:ext cx="0" cy="29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111095" y="9905269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Kdaj je povečan obseg nabave kazalec dobrega poslovanja?</a:t>
            </a:r>
            <a:endParaRPr lang="sl-SI" dirty="0"/>
          </a:p>
        </p:txBody>
      </p:sp>
      <p:sp>
        <p:nvSpPr>
          <p:cNvPr id="72" name="PoljeZBesedilom 71"/>
          <p:cNvSpPr txBox="1"/>
          <p:nvPr/>
        </p:nvSpPr>
        <p:spPr>
          <a:xfrm>
            <a:off x="111095" y="10274600"/>
            <a:ext cx="2517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ovečan obseg nabave</a:t>
            </a:r>
            <a:endParaRPr lang="sl-SI" dirty="0"/>
          </a:p>
        </p:txBody>
      </p:sp>
      <p:cxnSp>
        <p:nvCxnSpPr>
          <p:cNvPr id="74" name="Raven puščični povezovalnik 73"/>
          <p:cNvCxnSpPr/>
          <p:nvPr/>
        </p:nvCxnSpPr>
        <p:spPr>
          <a:xfrm>
            <a:off x="2412479" y="10459268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oljeZBesedilom 74"/>
          <p:cNvSpPr txBox="1"/>
          <p:nvPr/>
        </p:nvSpPr>
        <p:spPr>
          <a:xfrm>
            <a:off x="3744627" y="10274600"/>
            <a:ext cx="329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roizvodnja + prodaja (povečani)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4773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35272" y="5941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so zaloge?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576994" y="7794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7.2.2  ZALOGE</a:t>
            </a:r>
            <a:endParaRPr lang="sl-SI" sz="2400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2844527" y="1242244"/>
            <a:ext cx="9361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Zaloge</a:t>
            </a:r>
            <a:endParaRPr lang="sl-SI" dirty="0"/>
          </a:p>
        </p:txBody>
      </p:sp>
      <p:cxnSp>
        <p:nvCxnSpPr>
          <p:cNvPr id="6" name="Raven povezovalnik 5"/>
          <p:cNvCxnSpPr>
            <a:stCxn id="2" idx="2"/>
          </p:cNvCxnSpPr>
          <p:nvPr/>
        </p:nvCxnSpPr>
        <p:spPr>
          <a:xfrm>
            <a:off x="3312579" y="1611576"/>
            <a:ext cx="0" cy="998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492599" y="18903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so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2016435" y="2595315"/>
            <a:ext cx="25922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predmetena sredstva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2016435" y="2964647"/>
            <a:ext cx="0" cy="1877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2268462" y="3177167"/>
            <a:ext cx="47726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namenjena prodaji v okviru rednega poslovanja</a:t>
            </a:r>
            <a:endParaRPr lang="sl-SI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2016435" y="3330476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2232458" y="3897248"/>
            <a:ext cx="47726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so v postopku proizvajanja</a:t>
            </a:r>
            <a:endParaRPr lang="sl-SI" dirty="0"/>
          </a:p>
        </p:txBody>
      </p:sp>
      <p:cxnSp>
        <p:nvCxnSpPr>
          <p:cNvPr id="62" name="Raven povezovalnik 61"/>
          <p:cNvCxnSpPr/>
          <p:nvPr/>
        </p:nvCxnSpPr>
        <p:spPr>
          <a:xfrm>
            <a:off x="1980431" y="4050557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2304466" y="4554612"/>
            <a:ext cx="477264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bodo porabljena pri proizvajanju izdelkov ali opravljanju storitev, namenjenih prodaji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2052439" y="484264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787672" y="555343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Zakaj zaloge poskušamo zmanjšati in nabavo uskladiti s proizvodnjo oz. prodajo?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787672" y="6354812"/>
            <a:ext cx="536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 podjetje pomenijo strošek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787672" y="699359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pomeni pojem </a:t>
            </a:r>
            <a:r>
              <a:rPr lang="sl-SI" dirty="0" err="1" smtClean="0"/>
              <a:t>just</a:t>
            </a:r>
            <a:r>
              <a:rPr lang="sl-SI" dirty="0" smtClean="0"/>
              <a:t>-in-time – JIT?</a:t>
            </a:r>
            <a:endParaRPr lang="sl-SI" dirty="0"/>
          </a:p>
        </p:txBody>
      </p:sp>
      <p:sp>
        <p:nvSpPr>
          <p:cNvPr id="76" name="PoljeZBesedilom 75"/>
          <p:cNvSpPr txBox="1"/>
          <p:nvPr/>
        </p:nvSpPr>
        <p:spPr>
          <a:xfrm>
            <a:off x="828303" y="7506940"/>
            <a:ext cx="6365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Idealno je nabavljati material tik pred njegovo predelavo ali prodajo.</a:t>
            </a:r>
            <a:endParaRPr lang="sl-SI" dirty="0"/>
          </a:p>
        </p:txBody>
      </p:sp>
      <p:sp>
        <p:nvSpPr>
          <p:cNvPr id="77" name="PoljeZBesedilom 76"/>
          <p:cNvSpPr txBox="1"/>
          <p:nvPr/>
        </p:nvSpPr>
        <p:spPr>
          <a:xfrm>
            <a:off x="828303" y="8289736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Na kaj je znižana količina zalog v skladišču? Kdaj nastajajo problemi v tem primeru?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828303" y="9091116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 minimum, potreba po materialu hitro in neenakomerno spreminja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668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35272" y="594172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Kateri je osnovni kazalec primernosti višine zalog? Kaj pove ta kazalec?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35272" y="1458268"/>
            <a:ext cx="537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Koeficient obračanja zalog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2279" y="188102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Kolikokrat se zaloga obrne v izbranem časovnem obdobju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707280" y="39158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je povprečni čas vezave zalog? Kaj še pove?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707280" y="4338588"/>
            <a:ext cx="537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Čas, ki je potreben, da se zaloga enkrat obrne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635272" y="4914652"/>
            <a:ext cx="537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Koliko dni leži blago v skladišču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684287" y="605748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Katere prednosti izhajajo, če imamo večji koeficient obračanja zalog, iz česar sledi manjši povprečni čas vezave?</a:t>
            </a:r>
            <a:endParaRPr lang="sl-SI" dirty="0"/>
          </a:p>
        </p:txBody>
      </p:sp>
      <p:sp>
        <p:nvSpPr>
          <p:cNvPr id="11" name="PoljeZBesedilom 10">
            <a:hlinkClick r:id="rId2" action="ppaction://hlinksldjump"/>
          </p:cNvPr>
          <p:cNvSpPr txBox="1"/>
          <p:nvPr/>
        </p:nvSpPr>
        <p:spPr>
          <a:xfrm>
            <a:off x="324247" y="6858868"/>
            <a:ext cx="7128791" cy="369332"/>
          </a:xfrm>
          <a:prstGeom prst="rect">
            <a:avLst/>
          </a:prstGeom>
          <a:solidFill>
            <a:srgbClr val="FFE89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ečji koeficient obračanja zalog -&gt; manjši povprečni čas vezave (prednosti)</a:t>
            </a:r>
            <a:endParaRPr lang="sl-SI" dirty="0"/>
          </a:p>
        </p:txBody>
      </p:sp>
      <p:sp>
        <p:nvSpPr>
          <p:cNvPr id="12" name="PoljeZBesedilom 11">
            <a:hlinkClick r:id="rId3" action="ppaction://hlinksldjump"/>
          </p:cNvPr>
          <p:cNvSpPr txBox="1"/>
          <p:nvPr/>
        </p:nvSpPr>
        <p:spPr>
          <a:xfrm>
            <a:off x="612279" y="7641664"/>
            <a:ext cx="56202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manjši stroški skladiščenja in vzdrževanja zalog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324247" y="7326926"/>
            <a:ext cx="0" cy="1188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324247" y="7794972"/>
            <a:ext cx="2741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>
            <a:hlinkClick r:id="rId3" action="ppaction://hlinksldjump"/>
          </p:cNvPr>
          <p:cNvSpPr txBox="1"/>
          <p:nvPr/>
        </p:nvSpPr>
        <p:spPr>
          <a:xfrm>
            <a:off x="612279" y="8299028"/>
            <a:ext cx="56202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manjše tveganje</a:t>
            </a:r>
            <a:endParaRPr lang="sl-SI" dirty="0"/>
          </a:p>
        </p:txBody>
      </p:sp>
      <p:cxnSp>
        <p:nvCxnSpPr>
          <p:cNvPr id="16" name="Raven povezovalnik 15"/>
          <p:cNvCxnSpPr/>
          <p:nvPr/>
        </p:nvCxnSpPr>
        <p:spPr>
          <a:xfrm>
            <a:off x="324247" y="8515052"/>
            <a:ext cx="2741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>
            <a:off x="612279" y="8695078"/>
            <a:ext cx="0" cy="16201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>
            <a:hlinkClick r:id="rId3" action="ppaction://hlinksldjump"/>
          </p:cNvPr>
          <p:cNvSpPr txBox="1"/>
          <p:nvPr/>
        </p:nvSpPr>
        <p:spPr>
          <a:xfrm>
            <a:off x="764679" y="8937808"/>
            <a:ext cx="54678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kala</a:t>
            </a:r>
            <a:endParaRPr lang="sl-SI" dirty="0"/>
          </a:p>
        </p:txBody>
      </p:sp>
      <p:sp>
        <p:nvSpPr>
          <p:cNvPr id="32" name="PoljeZBesedilom 31">
            <a:hlinkClick r:id="rId3" action="ppaction://hlinksldjump"/>
          </p:cNvPr>
          <p:cNvSpPr txBox="1"/>
          <p:nvPr/>
        </p:nvSpPr>
        <p:spPr>
          <a:xfrm>
            <a:off x="756295" y="9523164"/>
            <a:ext cx="54678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kvarjenja</a:t>
            </a:r>
            <a:endParaRPr lang="sl-SI" dirty="0"/>
          </a:p>
        </p:txBody>
      </p:sp>
      <p:sp>
        <p:nvSpPr>
          <p:cNvPr id="34" name="PoljeZBesedilom 33">
            <a:hlinkClick r:id="rId3" action="ppaction://hlinksldjump"/>
          </p:cNvPr>
          <p:cNvSpPr txBox="1"/>
          <p:nvPr/>
        </p:nvSpPr>
        <p:spPr>
          <a:xfrm>
            <a:off x="756295" y="10161944"/>
            <a:ext cx="54678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spremembe kakovosti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612279" y="9091116"/>
            <a:ext cx="138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617769" y="9667180"/>
            <a:ext cx="138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612279" y="10315252"/>
            <a:ext cx="138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Slika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2" y="5337408"/>
            <a:ext cx="3376375" cy="576064"/>
          </a:xfrm>
          <a:prstGeom prst="rect">
            <a:avLst/>
          </a:prstGeom>
        </p:spPr>
      </p:pic>
      <p:pic>
        <p:nvPicPr>
          <p:cNvPr id="44" name="Slika 4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9" y="2711441"/>
            <a:ext cx="2734056" cy="585216"/>
          </a:xfrm>
          <a:prstGeom prst="rect">
            <a:avLst/>
          </a:prstGeom>
        </p:spPr>
      </p:pic>
      <p:sp>
        <p:nvSpPr>
          <p:cNvPr id="45" name="Pravokotnik 44"/>
          <p:cNvSpPr/>
          <p:nvPr/>
        </p:nvSpPr>
        <p:spPr>
          <a:xfrm>
            <a:off x="707280" y="2711441"/>
            <a:ext cx="2965339" cy="6910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6901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16212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Kaj vpliva na pogostost obračanja zalog?</a:t>
            </a:r>
            <a:endParaRPr lang="sl-SI" dirty="0"/>
          </a:p>
        </p:txBody>
      </p:sp>
      <p:sp>
        <p:nvSpPr>
          <p:cNvPr id="5" name="PoljeZBesedilom 4">
            <a:hlinkClick r:id="rId2" action="ppaction://hlinksldjump"/>
          </p:cNvPr>
          <p:cNvSpPr txBox="1"/>
          <p:nvPr/>
        </p:nvSpPr>
        <p:spPr>
          <a:xfrm>
            <a:off x="236388" y="882204"/>
            <a:ext cx="7128791" cy="369332"/>
          </a:xfrm>
          <a:prstGeom prst="rect">
            <a:avLst/>
          </a:prstGeom>
          <a:solidFill>
            <a:srgbClr val="FFE89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Dejavniki, ki vplivajo na pogostost obračanja zalog</a:t>
            </a:r>
            <a:endParaRPr lang="sl-SI" dirty="0"/>
          </a:p>
        </p:txBody>
      </p:sp>
      <p:sp>
        <p:nvSpPr>
          <p:cNvPr id="6" name="PoljeZBesedilom 5">
            <a:hlinkClick r:id="rId3" action="ppaction://hlinksldjump"/>
          </p:cNvPr>
          <p:cNvSpPr txBox="1"/>
          <p:nvPr/>
        </p:nvSpPr>
        <p:spPr>
          <a:xfrm>
            <a:off x="524420" y="1665000"/>
            <a:ext cx="56202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vrsta blaga (živila, železnina)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236388" y="1350262"/>
            <a:ext cx="0" cy="2268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236388" y="1818308"/>
            <a:ext cx="2741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>
            <a:hlinkClick r:id="rId3" action="ppaction://hlinksldjump"/>
          </p:cNvPr>
          <p:cNvSpPr txBox="1"/>
          <p:nvPr/>
        </p:nvSpPr>
        <p:spPr>
          <a:xfrm>
            <a:off x="524420" y="2322364"/>
            <a:ext cx="56202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širina in globina ponudbe izdelkov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236388" y="2538388"/>
            <a:ext cx="2741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>
            <a:hlinkClick r:id="rId3" action="ppaction://hlinksldjump"/>
          </p:cNvPr>
          <p:cNvSpPr txBox="1"/>
          <p:nvPr/>
        </p:nvSpPr>
        <p:spPr>
          <a:xfrm>
            <a:off x="540271" y="3033152"/>
            <a:ext cx="562023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velikost podjetja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252239" y="3249176"/>
            <a:ext cx="2741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816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7.2.3  OPTIMALNA KOLIČINA NAROČILA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5151" y="124224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tudi sodi v nabavne odločitve podjetja?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756295" y="174630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 količini posameznega naročila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23130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V skladu s čim je treba določiti količino materiala?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684287" y="26731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 potrebami proizvodnje oz. prodaje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687159" y="3249176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Kako vplivata manjša oz. velika količina naročila na stroške nabave?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96255" y="4266580"/>
            <a:ext cx="6621864" cy="646331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Količino materiala je treba določiti v skladu s potrebami proizvodnje oz. prodaje, saj: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468263" y="644481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828303" y="6228795"/>
            <a:ext cx="648072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r</a:t>
            </a:r>
            <a:r>
              <a:rPr lang="sl-SI" dirty="0" smtClean="0"/>
              <a:t>astejo pa stroški naročanja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828303" y="703017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1188343" y="6814151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ečkratni stiki z dobaviteljem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828303" y="775025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1188343" y="7534231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anjši količinski rabat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684287" y="5220683"/>
            <a:ext cx="662473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anjša količina naročila in večkratno naročanje -&gt; zmanjšujeta stroške skladiščenja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96255" y="4912911"/>
            <a:ext cx="0" cy="346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396255" y="544599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ven povezovalnik 3"/>
          <p:cNvCxnSpPr/>
          <p:nvPr/>
        </p:nvCxnSpPr>
        <p:spPr>
          <a:xfrm>
            <a:off x="828303" y="6598127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756295" y="8155012"/>
            <a:ext cx="662473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velika količina naročila povzroča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468263" y="83803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756295" y="900981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/>
          <p:cNvSpPr txBox="1"/>
          <p:nvPr/>
        </p:nvSpPr>
        <p:spPr>
          <a:xfrm>
            <a:off x="1116335" y="8793792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išje stroške skladiščenja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1116335" y="9513872"/>
            <a:ext cx="30243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nižje stroške naročanja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756295" y="8577768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828303" y="96671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21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45015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Kakšne količine materiala skušajo naročati podjetje?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96255" y="1170236"/>
            <a:ext cx="662186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Podjetja skušajo naročati take količine materiala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684287" y="2124339"/>
            <a:ext cx="662473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Vsota stroškov naročanja + stroškov skladiščenja na enoto materiala najmanjša (optimalna količina)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396255" y="1602284"/>
            <a:ext cx="0" cy="74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396255" y="2349655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404639" y="3321184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5. Kakšen je eden izmed najpogostejših </a:t>
            </a:r>
            <a:r>
              <a:rPr lang="sl-SI" smtClean="0"/>
              <a:t>obrazcev za </a:t>
            </a:r>
            <a:r>
              <a:rPr lang="sl-SI" dirty="0" smtClean="0"/>
              <a:t>izračun optimalne količine?</a:t>
            </a:r>
            <a:endParaRPr lang="sl-SI" dirty="0"/>
          </a:p>
        </p:txBody>
      </p:sp>
      <p:pic>
        <p:nvPicPr>
          <p:cNvPr id="25" name="Slika 2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6" y="4523339"/>
            <a:ext cx="6492285" cy="674760"/>
          </a:xfrm>
          <a:prstGeom prst="rect">
            <a:avLst/>
          </a:prstGeom>
        </p:spPr>
      </p:pic>
      <p:sp>
        <p:nvSpPr>
          <p:cNvPr id="26" name="Pravokotnik 25"/>
          <p:cNvSpPr/>
          <p:nvPr/>
        </p:nvSpPr>
        <p:spPr>
          <a:xfrm>
            <a:off x="205531" y="4213446"/>
            <a:ext cx="7056784" cy="14511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PoljeZBesedilom 2">
            <a:hlinkClick r:id="rId4"/>
          </p:cNvPr>
          <p:cNvSpPr txBox="1"/>
          <p:nvPr/>
        </p:nvSpPr>
        <p:spPr>
          <a:xfrm>
            <a:off x="205531" y="5850756"/>
            <a:ext cx="705678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IZRAČUN V EXCELU: </a:t>
            </a:r>
            <a:r>
              <a:rPr lang="sl-SI" dirty="0" err="1" smtClean="0"/>
              <a:t>koef</a:t>
            </a:r>
            <a:r>
              <a:rPr lang="sl-SI" dirty="0" smtClean="0"/>
              <a:t>. </a:t>
            </a:r>
            <a:r>
              <a:rPr lang="sl-SI" dirty="0" err="1" smtClean="0"/>
              <a:t>obr</a:t>
            </a:r>
            <a:r>
              <a:rPr lang="sl-SI" dirty="0" smtClean="0"/>
              <a:t>. Zalog + </a:t>
            </a:r>
            <a:r>
              <a:rPr lang="sl-SI" dirty="0" err="1" smtClean="0"/>
              <a:t>povp</a:t>
            </a:r>
            <a:r>
              <a:rPr lang="sl-SI" dirty="0" smtClean="0"/>
              <a:t>. Čas vezave + </a:t>
            </a:r>
            <a:r>
              <a:rPr lang="sl-SI" dirty="0" err="1" smtClean="0"/>
              <a:t>opt</a:t>
            </a:r>
            <a:r>
              <a:rPr lang="sl-SI" dirty="0" smtClean="0"/>
              <a:t>. kol. naročila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336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7.2.4  ČAS NAROČANJA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5151" y="124224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Zakaj je treba naročiti material pravočasno?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756295" y="174630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Ni motenj v proizvodnji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23130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Kdaj začne teči čas potreben za izpeljavo naročila?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96255" y="2826420"/>
            <a:ext cx="662186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Čas potreben za izpeljavo naročila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24247" y="41225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684287" y="3906540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as dobave od dobavitelja do prevoznika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684287" y="3402484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abavna služba prejme obvestilo o potrebi po materialu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96255" y="3186460"/>
            <a:ext cx="0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396255" y="362780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684287" y="4410596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prevozni čas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396255" y="463591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684287" y="4977368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č</a:t>
            </a:r>
            <a:r>
              <a:rPr lang="sl-SI" dirty="0" smtClean="0"/>
              <a:t>as za prevzem in nadzor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396255" y="520268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612279" y="56347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signalna zaloga?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2412479" y="6107430"/>
            <a:ext cx="19442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Signalna zaloga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2412479" y="7434932"/>
            <a:ext cx="18722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abavno službo</a:t>
            </a:r>
            <a:endParaRPr lang="sl-SI" dirty="0"/>
          </a:p>
        </p:txBody>
      </p:sp>
      <p:cxnSp>
        <p:nvCxnSpPr>
          <p:cNvPr id="10" name="Raven puščični povezovalnik 9"/>
          <p:cNvCxnSpPr/>
          <p:nvPr/>
        </p:nvCxnSpPr>
        <p:spPr>
          <a:xfrm>
            <a:off x="3348583" y="6570924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348583" y="67868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obvesti</a:t>
            </a:r>
            <a:endParaRPr lang="sl-SI" dirty="0"/>
          </a:p>
        </p:txBody>
      </p:sp>
      <p:cxnSp>
        <p:nvCxnSpPr>
          <p:cNvPr id="39" name="Raven puščični povezovalnik 38"/>
          <p:cNvCxnSpPr/>
          <p:nvPr/>
        </p:nvCxnSpPr>
        <p:spPr>
          <a:xfrm>
            <a:off x="3276575" y="7844914"/>
            <a:ext cx="0" cy="9581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3348583" y="81550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potrebna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2772519" y="8793792"/>
            <a:ext cx="10081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nabava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1332359" y="9595172"/>
            <a:ext cx="4320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396255" y="9945920"/>
            <a:ext cx="20162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ovprečno porabo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4140671" y="9955212"/>
            <a:ext cx="31683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ovprečni čas dobave materiala</a:t>
            </a:r>
            <a:endParaRPr lang="sl-SI" dirty="0"/>
          </a:p>
        </p:txBody>
      </p:sp>
      <p:cxnSp>
        <p:nvCxnSpPr>
          <p:cNvPr id="17" name="Raven povezovalnik 16"/>
          <p:cNvCxnSpPr>
            <a:stCxn id="42" idx="2"/>
          </p:cNvCxnSpPr>
          <p:nvPr/>
        </p:nvCxnSpPr>
        <p:spPr>
          <a:xfrm>
            <a:off x="3276575" y="916312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1332359" y="959517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5652839" y="959517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3348583" y="916312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glede</a:t>
            </a:r>
            <a:endParaRPr lang="sl-SI" dirty="0"/>
          </a:p>
        </p:txBody>
      </p:sp>
      <p:cxnSp>
        <p:nvCxnSpPr>
          <p:cNvPr id="19" name="Raven puščični povezovalnik 18"/>
          <p:cNvCxnSpPr/>
          <p:nvPr/>
        </p:nvCxnSpPr>
        <p:spPr>
          <a:xfrm flipV="1">
            <a:off x="900311" y="7844914"/>
            <a:ext cx="0" cy="2101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1044327" y="88030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nevarnost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58" name="PoljeZBesedilom 57"/>
          <p:cNvSpPr txBox="1"/>
          <p:nvPr/>
        </p:nvSpPr>
        <p:spPr>
          <a:xfrm>
            <a:off x="36215" y="6858868"/>
            <a:ext cx="194421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z</a:t>
            </a:r>
            <a:r>
              <a:rPr lang="sl-SI" dirty="0" smtClean="0"/>
              <a:t>aloga hitreje zmanjša, če se poveča poraba</a:t>
            </a:r>
            <a:endParaRPr lang="sl-SI" dirty="0"/>
          </a:p>
        </p:txBody>
      </p:sp>
      <p:cxnSp>
        <p:nvCxnSpPr>
          <p:cNvPr id="59" name="Raven puščični povezovalnik 58"/>
          <p:cNvCxnSpPr/>
          <p:nvPr/>
        </p:nvCxnSpPr>
        <p:spPr>
          <a:xfrm flipV="1">
            <a:off x="6228903" y="7867274"/>
            <a:ext cx="0" cy="2101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6372919" y="88254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nevarnost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61" name="PoljeZBesedilom 60"/>
          <p:cNvSpPr txBox="1"/>
          <p:nvPr/>
        </p:nvSpPr>
        <p:spPr>
          <a:xfrm>
            <a:off x="5244975" y="7146900"/>
            <a:ext cx="194421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dobavitelj podaljša čas za dobavo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8574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oljeZBesedilom 27"/>
          <p:cNvSpPr txBox="1"/>
          <p:nvPr/>
        </p:nvSpPr>
        <p:spPr>
          <a:xfrm>
            <a:off x="468263" y="52216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varnostna zaloga (dodatna rezervna zaloga)?</a:t>
            </a:r>
            <a:endParaRPr lang="sl-SI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324247" y="1098228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signalna zaloga +dodatno rezervno zalogo (varnostna zaloga)</a:t>
            </a:r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3" y="1674292"/>
            <a:ext cx="6492890" cy="432048"/>
          </a:xfrm>
          <a:prstGeom prst="rect">
            <a:avLst/>
          </a:prstGeom>
        </p:spPr>
      </p:pic>
      <p:sp>
        <p:nvSpPr>
          <p:cNvPr id="65" name="PoljeZBesedilom 64"/>
          <p:cNvSpPr txBox="1"/>
          <p:nvPr/>
        </p:nvSpPr>
        <p:spPr>
          <a:xfrm>
            <a:off x="180231" y="3123744"/>
            <a:ext cx="662186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Možnosti izbire pravega trenutka za naročanje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756295" y="4383884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Naročanje po vnaprej določenih časovnih presledkih</a:t>
            </a:r>
            <a:endParaRPr lang="sl-SI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468263" y="3699808"/>
            <a:ext cx="662186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sistem ritma naročanja </a:t>
            </a:r>
            <a:endParaRPr lang="sl-SI" dirty="0"/>
          </a:p>
        </p:txBody>
      </p:sp>
      <p:cxnSp>
        <p:nvCxnSpPr>
          <p:cNvPr id="69" name="Raven povezovalnik 68"/>
          <p:cNvCxnSpPr/>
          <p:nvPr/>
        </p:nvCxnSpPr>
        <p:spPr>
          <a:xfrm>
            <a:off x="180231" y="3483784"/>
            <a:ext cx="0" cy="5247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180231" y="392512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468263" y="4069140"/>
            <a:ext cx="0" cy="499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468263" y="455461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oljeZBesedilom 74"/>
          <p:cNvSpPr txBox="1"/>
          <p:nvPr/>
        </p:nvSpPr>
        <p:spPr>
          <a:xfrm>
            <a:off x="756295" y="5625440"/>
            <a:ext cx="633383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podjetja naročajo, zaloge zmanjšajo na določeno minimalno količino (signalno zalogo)</a:t>
            </a:r>
            <a:endParaRPr lang="sl-SI" dirty="0"/>
          </a:p>
        </p:txBody>
      </p:sp>
      <p:sp>
        <p:nvSpPr>
          <p:cNvPr id="76" name="PoljeZBesedilom 75"/>
          <p:cNvSpPr txBox="1"/>
          <p:nvPr/>
        </p:nvSpPr>
        <p:spPr>
          <a:xfrm>
            <a:off x="468263" y="4941363"/>
            <a:ext cx="662186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sistem točke naročanja</a:t>
            </a:r>
            <a:endParaRPr lang="sl-SI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180231" y="51666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468263" y="5310696"/>
            <a:ext cx="0" cy="499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>
            <a:off x="468263" y="57961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ven povezovalnik 79"/>
          <p:cNvCxnSpPr/>
          <p:nvPr/>
        </p:nvCxnSpPr>
        <p:spPr>
          <a:xfrm>
            <a:off x="756295" y="6282804"/>
            <a:ext cx="0" cy="499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aven povezovalnik 80"/>
          <p:cNvCxnSpPr/>
          <p:nvPr/>
        </p:nvCxnSpPr>
        <p:spPr>
          <a:xfrm>
            <a:off x="756295" y="676827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oljeZBesedilom 81"/>
          <p:cNvSpPr txBox="1"/>
          <p:nvPr/>
        </p:nvSpPr>
        <p:spPr>
          <a:xfrm>
            <a:off x="1119207" y="6428562"/>
            <a:ext cx="597092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oločiti je potrebno minimalno količino zaloge in količino enkratnega naročila</a:t>
            </a:r>
            <a:endParaRPr lang="sl-SI" dirty="0"/>
          </a:p>
        </p:txBody>
      </p:sp>
      <p:sp>
        <p:nvSpPr>
          <p:cNvPr id="83" name="PoljeZBesedilom 82"/>
          <p:cNvSpPr txBox="1"/>
          <p:nvPr/>
        </p:nvSpPr>
        <p:spPr>
          <a:xfrm>
            <a:off x="756295" y="8073712"/>
            <a:ext cx="633383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Podjetje naroča v določenih časovnih presledkih, vendar lahko tudi prej, če se zaloga zmanjša na minimalno količino</a:t>
            </a:r>
            <a:endParaRPr lang="sl-SI" dirty="0"/>
          </a:p>
        </p:txBody>
      </p:sp>
      <p:sp>
        <p:nvSpPr>
          <p:cNvPr id="84" name="PoljeZBesedilom 83"/>
          <p:cNvSpPr txBox="1"/>
          <p:nvPr/>
        </p:nvSpPr>
        <p:spPr>
          <a:xfrm>
            <a:off x="468263" y="7389636"/>
            <a:ext cx="6621864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naročanje po potrebi</a:t>
            </a:r>
            <a:endParaRPr lang="sl-SI" dirty="0"/>
          </a:p>
        </p:txBody>
      </p:sp>
      <p:cxnSp>
        <p:nvCxnSpPr>
          <p:cNvPr id="85" name="Raven povezovalnik 84"/>
          <p:cNvCxnSpPr/>
          <p:nvPr/>
        </p:nvCxnSpPr>
        <p:spPr>
          <a:xfrm>
            <a:off x="180231" y="761495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>
            <a:off x="468263" y="7758968"/>
            <a:ext cx="0" cy="499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ven povezovalnik 86"/>
          <p:cNvCxnSpPr/>
          <p:nvPr/>
        </p:nvCxnSpPr>
        <p:spPr>
          <a:xfrm>
            <a:off x="468263" y="82444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PoljeZBesedilom 87"/>
          <p:cNvSpPr txBox="1"/>
          <p:nvPr/>
        </p:nvSpPr>
        <p:spPr>
          <a:xfrm>
            <a:off x="396255" y="240366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Kateri so sistemi pravega trenutka za naročanje?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8493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612279" y="70857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7.2.5  MATERIALNI DNEVNIK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5151" y="124224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Katere evidence se vodijo o stanju in gibanju zalog materiala?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268406" y="1818308"/>
            <a:ext cx="6621864" cy="369332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 stanju in gibanju zalog materiala se vodijo evidence</a:t>
            </a:r>
            <a:endParaRPr lang="sl-SI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556438" y="2394371"/>
            <a:ext cx="64862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Analitična evidenca</a:t>
            </a:r>
            <a:endParaRPr lang="sl-SI" dirty="0"/>
          </a:p>
        </p:txBody>
      </p:sp>
      <p:cxnSp>
        <p:nvCxnSpPr>
          <p:cNvPr id="62" name="Raven povezovalnik 61"/>
          <p:cNvCxnSpPr/>
          <p:nvPr/>
        </p:nvCxnSpPr>
        <p:spPr>
          <a:xfrm>
            <a:off x="268406" y="2178348"/>
            <a:ext cx="0" cy="36096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268406" y="26196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540271" y="275441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708838" y="3105160"/>
            <a:ext cx="633383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Vodi podatke po količini v skladišču in vrednosti v materialnem knjigovodstvu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556438" y="3258468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606767" y="4050556"/>
            <a:ext cx="64862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Sintetična evidenca</a:t>
            </a:r>
            <a:endParaRPr lang="sl-SI" dirty="0"/>
          </a:p>
        </p:txBody>
      </p:sp>
      <p:cxnSp>
        <p:nvCxnSpPr>
          <p:cNvPr id="72" name="Raven povezovalnik 71"/>
          <p:cNvCxnSpPr/>
          <p:nvPr/>
        </p:nvCxnSpPr>
        <p:spPr>
          <a:xfrm>
            <a:off x="318735" y="42758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590600" y="4410596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759167" y="4761344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Vodi podatke v glavni knjigi po vrednosti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606767" y="4914652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/>
          <p:cNvSpPr txBox="1"/>
          <p:nvPr/>
        </p:nvSpPr>
        <p:spPr>
          <a:xfrm>
            <a:off x="612279" y="5562724"/>
            <a:ext cx="648072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Materialni dnevnik</a:t>
            </a:r>
            <a:endParaRPr lang="sl-SI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324247" y="5788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596112" y="592276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oljeZBesedilom 78"/>
          <p:cNvSpPr txBox="1"/>
          <p:nvPr/>
        </p:nvSpPr>
        <p:spPr>
          <a:xfrm>
            <a:off x="764679" y="6273512"/>
            <a:ext cx="633383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Izkazuje kronološki pregled prometa materiala v določenem časovnem obdobju</a:t>
            </a:r>
            <a:endParaRPr lang="sl-SI" dirty="0"/>
          </a:p>
        </p:txBody>
      </p:sp>
      <p:cxnSp>
        <p:nvCxnSpPr>
          <p:cNvPr id="80" name="Raven povezovalnik 79"/>
          <p:cNvCxnSpPr/>
          <p:nvPr/>
        </p:nvCxnSpPr>
        <p:spPr>
          <a:xfrm>
            <a:off x="612279" y="642682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aven povezovalnik 80"/>
          <p:cNvCxnSpPr/>
          <p:nvPr/>
        </p:nvCxnSpPr>
        <p:spPr>
          <a:xfrm>
            <a:off x="806624" y="6930876"/>
            <a:ext cx="0" cy="14511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oljeZBesedilom 81"/>
          <p:cNvSpPr txBox="1"/>
          <p:nvPr/>
        </p:nvSpPr>
        <p:spPr>
          <a:xfrm>
            <a:off x="975191" y="7281624"/>
            <a:ext cx="611780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Debetni promet predstavlja vrednost povečanja zalog (nabave) materiala</a:t>
            </a:r>
            <a:endParaRPr lang="sl-SI" dirty="0"/>
          </a:p>
        </p:txBody>
      </p:sp>
      <p:cxnSp>
        <p:nvCxnSpPr>
          <p:cNvPr id="83" name="Raven povezovalnik 82"/>
          <p:cNvCxnSpPr/>
          <p:nvPr/>
        </p:nvCxnSpPr>
        <p:spPr>
          <a:xfrm>
            <a:off x="822791" y="7434932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/>
          <p:cNvSpPr txBox="1"/>
          <p:nvPr/>
        </p:nvSpPr>
        <p:spPr>
          <a:xfrm>
            <a:off x="980703" y="8228761"/>
            <a:ext cx="611229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Kreditni promet predstavlja vrednost zmanjšanja zalog (porabe) materiala</a:t>
            </a:r>
            <a:endParaRPr lang="sl-SI" dirty="0"/>
          </a:p>
        </p:txBody>
      </p:sp>
      <p:cxnSp>
        <p:nvCxnSpPr>
          <p:cNvPr id="85" name="Raven povezovalnik 84"/>
          <p:cNvCxnSpPr/>
          <p:nvPr/>
        </p:nvCxnSpPr>
        <p:spPr>
          <a:xfrm>
            <a:off x="828303" y="8382069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87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96255" y="162124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Za kaj se šteje material, ki se odda iz skladišča? Kaj se obremeni za vrednost oddanega materiala?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159015" y="2826420"/>
            <a:ext cx="30617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aterial iz svojega skladišča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060551" y="882204"/>
            <a:ext cx="11521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podjetje</a:t>
            </a:r>
            <a:endParaRPr lang="sl-SI" dirty="0"/>
          </a:p>
        </p:txBody>
      </p:sp>
      <p:cxnSp>
        <p:nvCxnSpPr>
          <p:cNvPr id="8" name="Raven povezovalnik 7"/>
          <p:cNvCxnSpPr>
            <a:stCxn id="6" idx="2"/>
          </p:cNvCxnSpPr>
          <p:nvPr/>
        </p:nvCxnSpPr>
        <p:spPr>
          <a:xfrm>
            <a:off x="3636615" y="1251536"/>
            <a:ext cx="0" cy="157488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3830500" y="18543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odda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3708623" y="3267760"/>
            <a:ext cx="0" cy="157488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902508" y="38705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šteje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3132559" y="4905360"/>
            <a:ext cx="11521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porabljen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3708623" y="5355992"/>
            <a:ext cx="0" cy="157488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2246324" y="6960586"/>
            <a:ext cx="33123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vrednost oddanega materiala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3708623" y="7372216"/>
            <a:ext cx="0" cy="782796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1764407" y="8155012"/>
            <a:ext cx="4248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1764407" y="8164304"/>
            <a:ext cx="0" cy="782796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6012879" y="8155012"/>
            <a:ext cx="0" cy="782796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996654" y="7506940"/>
            <a:ext cx="156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obremenijo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972319" y="8947100"/>
            <a:ext cx="19442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stroški materiala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5076775" y="8875092"/>
            <a:ext cx="18722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manjšajo zaloge</a:t>
            </a:r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3924647" y="59227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zato se za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262786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162124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Od česa so odvisni zneski stroški materiala, ki jih podjetje uporablja za vrednotenje?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24247" y="810196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Zneski stroškov materiala so odvisni od metod, ki jih podjetje uporablja za vrednotenje.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68406" y="2178348"/>
            <a:ext cx="6621864" cy="646331"/>
          </a:xfrm>
          <a:prstGeom prst="rect">
            <a:avLst/>
          </a:prstGeom>
          <a:solidFill>
            <a:srgbClr val="FFE89F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Metode, ki jih podjetje uporablja za vrednotenje zneskov stroškov materiala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556438" y="3114451"/>
            <a:ext cx="64862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Metoda dejanskih nabavnih cen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268406" y="2538388"/>
            <a:ext cx="0" cy="68407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268406" y="33397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540271" y="347449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708838" y="3825240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u</a:t>
            </a:r>
            <a:r>
              <a:rPr lang="sl-SI" dirty="0" smtClean="0"/>
              <a:t>poštevajo tekoče nabavne cene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556438" y="3978548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324247" y="1460009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so metode, ki jih podjetje uporablja za vrednotenje zneskov stroškov materiala?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1038815" y="4482604"/>
            <a:ext cx="600385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Metoda FIFO (</a:t>
            </a:r>
            <a:r>
              <a:rPr lang="sl-SI" dirty="0" err="1" smtClean="0"/>
              <a:t>first</a:t>
            </a:r>
            <a:r>
              <a:rPr lang="sl-SI" dirty="0" smtClean="0"/>
              <a:t> in-</a:t>
            </a:r>
            <a:r>
              <a:rPr lang="sl-SI" dirty="0" err="1" smtClean="0"/>
              <a:t>first</a:t>
            </a:r>
            <a:r>
              <a:rPr lang="sl-SI" dirty="0" smtClean="0"/>
              <a:t> out ali prva vhodna-prva izhodna)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750783" y="470792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756295" y="4194572"/>
            <a:ext cx="0" cy="338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1044327" y="535599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1049839" y="4851936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1233161" y="5193392"/>
            <a:ext cx="580951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upošteva najprej prva nabavna cena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1044327" y="5994772"/>
            <a:ext cx="600385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Metoda LIFO (last in-</a:t>
            </a:r>
            <a:r>
              <a:rPr lang="sl-SI" dirty="0" err="1" smtClean="0"/>
              <a:t>first</a:t>
            </a:r>
            <a:r>
              <a:rPr lang="sl-SI" dirty="0" smtClean="0"/>
              <a:t> out ali zadnja vhodna-prva izhodna)</a:t>
            </a:r>
            <a:endParaRPr lang="sl-SI" dirty="0"/>
          </a:p>
        </p:txBody>
      </p:sp>
      <p:cxnSp>
        <p:nvCxnSpPr>
          <p:cNvPr id="40" name="Raven povezovalnik 39"/>
          <p:cNvCxnSpPr/>
          <p:nvPr/>
        </p:nvCxnSpPr>
        <p:spPr>
          <a:xfrm>
            <a:off x="1049839" y="686816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1044327" y="635481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1238673" y="6705560"/>
            <a:ext cx="580951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upošteva najprej zadnja nabavna cena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756295" y="61387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1044327" y="7434932"/>
            <a:ext cx="600385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Metoda povprečnih drsečih cen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1049839" y="830832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1044327" y="779497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1238673" y="8145720"/>
            <a:ext cx="580951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upošteva povprečno nabavno ceno, ki jo določa glede na predhodni saldo in predhodno zalogo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756295" y="757894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612279" y="9153832"/>
            <a:ext cx="64862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Metoda stalnih cen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324247" y="9379149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612279" y="952316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780846" y="9873912"/>
            <a:ext cx="633383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Predpostavlja fiksno nabavno ceno materiala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628446" y="1002722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87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204515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7.2.6  ANALIZA NABAVE</a:t>
            </a:r>
            <a:endParaRPr lang="sl-SI" sz="24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24247" y="66618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Brez česa ni gospodarnega materialnega poslovanje?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24247" y="109822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Ni brez analize nabave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99127" y="1602284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bi pomenilo, če bi želeli za vse vrste materiala oz. blaga določiti optimalno količino vsakokratnega naročila?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399127" y="231307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Velike stroške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468263" y="2828161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sestavlja pretežni del vrednosti vsega nabavljenega materiala oziroma blaga?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99127" y="3546500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Le nekaj izdelkov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476647" y="404126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Kaj so značilnosti ABC-analize?</a:t>
            </a:r>
            <a:endParaRPr lang="sl-SI" dirty="0"/>
          </a:p>
        </p:txBody>
      </p:sp>
      <p:sp>
        <p:nvSpPr>
          <p:cNvPr id="12" name="PoljeZBesedilom 11">
            <a:hlinkClick r:id="rId2" action="ppaction://hlinksldjump"/>
          </p:cNvPr>
          <p:cNvSpPr txBox="1"/>
          <p:nvPr/>
        </p:nvSpPr>
        <p:spPr>
          <a:xfrm>
            <a:off x="2556495" y="4608036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 ABC-analizo</a:t>
            </a:r>
            <a:endParaRPr lang="sl-SI" dirty="0"/>
          </a:p>
        </p:txBody>
      </p:sp>
      <p:cxnSp>
        <p:nvCxnSpPr>
          <p:cNvPr id="14" name="Raven povezovalnik 13"/>
          <p:cNvCxnSpPr>
            <a:stCxn id="12" idx="2"/>
          </p:cNvCxnSpPr>
          <p:nvPr/>
        </p:nvCxnSpPr>
        <p:spPr>
          <a:xfrm>
            <a:off x="3312579" y="4977368"/>
            <a:ext cx="0" cy="729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3423463" y="5130676"/>
            <a:ext cx="1437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razporedimo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2700511" y="5778748"/>
            <a:ext cx="12241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v</a:t>
            </a:r>
            <a:r>
              <a:rPr lang="sl-SI" dirty="0" smtClean="0"/>
              <a:t>se izdelke</a:t>
            </a:r>
            <a:endParaRPr lang="sl-SI" dirty="0"/>
          </a:p>
        </p:txBody>
      </p:sp>
      <p:cxnSp>
        <p:nvCxnSpPr>
          <p:cNvPr id="17" name="Raven povezovalnik 16"/>
          <p:cNvCxnSpPr/>
          <p:nvPr/>
        </p:nvCxnSpPr>
        <p:spPr>
          <a:xfrm>
            <a:off x="3348583" y="621079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3459467" y="6570836"/>
            <a:ext cx="269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glede na njihov delež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1404367" y="7146900"/>
            <a:ext cx="43204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celotni vrednosti nabavljenega materiala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348583" y="7578948"/>
            <a:ext cx="0" cy="1233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459467" y="7938988"/>
            <a:ext cx="125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 3 skupine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1404367" y="8812376"/>
            <a:ext cx="49325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jeZBesedilom 25"/>
          <p:cNvSpPr txBox="1"/>
          <p:nvPr/>
        </p:nvSpPr>
        <p:spPr>
          <a:xfrm>
            <a:off x="288243" y="9063240"/>
            <a:ext cx="223224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A-izdelki so najpomembnejša skupina, nabavna služba posveča največjo pozornost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1404367" y="8812376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2772519" y="9053948"/>
            <a:ext cx="223224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B-izdelke proučujemo manj skrbno in bolj poredko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3888643" y="8803084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5220791" y="9103890"/>
            <a:ext cx="223224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C-izdelke proučujemo manj skrbno in bolj poredko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6336915" y="8803084"/>
            <a:ext cx="0" cy="112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73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8" y="2322364"/>
            <a:ext cx="7442359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6380"/>
            <a:ext cx="753520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1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5130676"/>
            <a:ext cx="7560840" cy="98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1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450156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Trgovec na leto nabavi 1.000 l jedilnega olja. Na zalogi ga ima 100 l jedilnega olja. Kakšen je njegov koeficient obračanja zalog?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420591" y="145826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1000 l/100 l = 10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180231" y="2322364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Koeficient obračanja zalog je 10, kar pomeni, da 10-krat na leto nabavi jedilno olje.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180231" y="347449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Kakšen je za zgornji primer povprečni čas vezave?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3420591" y="4257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365/10 = 36,5 dni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332631" y="535698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Trgovec na teden nabavi 100 l jedilnega olja. Na zalogi ga ima 50 l jedilnega olja. Kakšen je njegov koeficient obračanja zalog?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3572991" y="636509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100 l/50 l = 2</a:t>
            </a:r>
            <a:endParaRPr lang="sl-SI" dirty="0"/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9" y="6257150"/>
            <a:ext cx="2734056" cy="585216"/>
          </a:xfrm>
          <a:prstGeom prst="rect">
            <a:avLst/>
          </a:prstGeom>
        </p:spPr>
      </p:pic>
      <p:sp>
        <p:nvSpPr>
          <p:cNvPr id="15" name="PoljeZBesedilom 14"/>
          <p:cNvSpPr txBox="1"/>
          <p:nvPr/>
        </p:nvSpPr>
        <p:spPr>
          <a:xfrm>
            <a:off x="332631" y="7229188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Koeficient obračanja zalog je 5, kar pomeni, da 20-krat na teden nabavi jedilno olje.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332631" y="838131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Kakšen je za zgornji primer povprečni čas vezave?</a:t>
            </a:r>
            <a:endParaRPr lang="sl-SI" dirty="0"/>
          </a:p>
        </p:txBody>
      </p:sp>
      <p:pic>
        <p:nvPicPr>
          <p:cNvPr id="17" name="Slika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7" y="9101396"/>
            <a:ext cx="2894076" cy="493776"/>
          </a:xfrm>
          <a:prstGeom prst="rect">
            <a:avLst/>
          </a:prstGeom>
        </p:spPr>
      </p:pic>
      <p:sp>
        <p:nvSpPr>
          <p:cNvPr id="18" name="PoljeZBesedilom 17"/>
          <p:cNvSpPr txBox="1"/>
          <p:nvPr/>
        </p:nvSpPr>
        <p:spPr>
          <a:xfrm>
            <a:off x="3572991" y="916411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7/2 = 3,5 dni</a:t>
            </a:r>
            <a:endParaRPr lang="sl-SI" dirty="0"/>
          </a:p>
        </p:txBody>
      </p:sp>
      <p:pic>
        <p:nvPicPr>
          <p:cNvPr id="19" name="Slika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3" y="4132843"/>
            <a:ext cx="2894082" cy="493777"/>
          </a:xfrm>
          <a:prstGeom prst="rect">
            <a:avLst/>
          </a:prstGeom>
        </p:spPr>
      </p:pic>
      <p:pic>
        <p:nvPicPr>
          <p:cNvPr id="7" name="Slika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81" y="1350326"/>
            <a:ext cx="2734056" cy="585216"/>
          </a:xfrm>
          <a:prstGeom prst="rect">
            <a:avLst/>
          </a:prstGeom>
        </p:spPr>
      </p:pic>
      <p:sp>
        <p:nvSpPr>
          <p:cNvPr id="20" name="Pravokotnik 19"/>
          <p:cNvSpPr/>
          <p:nvPr/>
        </p:nvSpPr>
        <p:spPr>
          <a:xfrm>
            <a:off x="396255" y="1242244"/>
            <a:ext cx="3046482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2851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45015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Trgovec na leto nabavi 1.000 l jedilnega olja. Stroški naročanja znašajo 500,00€. Nabavna cena je 3€ na liter jedilnega olja. Letne obresti znašajo 1,5 %. Letni stroški skladiščenja pa 5 %. Izračunajte optimalno količino naročila?</a:t>
            </a:r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47" y="1890316"/>
            <a:ext cx="4882896" cy="507492"/>
          </a:xfrm>
          <a:prstGeom prst="rect">
            <a:avLst/>
          </a:prstGeom>
        </p:spPr>
      </p:pic>
      <p:sp>
        <p:nvSpPr>
          <p:cNvPr id="6" name="PoljeZBesedilom 5"/>
          <p:cNvSpPr txBox="1"/>
          <p:nvPr/>
        </p:nvSpPr>
        <p:spPr>
          <a:xfrm>
            <a:off x="324247" y="2898428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2 x 1000 x 500,00/3 x (1,5 % + 5 %)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324247" y="2898428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 flipH="1">
            <a:off x="180231" y="2898428"/>
            <a:ext cx="144016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180231" y="3083094"/>
            <a:ext cx="0" cy="319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3780631" y="296579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= 226,46 l</a:t>
            </a:r>
            <a:endParaRPr lang="sl-SI" dirty="0"/>
          </a:p>
        </p:txBody>
      </p:sp>
      <p:sp>
        <p:nvSpPr>
          <p:cNvPr id="16" name="PoljeZBesedilom 15">
            <a:hlinkClick r:id="rId3" action="ppaction://hlinksldjump"/>
          </p:cNvPr>
          <p:cNvSpPr txBox="1"/>
          <p:nvPr/>
        </p:nvSpPr>
        <p:spPr>
          <a:xfrm>
            <a:off x="180231" y="1650485"/>
            <a:ext cx="5256584" cy="8879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989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4" y="3402484"/>
            <a:ext cx="7406852" cy="292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5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6936</TotalTime>
  <Words>3320</Words>
  <Application>Microsoft Office PowerPoint</Application>
  <PresentationFormat>Po meri</PresentationFormat>
  <Paragraphs>580</Paragraphs>
  <Slides>49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778</cp:revision>
  <cp:lastPrinted>2015-05-31T08:37:01Z</cp:lastPrinted>
  <dcterms:created xsi:type="dcterms:W3CDTF">2014-09-07T06:32:34Z</dcterms:created>
  <dcterms:modified xsi:type="dcterms:W3CDTF">2015-11-15T14:29:43Z</dcterms:modified>
</cp:coreProperties>
</file>