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5" r:id="rId27"/>
    <p:sldId id="286" r:id="rId28"/>
    <p:sldId id="288" r:id="rId29"/>
    <p:sldId id="289" r:id="rId30"/>
    <p:sldId id="290" r:id="rId31"/>
    <p:sldId id="291" r:id="rId32"/>
    <p:sldId id="292" r:id="rId33"/>
    <p:sldId id="293" r:id="rId34"/>
    <p:sldId id="294" r:id="rId35"/>
    <p:sldId id="295" r:id="rId36"/>
    <p:sldId id="296" r:id="rId37"/>
    <p:sldId id="297" r:id="rId38"/>
    <p:sldId id="298" r:id="rId39"/>
    <p:sldId id="263" r:id="rId40"/>
    <p:sldId id="282" r:id="rId41"/>
    <p:sldId id="283" r:id="rId42"/>
    <p:sldId id="284" r:id="rId43"/>
    <p:sldId id="287" r:id="rId44"/>
    <p:sldId id="299" r:id="rId45"/>
  </p:sldIdLst>
  <p:sldSz cx="7561263" cy="10693400"/>
  <p:notesSz cx="6669088" cy="9928225"/>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13" autoAdjust="0"/>
    <p:restoredTop sz="94324" autoAdjust="0"/>
  </p:normalViewPr>
  <p:slideViewPr>
    <p:cSldViewPr>
      <p:cViewPr varScale="1">
        <p:scale>
          <a:sx n="54" d="100"/>
          <a:sy n="54" d="100"/>
        </p:scale>
        <p:origin x="2438" y="77"/>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B10E20F0-366D-47DA-BA04-798C868BFDC0}" type="datetimeFigureOut">
              <a:rPr lang="sl-SI" smtClean="0"/>
              <a:t>15.6.2015</a:t>
            </a:fld>
            <a:endParaRPr lang="sl-SI"/>
          </a:p>
        </p:txBody>
      </p:sp>
      <p:sp>
        <p:nvSpPr>
          <p:cNvPr id="4" name="Ograda stranske slike 3"/>
          <p:cNvSpPr>
            <a:spLocks noGrp="1" noRot="1" noChangeAspect="1"/>
          </p:cNvSpPr>
          <p:nvPr>
            <p:ph type="sldImg" idx="2"/>
          </p:nvPr>
        </p:nvSpPr>
        <p:spPr>
          <a:xfrm>
            <a:off x="2019300" y="744538"/>
            <a:ext cx="2630488" cy="3722687"/>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DA2C6991-769A-48AC-9C9C-00067F04831B}" type="slidenum">
              <a:rPr lang="sl-SI" smtClean="0"/>
              <a:t>‹#›</a:t>
            </a:fld>
            <a:endParaRPr lang="sl-SI"/>
          </a:p>
        </p:txBody>
      </p:sp>
    </p:spTree>
    <p:extLst>
      <p:ext uri="{BB962C8B-B14F-4D97-AF65-F5344CB8AC3E}">
        <p14:creationId xmlns:p14="http://schemas.microsoft.com/office/powerpoint/2010/main" val="545887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DA2C6991-769A-48AC-9C9C-00067F04831B}" type="slidenum">
              <a:rPr lang="sl-SI" smtClean="0"/>
              <a:t>13</a:t>
            </a:fld>
            <a:endParaRPr lang="sl-SI"/>
          </a:p>
        </p:txBody>
      </p:sp>
    </p:spTree>
    <p:extLst>
      <p:ext uri="{BB962C8B-B14F-4D97-AF65-F5344CB8AC3E}">
        <p14:creationId xmlns:p14="http://schemas.microsoft.com/office/powerpoint/2010/main" val="1580898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DA2C6991-769A-48AC-9C9C-00067F04831B}" type="slidenum">
              <a:rPr lang="sl-SI" smtClean="0"/>
              <a:t>14</a:t>
            </a:fld>
            <a:endParaRPr lang="sl-SI"/>
          </a:p>
        </p:txBody>
      </p:sp>
    </p:spTree>
    <p:extLst>
      <p:ext uri="{BB962C8B-B14F-4D97-AF65-F5344CB8AC3E}">
        <p14:creationId xmlns:p14="http://schemas.microsoft.com/office/powerpoint/2010/main" val="1234210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DA2C6991-769A-48AC-9C9C-00067F04831B}" type="slidenum">
              <a:rPr lang="sl-SI" smtClean="0"/>
              <a:t>15</a:t>
            </a:fld>
            <a:endParaRPr lang="sl-SI"/>
          </a:p>
        </p:txBody>
      </p:sp>
    </p:spTree>
    <p:extLst>
      <p:ext uri="{BB962C8B-B14F-4D97-AF65-F5344CB8AC3E}">
        <p14:creationId xmlns:p14="http://schemas.microsoft.com/office/powerpoint/2010/main" val="3203489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567095" y="3321886"/>
            <a:ext cx="6427074" cy="2292150"/>
          </a:xfrm>
        </p:spPr>
        <p:txBody>
          <a:bodyPr/>
          <a:lstStyle/>
          <a:p>
            <a:r>
              <a:rPr lang="sl-SI" smtClean="0"/>
              <a:t>Uredite slog naslova matrice</a:t>
            </a:r>
            <a:endParaRPr lang="sl-SI"/>
          </a:p>
        </p:txBody>
      </p:sp>
      <p:sp>
        <p:nvSpPr>
          <p:cNvPr id="3" name="Podnaslov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15.6.2015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094370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15.6.2015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4352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597287" y="6871500"/>
            <a:ext cx="6427074" cy="2123828"/>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597287" y="4532320"/>
            <a:ext cx="6427074" cy="233918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Ograda datuma 3"/>
          <p:cNvSpPr>
            <a:spLocks noGrp="1"/>
          </p:cNvSpPr>
          <p:nvPr>
            <p:ph type="dt" sz="half" idx="10"/>
          </p:nvPr>
        </p:nvSpPr>
        <p:spPr/>
        <p:txBody>
          <a:bodyPr/>
          <a:lstStyle/>
          <a:p>
            <a:fld id="{26E13ACB-DEC5-4264-B998-DBACDC9FF53C}" type="datetimeFigureOut">
              <a:rPr lang="sl-SI" smtClean="0"/>
              <a:t>15.6.2015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308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378063"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3843642"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26E13ACB-DEC5-4264-B998-DBACDC9FF53C}" type="datetimeFigureOut">
              <a:rPr lang="sl-SI" smtClean="0"/>
              <a:t>15.6.2015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9673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378063" y="2393639"/>
            <a:ext cx="3340871"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378063" y="3391194"/>
            <a:ext cx="3340871"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3841017" y="2393639"/>
            <a:ext cx="3342183"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3841017" y="3391194"/>
            <a:ext cx="3342183"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26E13ACB-DEC5-4264-B998-DBACDC9FF53C}" type="datetimeFigureOut">
              <a:rPr lang="sl-SI" smtClean="0"/>
              <a:t>15.6.2015</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27838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datuma 2"/>
          <p:cNvSpPr>
            <a:spLocks noGrp="1"/>
          </p:cNvSpPr>
          <p:nvPr>
            <p:ph type="dt" sz="half" idx="10"/>
          </p:nvPr>
        </p:nvSpPr>
        <p:spPr/>
        <p:txBody>
          <a:bodyPr/>
          <a:lstStyle/>
          <a:p>
            <a:fld id="{26E13ACB-DEC5-4264-B998-DBACDC9FF53C}" type="datetimeFigureOut">
              <a:rPr lang="sl-SI" smtClean="0"/>
              <a:t>15.6.2015</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13354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26E13ACB-DEC5-4264-B998-DBACDC9FF53C}" type="datetimeFigureOut">
              <a:rPr lang="sl-SI" smtClean="0"/>
              <a:t>15.6.2015</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34690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378064" y="425756"/>
            <a:ext cx="2487603" cy="1811937"/>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2956244" y="425756"/>
            <a:ext cx="4226956" cy="91265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378064" y="2237694"/>
            <a:ext cx="2487603" cy="73145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15.6.2015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28588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482060" y="7485380"/>
            <a:ext cx="4536758" cy="883691"/>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482060" y="955475"/>
            <a:ext cx="4536758" cy="6416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482060" y="8369071"/>
            <a:ext cx="4536758" cy="12549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15.6.2015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05479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15.6.2015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546161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5481916" y="428232"/>
            <a:ext cx="1701284" cy="912404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378063" y="428232"/>
            <a:ext cx="4977831" cy="912404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15.6.2015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3317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378063" y="428232"/>
            <a:ext cx="6805137" cy="1782233"/>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grada besedila 2"/>
          <p:cNvSpPr>
            <a:spLocks noGrp="1"/>
          </p:cNvSpPr>
          <p:nvPr>
            <p:ph type="body" idx="1"/>
          </p:nvPr>
        </p:nvSpPr>
        <p:spPr>
          <a:xfrm>
            <a:off x="378063" y="2495127"/>
            <a:ext cx="6805137" cy="7057150"/>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378063" y="9911198"/>
            <a:ext cx="1764295" cy="569325"/>
          </a:xfrm>
          <a:prstGeom prst="rect">
            <a:avLst/>
          </a:prstGeom>
        </p:spPr>
        <p:txBody>
          <a:bodyPr vert="horz" lIns="91440" tIns="45720" rIns="91440" bIns="45720" rtlCol="0" anchor="ctr"/>
          <a:lstStyle>
            <a:lvl1pPr algn="l">
              <a:defRPr sz="1200">
                <a:solidFill>
                  <a:schemeClr val="tx1">
                    <a:tint val="75000"/>
                  </a:schemeClr>
                </a:solidFill>
              </a:defRPr>
            </a:lvl1pPr>
          </a:lstStyle>
          <a:p>
            <a:fld id="{26E13ACB-DEC5-4264-B998-DBACDC9FF53C}" type="datetimeFigureOut">
              <a:rPr lang="sl-SI" smtClean="0"/>
              <a:t>15.6.2015</a:t>
            </a:fld>
            <a:endParaRPr lang="sl-SI"/>
          </a:p>
        </p:txBody>
      </p:sp>
      <p:sp>
        <p:nvSpPr>
          <p:cNvPr id="5" name="Ograda noge 4"/>
          <p:cNvSpPr>
            <a:spLocks noGrp="1"/>
          </p:cNvSpPr>
          <p:nvPr>
            <p:ph type="ftr" sz="quarter" idx="3"/>
          </p:nvPr>
        </p:nvSpPr>
        <p:spPr>
          <a:xfrm>
            <a:off x="2583432" y="9911198"/>
            <a:ext cx="2394400" cy="5693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5418905" y="9911198"/>
            <a:ext cx="1764295" cy="5693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D0C35-B67E-475D-B5D2-A5BE2D4FD154}" type="slidenum">
              <a:rPr lang="sl-SI" smtClean="0"/>
              <a:t>‹#›</a:t>
            </a:fld>
            <a:endParaRPr lang="sl-SI"/>
          </a:p>
        </p:txBody>
      </p:sp>
    </p:spTree>
    <p:extLst>
      <p:ext uri="{BB962C8B-B14F-4D97-AF65-F5344CB8AC3E}">
        <p14:creationId xmlns:p14="http://schemas.microsoft.com/office/powerpoint/2010/main" val="601968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 Target="slide39.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 Target="slide4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 Target="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 Target="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1809016"/>
            <a:ext cx="6405840" cy="369332"/>
          </a:xfrm>
          <a:prstGeom prst="rect">
            <a:avLst/>
          </a:prstGeom>
          <a:solidFill>
            <a:srgbClr val="FFFF00"/>
          </a:solidFill>
        </p:spPr>
        <p:txBody>
          <a:bodyPr wrap="square" rtlCol="0">
            <a:spAutoFit/>
          </a:bodyPr>
          <a:lstStyle/>
          <a:p>
            <a:r>
              <a:rPr lang="sl-SI" dirty="0" smtClean="0"/>
              <a:t>1. Kakšne so značilnosti prodaje kot poslovne funkcije v podjetju?</a:t>
            </a:r>
            <a:endParaRPr lang="sl-SI" dirty="0"/>
          </a:p>
        </p:txBody>
      </p:sp>
      <p:sp>
        <p:nvSpPr>
          <p:cNvPr id="5" name="PoljeZBesedilom 4"/>
          <p:cNvSpPr txBox="1"/>
          <p:nvPr/>
        </p:nvSpPr>
        <p:spPr>
          <a:xfrm>
            <a:off x="612279" y="234132"/>
            <a:ext cx="6264696" cy="461665"/>
          </a:xfrm>
          <a:prstGeom prst="rect">
            <a:avLst/>
          </a:prstGeom>
          <a:noFill/>
        </p:spPr>
        <p:txBody>
          <a:bodyPr wrap="square" rtlCol="0">
            <a:spAutoFit/>
          </a:bodyPr>
          <a:lstStyle/>
          <a:p>
            <a:r>
              <a:rPr lang="sl-SI" sz="2400" dirty="0"/>
              <a:t>8</a:t>
            </a:r>
            <a:r>
              <a:rPr lang="sl-SI" sz="2400" dirty="0" smtClean="0"/>
              <a:t> PRODAJA</a:t>
            </a:r>
            <a:endParaRPr lang="sl-SI" sz="2400" dirty="0"/>
          </a:p>
        </p:txBody>
      </p:sp>
      <p:sp>
        <p:nvSpPr>
          <p:cNvPr id="6" name="PoljeZBesedilom 5"/>
          <p:cNvSpPr txBox="1"/>
          <p:nvPr/>
        </p:nvSpPr>
        <p:spPr>
          <a:xfrm>
            <a:off x="2268463" y="2394372"/>
            <a:ext cx="295232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Prodaja kot poslovna funkcija</a:t>
            </a:r>
            <a:endParaRPr lang="sl-SI" dirty="0"/>
          </a:p>
        </p:txBody>
      </p:sp>
      <p:cxnSp>
        <p:nvCxnSpPr>
          <p:cNvPr id="7" name="Raven puščični povezovalnik 6"/>
          <p:cNvCxnSpPr>
            <a:stCxn id="6" idx="2"/>
          </p:cNvCxnSpPr>
          <p:nvPr/>
        </p:nvCxnSpPr>
        <p:spPr>
          <a:xfrm>
            <a:off x="3744627" y="2763704"/>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564607" y="3112125"/>
            <a:ext cx="1296145" cy="369332"/>
          </a:xfrm>
          <a:prstGeom prst="rect">
            <a:avLst/>
          </a:prstGeom>
          <a:noFill/>
        </p:spPr>
        <p:txBody>
          <a:bodyPr wrap="square" rtlCol="0">
            <a:spAutoFit/>
          </a:bodyPr>
          <a:lstStyle/>
          <a:p>
            <a:pPr algn="ctr"/>
            <a:r>
              <a:rPr lang="sl-SI" dirty="0" smtClean="0"/>
              <a:t>ima</a:t>
            </a:r>
            <a:endParaRPr lang="sl-SI" dirty="0"/>
          </a:p>
        </p:txBody>
      </p:sp>
      <p:sp>
        <p:nvSpPr>
          <p:cNvPr id="16" name="PoljeZBesedilom 15"/>
          <p:cNvSpPr txBox="1"/>
          <p:nvPr/>
        </p:nvSpPr>
        <p:spPr>
          <a:xfrm>
            <a:off x="2106445" y="3893180"/>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omembno funkcijo v podjetju</a:t>
            </a:r>
            <a:endParaRPr lang="sl-SI" dirty="0"/>
          </a:p>
        </p:txBody>
      </p:sp>
      <p:cxnSp>
        <p:nvCxnSpPr>
          <p:cNvPr id="33" name="Raven puščični povezovalnik 32"/>
          <p:cNvCxnSpPr/>
          <p:nvPr/>
        </p:nvCxnSpPr>
        <p:spPr>
          <a:xfrm>
            <a:off x="3762629" y="4279940"/>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2124447" y="5409416"/>
            <a:ext cx="3276364" cy="646331"/>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aloga vsakega prodajnega referenta</a:t>
            </a:r>
            <a:endParaRPr lang="sl-SI" dirty="0"/>
          </a:p>
        </p:txBody>
      </p:sp>
      <p:cxnSp>
        <p:nvCxnSpPr>
          <p:cNvPr id="35" name="Raven puščični povezovalnik 34"/>
          <p:cNvCxnSpPr/>
          <p:nvPr/>
        </p:nvCxnSpPr>
        <p:spPr>
          <a:xfrm>
            <a:off x="3744627" y="6066780"/>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1925420" y="6334488"/>
            <a:ext cx="1944216" cy="369332"/>
          </a:xfrm>
          <a:prstGeom prst="rect">
            <a:avLst/>
          </a:prstGeom>
          <a:noFill/>
        </p:spPr>
        <p:txBody>
          <a:bodyPr wrap="square" rtlCol="0">
            <a:spAutoFit/>
          </a:bodyPr>
          <a:lstStyle/>
          <a:p>
            <a:pPr algn="ctr"/>
            <a:r>
              <a:rPr lang="sl-SI" dirty="0" smtClean="0"/>
              <a:t>dobro poznati</a:t>
            </a:r>
            <a:endParaRPr lang="sl-SI" dirty="0"/>
          </a:p>
        </p:txBody>
      </p:sp>
      <p:cxnSp>
        <p:nvCxnSpPr>
          <p:cNvPr id="15" name="Raven povezovalnik 14"/>
          <p:cNvCxnSpPr/>
          <p:nvPr/>
        </p:nvCxnSpPr>
        <p:spPr>
          <a:xfrm>
            <a:off x="1692399" y="7137608"/>
            <a:ext cx="4032448"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324247" y="7940729"/>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prodajne procese in postopke</a:t>
            </a:r>
            <a:endParaRPr lang="sl-SI" dirty="0"/>
          </a:p>
        </p:txBody>
      </p:sp>
      <p:cxnSp>
        <p:nvCxnSpPr>
          <p:cNvPr id="45" name="Raven puščični povezovalnik 44"/>
          <p:cNvCxnSpPr/>
          <p:nvPr/>
        </p:nvCxnSpPr>
        <p:spPr>
          <a:xfrm>
            <a:off x="1692399" y="7137608"/>
            <a:ext cx="0" cy="8013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3564607" y="6354812"/>
            <a:ext cx="1944216" cy="369332"/>
          </a:xfrm>
          <a:prstGeom prst="rect">
            <a:avLst/>
          </a:prstGeom>
          <a:noFill/>
        </p:spPr>
        <p:txBody>
          <a:bodyPr wrap="square" rtlCol="0">
            <a:spAutoFit/>
          </a:bodyPr>
          <a:lstStyle/>
          <a:p>
            <a:pPr algn="ctr"/>
            <a:r>
              <a:rPr lang="sl-SI" dirty="0" smtClean="0"/>
              <a:t>speljati</a:t>
            </a:r>
            <a:endParaRPr lang="sl-SI" dirty="0"/>
          </a:p>
        </p:txBody>
      </p:sp>
      <p:sp>
        <p:nvSpPr>
          <p:cNvPr id="48" name="PoljeZBesedilom 47"/>
          <p:cNvSpPr txBox="1"/>
          <p:nvPr/>
        </p:nvSpPr>
        <p:spPr>
          <a:xfrm>
            <a:off x="3960651" y="7938988"/>
            <a:ext cx="3276364" cy="646331"/>
          </a:xfrm>
          <a:prstGeom prst="rect">
            <a:avLst/>
          </a:prstGeom>
          <a:noFill/>
          <a:ln>
            <a:solidFill>
              <a:schemeClr val="accent1">
                <a:shade val="95000"/>
                <a:satMod val="105000"/>
              </a:schemeClr>
            </a:solidFill>
          </a:ln>
        </p:spPr>
        <p:txBody>
          <a:bodyPr wrap="square" rtlCol="0">
            <a:spAutoFit/>
          </a:bodyPr>
          <a:lstStyle/>
          <a:p>
            <a:pPr algn="ctr"/>
            <a:r>
              <a:rPr lang="sl-SI" dirty="0"/>
              <a:t>s</a:t>
            </a:r>
            <a:r>
              <a:rPr lang="sl-SI" dirty="0" smtClean="0"/>
              <a:t>peljati prodajni posel od začetka do konca na pravi način</a:t>
            </a:r>
            <a:endParaRPr lang="sl-SI" dirty="0"/>
          </a:p>
        </p:txBody>
      </p:sp>
      <p:cxnSp>
        <p:nvCxnSpPr>
          <p:cNvPr id="50" name="Raven puščični povezovalnik 49"/>
          <p:cNvCxnSpPr/>
          <p:nvPr/>
        </p:nvCxnSpPr>
        <p:spPr>
          <a:xfrm>
            <a:off x="5724847" y="7137608"/>
            <a:ext cx="0" cy="8013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1" name="Raven puščični povezovalnik 50"/>
          <p:cNvCxnSpPr/>
          <p:nvPr/>
        </p:nvCxnSpPr>
        <p:spPr>
          <a:xfrm>
            <a:off x="5724847" y="8649776"/>
            <a:ext cx="0" cy="8013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4140671" y="8865800"/>
            <a:ext cx="1944216" cy="369332"/>
          </a:xfrm>
          <a:prstGeom prst="rect">
            <a:avLst/>
          </a:prstGeom>
          <a:noFill/>
        </p:spPr>
        <p:txBody>
          <a:bodyPr wrap="square" rtlCol="0">
            <a:spAutoFit/>
          </a:bodyPr>
          <a:lstStyle/>
          <a:p>
            <a:pPr algn="ctr"/>
            <a:r>
              <a:rPr lang="sl-SI" dirty="0"/>
              <a:t>s</a:t>
            </a:r>
            <a:r>
              <a:rPr lang="sl-SI" dirty="0" smtClean="0"/>
              <a:t>klenjen v</a:t>
            </a:r>
            <a:endParaRPr lang="sl-SI" dirty="0"/>
          </a:p>
        </p:txBody>
      </p:sp>
      <p:sp>
        <p:nvSpPr>
          <p:cNvPr id="55" name="PoljeZBesedilom 54"/>
          <p:cNvSpPr txBox="1"/>
          <p:nvPr/>
        </p:nvSpPr>
        <p:spPr>
          <a:xfrm>
            <a:off x="4113051" y="9452897"/>
            <a:ext cx="3276364" cy="646331"/>
          </a:xfrm>
          <a:prstGeom prst="rect">
            <a:avLst/>
          </a:prstGeom>
          <a:noFill/>
          <a:ln>
            <a:solidFill>
              <a:schemeClr val="accent1">
                <a:shade val="95000"/>
                <a:satMod val="105000"/>
              </a:schemeClr>
            </a:solidFill>
          </a:ln>
        </p:spPr>
        <p:txBody>
          <a:bodyPr wrap="square" rtlCol="0">
            <a:spAutoFit/>
          </a:bodyPr>
          <a:lstStyle/>
          <a:p>
            <a:pPr algn="ctr"/>
            <a:r>
              <a:rPr lang="sl-SI" dirty="0"/>
              <a:t>z</a:t>
            </a:r>
            <a:r>
              <a:rPr lang="sl-SI" dirty="0" smtClean="0"/>
              <a:t>adovoljstvo porabnika, s sklenjeno prodajno pogodbo</a:t>
            </a:r>
            <a:endParaRPr lang="sl-SI" dirty="0"/>
          </a:p>
        </p:txBody>
      </p:sp>
      <p:sp>
        <p:nvSpPr>
          <p:cNvPr id="56" name="PoljeZBesedilom 55"/>
          <p:cNvSpPr txBox="1"/>
          <p:nvPr/>
        </p:nvSpPr>
        <p:spPr>
          <a:xfrm>
            <a:off x="612279" y="708571"/>
            <a:ext cx="6264696" cy="461665"/>
          </a:xfrm>
          <a:prstGeom prst="rect">
            <a:avLst/>
          </a:prstGeom>
          <a:noFill/>
        </p:spPr>
        <p:txBody>
          <a:bodyPr wrap="square" rtlCol="0">
            <a:spAutoFit/>
          </a:bodyPr>
          <a:lstStyle/>
          <a:p>
            <a:r>
              <a:rPr lang="sl-SI" sz="2400" dirty="0" smtClean="0"/>
              <a:t>8.1  OPREDELITEV PRODAJE</a:t>
            </a:r>
            <a:endParaRPr lang="sl-SI" sz="2400" dirty="0"/>
          </a:p>
        </p:txBody>
      </p:sp>
    </p:spTree>
    <p:extLst>
      <p:ext uri="{BB962C8B-B14F-4D97-AF65-F5344CB8AC3E}">
        <p14:creationId xmlns:p14="http://schemas.microsoft.com/office/powerpoint/2010/main" val="1432378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05703" y="237614"/>
            <a:ext cx="6405840" cy="369332"/>
          </a:xfrm>
          <a:prstGeom prst="rect">
            <a:avLst/>
          </a:prstGeom>
          <a:solidFill>
            <a:srgbClr val="FFFF00"/>
          </a:solidFill>
        </p:spPr>
        <p:txBody>
          <a:bodyPr wrap="square" rtlCol="0">
            <a:spAutoFit/>
          </a:bodyPr>
          <a:lstStyle/>
          <a:p>
            <a:r>
              <a:rPr lang="sl-SI" dirty="0" smtClean="0"/>
              <a:t>2. Kaj je pomembno za uspešno prodajo?</a:t>
            </a:r>
            <a:endParaRPr lang="sl-SI" dirty="0"/>
          </a:p>
        </p:txBody>
      </p:sp>
      <p:sp>
        <p:nvSpPr>
          <p:cNvPr id="6" name="PoljeZBesedilom 5"/>
          <p:cNvSpPr txBox="1"/>
          <p:nvPr/>
        </p:nvSpPr>
        <p:spPr>
          <a:xfrm>
            <a:off x="1692399" y="794122"/>
            <a:ext cx="381642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Pomembno za uspešno prodajo</a:t>
            </a:r>
            <a:endParaRPr lang="sl-SI" dirty="0"/>
          </a:p>
        </p:txBody>
      </p:sp>
      <p:cxnSp>
        <p:nvCxnSpPr>
          <p:cNvPr id="33" name="Raven puščični povezovalnik 32"/>
          <p:cNvCxnSpPr/>
          <p:nvPr/>
        </p:nvCxnSpPr>
        <p:spPr>
          <a:xfrm>
            <a:off x="1692399" y="1163454"/>
            <a:ext cx="0" cy="418324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2052439" y="1350630"/>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a:t>n</a:t>
            </a:r>
            <a:r>
              <a:rPr lang="sl-SI" dirty="0" smtClean="0"/>
              <a:t>avdušenost (entuziazem) prodajnega osebja, samozavest</a:t>
            </a:r>
            <a:endParaRPr lang="sl-SI" dirty="0"/>
          </a:p>
        </p:txBody>
      </p:sp>
      <p:cxnSp>
        <p:nvCxnSpPr>
          <p:cNvPr id="10" name="Raven povezovalnik 9"/>
          <p:cNvCxnSpPr/>
          <p:nvPr/>
        </p:nvCxnSpPr>
        <p:spPr>
          <a:xfrm>
            <a:off x="1692399" y="167379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2052439" y="2106340"/>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a:t>d</a:t>
            </a:r>
            <a:r>
              <a:rPr lang="sl-SI" dirty="0" smtClean="0"/>
              <a:t>oločanje ciljev</a:t>
            </a:r>
            <a:endParaRPr lang="sl-SI" dirty="0"/>
          </a:p>
        </p:txBody>
      </p:sp>
      <p:cxnSp>
        <p:nvCxnSpPr>
          <p:cNvPr id="27" name="Raven povezovalnik 26"/>
          <p:cNvCxnSpPr/>
          <p:nvPr/>
        </p:nvCxnSpPr>
        <p:spPr>
          <a:xfrm>
            <a:off x="1692399" y="224861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2052439" y="2466380"/>
            <a:ext cx="0" cy="554697"/>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2412479" y="2682404"/>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orekten, jasno določen, merljiv, upoštevati čas. obdobje</a:t>
            </a:r>
            <a:endParaRPr lang="sl-SI" dirty="0"/>
          </a:p>
        </p:txBody>
      </p:sp>
      <p:cxnSp>
        <p:nvCxnSpPr>
          <p:cNvPr id="31" name="Raven povezovalnik 30"/>
          <p:cNvCxnSpPr/>
          <p:nvPr/>
        </p:nvCxnSpPr>
        <p:spPr>
          <a:xfrm>
            <a:off x="2052439" y="300556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2052439" y="347449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a:t>p</a:t>
            </a:r>
            <a:r>
              <a:rPr lang="sl-SI" dirty="0" smtClean="0"/>
              <a:t>oznavanje izdelka</a:t>
            </a:r>
            <a:endParaRPr lang="sl-SI" dirty="0"/>
          </a:p>
        </p:txBody>
      </p:sp>
      <p:cxnSp>
        <p:nvCxnSpPr>
          <p:cNvPr id="37" name="Raven povezovalnik 36"/>
          <p:cNvCxnSpPr/>
          <p:nvPr/>
        </p:nvCxnSpPr>
        <p:spPr>
          <a:xfrm>
            <a:off x="1692399" y="368877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2052439" y="4110538"/>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poznavanje kupca</a:t>
            </a:r>
            <a:endParaRPr lang="sl-SI" dirty="0"/>
          </a:p>
        </p:txBody>
      </p:sp>
      <p:cxnSp>
        <p:nvCxnSpPr>
          <p:cNvPr id="39" name="Raven povezovalnik 38"/>
          <p:cNvCxnSpPr/>
          <p:nvPr/>
        </p:nvCxnSpPr>
        <p:spPr>
          <a:xfrm>
            <a:off x="1692399" y="443370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p:nvPr/>
        </p:nvCxnSpPr>
        <p:spPr>
          <a:xfrm>
            <a:off x="2052439" y="4482604"/>
            <a:ext cx="0" cy="554697"/>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2412479" y="4700369"/>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Vživljanje prodajalca v vlogo kupca, njegove želje, potrebe, interese (empatija)</a:t>
            </a:r>
            <a:endParaRPr lang="sl-SI" dirty="0"/>
          </a:p>
        </p:txBody>
      </p:sp>
      <p:cxnSp>
        <p:nvCxnSpPr>
          <p:cNvPr id="44" name="Raven povezovalnik 43"/>
          <p:cNvCxnSpPr/>
          <p:nvPr/>
        </p:nvCxnSpPr>
        <p:spPr>
          <a:xfrm>
            <a:off x="2052439" y="502353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540271" y="5418708"/>
            <a:ext cx="6405840" cy="369332"/>
          </a:xfrm>
          <a:prstGeom prst="rect">
            <a:avLst/>
          </a:prstGeom>
          <a:solidFill>
            <a:srgbClr val="FFFF00"/>
          </a:solidFill>
        </p:spPr>
        <p:txBody>
          <a:bodyPr wrap="square" rtlCol="0">
            <a:spAutoFit/>
          </a:bodyPr>
          <a:lstStyle/>
          <a:p>
            <a:r>
              <a:rPr lang="sl-SI" dirty="0" smtClean="0"/>
              <a:t>3. Kaj storiti pri prvem srečanju?</a:t>
            </a:r>
            <a:endParaRPr lang="sl-SI" dirty="0"/>
          </a:p>
        </p:txBody>
      </p:sp>
      <p:sp>
        <p:nvSpPr>
          <p:cNvPr id="49" name="PoljeZBesedilom 48"/>
          <p:cNvSpPr txBox="1"/>
          <p:nvPr/>
        </p:nvSpPr>
        <p:spPr>
          <a:xfrm>
            <a:off x="1726967" y="5975216"/>
            <a:ext cx="381642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Dejanja pri prvem srečanju</a:t>
            </a:r>
            <a:endParaRPr lang="sl-SI" dirty="0"/>
          </a:p>
        </p:txBody>
      </p:sp>
      <p:cxnSp>
        <p:nvCxnSpPr>
          <p:cNvPr id="52" name="Raven puščični povezovalnik 51"/>
          <p:cNvCxnSpPr/>
          <p:nvPr/>
        </p:nvCxnSpPr>
        <p:spPr>
          <a:xfrm>
            <a:off x="1733441" y="6287957"/>
            <a:ext cx="0" cy="418324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2087007" y="6470749"/>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Pozdravite in ponudite roko. Sogovorniku izročite vizitko.</a:t>
            </a:r>
            <a:endParaRPr lang="sl-SI" dirty="0"/>
          </a:p>
        </p:txBody>
      </p:sp>
      <p:cxnSp>
        <p:nvCxnSpPr>
          <p:cNvPr id="56" name="Raven povezovalnik 55"/>
          <p:cNvCxnSpPr/>
          <p:nvPr/>
        </p:nvCxnSpPr>
        <p:spPr>
          <a:xfrm>
            <a:off x="1726967" y="679714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2087007" y="7229193"/>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Povejte kaj je namen vašega obiska</a:t>
            </a:r>
            <a:endParaRPr lang="sl-SI" dirty="0"/>
          </a:p>
        </p:txBody>
      </p:sp>
      <p:cxnSp>
        <p:nvCxnSpPr>
          <p:cNvPr id="58" name="Raven povezovalnik 57"/>
          <p:cNvCxnSpPr/>
          <p:nvPr/>
        </p:nvCxnSpPr>
        <p:spPr>
          <a:xfrm>
            <a:off x="1726967" y="737146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2087007" y="7733249"/>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Na kratko se predstavite in povejte iz katerega podjetja prihajate</a:t>
            </a:r>
            <a:endParaRPr lang="sl-SI" dirty="0"/>
          </a:p>
        </p:txBody>
      </p:sp>
      <p:cxnSp>
        <p:nvCxnSpPr>
          <p:cNvPr id="63" name="Raven povezovalnik 62"/>
          <p:cNvCxnSpPr/>
          <p:nvPr/>
        </p:nvCxnSpPr>
        <p:spPr>
          <a:xfrm>
            <a:off x="1726967" y="794753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2087007" y="11311338"/>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poznavanje kupca</a:t>
            </a:r>
            <a:endParaRPr lang="sl-SI" dirty="0"/>
          </a:p>
        </p:txBody>
      </p:sp>
      <p:cxnSp>
        <p:nvCxnSpPr>
          <p:cNvPr id="65" name="Raven povezovalnik 64"/>
          <p:cNvCxnSpPr/>
          <p:nvPr/>
        </p:nvCxnSpPr>
        <p:spPr>
          <a:xfrm>
            <a:off x="1726967" y="1163450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Raven povezovalnik 65"/>
          <p:cNvCxnSpPr/>
          <p:nvPr/>
        </p:nvCxnSpPr>
        <p:spPr>
          <a:xfrm>
            <a:off x="2087007" y="11669637"/>
            <a:ext cx="0" cy="554697"/>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2447047" y="11901169"/>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Vživljanje prodajalca v vlogo kupca, njegove želje, potrebe, interese (empatija)</a:t>
            </a:r>
            <a:endParaRPr lang="sl-SI" dirty="0"/>
          </a:p>
        </p:txBody>
      </p:sp>
      <p:cxnSp>
        <p:nvCxnSpPr>
          <p:cNvPr id="68" name="Raven povezovalnik 67"/>
          <p:cNvCxnSpPr/>
          <p:nvPr/>
        </p:nvCxnSpPr>
        <p:spPr>
          <a:xfrm>
            <a:off x="2087007" y="1222433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PoljeZBesedilom 68"/>
          <p:cNvSpPr txBox="1"/>
          <p:nvPr/>
        </p:nvSpPr>
        <p:spPr>
          <a:xfrm>
            <a:off x="2052439" y="8599086"/>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Prepričajte se, ali govorite s pravo osebo, ali bi moral biti </a:t>
            </a:r>
            <a:r>
              <a:rPr lang="sl-SI" dirty="0" err="1" smtClean="0"/>
              <a:t>zravne</a:t>
            </a:r>
            <a:r>
              <a:rPr lang="sl-SI" dirty="0" smtClean="0"/>
              <a:t> še kdo</a:t>
            </a:r>
            <a:endParaRPr lang="sl-SI" dirty="0"/>
          </a:p>
        </p:txBody>
      </p:sp>
      <p:cxnSp>
        <p:nvCxnSpPr>
          <p:cNvPr id="70" name="Raven povezovalnik 69"/>
          <p:cNvCxnSpPr/>
          <p:nvPr/>
        </p:nvCxnSpPr>
        <p:spPr>
          <a:xfrm>
            <a:off x="1692399" y="881336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p:cNvSpPr txBox="1"/>
          <p:nvPr/>
        </p:nvSpPr>
        <p:spPr>
          <a:xfrm>
            <a:off x="2052439" y="9524905"/>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Vprašajte, koliko časa imate na voljo</a:t>
            </a:r>
            <a:endParaRPr lang="sl-SI" dirty="0"/>
          </a:p>
        </p:txBody>
      </p:sp>
      <p:cxnSp>
        <p:nvCxnSpPr>
          <p:cNvPr id="72" name="Raven povezovalnik 71"/>
          <p:cNvCxnSpPr/>
          <p:nvPr/>
        </p:nvCxnSpPr>
        <p:spPr>
          <a:xfrm>
            <a:off x="1692399" y="973918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3" name="PoljeZBesedilom 72"/>
          <p:cNvSpPr txBox="1"/>
          <p:nvPr/>
        </p:nvSpPr>
        <p:spPr>
          <a:xfrm>
            <a:off x="2124447" y="1023395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Bodite pozitivni in stranka bo to začutila</a:t>
            </a:r>
            <a:endParaRPr lang="sl-SI" dirty="0"/>
          </a:p>
        </p:txBody>
      </p:sp>
      <p:cxnSp>
        <p:nvCxnSpPr>
          <p:cNvPr id="74" name="Raven povezovalnik 73"/>
          <p:cNvCxnSpPr/>
          <p:nvPr/>
        </p:nvCxnSpPr>
        <p:spPr>
          <a:xfrm>
            <a:off x="1764407" y="10448235"/>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778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738188"/>
            <a:ext cx="6405840" cy="369332"/>
          </a:xfrm>
          <a:prstGeom prst="rect">
            <a:avLst/>
          </a:prstGeom>
          <a:solidFill>
            <a:srgbClr val="FFFF00"/>
          </a:solidFill>
        </p:spPr>
        <p:txBody>
          <a:bodyPr wrap="square" rtlCol="0">
            <a:spAutoFit/>
          </a:bodyPr>
          <a:lstStyle/>
          <a:p>
            <a:r>
              <a:rPr lang="sl-SI" dirty="0" smtClean="0"/>
              <a:t>1. Kaj so pogajalske veščine pri osebni prodaji?</a:t>
            </a:r>
            <a:endParaRPr lang="sl-SI" dirty="0"/>
          </a:p>
        </p:txBody>
      </p:sp>
      <p:sp>
        <p:nvSpPr>
          <p:cNvPr id="6" name="PoljeZBesedilom 5"/>
          <p:cNvSpPr txBox="1"/>
          <p:nvPr/>
        </p:nvSpPr>
        <p:spPr>
          <a:xfrm>
            <a:off x="2268463" y="1458268"/>
            <a:ext cx="295232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Pogajanja</a:t>
            </a:r>
            <a:endParaRPr lang="sl-SI" dirty="0"/>
          </a:p>
        </p:txBody>
      </p:sp>
      <p:cxnSp>
        <p:nvCxnSpPr>
          <p:cNvPr id="7" name="Raven puščični povezovalnik 6"/>
          <p:cNvCxnSpPr>
            <a:stCxn id="6" idx="2"/>
          </p:cNvCxnSpPr>
          <p:nvPr/>
        </p:nvCxnSpPr>
        <p:spPr>
          <a:xfrm>
            <a:off x="3744627" y="1827600"/>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600611" y="2189020"/>
            <a:ext cx="1296145" cy="369332"/>
          </a:xfrm>
          <a:prstGeom prst="rect">
            <a:avLst/>
          </a:prstGeom>
          <a:noFill/>
        </p:spPr>
        <p:txBody>
          <a:bodyPr wrap="square" rtlCol="0">
            <a:spAutoFit/>
          </a:bodyPr>
          <a:lstStyle/>
          <a:p>
            <a:pPr algn="ctr"/>
            <a:r>
              <a:rPr lang="sl-SI" dirty="0" smtClean="0"/>
              <a:t>so proces</a:t>
            </a:r>
            <a:endParaRPr lang="sl-SI" dirty="0"/>
          </a:p>
        </p:txBody>
      </p:sp>
      <p:sp>
        <p:nvSpPr>
          <p:cNvPr id="16" name="PoljeZBesedilom 15"/>
          <p:cNvSpPr txBox="1"/>
          <p:nvPr/>
        </p:nvSpPr>
        <p:spPr>
          <a:xfrm>
            <a:off x="2106445" y="2957076"/>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vplivanja na druge</a:t>
            </a:r>
            <a:endParaRPr lang="sl-SI" dirty="0"/>
          </a:p>
        </p:txBody>
      </p:sp>
      <p:cxnSp>
        <p:nvCxnSpPr>
          <p:cNvPr id="33" name="Raven puščični povezovalnik 32"/>
          <p:cNvCxnSpPr/>
          <p:nvPr/>
        </p:nvCxnSpPr>
        <p:spPr>
          <a:xfrm>
            <a:off x="3762629" y="3343836"/>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2124447" y="4473312"/>
            <a:ext cx="3276364" cy="646331"/>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ribliževanje obeh v konfliktu nastopajočih partnerjev</a:t>
            </a:r>
            <a:endParaRPr lang="sl-SI" dirty="0"/>
          </a:p>
        </p:txBody>
      </p:sp>
      <p:cxnSp>
        <p:nvCxnSpPr>
          <p:cNvPr id="35" name="Raven puščični povezovalnik 34"/>
          <p:cNvCxnSpPr/>
          <p:nvPr/>
        </p:nvCxnSpPr>
        <p:spPr>
          <a:xfrm>
            <a:off x="3744627" y="5130676"/>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3492599" y="5553432"/>
            <a:ext cx="1944216" cy="369332"/>
          </a:xfrm>
          <a:prstGeom prst="rect">
            <a:avLst/>
          </a:prstGeom>
          <a:noFill/>
        </p:spPr>
        <p:txBody>
          <a:bodyPr wrap="square" rtlCol="0">
            <a:spAutoFit/>
          </a:bodyPr>
          <a:lstStyle/>
          <a:p>
            <a:pPr algn="ctr"/>
            <a:r>
              <a:rPr lang="sl-SI" dirty="0" smtClean="0"/>
              <a:t>dosegla</a:t>
            </a:r>
            <a:endParaRPr lang="sl-SI" dirty="0"/>
          </a:p>
        </p:txBody>
      </p:sp>
      <p:sp>
        <p:nvSpPr>
          <p:cNvPr id="55" name="PoljeZBesedilom 54"/>
          <p:cNvSpPr txBox="1"/>
          <p:nvPr/>
        </p:nvSpPr>
        <p:spPr>
          <a:xfrm>
            <a:off x="1836415" y="6263922"/>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a:t>s</a:t>
            </a:r>
            <a:r>
              <a:rPr lang="sl-SI" dirty="0" smtClean="0"/>
              <a:t>kupno sprejemljiv dogovor</a:t>
            </a:r>
            <a:endParaRPr lang="sl-SI" dirty="0"/>
          </a:p>
        </p:txBody>
      </p:sp>
      <p:sp>
        <p:nvSpPr>
          <p:cNvPr id="21" name="PoljeZBesedilom 20"/>
          <p:cNvSpPr txBox="1"/>
          <p:nvPr/>
        </p:nvSpPr>
        <p:spPr>
          <a:xfrm>
            <a:off x="3780630" y="3762524"/>
            <a:ext cx="1296145" cy="369332"/>
          </a:xfrm>
          <a:prstGeom prst="rect">
            <a:avLst/>
          </a:prstGeom>
          <a:noFill/>
        </p:spPr>
        <p:txBody>
          <a:bodyPr wrap="square" rtlCol="0">
            <a:spAutoFit/>
          </a:bodyPr>
          <a:lstStyle/>
          <a:p>
            <a:pPr algn="ctr"/>
            <a:r>
              <a:rPr lang="sl-SI" dirty="0" smtClean="0"/>
              <a:t>vključujejo</a:t>
            </a:r>
            <a:endParaRPr lang="sl-SI" dirty="0"/>
          </a:p>
        </p:txBody>
      </p:sp>
    </p:spTree>
    <p:extLst>
      <p:ext uri="{BB962C8B-B14F-4D97-AF65-F5344CB8AC3E}">
        <p14:creationId xmlns:p14="http://schemas.microsoft.com/office/powerpoint/2010/main" val="3872542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849389"/>
            <a:ext cx="6405840" cy="369332"/>
          </a:xfrm>
          <a:prstGeom prst="rect">
            <a:avLst/>
          </a:prstGeom>
          <a:solidFill>
            <a:srgbClr val="FFFF00"/>
          </a:solidFill>
        </p:spPr>
        <p:txBody>
          <a:bodyPr wrap="square" rtlCol="0">
            <a:spAutoFit/>
          </a:bodyPr>
          <a:lstStyle/>
          <a:p>
            <a:r>
              <a:rPr lang="sl-SI" dirty="0" smtClean="0"/>
              <a:t>1. Kaj je prodajni proces?</a:t>
            </a:r>
            <a:endParaRPr lang="sl-SI" dirty="0"/>
          </a:p>
        </p:txBody>
      </p:sp>
      <p:sp>
        <p:nvSpPr>
          <p:cNvPr id="6" name="PoljeZBesedilom 5"/>
          <p:cNvSpPr txBox="1"/>
          <p:nvPr/>
        </p:nvSpPr>
        <p:spPr>
          <a:xfrm>
            <a:off x="2268463" y="1746300"/>
            <a:ext cx="295232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Prodajni proces</a:t>
            </a:r>
            <a:endParaRPr lang="sl-SI" dirty="0"/>
          </a:p>
        </p:txBody>
      </p:sp>
      <p:cxnSp>
        <p:nvCxnSpPr>
          <p:cNvPr id="7" name="Raven puščični povezovalnik 6"/>
          <p:cNvCxnSpPr>
            <a:stCxn id="6" idx="2"/>
          </p:cNvCxnSpPr>
          <p:nvPr/>
        </p:nvCxnSpPr>
        <p:spPr>
          <a:xfrm>
            <a:off x="3744627" y="2115632"/>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564607" y="2464053"/>
            <a:ext cx="1296145" cy="369332"/>
          </a:xfrm>
          <a:prstGeom prst="rect">
            <a:avLst/>
          </a:prstGeom>
          <a:noFill/>
        </p:spPr>
        <p:txBody>
          <a:bodyPr wrap="square" rtlCol="0">
            <a:spAutoFit/>
          </a:bodyPr>
          <a:lstStyle/>
          <a:p>
            <a:pPr algn="ctr"/>
            <a:r>
              <a:rPr lang="sl-SI" dirty="0" smtClean="0"/>
              <a:t>je</a:t>
            </a:r>
            <a:endParaRPr lang="sl-SI" dirty="0"/>
          </a:p>
        </p:txBody>
      </p:sp>
      <p:sp>
        <p:nvSpPr>
          <p:cNvPr id="16" name="PoljeZBesedilom 15"/>
          <p:cNvSpPr txBox="1"/>
          <p:nvPr/>
        </p:nvSpPr>
        <p:spPr>
          <a:xfrm>
            <a:off x="2106445" y="3245108"/>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zaporedje aktivnosti</a:t>
            </a:r>
            <a:endParaRPr lang="sl-SI" dirty="0"/>
          </a:p>
        </p:txBody>
      </p:sp>
      <p:cxnSp>
        <p:nvCxnSpPr>
          <p:cNvPr id="33" name="Raven puščični povezovalnik 32"/>
          <p:cNvCxnSpPr/>
          <p:nvPr/>
        </p:nvCxnSpPr>
        <p:spPr>
          <a:xfrm>
            <a:off x="3762629" y="3631868"/>
            <a:ext cx="0" cy="193459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1961424" y="4763346"/>
            <a:ext cx="1944216" cy="369332"/>
          </a:xfrm>
          <a:prstGeom prst="rect">
            <a:avLst/>
          </a:prstGeom>
          <a:noFill/>
        </p:spPr>
        <p:txBody>
          <a:bodyPr wrap="square" rtlCol="0">
            <a:spAutoFit/>
          </a:bodyPr>
          <a:lstStyle/>
          <a:p>
            <a:pPr algn="ctr"/>
            <a:r>
              <a:rPr lang="sl-SI" dirty="0" smtClean="0"/>
              <a:t>opravi</a:t>
            </a:r>
            <a:endParaRPr lang="sl-SI" dirty="0"/>
          </a:p>
        </p:txBody>
      </p:sp>
      <p:cxnSp>
        <p:nvCxnSpPr>
          <p:cNvPr id="15" name="Raven povezovalnik 14"/>
          <p:cNvCxnSpPr/>
          <p:nvPr/>
        </p:nvCxnSpPr>
        <p:spPr>
          <a:xfrm>
            <a:off x="1728403" y="5566466"/>
            <a:ext cx="4032448"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360251" y="6369587"/>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prodajo</a:t>
            </a:r>
            <a:endParaRPr lang="sl-SI" dirty="0"/>
          </a:p>
        </p:txBody>
      </p:sp>
      <p:cxnSp>
        <p:nvCxnSpPr>
          <p:cNvPr id="45" name="Raven puščični povezovalnik 44"/>
          <p:cNvCxnSpPr/>
          <p:nvPr/>
        </p:nvCxnSpPr>
        <p:spPr>
          <a:xfrm>
            <a:off x="1728403" y="5566466"/>
            <a:ext cx="0" cy="8013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3600611" y="4783670"/>
            <a:ext cx="1944216" cy="369332"/>
          </a:xfrm>
          <a:prstGeom prst="rect">
            <a:avLst/>
          </a:prstGeom>
          <a:noFill/>
        </p:spPr>
        <p:txBody>
          <a:bodyPr wrap="square" rtlCol="0">
            <a:spAutoFit/>
          </a:bodyPr>
          <a:lstStyle/>
          <a:p>
            <a:pPr algn="ctr"/>
            <a:r>
              <a:rPr lang="sl-SI" dirty="0" smtClean="0"/>
              <a:t>sklene</a:t>
            </a:r>
            <a:endParaRPr lang="sl-SI" dirty="0"/>
          </a:p>
        </p:txBody>
      </p:sp>
      <p:sp>
        <p:nvSpPr>
          <p:cNvPr id="48" name="PoljeZBesedilom 47"/>
          <p:cNvSpPr txBox="1"/>
          <p:nvPr/>
        </p:nvSpPr>
        <p:spPr>
          <a:xfrm>
            <a:off x="3996655" y="6367846"/>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posel</a:t>
            </a:r>
            <a:endParaRPr lang="sl-SI" dirty="0"/>
          </a:p>
        </p:txBody>
      </p:sp>
      <p:cxnSp>
        <p:nvCxnSpPr>
          <p:cNvPr id="50" name="Raven puščični povezovalnik 49"/>
          <p:cNvCxnSpPr/>
          <p:nvPr/>
        </p:nvCxnSpPr>
        <p:spPr>
          <a:xfrm>
            <a:off x="5760851" y="5566466"/>
            <a:ext cx="0" cy="8013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6" name="PoljeZBesedilom 55"/>
          <p:cNvSpPr txBox="1"/>
          <p:nvPr/>
        </p:nvSpPr>
        <p:spPr>
          <a:xfrm>
            <a:off x="468263" y="170830"/>
            <a:ext cx="6264696" cy="461665"/>
          </a:xfrm>
          <a:prstGeom prst="rect">
            <a:avLst/>
          </a:prstGeom>
          <a:noFill/>
        </p:spPr>
        <p:txBody>
          <a:bodyPr wrap="square" rtlCol="0">
            <a:spAutoFit/>
          </a:bodyPr>
          <a:lstStyle/>
          <a:p>
            <a:r>
              <a:rPr lang="sl-SI" sz="2400" dirty="0" smtClean="0"/>
              <a:t>8.2  PRODAJNI PROCES</a:t>
            </a:r>
            <a:endParaRPr lang="sl-SI" sz="2400" dirty="0"/>
          </a:p>
        </p:txBody>
      </p:sp>
      <p:sp>
        <p:nvSpPr>
          <p:cNvPr id="2" name="Pravokotnik 1"/>
          <p:cNvSpPr/>
          <p:nvPr/>
        </p:nvSpPr>
        <p:spPr>
          <a:xfrm>
            <a:off x="3893779" y="3969256"/>
            <a:ext cx="2479140" cy="369332"/>
          </a:xfrm>
          <a:prstGeom prst="rect">
            <a:avLst/>
          </a:prstGeom>
        </p:spPr>
        <p:txBody>
          <a:bodyPr wrap="none">
            <a:spAutoFit/>
          </a:bodyPr>
          <a:lstStyle/>
          <a:p>
            <a:pPr algn="ctr"/>
            <a:r>
              <a:rPr lang="sl-SI" dirty="0"/>
              <a:t>prodajalec mora opraviti</a:t>
            </a:r>
          </a:p>
        </p:txBody>
      </p:sp>
      <p:sp>
        <p:nvSpPr>
          <p:cNvPr id="24" name="PoljeZBesedilom 23"/>
          <p:cNvSpPr txBox="1"/>
          <p:nvPr/>
        </p:nvSpPr>
        <p:spPr>
          <a:xfrm>
            <a:off x="620663" y="7137608"/>
            <a:ext cx="6405840" cy="646331"/>
          </a:xfrm>
          <a:prstGeom prst="rect">
            <a:avLst/>
          </a:prstGeom>
          <a:solidFill>
            <a:srgbClr val="FFFF00"/>
          </a:solidFill>
        </p:spPr>
        <p:txBody>
          <a:bodyPr wrap="square" rtlCol="0">
            <a:spAutoFit/>
          </a:bodyPr>
          <a:lstStyle/>
          <a:p>
            <a:r>
              <a:rPr lang="sl-SI" dirty="0" smtClean="0"/>
              <a:t>2. Kakšne so značilnosti prodajnih procesov v trgovini, kjer je kupec končni porabnik?</a:t>
            </a:r>
            <a:endParaRPr lang="sl-SI" dirty="0"/>
          </a:p>
        </p:txBody>
      </p:sp>
      <p:pic>
        <p:nvPicPr>
          <p:cNvPr id="19" name="Slika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460" y="8121200"/>
            <a:ext cx="7234338" cy="989891"/>
          </a:xfrm>
          <a:prstGeom prst="rect">
            <a:avLst/>
          </a:prstGeom>
        </p:spPr>
      </p:pic>
    </p:spTree>
    <p:extLst>
      <p:ext uri="{BB962C8B-B14F-4D97-AF65-F5344CB8AC3E}">
        <p14:creationId xmlns:p14="http://schemas.microsoft.com/office/powerpoint/2010/main" val="3329633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ljeZBesedilom 23"/>
          <p:cNvSpPr txBox="1"/>
          <p:nvPr/>
        </p:nvSpPr>
        <p:spPr>
          <a:xfrm>
            <a:off x="620663" y="234132"/>
            <a:ext cx="6405840" cy="646331"/>
          </a:xfrm>
          <a:prstGeom prst="rect">
            <a:avLst/>
          </a:prstGeom>
          <a:solidFill>
            <a:srgbClr val="FFFF00"/>
          </a:solidFill>
        </p:spPr>
        <p:txBody>
          <a:bodyPr wrap="square" rtlCol="0">
            <a:spAutoFit/>
          </a:bodyPr>
          <a:lstStyle/>
          <a:p>
            <a:r>
              <a:rPr lang="sl-SI" dirty="0" smtClean="0"/>
              <a:t>3. Kakšne so značilnosti, če prodajamo izdelke ali storitve, ki zahtevajo veliko investicijo drugemu podjetju? </a:t>
            </a:r>
            <a:endParaRPr lang="sl-SI" dirty="0"/>
          </a:p>
        </p:txBody>
      </p:sp>
      <p:sp>
        <p:nvSpPr>
          <p:cNvPr id="19" name="PoljeZBesedilom 18"/>
          <p:cNvSpPr txBox="1"/>
          <p:nvPr/>
        </p:nvSpPr>
        <p:spPr>
          <a:xfrm>
            <a:off x="803812" y="892928"/>
            <a:ext cx="601410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Prodajamo izdelke in storitve, ki zahtevajo veliko investicijo drugemu podjetju</a:t>
            </a:r>
            <a:endParaRPr lang="sl-SI" dirty="0"/>
          </a:p>
        </p:txBody>
      </p:sp>
      <p:cxnSp>
        <p:nvCxnSpPr>
          <p:cNvPr id="20" name="Raven puščični povezovalnik 19"/>
          <p:cNvCxnSpPr/>
          <p:nvPr/>
        </p:nvCxnSpPr>
        <p:spPr>
          <a:xfrm>
            <a:off x="797337" y="1535429"/>
            <a:ext cx="0" cy="2155087"/>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1150903" y="1718221"/>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Procesi so zelo dolgi</a:t>
            </a:r>
            <a:endParaRPr lang="sl-SI" dirty="0"/>
          </a:p>
        </p:txBody>
      </p:sp>
      <p:cxnSp>
        <p:nvCxnSpPr>
          <p:cNvPr id="22" name="Raven povezovalnik 21"/>
          <p:cNvCxnSpPr/>
          <p:nvPr/>
        </p:nvCxnSpPr>
        <p:spPr>
          <a:xfrm>
            <a:off x="790863" y="189031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1150903" y="2476665"/>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Prodajalci morajo obiskati </a:t>
            </a:r>
            <a:r>
              <a:rPr lang="sl-SI" dirty="0" err="1" smtClean="0"/>
              <a:t>ševilne</a:t>
            </a:r>
            <a:r>
              <a:rPr lang="sl-SI" dirty="0" smtClean="0"/>
              <a:t> osebe znotraj podjetja</a:t>
            </a:r>
            <a:endParaRPr lang="sl-SI" dirty="0"/>
          </a:p>
        </p:txBody>
      </p:sp>
      <p:cxnSp>
        <p:nvCxnSpPr>
          <p:cNvPr id="25" name="Raven povezovalnik 24"/>
          <p:cNvCxnSpPr/>
          <p:nvPr/>
        </p:nvCxnSpPr>
        <p:spPr>
          <a:xfrm>
            <a:off x="790863" y="28264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1116335" y="3476233"/>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Na te osebe morajo usklajeno vplivati, da na koncu sprejmejo nakupno odločitev</a:t>
            </a:r>
            <a:endParaRPr lang="sl-SI" dirty="0"/>
          </a:p>
        </p:txBody>
      </p:sp>
      <p:cxnSp>
        <p:nvCxnSpPr>
          <p:cNvPr id="29" name="Raven povezovalnik 28"/>
          <p:cNvCxnSpPr/>
          <p:nvPr/>
        </p:nvCxnSpPr>
        <p:spPr>
          <a:xfrm>
            <a:off x="756295" y="3690516"/>
            <a:ext cx="288032"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Slika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83" y="4994656"/>
            <a:ext cx="6929540" cy="784092"/>
          </a:xfrm>
          <a:prstGeom prst="rect">
            <a:avLst/>
          </a:prstGeom>
        </p:spPr>
      </p:pic>
    </p:spTree>
    <p:extLst>
      <p:ext uri="{BB962C8B-B14F-4D97-AF65-F5344CB8AC3E}">
        <p14:creationId xmlns:p14="http://schemas.microsoft.com/office/powerpoint/2010/main" val="3935072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405840" cy="369332"/>
          </a:xfrm>
          <a:prstGeom prst="rect">
            <a:avLst/>
          </a:prstGeom>
          <a:solidFill>
            <a:srgbClr val="FFFF00"/>
          </a:solidFill>
        </p:spPr>
        <p:txBody>
          <a:bodyPr wrap="square" rtlCol="0">
            <a:spAutoFit/>
          </a:bodyPr>
          <a:lstStyle/>
          <a:p>
            <a:r>
              <a:rPr lang="sl-SI" dirty="0" smtClean="0"/>
              <a:t>1. Kaj je ponudba?</a:t>
            </a:r>
            <a:endParaRPr lang="sl-SI" dirty="0"/>
          </a:p>
        </p:txBody>
      </p:sp>
      <p:sp>
        <p:nvSpPr>
          <p:cNvPr id="6" name="PoljeZBesedilom 5">
            <a:hlinkClick r:id="rId2" action="ppaction://hlinksldjump"/>
          </p:cNvPr>
          <p:cNvSpPr txBox="1"/>
          <p:nvPr/>
        </p:nvSpPr>
        <p:spPr>
          <a:xfrm>
            <a:off x="2268463" y="1386260"/>
            <a:ext cx="2952328" cy="369332"/>
          </a:xfrm>
          <a:prstGeom prst="rect">
            <a:avLst/>
          </a:prstGeom>
          <a:noFill/>
          <a:ln>
            <a:solidFill>
              <a:srgbClr val="FF0000"/>
            </a:solidFill>
          </a:ln>
        </p:spPr>
        <p:txBody>
          <a:bodyPr wrap="square" rtlCol="0">
            <a:spAutoFit/>
          </a:bodyPr>
          <a:lstStyle/>
          <a:p>
            <a:pPr algn="ctr"/>
            <a:r>
              <a:rPr lang="sl-SI" dirty="0" smtClean="0"/>
              <a:t>Ponudba</a:t>
            </a:r>
            <a:endParaRPr lang="sl-SI" dirty="0"/>
          </a:p>
        </p:txBody>
      </p:sp>
      <p:cxnSp>
        <p:nvCxnSpPr>
          <p:cNvPr id="7" name="Raven puščični povezovalnik 6"/>
          <p:cNvCxnSpPr>
            <a:stCxn id="6" idx="2"/>
          </p:cNvCxnSpPr>
          <p:nvPr/>
        </p:nvCxnSpPr>
        <p:spPr>
          <a:xfrm>
            <a:off x="3744627" y="1755592"/>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348583" y="2097048"/>
            <a:ext cx="1296145" cy="369332"/>
          </a:xfrm>
          <a:prstGeom prst="rect">
            <a:avLst/>
          </a:prstGeom>
          <a:noFill/>
        </p:spPr>
        <p:txBody>
          <a:bodyPr wrap="square" rtlCol="0">
            <a:spAutoFit/>
          </a:bodyPr>
          <a:lstStyle/>
          <a:p>
            <a:pPr algn="ctr"/>
            <a:r>
              <a:rPr lang="sl-SI" dirty="0" smtClean="0"/>
              <a:t>je</a:t>
            </a:r>
            <a:endParaRPr lang="sl-SI" dirty="0"/>
          </a:p>
        </p:txBody>
      </p:sp>
      <p:sp>
        <p:nvSpPr>
          <p:cNvPr id="16" name="PoljeZBesedilom 15"/>
          <p:cNvSpPr txBox="1"/>
          <p:nvPr/>
        </p:nvSpPr>
        <p:spPr>
          <a:xfrm>
            <a:off x="2106445" y="2788088"/>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dopis</a:t>
            </a:r>
            <a:endParaRPr lang="sl-SI" dirty="0"/>
          </a:p>
        </p:txBody>
      </p:sp>
      <p:cxnSp>
        <p:nvCxnSpPr>
          <p:cNvPr id="33" name="Raven puščični povezovalnik 32"/>
          <p:cNvCxnSpPr/>
          <p:nvPr/>
        </p:nvCxnSpPr>
        <p:spPr>
          <a:xfrm>
            <a:off x="3762629" y="3174848"/>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2124447" y="4304324"/>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a:t>i</a:t>
            </a:r>
            <a:r>
              <a:rPr lang="sl-SI" dirty="0" smtClean="0"/>
              <a:t>zdelke ali storitve</a:t>
            </a:r>
            <a:endParaRPr lang="sl-SI" dirty="0"/>
          </a:p>
        </p:txBody>
      </p:sp>
      <p:cxnSp>
        <p:nvCxnSpPr>
          <p:cNvPr id="35" name="Raven puščični povezovalnik 34"/>
          <p:cNvCxnSpPr/>
          <p:nvPr/>
        </p:nvCxnSpPr>
        <p:spPr>
          <a:xfrm>
            <a:off x="3744627" y="4698628"/>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1988815" y="5795890"/>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sklenitev prodajne pogodbe</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8.2.1  PONUDBA</a:t>
            </a:r>
            <a:endParaRPr lang="sl-SI" sz="2400" dirty="0"/>
          </a:p>
        </p:txBody>
      </p:sp>
      <p:sp>
        <p:nvSpPr>
          <p:cNvPr id="22" name="PoljeZBesedilom 21"/>
          <p:cNvSpPr txBox="1"/>
          <p:nvPr/>
        </p:nvSpPr>
        <p:spPr>
          <a:xfrm>
            <a:off x="3726469" y="3444605"/>
            <a:ext cx="2556284" cy="646331"/>
          </a:xfrm>
          <a:prstGeom prst="rect">
            <a:avLst/>
          </a:prstGeom>
          <a:noFill/>
        </p:spPr>
        <p:txBody>
          <a:bodyPr wrap="square" rtlCol="0">
            <a:spAutoFit/>
          </a:bodyPr>
          <a:lstStyle/>
          <a:p>
            <a:pPr algn="ctr"/>
            <a:r>
              <a:rPr lang="sl-SI" dirty="0" smtClean="0"/>
              <a:t>s katerim </a:t>
            </a:r>
            <a:r>
              <a:rPr lang="sl-SI" b="1" dirty="0" smtClean="0"/>
              <a:t>prodajalec </a:t>
            </a:r>
            <a:r>
              <a:rPr lang="sl-SI" dirty="0" smtClean="0"/>
              <a:t>ponuja svoje</a:t>
            </a:r>
            <a:endParaRPr lang="sl-SI" dirty="0"/>
          </a:p>
        </p:txBody>
      </p:sp>
      <p:sp>
        <p:nvSpPr>
          <p:cNvPr id="23" name="PoljeZBesedilom 22"/>
          <p:cNvSpPr txBox="1"/>
          <p:nvPr/>
        </p:nvSpPr>
        <p:spPr>
          <a:xfrm>
            <a:off x="3420591" y="5139373"/>
            <a:ext cx="2556284" cy="369332"/>
          </a:xfrm>
          <a:prstGeom prst="rect">
            <a:avLst/>
          </a:prstGeom>
          <a:noFill/>
        </p:spPr>
        <p:txBody>
          <a:bodyPr wrap="square" rtlCol="0">
            <a:spAutoFit/>
          </a:bodyPr>
          <a:lstStyle/>
          <a:p>
            <a:pPr algn="ctr"/>
            <a:r>
              <a:rPr lang="sl-SI" dirty="0"/>
              <a:t>p</a:t>
            </a:r>
            <a:r>
              <a:rPr lang="sl-SI" dirty="0" smtClean="0"/>
              <a:t>redlaga </a:t>
            </a:r>
            <a:r>
              <a:rPr lang="sl-SI" b="1" dirty="0" smtClean="0"/>
              <a:t>kupcu</a:t>
            </a:r>
            <a:endParaRPr lang="sl-SI" b="1" dirty="0"/>
          </a:p>
        </p:txBody>
      </p:sp>
      <p:sp>
        <p:nvSpPr>
          <p:cNvPr id="24" name="PoljeZBesedilom 23"/>
          <p:cNvSpPr txBox="1"/>
          <p:nvPr/>
        </p:nvSpPr>
        <p:spPr>
          <a:xfrm>
            <a:off x="903183" y="6633552"/>
            <a:ext cx="6405840" cy="369332"/>
          </a:xfrm>
          <a:prstGeom prst="rect">
            <a:avLst/>
          </a:prstGeom>
          <a:solidFill>
            <a:srgbClr val="FFFF00"/>
          </a:solidFill>
        </p:spPr>
        <p:txBody>
          <a:bodyPr wrap="square" rtlCol="0">
            <a:spAutoFit/>
          </a:bodyPr>
          <a:lstStyle/>
          <a:p>
            <a:r>
              <a:rPr lang="sl-SI" dirty="0" smtClean="0"/>
              <a:t>2. Kaj je običajno za ponudbo v praksi?</a:t>
            </a:r>
            <a:endParaRPr lang="sl-SI" dirty="0"/>
          </a:p>
        </p:txBody>
      </p:sp>
      <p:sp>
        <p:nvSpPr>
          <p:cNvPr id="25" name="PoljeZBesedilom 24"/>
          <p:cNvSpPr txBox="1"/>
          <p:nvPr/>
        </p:nvSpPr>
        <p:spPr>
          <a:xfrm>
            <a:off x="720291" y="7404450"/>
            <a:ext cx="6552728" cy="369332"/>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onudba = predračun za morebitno dobavljeno blago</a:t>
            </a:r>
            <a:endParaRPr lang="sl-SI" dirty="0"/>
          </a:p>
        </p:txBody>
      </p:sp>
    </p:spTree>
    <p:extLst>
      <p:ext uri="{BB962C8B-B14F-4D97-AF65-F5344CB8AC3E}">
        <p14:creationId xmlns:p14="http://schemas.microsoft.com/office/powerpoint/2010/main" val="13599380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05703" y="237614"/>
            <a:ext cx="6405840" cy="369332"/>
          </a:xfrm>
          <a:prstGeom prst="rect">
            <a:avLst/>
          </a:prstGeom>
          <a:solidFill>
            <a:srgbClr val="FFFF00"/>
          </a:solidFill>
        </p:spPr>
        <p:txBody>
          <a:bodyPr wrap="square" rtlCol="0">
            <a:spAutoFit/>
          </a:bodyPr>
          <a:lstStyle/>
          <a:p>
            <a:r>
              <a:rPr lang="sl-SI" dirty="0" smtClean="0"/>
              <a:t>3. Katere vrste ponudb imamo?</a:t>
            </a:r>
            <a:endParaRPr lang="sl-SI" dirty="0"/>
          </a:p>
        </p:txBody>
      </p:sp>
      <p:sp>
        <p:nvSpPr>
          <p:cNvPr id="6" name="PoljeZBesedilom 5"/>
          <p:cNvSpPr txBox="1"/>
          <p:nvPr/>
        </p:nvSpPr>
        <p:spPr>
          <a:xfrm>
            <a:off x="1692399" y="794122"/>
            <a:ext cx="381642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Vrste ponudb</a:t>
            </a:r>
            <a:endParaRPr lang="sl-SI" dirty="0"/>
          </a:p>
        </p:txBody>
      </p:sp>
      <p:cxnSp>
        <p:nvCxnSpPr>
          <p:cNvPr id="33" name="Raven puščični povezovalnik 32"/>
          <p:cNvCxnSpPr/>
          <p:nvPr/>
        </p:nvCxnSpPr>
        <p:spPr>
          <a:xfrm>
            <a:off x="1692399" y="1163454"/>
            <a:ext cx="0" cy="295911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2000636" y="1230340"/>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glede na zahtevo za izstavitev </a:t>
            </a:r>
            <a:r>
              <a:rPr lang="sl-SI" dirty="0" err="1" smtClean="0"/>
              <a:t>ponudbev</a:t>
            </a:r>
            <a:endParaRPr lang="sl-SI" dirty="0"/>
          </a:p>
        </p:txBody>
      </p:sp>
      <p:cxnSp>
        <p:nvCxnSpPr>
          <p:cNvPr id="27" name="Raven povezovalnik 26"/>
          <p:cNvCxnSpPr/>
          <p:nvPr/>
        </p:nvCxnSpPr>
        <p:spPr>
          <a:xfrm>
            <a:off x="1692399" y="1384519"/>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2052439" y="1602284"/>
            <a:ext cx="0"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2412479" y="1818308"/>
            <a:ext cx="4896544" cy="923330"/>
          </a:xfrm>
          <a:prstGeom prst="rect">
            <a:avLst/>
          </a:prstGeom>
          <a:noFill/>
          <a:ln>
            <a:solidFill>
              <a:schemeClr val="accent1">
                <a:shade val="95000"/>
                <a:satMod val="105000"/>
              </a:schemeClr>
            </a:solidFill>
          </a:ln>
        </p:spPr>
        <p:txBody>
          <a:bodyPr wrap="square" rtlCol="0">
            <a:spAutoFit/>
          </a:bodyPr>
          <a:lstStyle/>
          <a:p>
            <a:pPr algn="ctr"/>
            <a:r>
              <a:rPr lang="sl-SI" b="1" dirty="0" err="1" smtClean="0"/>
              <a:t>nezahtevano</a:t>
            </a:r>
            <a:r>
              <a:rPr lang="sl-SI" b="1" dirty="0" smtClean="0"/>
              <a:t> ponudbo </a:t>
            </a:r>
            <a:r>
              <a:rPr lang="sl-SI" dirty="0" smtClean="0"/>
              <a:t>(sestavi ponudnik brez predhodnega povpraševanja kupca, npr. posebna ponudba, novi modeli)</a:t>
            </a:r>
            <a:endParaRPr lang="sl-SI" dirty="0"/>
          </a:p>
        </p:txBody>
      </p:sp>
      <p:cxnSp>
        <p:nvCxnSpPr>
          <p:cNvPr id="31" name="Raven povezovalnik 30"/>
          <p:cNvCxnSpPr/>
          <p:nvPr/>
        </p:nvCxnSpPr>
        <p:spPr>
          <a:xfrm>
            <a:off x="2052439" y="214147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2087007" y="11311338"/>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poznavanje kupca</a:t>
            </a:r>
            <a:endParaRPr lang="sl-SI" dirty="0"/>
          </a:p>
        </p:txBody>
      </p:sp>
      <p:cxnSp>
        <p:nvCxnSpPr>
          <p:cNvPr id="65" name="Raven povezovalnik 64"/>
          <p:cNvCxnSpPr/>
          <p:nvPr/>
        </p:nvCxnSpPr>
        <p:spPr>
          <a:xfrm>
            <a:off x="1726967" y="1163450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Raven povezovalnik 65"/>
          <p:cNvCxnSpPr/>
          <p:nvPr/>
        </p:nvCxnSpPr>
        <p:spPr>
          <a:xfrm>
            <a:off x="2087007" y="11669637"/>
            <a:ext cx="0" cy="554697"/>
          </a:xfrm>
          <a:prstGeom prst="line">
            <a:avLst/>
          </a:prstGeom>
        </p:spPr>
        <p:style>
          <a:lnRef idx="1">
            <a:schemeClr val="accent1"/>
          </a:lnRef>
          <a:fillRef idx="0">
            <a:schemeClr val="accent1"/>
          </a:fillRef>
          <a:effectRef idx="0">
            <a:schemeClr val="accent1"/>
          </a:effectRef>
          <a:fontRef idx="minor">
            <a:schemeClr val="tx1"/>
          </a:fontRef>
        </p:style>
      </p:cxnSp>
      <p:sp>
        <p:nvSpPr>
          <p:cNvPr id="67" name="PoljeZBesedilom 66"/>
          <p:cNvSpPr txBox="1"/>
          <p:nvPr/>
        </p:nvSpPr>
        <p:spPr>
          <a:xfrm>
            <a:off x="2447047" y="11901169"/>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Vživljanje prodajalca v vlogo kupca, njegove želje, potrebe, interese (empatija)</a:t>
            </a:r>
            <a:endParaRPr lang="sl-SI" dirty="0"/>
          </a:p>
        </p:txBody>
      </p:sp>
      <p:cxnSp>
        <p:nvCxnSpPr>
          <p:cNvPr id="68" name="Raven povezovalnik 67"/>
          <p:cNvCxnSpPr/>
          <p:nvPr/>
        </p:nvCxnSpPr>
        <p:spPr>
          <a:xfrm>
            <a:off x="2087007" y="1222433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2412479" y="3042444"/>
            <a:ext cx="4896544" cy="923330"/>
          </a:xfrm>
          <a:prstGeom prst="rect">
            <a:avLst/>
          </a:prstGeom>
          <a:noFill/>
          <a:ln>
            <a:solidFill>
              <a:schemeClr val="accent1">
                <a:shade val="95000"/>
                <a:satMod val="105000"/>
              </a:schemeClr>
            </a:solidFill>
          </a:ln>
        </p:spPr>
        <p:txBody>
          <a:bodyPr wrap="square" rtlCol="0">
            <a:spAutoFit/>
          </a:bodyPr>
          <a:lstStyle/>
          <a:p>
            <a:pPr algn="ctr"/>
            <a:r>
              <a:rPr lang="sl-SI" b="1" dirty="0" smtClean="0"/>
              <a:t>zahtevano ponudbo </a:t>
            </a:r>
            <a:r>
              <a:rPr lang="sl-SI" dirty="0" smtClean="0"/>
              <a:t>(odgovor na vsa kupčeva vprašanja iz </a:t>
            </a:r>
            <a:r>
              <a:rPr lang="sl-SI" dirty="0"/>
              <a:t>povpraševanja)</a:t>
            </a:r>
          </a:p>
          <a:p>
            <a:pPr algn="ctr"/>
            <a:endParaRPr lang="sl-SI" dirty="0"/>
          </a:p>
        </p:txBody>
      </p:sp>
      <p:cxnSp>
        <p:nvCxnSpPr>
          <p:cNvPr id="43" name="Raven povezovalnik 42"/>
          <p:cNvCxnSpPr/>
          <p:nvPr/>
        </p:nvCxnSpPr>
        <p:spPr>
          <a:xfrm>
            <a:off x="2052439" y="340248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PoljeZBesedilom 44"/>
          <p:cNvSpPr txBox="1"/>
          <p:nvPr/>
        </p:nvSpPr>
        <p:spPr>
          <a:xfrm>
            <a:off x="2052439" y="3906540"/>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glede na obveznosti</a:t>
            </a:r>
            <a:endParaRPr lang="sl-SI" dirty="0"/>
          </a:p>
        </p:txBody>
      </p:sp>
      <p:cxnSp>
        <p:nvCxnSpPr>
          <p:cNvPr id="47" name="Raven povezovalnik 46"/>
          <p:cNvCxnSpPr/>
          <p:nvPr/>
        </p:nvCxnSpPr>
        <p:spPr>
          <a:xfrm flipH="1">
            <a:off x="2021070" y="4266580"/>
            <a:ext cx="31371" cy="4464496"/>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2393759" y="9028331"/>
            <a:ext cx="489654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ponudnik </a:t>
            </a:r>
            <a:r>
              <a:rPr lang="sl-SI" dirty="0" smtClean="0"/>
              <a:t>ne želi </a:t>
            </a:r>
            <a:r>
              <a:rPr lang="sl-SI" dirty="0" smtClean="0"/>
              <a:t>vezati</a:t>
            </a:r>
            <a:endParaRPr lang="sl-SI" dirty="0"/>
          </a:p>
        </p:txBody>
      </p:sp>
      <p:cxnSp>
        <p:nvCxnSpPr>
          <p:cNvPr id="54" name="Raven povezovalnik 53"/>
          <p:cNvCxnSpPr/>
          <p:nvPr/>
        </p:nvCxnSpPr>
        <p:spPr>
          <a:xfrm>
            <a:off x="1692399" y="412256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ven povezovalnik 54"/>
          <p:cNvCxnSpPr/>
          <p:nvPr/>
        </p:nvCxnSpPr>
        <p:spPr>
          <a:xfrm>
            <a:off x="2124447" y="1009922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2268463" y="4842644"/>
            <a:ext cx="0" cy="3384376"/>
          </a:xfrm>
          <a:prstGeom prst="line">
            <a:avLst/>
          </a:prstGeom>
        </p:spPr>
        <p:style>
          <a:lnRef idx="1">
            <a:schemeClr val="accent1"/>
          </a:lnRef>
          <a:fillRef idx="0">
            <a:schemeClr val="accent1"/>
          </a:fillRef>
          <a:effectRef idx="0">
            <a:schemeClr val="accent1"/>
          </a:effectRef>
          <a:fontRef idx="minor">
            <a:schemeClr val="tx1"/>
          </a:fontRef>
        </p:style>
      </p:cxnSp>
      <p:sp>
        <p:nvSpPr>
          <p:cNvPr id="60" name="PoljeZBesedilom 59"/>
          <p:cNvSpPr txBox="1"/>
          <p:nvPr/>
        </p:nvSpPr>
        <p:spPr>
          <a:xfrm>
            <a:off x="2556495" y="5223111"/>
            <a:ext cx="4096072" cy="646331"/>
          </a:xfrm>
          <a:prstGeom prst="rect">
            <a:avLst/>
          </a:prstGeom>
          <a:solidFill>
            <a:schemeClr val="bg1"/>
          </a:solidFill>
          <a:ln>
            <a:solidFill>
              <a:schemeClr val="accent1">
                <a:shade val="95000"/>
                <a:satMod val="105000"/>
              </a:schemeClr>
            </a:solidFill>
          </a:ln>
        </p:spPr>
        <p:txBody>
          <a:bodyPr wrap="square" rtlCol="0">
            <a:spAutoFit/>
          </a:bodyPr>
          <a:lstStyle/>
          <a:p>
            <a:pPr algn="ctr"/>
            <a:r>
              <a:rPr lang="sl-SI" dirty="0" smtClean="0"/>
              <a:t>določena oseba jo pošlje določenemu naslovniku</a:t>
            </a:r>
            <a:endParaRPr lang="sl-SI" dirty="0"/>
          </a:p>
        </p:txBody>
      </p:sp>
      <p:cxnSp>
        <p:nvCxnSpPr>
          <p:cNvPr id="61" name="Raven povezovalnik 60"/>
          <p:cNvCxnSpPr/>
          <p:nvPr/>
        </p:nvCxnSpPr>
        <p:spPr>
          <a:xfrm>
            <a:off x="2268463" y="549993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2556495" y="6077744"/>
            <a:ext cx="4096072" cy="646331"/>
          </a:xfrm>
          <a:prstGeom prst="rect">
            <a:avLst/>
          </a:prstGeom>
          <a:solidFill>
            <a:schemeClr val="bg1"/>
          </a:solidFill>
          <a:ln>
            <a:solidFill>
              <a:schemeClr val="accent1">
                <a:shade val="95000"/>
                <a:satMod val="105000"/>
              </a:schemeClr>
            </a:solidFill>
          </a:ln>
        </p:spPr>
        <p:txBody>
          <a:bodyPr wrap="square" rtlCol="0">
            <a:spAutoFit/>
          </a:bodyPr>
          <a:lstStyle/>
          <a:p>
            <a:pPr algn="ctr"/>
            <a:r>
              <a:rPr lang="sl-SI" dirty="0"/>
              <a:t>j</a:t>
            </a:r>
            <a:r>
              <a:rPr lang="sl-SI" dirty="0" smtClean="0"/>
              <a:t>e vsebinsko opredeljena (navedemo ceno, količino, kakovost …)</a:t>
            </a:r>
            <a:endParaRPr lang="sl-SI" dirty="0"/>
          </a:p>
        </p:txBody>
      </p:sp>
      <p:cxnSp>
        <p:nvCxnSpPr>
          <p:cNvPr id="76" name="Raven povezovalnik 75"/>
          <p:cNvCxnSpPr/>
          <p:nvPr/>
        </p:nvCxnSpPr>
        <p:spPr>
          <a:xfrm>
            <a:off x="2268463" y="635457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PoljeZBesedilom 76"/>
          <p:cNvSpPr txBox="1"/>
          <p:nvPr/>
        </p:nvSpPr>
        <p:spPr>
          <a:xfrm>
            <a:off x="2556495" y="6940099"/>
            <a:ext cx="4096072" cy="646331"/>
          </a:xfrm>
          <a:prstGeom prst="rect">
            <a:avLst/>
          </a:prstGeom>
          <a:solidFill>
            <a:schemeClr val="bg1"/>
          </a:solidFill>
          <a:ln>
            <a:solidFill>
              <a:schemeClr val="accent1">
                <a:shade val="95000"/>
                <a:satMod val="105000"/>
              </a:schemeClr>
            </a:solidFill>
          </a:ln>
        </p:spPr>
        <p:txBody>
          <a:bodyPr wrap="square" rtlCol="0">
            <a:spAutoFit/>
          </a:bodyPr>
          <a:lstStyle/>
          <a:p>
            <a:pPr algn="ctr"/>
            <a:r>
              <a:rPr lang="sl-SI" dirty="0" smtClean="0"/>
              <a:t>izraža željo </a:t>
            </a:r>
            <a:r>
              <a:rPr lang="sl-SI" dirty="0" err="1" smtClean="0"/>
              <a:t>ponudbnika</a:t>
            </a:r>
            <a:r>
              <a:rPr lang="sl-SI" dirty="0" smtClean="0"/>
              <a:t>, da bi blago prodal</a:t>
            </a:r>
            <a:endParaRPr lang="sl-SI" dirty="0"/>
          </a:p>
        </p:txBody>
      </p:sp>
      <p:cxnSp>
        <p:nvCxnSpPr>
          <p:cNvPr id="78" name="Raven povezovalnik 77"/>
          <p:cNvCxnSpPr/>
          <p:nvPr/>
        </p:nvCxnSpPr>
        <p:spPr>
          <a:xfrm>
            <a:off x="2268463" y="721692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9" name="PoljeZBesedilom 78"/>
          <p:cNvSpPr txBox="1"/>
          <p:nvPr/>
        </p:nvSpPr>
        <p:spPr>
          <a:xfrm>
            <a:off x="2628503" y="7949951"/>
            <a:ext cx="4024064" cy="370325"/>
          </a:xfrm>
          <a:prstGeom prst="rect">
            <a:avLst/>
          </a:prstGeom>
          <a:solidFill>
            <a:schemeClr val="bg1"/>
          </a:solidFill>
          <a:ln>
            <a:solidFill>
              <a:schemeClr val="accent1">
                <a:shade val="95000"/>
                <a:satMod val="105000"/>
              </a:schemeClr>
            </a:solidFill>
          </a:ln>
        </p:spPr>
        <p:txBody>
          <a:bodyPr wrap="square" rtlCol="0">
            <a:spAutoFit/>
          </a:bodyPr>
          <a:lstStyle/>
          <a:p>
            <a:pPr algn="ctr"/>
            <a:r>
              <a:rPr lang="sl-SI" dirty="0" smtClean="0"/>
              <a:t>ne vsebuje opozorila, da je neobvezna</a:t>
            </a:r>
            <a:endParaRPr lang="sl-SI" dirty="0"/>
          </a:p>
        </p:txBody>
      </p:sp>
      <p:cxnSp>
        <p:nvCxnSpPr>
          <p:cNvPr id="80" name="Raven povezovalnik 79"/>
          <p:cNvCxnSpPr/>
          <p:nvPr/>
        </p:nvCxnSpPr>
        <p:spPr>
          <a:xfrm>
            <a:off x="2268463" y="82267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PoljeZBesedilom 80"/>
          <p:cNvSpPr txBox="1"/>
          <p:nvPr/>
        </p:nvSpPr>
        <p:spPr>
          <a:xfrm>
            <a:off x="2375039" y="9679954"/>
            <a:ext cx="4933984" cy="923330"/>
          </a:xfrm>
          <a:prstGeom prst="rect">
            <a:avLst/>
          </a:prstGeom>
          <a:solidFill>
            <a:schemeClr val="bg1"/>
          </a:solidFill>
          <a:ln>
            <a:solidFill>
              <a:schemeClr val="accent1">
                <a:shade val="95000"/>
                <a:satMod val="105000"/>
              </a:schemeClr>
            </a:solidFill>
          </a:ln>
        </p:spPr>
        <p:txBody>
          <a:bodyPr wrap="square" rtlCol="0">
            <a:spAutoFit/>
          </a:bodyPr>
          <a:lstStyle/>
          <a:p>
            <a:pPr algn="ctr"/>
            <a:r>
              <a:rPr lang="sl-SI" dirty="0" smtClean="0"/>
              <a:t>to doseže s posebno klavzulo, npr. ponujamo vam neobvezno, pridružujemo si pravico do vmesne prodaje ali do razprodaje zalog</a:t>
            </a:r>
            <a:endParaRPr lang="sl-SI" dirty="0"/>
          </a:p>
        </p:txBody>
      </p:sp>
      <p:cxnSp>
        <p:nvCxnSpPr>
          <p:cNvPr id="82" name="Raven povezovalnik 81"/>
          <p:cNvCxnSpPr/>
          <p:nvPr/>
        </p:nvCxnSpPr>
        <p:spPr>
          <a:xfrm>
            <a:off x="2196455" y="8731076"/>
            <a:ext cx="0" cy="1410543"/>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2268463" y="447331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Zavezujoča ponudba je tista:</a:t>
            </a:r>
            <a:endParaRPr lang="sl-SI" dirty="0"/>
          </a:p>
        </p:txBody>
      </p:sp>
      <p:cxnSp>
        <p:nvCxnSpPr>
          <p:cNvPr id="35" name="Raven povezovalnik 34"/>
          <p:cNvCxnSpPr/>
          <p:nvPr/>
        </p:nvCxnSpPr>
        <p:spPr>
          <a:xfrm>
            <a:off x="1980431" y="46266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2196455" y="851505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err="1" smtClean="0"/>
              <a:t>Nezavezujoča</a:t>
            </a:r>
            <a:r>
              <a:rPr lang="sl-SI" dirty="0" smtClean="0"/>
              <a:t> ponudba:</a:t>
            </a:r>
            <a:endParaRPr lang="sl-SI" dirty="0"/>
          </a:p>
        </p:txBody>
      </p:sp>
      <p:cxnSp>
        <p:nvCxnSpPr>
          <p:cNvPr id="37" name="Raven povezovalnik 36"/>
          <p:cNvCxnSpPr/>
          <p:nvPr/>
        </p:nvCxnSpPr>
        <p:spPr>
          <a:xfrm>
            <a:off x="2196455" y="923513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Raven povezovalnik 39"/>
          <p:cNvCxnSpPr>
            <a:endCxn id="36" idx="1"/>
          </p:cNvCxnSpPr>
          <p:nvPr/>
        </p:nvCxnSpPr>
        <p:spPr>
          <a:xfrm>
            <a:off x="2036216" y="8688858"/>
            <a:ext cx="160239" cy="108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917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522164"/>
            <a:ext cx="6405840" cy="369332"/>
          </a:xfrm>
          <a:prstGeom prst="rect">
            <a:avLst/>
          </a:prstGeom>
          <a:solidFill>
            <a:srgbClr val="FFFF00"/>
          </a:solidFill>
        </p:spPr>
        <p:txBody>
          <a:bodyPr wrap="square" rtlCol="0">
            <a:spAutoFit/>
          </a:bodyPr>
          <a:lstStyle/>
          <a:p>
            <a:r>
              <a:rPr lang="sl-SI" dirty="0" smtClean="0"/>
              <a:t>1. Kaj je prodajni katalog?</a:t>
            </a:r>
            <a:endParaRPr lang="sl-SI" dirty="0"/>
          </a:p>
        </p:txBody>
      </p:sp>
      <p:sp>
        <p:nvSpPr>
          <p:cNvPr id="6" name="PoljeZBesedilom 5"/>
          <p:cNvSpPr txBox="1"/>
          <p:nvPr/>
        </p:nvSpPr>
        <p:spPr>
          <a:xfrm>
            <a:off x="2268463" y="1098228"/>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Prodajni katalog</a:t>
            </a:r>
            <a:endParaRPr lang="sl-SI" dirty="0"/>
          </a:p>
        </p:txBody>
      </p:sp>
      <p:cxnSp>
        <p:nvCxnSpPr>
          <p:cNvPr id="7" name="Raven puščični povezovalnik 6"/>
          <p:cNvCxnSpPr>
            <a:stCxn id="6" idx="2"/>
          </p:cNvCxnSpPr>
          <p:nvPr/>
        </p:nvCxnSpPr>
        <p:spPr>
          <a:xfrm>
            <a:off x="3744627" y="1467560"/>
            <a:ext cx="0" cy="10708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348583" y="1809016"/>
            <a:ext cx="1296145" cy="369332"/>
          </a:xfrm>
          <a:prstGeom prst="rect">
            <a:avLst/>
          </a:prstGeom>
          <a:noFill/>
        </p:spPr>
        <p:txBody>
          <a:bodyPr wrap="square" rtlCol="0">
            <a:spAutoFit/>
          </a:bodyPr>
          <a:lstStyle/>
          <a:p>
            <a:pPr algn="ctr"/>
            <a:r>
              <a:rPr lang="sl-SI" dirty="0" smtClean="0"/>
              <a:t>je</a:t>
            </a:r>
            <a:endParaRPr lang="sl-SI" dirty="0"/>
          </a:p>
        </p:txBody>
      </p:sp>
      <p:sp>
        <p:nvSpPr>
          <p:cNvPr id="16" name="PoljeZBesedilom 15"/>
          <p:cNvSpPr txBox="1"/>
          <p:nvPr/>
        </p:nvSpPr>
        <p:spPr>
          <a:xfrm>
            <a:off x="1413212" y="2485787"/>
            <a:ext cx="462651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seznam blaga ali storitev nekega podjetja</a:t>
            </a:r>
            <a:endParaRPr lang="sl-SI" dirty="0"/>
          </a:p>
        </p:txBody>
      </p:sp>
      <p:cxnSp>
        <p:nvCxnSpPr>
          <p:cNvPr id="33" name="Raven puščični povezovalnik 32"/>
          <p:cNvCxnSpPr/>
          <p:nvPr/>
        </p:nvCxnSpPr>
        <p:spPr>
          <a:xfrm>
            <a:off x="3762629" y="2886816"/>
            <a:ext cx="0" cy="119589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485551" y="4074432"/>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lastnostih</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8.2.2 PRODAJNI KATALOG</a:t>
            </a:r>
            <a:endParaRPr lang="sl-SI" sz="2400" dirty="0"/>
          </a:p>
        </p:txBody>
      </p:sp>
      <p:sp>
        <p:nvSpPr>
          <p:cNvPr id="22" name="PoljeZBesedilom 21"/>
          <p:cNvSpPr txBox="1"/>
          <p:nvPr/>
        </p:nvSpPr>
        <p:spPr>
          <a:xfrm>
            <a:off x="3564607" y="2898428"/>
            <a:ext cx="2556284" cy="369332"/>
          </a:xfrm>
          <a:prstGeom prst="rect">
            <a:avLst/>
          </a:prstGeom>
          <a:noFill/>
        </p:spPr>
        <p:txBody>
          <a:bodyPr wrap="square" rtlCol="0">
            <a:spAutoFit/>
          </a:bodyPr>
          <a:lstStyle/>
          <a:p>
            <a:pPr algn="ctr"/>
            <a:r>
              <a:rPr lang="sl-SI" dirty="0"/>
              <a:t>o</a:t>
            </a:r>
            <a:r>
              <a:rPr lang="sl-SI" dirty="0" smtClean="0"/>
              <a:t>premljen s podatki</a:t>
            </a:r>
            <a:endParaRPr lang="sl-SI" dirty="0"/>
          </a:p>
        </p:txBody>
      </p:sp>
      <p:cxnSp>
        <p:nvCxnSpPr>
          <p:cNvPr id="5" name="Raven povezovalnik 4"/>
          <p:cNvCxnSpPr/>
          <p:nvPr/>
        </p:nvCxnSpPr>
        <p:spPr>
          <a:xfrm>
            <a:off x="1304999" y="3402484"/>
            <a:ext cx="4904679"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3005831" y="4050556"/>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kakovosti</a:t>
            </a:r>
            <a:endParaRPr lang="sl-SI" dirty="0"/>
          </a:p>
        </p:txBody>
      </p:sp>
      <p:sp>
        <p:nvSpPr>
          <p:cNvPr id="20" name="PoljeZBesedilom 19"/>
          <p:cNvSpPr txBox="1"/>
          <p:nvPr/>
        </p:nvSpPr>
        <p:spPr>
          <a:xfrm>
            <a:off x="5390230" y="4082711"/>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ceni</a:t>
            </a:r>
            <a:endParaRPr lang="sl-SI" dirty="0"/>
          </a:p>
        </p:txBody>
      </p:sp>
      <p:cxnSp>
        <p:nvCxnSpPr>
          <p:cNvPr id="27" name="Raven puščični povezovalnik 26"/>
          <p:cNvCxnSpPr/>
          <p:nvPr/>
        </p:nvCxnSpPr>
        <p:spPr>
          <a:xfrm>
            <a:off x="1332359" y="3402484"/>
            <a:ext cx="0" cy="5876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8" name="Raven puščični povezovalnik 27"/>
          <p:cNvCxnSpPr/>
          <p:nvPr/>
        </p:nvCxnSpPr>
        <p:spPr>
          <a:xfrm>
            <a:off x="6084887" y="3402484"/>
            <a:ext cx="0" cy="5876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1" name="Levi zaviti oklepaj 10"/>
          <p:cNvSpPr/>
          <p:nvPr/>
        </p:nvSpPr>
        <p:spPr>
          <a:xfrm rot="16200000">
            <a:off x="3528603" y="1494271"/>
            <a:ext cx="530981" cy="674182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9" name="PoljeZBesedilom 28"/>
          <p:cNvSpPr txBox="1"/>
          <p:nvPr/>
        </p:nvSpPr>
        <p:spPr>
          <a:xfrm>
            <a:off x="2646448" y="5274692"/>
            <a:ext cx="2556284" cy="369332"/>
          </a:xfrm>
          <a:prstGeom prst="rect">
            <a:avLst/>
          </a:prstGeom>
          <a:noFill/>
        </p:spPr>
        <p:txBody>
          <a:bodyPr wrap="square" rtlCol="0">
            <a:spAutoFit/>
          </a:bodyPr>
          <a:lstStyle/>
          <a:p>
            <a:pPr algn="ctr"/>
            <a:r>
              <a:rPr lang="sl-SI" dirty="0" smtClean="0"/>
              <a:t>tega blaga oz. storitev</a:t>
            </a:r>
            <a:endParaRPr lang="sl-SI" dirty="0"/>
          </a:p>
        </p:txBody>
      </p:sp>
      <p:sp>
        <p:nvSpPr>
          <p:cNvPr id="30" name="PoljeZBesedilom 29"/>
          <p:cNvSpPr txBox="1"/>
          <p:nvPr/>
        </p:nvSpPr>
        <p:spPr>
          <a:xfrm>
            <a:off x="5742135" y="954212"/>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papirni obliki</a:t>
            </a:r>
            <a:endParaRPr lang="sl-SI" dirty="0"/>
          </a:p>
        </p:txBody>
      </p:sp>
      <p:sp>
        <p:nvSpPr>
          <p:cNvPr id="32" name="PoljeZBesedilom 31"/>
          <p:cNvSpPr txBox="1"/>
          <p:nvPr/>
        </p:nvSpPr>
        <p:spPr>
          <a:xfrm>
            <a:off x="5724847" y="1602284"/>
            <a:ext cx="1638896" cy="646331"/>
          </a:xfrm>
          <a:prstGeom prst="rect">
            <a:avLst/>
          </a:prstGeom>
          <a:noFill/>
          <a:ln>
            <a:solidFill>
              <a:schemeClr val="accent1">
                <a:shade val="95000"/>
                <a:satMod val="105000"/>
              </a:schemeClr>
            </a:solidFill>
          </a:ln>
        </p:spPr>
        <p:txBody>
          <a:bodyPr wrap="square" rtlCol="0">
            <a:spAutoFit/>
          </a:bodyPr>
          <a:lstStyle/>
          <a:p>
            <a:pPr algn="ctr"/>
            <a:r>
              <a:rPr lang="sl-SI" dirty="0" smtClean="0"/>
              <a:t>elektronski obliki</a:t>
            </a:r>
            <a:endParaRPr lang="sl-SI" dirty="0"/>
          </a:p>
        </p:txBody>
      </p:sp>
      <p:cxnSp>
        <p:nvCxnSpPr>
          <p:cNvPr id="36" name="Raven povezovalnik 35"/>
          <p:cNvCxnSpPr/>
          <p:nvPr/>
        </p:nvCxnSpPr>
        <p:spPr>
          <a:xfrm>
            <a:off x="5220791" y="1173988"/>
            <a:ext cx="4493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Raven puščični povezovalnik 36"/>
          <p:cNvCxnSpPr/>
          <p:nvPr/>
        </p:nvCxnSpPr>
        <p:spPr>
          <a:xfrm>
            <a:off x="5220791" y="1458268"/>
            <a:ext cx="0" cy="36379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8" name="Raven povezovalnik 37"/>
          <p:cNvCxnSpPr/>
          <p:nvPr/>
        </p:nvCxnSpPr>
        <p:spPr>
          <a:xfrm>
            <a:off x="5220791" y="1822060"/>
            <a:ext cx="44933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180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8.2.2 PRODAJNI KATALOG</a:t>
            </a:r>
            <a:endParaRPr lang="sl-SI" sz="2400" dirty="0"/>
          </a:p>
        </p:txBody>
      </p:sp>
      <p:sp>
        <p:nvSpPr>
          <p:cNvPr id="39" name="PoljeZBesedilom 38"/>
          <p:cNvSpPr txBox="1"/>
          <p:nvPr/>
        </p:nvSpPr>
        <p:spPr>
          <a:xfrm>
            <a:off x="540271" y="666180"/>
            <a:ext cx="6405840" cy="369332"/>
          </a:xfrm>
          <a:prstGeom prst="rect">
            <a:avLst/>
          </a:prstGeom>
          <a:solidFill>
            <a:srgbClr val="FFFF00"/>
          </a:solidFill>
        </p:spPr>
        <p:txBody>
          <a:bodyPr wrap="square" rtlCol="0">
            <a:spAutoFit/>
          </a:bodyPr>
          <a:lstStyle/>
          <a:p>
            <a:r>
              <a:rPr lang="sl-SI" dirty="0" smtClean="0"/>
              <a:t>2. Kaj vsebuje prodajni katalog?</a:t>
            </a:r>
            <a:endParaRPr lang="sl-SI" dirty="0"/>
          </a:p>
        </p:txBody>
      </p:sp>
      <p:sp>
        <p:nvSpPr>
          <p:cNvPr id="40" name="PoljeZBesedilom 39"/>
          <p:cNvSpPr txBox="1"/>
          <p:nvPr/>
        </p:nvSpPr>
        <p:spPr>
          <a:xfrm>
            <a:off x="612279" y="1235462"/>
            <a:ext cx="381642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Prodajni katalog vsebuje</a:t>
            </a:r>
            <a:endParaRPr lang="sl-SI" dirty="0"/>
          </a:p>
        </p:txBody>
      </p:sp>
      <p:cxnSp>
        <p:nvCxnSpPr>
          <p:cNvPr id="41" name="Raven puščični povezovalnik 40"/>
          <p:cNvCxnSpPr/>
          <p:nvPr/>
        </p:nvCxnSpPr>
        <p:spPr>
          <a:xfrm>
            <a:off x="612279" y="1604794"/>
            <a:ext cx="0" cy="388592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972319" y="1791970"/>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naslovnico, kazalo</a:t>
            </a:r>
            <a:endParaRPr lang="sl-SI" dirty="0"/>
          </a:p>
        </p:txBody>
      </p:sp>
      <p:cxnSp>
        <p:nvCxnSpPr>
          <p:cNvPr id="43" name="Raven povezovalnik 42"/>
          <p:cNvCxnSpPr/>
          <p:nvPr/>
        </p:nvCxnSpPr>
        <p:spPr>
          <a:xfrm>
            <a:off x="612279" y="211513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972319" y="2547680"/>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splošne pogoje poslovanja</a:t>
            </a:r>
            <a:endParaRPr lang="sl-SI" dirty="0"/>
          </a:p>
        </p:txBody>
      </p:sp>
      <p:cxnSp>
        <p:nvCxnSpPr>
          <p:cNvPr id="45" name="Raven povezovalnik 44"/>
          <p:cNvCxnSpPr/>
          <p:nvPr/>
        </p:nvCxnSpPr>
        <p:spPr>
          <a:xfrm>
            <a:off x="612279" y="268995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972319" y="2907720"/>
            <a:ext cx="0" cy="554697"/>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332359" y="3123744"/>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aročanje, dobavo, prevzem, prodajne cene, plačilne pogoje, bonitete</a:t>
            </a:r>
            <a:endParaRPr lang="sl-SI" dirty="0"/>
          </a:p>
        </p:txBody>
      </p:sp>
      <p:cxnSp>
        <p:nvCxnSpPr>
          <p:cNvPr id="48" name="Raven povezovalnik 47"/>
          <p:cNvCxnSpPr/>
          <p:nvPr/>
        </p:nvCxnSpPr>
        <p:spPr>
          <a:xfrm>
            <a:off x="972319" y="344690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972319" y="391583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naročilnico</a:t>
            </a:r>
            <a:endParaRPr lang="sl-SI" dirty="0"/>
          </a:p>
        </p:txBody>
      </p:sp>
      <p:cxnSp>
        <p:nvCxnSpPr>
          <p:cNvPr id="50" name="Raven povezovalnik 49"/>
          <p:cNvCxnSpPr/>
          <p:nvPr/>
        </p:nvCxnSpPr>
        <p:spPr>
          <a:xfrm>
            <a:off x="612279" y="413011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PoljeZBesedilom 50"/>
          <p:cNvSpPr txBox="1"/>
          <p:nvPr/>
        </p:nvSpPr>
        <p:spPr>
          <a:xfrm>
            <a:off x="972319" y="5265400"/>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slikovni material</a:t>
            </a:r>
            <a:endParaRPr lang="sl-SI" dirty="0"/>
          </a:p>
        </p:txBody>
      </p:sp>
      <p:cxnSp>
        <p:nvCxnSpPr>
          <p:cNvPr id="52" name="Raven povezovalnik 51"/>
          <p:cNvCxnSpPr/>
          <p:nvPr/>
        </p:nvCxnSpPr>
        <p:spPr>
          <a:xfrm>
            <a:off x="612279" y="549071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692671" y="5841464"/>
            <a:ext cx="6405840" cy="646331"/>
          </a:xfrm>
          <a:prstGeom prst="rect">
            <a:avLst/>
          </a:prstGeom>
          <a:solidFill>
            <a:srgbClr val="FFFF00"/>
          </a:solidFill>
        </p:spPr>
        <p:txBody>
          <a:bodyPr wrap="square" rtlCol="0">
            <a:spAutoFit/>
          </a:bodyPr>
          <a:lstStyle/>
          <a:p>
            <a:r>
              <a:rPr lang="sl-SI" dirty="0" smtClean="0"/>
              <a:t>3. Komu podjetja naročijo katalog zaradi zahtevnosti oblikovanja le-tega?</a:t>
            </a:r>
            <a:endParaRPr lang="sl-SI" dirty="0"/>
          </a:p>
        </p:txBody>
      </p:sp>
      <p:sp>
        <p:nvSpPr>
          <p:cNvPr id="60" name="PoljeZBesedilom 59"/>
          <p:cNvSpPr txBox="1"/>
          <p:nvPr/>
        </p:nvSpPr>
        <p:spPr>
          <a:xfrm>
            <a:off x="791914" y="6849577"/>
            <a:ext cx="1638896" cy="646331"/>
          </a:xfrm>
          <a:prstGeom prst="rect">
            <a:avLst/>
          </a:prstGeom>
          <a:noFill/>
          <a:ln>
            <a:solidFill>
              <a:schemeClr val="accent1">
                <a:shade val="95000"/>
                <a:satMod val="105000"/>
              </a:schemeClr>
            </a:solidFill>
          </a:ln>
        </p:spPr>
        <p:txBody>
          <a:bodyPr wrap="square" rtlCol="0">
            <a:spAutoFit/>
          </a:bodyPr>
          <a:lstStyle/>
          <a:p>
            <a:pPr algn="ctr"/>
            <a:r>
              <a:rPr lang="sl-SI" dirty="0"/>
              <a:t>z</a:t>
            </a:r>
            <a:r>
              <a:rPr lang="sl-SI" dirty="0" smtClean="0"/>
              <a:t>unanjim izvajalcem</a:t>
            </a:r>
            <a:endParaRPr lang="sl-SI" dirty="0"/>
          </a:p>
        </p:txBody>
      </p:sp>
      <p:cxnSp>
        <p:nvCxnSpPr>
          <p:cNvPr id="66" name="Raven puščični povezovalnik 65"/>
          <p:cNvCxnSpPr/>
          <p:nvPr/>
        </p:nvCxnSpPr>
        <p:spPr>
          <a:xfrm>
            <a:off x="764679" y="7574900"/>
            <a:ext cx="0" cy="107263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7" name="Raven povezovalnik 66"/>
          <p:cNvCxnSpPr/>
          <p:nvPr/>
        </p:nvCxnSpPr>
        <p:spPr>
          <a:xfrm>
            <a:off x="764679" y="808524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1124719" y="8517786"/>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Oglaševalskim hišam</a:t>
            </a:r>
            <a:endParaRPr lang="sl-SI" dirty="0"/>
          </a:p>
        </p:txBody>
      </p:sp>
      <p:cxnSp>
        <p:nvCxnSpPr>
          <p:cNvPr id="69" name="Raven povezovalnik 68"/>
          <p:cNvCxnSpPr/>
          <p:nvPr/>
        </p:nvCxnSpPr>
        <p:spPr>
          <a:xfrm>
            <a:off x="764679" y="866006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2" name="PoljeZBesedilom 71"/>
          <p:cNvSpPr txBox="1"/>
          <p:nvPr/>
        </p:nvSpPr>
        <p:spPr>
          <a:xfrm>
            <a:off x="1116335" y="787376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Samostojnim oblikovalcem</a:t>
            </a:r>
            <a:endParaRPr lang="sl-SI" dirty="0"/>
          </a:p>
        </p:txBody>
      </p:sp>
      <p:sp>
        <p:nvSpPr>
          <p:cNvPr id="24" name="PoljeZBesedilom 23"/>
          <p:cNvSpPr txBox="1"/>
          <p:nvPr/>
        </p:nvSpPr>
        <p:spPr>
          <a:xfrm>
            <a:off x="972319" y="4617328"/>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seznam izdelkov ali storitev (lastnosti, kakovost, cena)</a:t>
            </a:r>
            <a:endParaRPr lang="sl-SI" dirty="0"/>
          </a:p>
        </p:txBody>
      </p:sp>
      <p:cxnSp>
        <p:nvCxnSpPr>
          <p:cNvPr id="26" name="Raven povezovalnik 25"/>
          <p:cNvCxnSpPr/>
          <p:nvPr/>
        </p:nvCxnSpPr>
        <p:spPr>
          <a:xfrm>
            <a:off x="612279" y="4770636"/>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747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oljeZBesedilom 38"/>
          <p:cNvSpPr txBox="1"/>
          <p:nvPr/>
        </p:nvSpPr>
        <p:spPr>
          <a:xfrm>
            <a:off x="540271" y="162124"/>
            <a:ext cx="6405840" cy="369332"/>
          </a:xfrm>
          <a:prstGeom prst="rect">
            <a:avLst/>
          </a:prstGeom>
          <a:solidFill>
            <a:srgbClr val="FFFF00"/>
          </a:solidFill>
        </p:spPr>
        <p:txBody>
          <a:bodyPr wrap="square" rtlCol="0">
            <a:spAutoFit/>
          </a:bodyPr>
          <a:lstStyle/>
          <a:p>
            <a:r>
              <a:rPr lang="sl-SI" dirty="0" smtClean="0"/>
              <a:t>3. Kako mora biti oblikovan katalog?</a:t>
            </a:r>
            <a:endParaRPr lang="sl-SI" dirty="0"/>
          </a:p>
        </p:txBody>
      </p:sp>
      <p:sp>
        <p:nvSpPr>
          <p:cNvPr id="40" name="PoljeZBesedilom 39"/>
          <p:cNvSpPr txBox="1"/>
          <p:nvPr/>
        </p:nvSpPr>
        <p:spPr>
          <a:xfrm>
            <a:off x="612279" y="522164"/>
            <a:ext cx="381642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Oblikovanje kataloga</a:t>
            </a:r>
            <a:endParaRPr lang="sl-SI" dirty="0"/>
          </a:p>
        </p:txBody>
      </p:sp>
      <p:cxnSp>
        <p:nvCxnSpPr>
          <p:cNvPr id="41" name="Raven puščični povezovalnik 40"/>
          <p:cNvCxnSpPr/>
          <p:nvPr/>
        </p:nvCxnSpPr>
        <p:spPr>
          <a:xfrm>
            <a:off x="612279" y="891496"/>
            <a:ext cx="0" cy="600250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972319" y="107867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Katalog naj se začne s koristmi za stranko</a:t>
            </a:r>
            <a:endParaRPr lang="sl-SI" dirty="0"/>
          </a:p>
        </p:txBody>
      </p:sp>
      <p:cxnSp>
        <p:nvCxnSpPr>
          <p:cNvPr id="43" name="Raven povezovalnik 42"/>
          <p:cNvCxnSpPr/>
          <p:nvPr/>
        </p:nvCxnSpPr>
        <p:spPr>
          <a:xfrm>
            <a:off x="612279" y="140183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972319" y="183438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Upoštevati pravila pri gibanju oči pri oblikovanju kat.</a:t>
            </a:r>
            <a:endParaRPr lang="sl-SI" dirty="0"/>
          </a:p>
        </p:txBody>
      </p:sp>
      <p:cxnSp>
        <p:nvCxnSpPr>
          <p:cNvPr id="45" name="Raven povezovalnik 44"/>
          <p:cNvCxnSpPr/>
          <p:nvPr/>
        </p:nvCxnSpPr>
        <p:spPr>
          <a:xfrm>
            <a:off x="612279" y="1976657"/>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972319" y="2194422"/>
            <a:ext cx="0" cy="3844006"/>
          </a:xfrm>
          <a:prstGeom prst="line">
            <a:avLst/>
          </a:prstGeom>
        </p:spPr>
        <p:style>
          <a:lnRef idx="1">
            <a:schemeClr val="accent1"/>
          </a:lnRef>
          <a:fillRef idx="0">
            <a:schemeClr val="accent1"/>
          </a:fillRef>
          <a:effectRef idx="0">
            <a:schemeClr val="accent1"/>
          </a:effectRef>
          <a:fontRef idx="minor">
            <a:schemeClr val="tx1"/>
          </a:fontRef>
        </p:style>
      </p:cxnSp>
      <p:sp>
        <p:nvSpPr>
          <p:cNvPr id="47" name="PoljeZBesedilom 46"/>
          <p:cNvSpPr txBox="1"/>
          <p:nvPr/>
        </p:nvSpPr>
        <p:spPr>
          <a:xfrm>
            <a:off x="1332359" y="2410446"/>
            <a:ext cx="4896544" cy="369332"/>
          </a:xfrm>
          <a:prstGeom prst="rect">
            <a:avLst/>
          </a:prstGeom>
          <a:noFill/>
          <a:ln>
            <a:solidFill>
              <a:schemeClr val="accent1">
                <a:shade val="95000"/>
                <a:satMod val="105000"/>
              </a:schemeClr>
            </a:solidFill>
          </a:ln>
        </p:spPr>
        <p:txBody>
          <a:bodyPr wrap="square" rtlCol="0">
            <a:spAutoFit/>
          </a:bodyPr>
          <a:lstStyle/>
          <a:p>
            <a:pPr algn="ctr"/>
            <a:r>
              <a:rPr lang="sl-SI" dirty="0" err="1" smtClean="0"/>
              <a:t>Najpej</a:t>
            </a:r>
            <a:r>
              <a:rPr lang="sl-SI" dirty="0" smtClean="0"/>
              <a:t> pogledamo velike slike, nato manjše</a:t>
            </a:r>
            <a:endParaRPr lang="sl-SI" dirty="0"/>
          </a:p>
        </p:txBody>
      </p:sp>
      <p:cxnSp>
        <p:nvCxnSpPr>
          <p:cNvPr id="48" name="Raven povezovalnik 47"/>
          <p:cNvCxnSpPr/>
          <p:nvPr/>
        </p:nvCxnSpPr>
        <p:spPr>
          <a:xfrm>
            <a:off x="972319" y="273361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1404367" y="3121234"/>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Večjo pozornost pritegnejo barvne slike kot črno-bele</a:t>
            </a:r>
            <a:endParaRPr lang="sl-SI" dirty="0"/>
          </a:p>
        </p:txBody>
      </p:sp>
      <p:cxnSp>
        <p:nvCxnSpPr>
          <p:cNvPr id="25" name="Raven povezovalnik 24"/>
          <p:cNvCxnSpPr/>
          <p:nvPr/>
        </p:nvCxnSpPr>
        <p:spPr>
          <a:xfrm>
            <a:off x="1044327" y="344439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1332359" y="4059079"/>
            <a:ext cx="489654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Tople barve imajo prednost pred hladnimi</a:t>
            </a:r>
            <a:endParaRPr lang="sl-SI" dirty="0"/>
          </a:p>
        </p:txBody>
      </p:sp>
      <p:cxnSp>
        <p:nvCxnSpPr>
          <p:cNvPr id="28" name="Raven povezovalnik 27"/>
          <p:cNvCxnSpPr/>
          <p:nvPr/>
        </p:nvCxnSpPr>
        <p:spPr>
          <a:xfrm>
            <a:off x="972319" y="438224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1332359" y="4851167"/>
            <a:ext cx="489654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Na sliki prej opazimo ljudi kot stvari</a:t>
            </a:r>
            <a:endParaRPr lang="sl-SI" dirty="0"/>
          </a:p>
        </p:txBody>
      </p:sp>
      <p:cxnSp>
        <p:nvCxnSpPr>
          <p:cNvPr id="30" name="Raven povezovalnik 29"/>
          <p:cNvCxnSpPr/>
          <p:nvPr/>
        </p:nvCxnSpPr>
        <p:spPr>
          <a:xfrm>
            <a:off x="972319" y="517433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1404367" y="5715263"/>
            <a:ext cx="4896544" cy="646331"/>
          </a:xfrm>
          <a:prstGeom prst="rect">
            <a:avLst/>
          </a:prstGeom>
          <a:noFill/>
          <a:ln>
            <a:solidFill>
              <a:schemeClr val="accent1">
                <a:shade val="95000"/>
                <a:satMod val="105000"/>
              </a:schemeClr>
            </a:solidFill>
          </a:ln>
        </p:spPr>
        <p:txBody>
          <a:bodyPr wrap="square" rtlCol="0">
            <a:spAutoFit/>
          </a:bodyPr>
          <a:lstStyle/>
          <a:p>
            <a:pPr algn="ctr"/>
            <a:r>
              <a:rPr lang="sl-SI" dirty="0" smtClean="0"/>
              <a:t>Porabnik na sliki prepozna koristi, ker bralec velikokrat le prileti prodajni </a:t>
            </a:r>
            <a:r>
              <a:rPr lang="sl-SI" dirty="0" smtClean="0"/>
              <a:t>katalog</a:t>
            </a:r>
            <a:endParaRPr lang="sl-SI" dirty="0"/>
          </a:p>
        </p:txBody>
      </p:sp>
      <p:cxnSp>
        <p:nvCxnSpPr>
          <p:cNvPr id="32" name="Raven povezovalnik 31"/>
          <p:cNvCxnSpPr/>
          <p:nvPr/>
        </p:nvCxnSpPr>
        <p:spPr>
          <a:xfrm>
            <a:off x="1044327" y="603842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1124719" y="6570836"/>
            <a:ext cx="52565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pPr algn="ctr"/>
            <a:r>
              <a:rPr lang="sl-SI" dirty="0" smtClean="0"/>
              <a:t>Pri oblikovanju kataloga je dobro slediti modelu </a:t>
            </a:r>
            <a:r>
              <a:rPr lang="sl-SI" dirty="0" smtClean="0">
                <a:solidFill>
                  <a:srgbClr val="FF0000"/>
                </a:solidFill>
              </a:rPr>
              <a:t>ADOGA</a:t>
            </a:r>
            <a:endParaRPr lang="sl-SI" dirty="0">
              <a:solidFill>
                <a:srgbClr val="FF0000"/>
              </a:solidFill>
            </a:endParaRPr>
          </a:p>
        </p:txBody>
      </p:sp>
      <p:cxnSp>
        <p:nvCxnSpPr>
          <p:cNvPr id="37" name="Raven povezovalnik 36"/>
          <p:cNvCxnSpPr/>
          <p:nvPr/>
        </p:nvCxnSpPr>
        <p:spPr>
          <a:xfrm>
            <a:off x="684287" y="685886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Raven povezovalnik 37"/>
          <p:cNvCxnSpPr/>
          <p:nvPr/>
        </p:nvCxnSpPr>
        <p:spPr>
          <a:xfrm>
            <a:off x="1124719" y="7217167"/>
            <a:ext cx="0" cy="2834629"/>
          </a:xfrm>
          <a:prstGeom prst="line">
            <a:avLst/>
          </a:prstGeom>
        </p:spPr>
        <p:style>
          <a:lnRef idx="1">
            <a:schemeClr val="accent1"/>
          </a:lnRef>
          <a:fillRef idx="0">
            <a:schemeClr val="accent1"/>
          </a:fillRef>
          <a:effectRef idx="0">
            <a:schemeClr val="accent1"/>
          </a:effectRef>
          <a:fontRef idx="minor">
            <a:schemeClr val="tx1"/>
          </a:fontRef>
        </p:style>
      </p:cxnSp>
      <p:sp>
        <p:nvSpPr>
          <p:cNvPr id="53" name="PoljeZBesedilom 52"/>
          <p:cNvSpPr txBox="1"/>
          <p:nvPr/>
        </p:nvSpPr>
        <p:spPr>
          <a:xfrm>
            <a:off x="1404367" y="7436673"/>
            <a:ext cx="4896544" cy="369332"/>
          </a:xfrm>
          <a:prstGeom prst="rect">
            <a:avLst/>
          </a:prstGeom>
          <a:noFill/>
          <a:ln>
            <a:solidFill>
              <a:schemeClr val="accent1">
                <a:shade val="95000"/>
                <a:satMod val="105000"/>
              </a:schemeClr>
            </a:solidFill>
          </a:ln>
        </p:spPr>
        <p:txBody>
          <a:bodyPr wrap="square" rtlCol="0">
            <a:spAutoFit/>
          </a:bodyPr>
          <a:lstStyle/>
          <a:p>
            <a:r>
              <a:rPr lang="sl-SI" dirty="0" smtClean="0">
                <a:solidFill>
                  <a:srgbClr val="FF0000"/>
                </a:solidFill>
              </a:rPr>
              <a:t>A</a:t>
            </a:r>
            <a:r>
              <a:rPr lang="sl-SI" dirty="0" smtClean="0"/>
              <a:t> - </a:t>
            </a:r>
            <a:r>
              <a:rPr lang="sl-SI" dirty="0" err="1" smtClean="0"/>
              <a:t>attention</a:t>
            </a:r>
            <a:r>
              <a:rPr lang="sl-SI" dirty="0" smtClean="0"/>
              <a:t> = zbuditi pozornost</a:t>
            </a:r>
            <a:endParaRPr lang="sl-SI" dirty="0"/>
          </a:p>
        </p:txBody>
      </p:sp>
      <p:cxnSp>
        <p:nvCxnSpPr>
          <p:cNvPr id="54" name="Raven povezovalnik 53"/>
          <p:cNvCxnSpPr/>
          <p:nvPr/>
        </p:nvCxnSpPr>
        <p:spPr>
          <a:xfrm>
            <a:off x="1116335" y="765095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PoljeZBesedilom 56"/>
          <p:cNvSpPr txBox="1"/>
          <p:nvPr/>
        </p:nvSpPr>
        <p:spPr>
          <a:xfrm>
            <a:off x="1404367" y="8001704"/>
            <a:ext cx="4896544" cy="369332"/>
          </a:xfrm>
          <a:prstGeom prst="rect">
            <a:avLst/>
          </a:prstGeom>
          <a:noFill/>
          <a:ln>
            <a:solidFill>
              <a:schemeClr val="accent1">
                <a:shade val="95000"/>
                <a:satMod val="105000"/>
              </a:schemeClr>
            </a:solidFill>
          </a:ln>
        </p:spPr>
        <p:txBody>
          <a:bodyPr wrap="square" rtlCol="0">
            <a:spAutoFit/>
          </a:bodyPr>
          <a:lstStyle/>
          <a:p>
            <a:r>
              <a:rPr lang="sl-SI" dirty="0" smtClean="0">
                <a:solidFill>
                  <a:srgbClr val="FF0000"/>
                </a:solidFill>
              </a:rPr>
              <a:t>D</a:t>
            </a:r>
            <a:r>
              <a:rPr lang="sl-SI" dirty="0" smtClean="0"/>
              <a:t> </a:t>
            </a:r>
            <a:r>
              <a:rPr lang="sl-SI" dirty="0"/>
              <a:t>- </a:t>
            </a:r>
            <a:r>
              <a:rPr lang="sl-SI" dirty="0" err="1" smtClean="0"/>
              <a:t>desire</a:t>
            </a:r>
            <a:r>
              <a:rPr lang="sl-SI" dirty="0" smtClean="0"/>
              <a:t> </a:t>
            </a:r>
            <a:r>
              <a:rPr lang="sl-SI" dirty="0"/>
              <a:t>= zbuditi </a:t>
            </a:r>
            <a:r>
              <a:rPr lang="sl-SI" dirty="0" smtClean="0"/>
              <a:t>zanimanje, željo</a:t>
            </a:r>
            <a:endParaRPr lang="sl-SI" dirty="0"/>
          </a:p>
        </p:txBody>
      </p:sp>
      <p:cxnSp>
        <p:nvCxnSpPr>
          <p:cNvPr id="58" name="Raven povezovalnik 57"/>
          <p:cNvCxnSpPr/>
          <p:nvPr/>
        </p:nvCxnSpPr>
        <p:spPr>
          <a:xfrm>
            <a:off x="1116335" y="821598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1404367" y="8577768"/>
            <a:ext cx="4896544" cy="646331"/>
          </a:xfrm>
          <a:prstGeom prst="rect">
            <a:avLst/>
          </a:prstGeom>
          <a:noFill/>
          <a:ln>
            <a:solidFill>
              <a:schemeClr val="accent1">
                <a:shade val="95000"/>
                <a:satMod val="105000"/>
              </a:schemeClr>
            </a:solidFill>
          </a:ln>
        </p:spPr>
        <p:txBody>
          <a:bodyPr wrap="square" rtlCol="0">
            <a:spAutoFit/>
          </a:bodyPr>
          <a:lstStyle/>
          <a:p>
            <a:r>
              <a:rPr lang="sl-SI" dirty="0">
                <a:solidFill>
                  <a:srgbClr val="FF0000"/>
                </a:solidFill>
              </a:rPr>
              <a:t>O</a:t>
            </a:r>
            <a:r>
              <a:rPr lang="sl-SI" dirty="0" smtClean="0"/>
              <a:t> – </a:t>
            </a:r>
            <a:r>
              <a:rPr lang="sl-SI" dirty="0" err="1" smtClean="0"/>
              <a:t>selling</a:t>
            </a:r>
            <a:r>
              <a:rPr lang="sl-SI" dirty="0" smtClean="0"/>
              <a:t> </a:t>
            </a:r>
            <a:r>
              <a:rPr lang="sl-SI" dirty="0" err="1" smtClean="0"/>
              <a:t>organization</a:t>
            </a:r>
            <a:r>
              <a:rPr lang="sl-SI" dirty="0" smtClean="0"/>
              <a:t> </a:t>
            </a:r>
            <a:r>
              <a:rPr lang="sl-SI" dirty="0"/>
              <a:t>= </a:t>
            </a:r>
            <a:r>
              <a:rPr lang="sl-SI" dirty="0" smtClean="0"/>
              <a:t>optimalna prodajna tehnika in navodilo, kako izdelek naročiti</a:t>
            </a:r>
            <a:endParaRPr lang="sl-SI" dirty="0"/>
          </a:p>
        </p:txBody>
      </p:sp>
      <p:cxnSp>
        <p:nvCxnSpPr>
          <p:cNvPr id="61" name="Raven povezovalnik 60"/>
          <p:cNvCxnSpPr/>
          <p:nvPr/>
        </p:nvCxnSpPr>
        <p:spPr>
          <a:xfrm>
            <a:off x="1116335" y="886831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1404367" y="9374107"/>
            <a:ext cx="4896544" cy="369332"/>
          </a:xfrm>
          <a:prstGeom prst="rect">
            <a:avLst/>
          </a:prstGeom>
          <a:noFill/>
          <a:ln>
            <a:solidFill>
              <a:schemeClr val="accent1">
                <a:shade val="95000"/>
                <a:satMod val="105000"/>
              </a:schemeClr>
            </a:solidFill>
          </a:ln>
        </p:spPr>
        <p:txBody>
          <a:bodyPr wrap="square" rtlCol="0">
            <a:spAutoFit/>
          </a:bodyPr>
          <a:lstStyle/>
          <a:p>
            <a:r>
              <a:rPr lang="sl-SI" dirty="0" smtClean="0">
                <a:solidFill>
                  <a:srgbClr val="FF0000"/>
                </a:solidFill>
              </a:rPr>
              <a:t>G</a:t>
            </a:r>
            <a:r>
              <a:rPr lang="sl-SI" dirty="0" smtClean="0"/>
              <a:t> – </a:t>
            </a:r>
            <a:r>
              <a:rPr lang="sl-SI" dirty="0" err="1" smtClean="0"/>
              <a:t>gift</a:t>
            </a:r>
            <a:r>
              <a:rPr lang="sl-SI" dirty="0" smtClean="0"/>
              <a:t> = darilo</a:t>
            </a:r>
            <a:endParaRPr lang="sl-SI" dirty="0"/>
          </a:p>
        </p:txBody>
      </p:sp>
      <p:cxnSp>
        <p:nvCxnSpPr>
          <p:cNvPr id="63" name="Raven povezovalnik 62"/>
          <p:cNvCxnSpPr/>
          <p:nvPr/>
        </p:nvCxnSpPr>
        <p:spPr>
          <a:xfrm>
            <a:off x="1188343" y="951638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1404367" y="9867130"/>
            <a:ext cx="4896544" cy="646331"/>
          </a:xfrm>
          <a:prstGeom prst="rect">
            <a:avLst/>
          </a:prstGeom>
          <a:noFill/>
          <a:ln>
            <a:solidFill>
              <a:schemeClr val="accent1">
                <a:shade val="95000"/>
                <a:satMod val="105000"/>
              </a:schemeClr>
            </a:solidFill>
          </a:ln>
        </p:spPr>
        <p:txBody>
          <a:bodyPr wrap="square" rtlCol="0">
            <a:spAutoFit/>
          </a:bodyPr>
          <a:lstStyle/>
          <a:p>
            <a:r>
              <a:rPr lang="sl-SI" dirty="0" smtClean="0">
                <a:solidFill>
                  <a:srgbClr val="FF0000"/>
                </a:solidFill>
              </a:rPr>
              <a:t>A </a:t>
            </a:r>
            <a:r>
              <a:rPr lang="sl-SI" dirty="0" smtClean="0"/>
              <a:t>– </a:t>
            </a:r>
            <a:r>
              <a:rPr lang="sl-SI" dirty="0" err="1" smtClean="0"/>
              <a:t>address</a:t>
            </a:r>
            <a:r>
              <a:rPr lang="sl-SI" dirty="0" smtClean="0"/>
              <a:t> </a:t>
            </a:r>
            <a:r>
              <a:rPr lang="sl-SI" dirty="0" err="1" smtClean="0"/>
              <a:t>organization</a:t>
            </a:r>
            <a:r>
              <a:rPr lang="sl-SI" dirty="0" smtClean="0"/>
              <a:t> = optimalna oblika za vpis podatkov naročnika</a:t>
            </a:r>
            <a:endParaRPr lang="sl-SI" dirty="0"/>
          </a:p>
        </p:txBody>
      </p:sp>
      <p:cxnSp>
        <p:nvCxnSpPr>
          <p:cNvPr id="65" name="Raven povezovalnik 64"/>
          <p:cNvCxnSpPr/>
          <p:nvPr/>
        </p:nvCxnSpPr>
        <p:spPr>
          <a:xfrm>
            <a:off x="1188343" y="10009405"/>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7427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8.2.3 PRODAJNA POGODBA</a:t>
            </a:r>
            <a:endParaRPr lang="sl-SI" sz="2400" dirty="0"/>
          </a:p>
        </p:txBody>
      </p:sp>
      <p:sp>
        <p:nvSpPr>
          <p:cNvPr id="39" name="PoljeZBesedilom 38"/>
          <p:cNvSpPr txBox="1"/>
          <p:nvPr/>
        </p:nvSpPr>
        <p:spPr>
          <a:xfrm>
            <a:off x="540271" y="666180"/>
            <a:ext cx="6405840" cy="369332"/>
          </a:xfrm>
          <a:prstGeom prst="rect">
            <a:avLst/>
          </a:prstGeom>
          <a:solidFill>
            <a:srgbClr val="FFFF00"/>
          </a:solidFill>
        </p:spPr>
        <p:txBody>
          <a:bodyPr wrap="square" rtlCol="0">
            <a:spAutoFit/>
          </a:bodyPr>
          <a:lstStyle/>
          <a:p>
            <a:r>
              <a:rPr lang="sl-SI" dirty="0" smtClean="0"/>
              <a:t>1. Kaj je prodajana pogodba? Kako nastane?</a:t>
            </a:r>
            <a:endParaRPr lang="sl-SI" dirty="0"/>
          </a:p>
        </p:txBody>
      </p:sp>
      <p:sp>
        <p:nvSpPr>
          <p:cNvPr id="24" name="PoljeZBesedilom 23">
            <a:hlinkClick r:id="rId2" action="ppaction://hlinksldjump"/>
          </p:cNvPr>
          <p:cNvSpPr txBox="1"/>
          <p:nvPr/>
        </p:nvSpPr>
        <p:spPr>
          <a:xfrm>
            <a:off x="2268463" y="1386260"/>
            <a:ext cx="2952328" cy="369332"/>
          </a:xfrm>
          <a:prstGeom prst="rect">
            <a:avLst/>
          </a:prstGeom>
          <a:noFill/>
          <a:ln>
            <a:solidFill>
              <a:srgbClr val="FF0000"/>
            </a:solidFill>
          </a:ln>
        </p:spPr>
        <p:txBody>
          <a:bodyPr wrap="square" rtlCol="0">
            <a:spAutoFit/>
          </a:bodyPr>
          <a:lstStyle/>
          <a:p>
            <a:pPr algn="ctr"/>
            <a:r>
              <a:rPr lang="sl-SI" dirty="0" smtClean="0"/>
              <a:t>Prodajna pogodba</a:t>
            </a:r>
            <a:endParaRPr lang="sl-SI" dirty="0"/>
          </a:p>
        </p:txBody>
      </p:sp>
      <p:cxnSp>
        <p:nvCxnSpPr>
          <p:cNvPr id="25" name="Raven puščični povezovalnik 24"/>
          <p:cNvCxnSpPr>
            <a:stCxn id="24" idx="2"/>
          </p:cNvCxnSpPr>
          <p:nvPr/>
        </p:nvCxnSpPr>
        <p:spPr>
          <a:xfrm>
            <a:off x="3744627" y="1755592"/>
            <a:ext cx="0" cy="128685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3375024" y="1727716"/>
            <a:ext cx="1296145" cy="369332"/>
          </a:xfrm>
          <a:prstGeom prst="rect">
            <a:avLst/>
          </a:prstGeom>
          <a:noFill/>
        </p:spPr>
        <p:txBody>
          <a:bodyPr wrap="square" rtlCol="0">
            <a:spAutoFit/>
          </a:bodyPr>
          <a:lstStyle/>
          <a:p>
            <a:pPr algn="ctr"/>
            <a:r>
              <a:rPr lang="sl-SI" dirty="0" smtClean="0"/>
              <a:t>je</a:t>
            </a:r>
            <a:endParaRPr lang="sl-SI" dirty="0"/>
          </a:p>
        </p:txBody>
      </p:sp>
      <p:sp>
        <p:nvSpPr>
          <p:cNvPr id="27" name="PoljeZBesedilom 26"/>
          <p:cNvSpPr txBox="1"/>
          <p:nvPr/>
        </p:nvSpPr>
        <p:spPr>
          <a:xfrm>
            <a:off x="333092" y="2466380"/>
            <a:ext cx="1935371"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dvostranski</a:t>
            </a:r>
            <a:endParaRPr lang="sl-SI" dirty="0"/>
          </a:p>
        </p:txBody>
      </p:sp>
      <p:sp>
        <p:nvSpPr>
          <p:cNvPr id="33" name="PoljeZBesedilom 32"/>
          <p:cNvSpPr txBox="1"/>
          <p:nvPr/>
        </p:nvSpPr>
        <p:spPr>
          <a:xfrm>
            <a:off x="3005832" y="3008922"/>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pravni posel</a:t>
            </a:r>
            <a:endParaRPr lang="sl-SI" dirty="0"/>
          </a:p>
        </p:txBody>
      </p:sp>
      <p:sp>
        <p:nvSpPr>
          <p:cNvPr id="58" name="PoljeZBesedilom 57"/>
          <p:cNvSpPr txBox="1"/>
          <p:nvPr/>
        </p:nvSpPr>
        <p:spPr>
          <a:xfrm>
            <a:off x="5405758" y="2518461"/>
            <a:ext cx="1935371" cy="369332"/>
          </a:xfrm>
          <a:prstGeom prst="rect">
            <a:avLst/>
          </a:prstGeom>
          <a:noFill/>
          <a:ln>
            <a:solidFill>
              <a:schemeClr val="accent1">
                <a:shade val="95000"/>
                <a:satMod val="105000"/>
              </a:schemeClr>
            </a:solidFill>
          </a:ln>
        </p:spPr>
        <p:txBody>
          <a:bodyPr wrap="square" rtlCol="0">
            <a:spAutoFit/>
          </a:bodyPr>
          <a:lstStyle/>
          <a:p>
            <a:pPr algn="ctr"/>
            <a:r>
              <a:rPr lang="sl-SI" dirty="0" smtClean="0"/>
              <a:t>zavezujoči</a:t>
            </a:r>
            <a:endParaRPr lang="sl-SI" dirty="0"/>
          </a:p>
        </p:txBody>
      </p:sp>
      <p:cxnSp>
        <p:nvCxnSpPr>
          <p:cNvPr id="5" name="Raven povezovalnik 4"/>
          <p:cNvCxnSpPr/>
          <p:nvPr/>
        </p:nvCxnSpPr>
        <p:spPr>
          <a:xfrm>
            <a:off x="1044327" y="2250356"/>
            <a:ext cx="53291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Raven puščični povezovalnik 58"/>
          <p:cNvCxnSpPr/>
          <p:nvPr/>
        </p:nvCxnSpPr>
        <p:spPr>
          <a:xfrm>
            <a:off x="1116335" y="2250356"/>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1" name="Raven puščični povezovalnik 60"/>
          <p:cNvCxnSpPr/>
          <p:nvPr/>
        </p:nvCxnSpPr>
        <p:spPr>
          <a:xfrm>
            <a:off x="6372919" y="2250356"/>
            <a:ext cx="0" cy="2985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2" name="Raven povezovalnik 11"/>
          <p:cNvCxnSpPr>
            <a:stCxn id="24" idx="1"/>
          </p:cNvCxnSpPr>
          <p:nvPr/>
        </p:nvCxnSpPr>
        <p:spPr>
          <a:xfrm flipH="1">
            <a:off x="180231" y="1570926"/>
            <a:ext cx="2088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aven povezovalnik 13"/>
          <p:cNvCxnSpPr/>
          <p:nvPr/>
        </p:nvCxnSpPr>
        <p:spPr>
          <a:xfrm>
            <a:off x="180231" y="1570926"/>
            <a:ext cx="0" cy="2926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aven povezovalnik 15"/>
          <p:cNvCxnSpPr>
            <a:endCxn id="63" idx="1"/>
          </p:cNvCxnSpPr>
          <p:nvPr/>
        </p:nvCxnSpPr>
        <p:spPr>
          <a:xfrm>
            <a:off x="113005" y="4497283"/>
            <a:ext cx="2875538"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PoljeZBesedilom 61"/>
          <p:cNvSpPr txBox="1"/>
          <p:nvPr/>
        </p:nvSpPr>
        <p:spPr>
          <a:xfrm>
            <a:off x="176981" y="4013991"/>
            <a:ext cx="3060340" cy="369332"/>
          </a:xfrm>
          <a:prstGeom prst="rect">
            <a:avLst/>
          </a:prstGeom>
          <a:noFill/>
        </p:spPr>
        <p:txBody>
          <a:bodyPr wrap="square" rtlCol="0">
            <a:spAutoFit/>
          </a:bodyPr>
          <a:lstStyle/>
          <a:p>
            <a:pPr algn="ctr"/>
            <a:r>
              <a:rPr lang="sl-SI" dirty="0"/>
              <a:t>n</a:t>
            </a:r>
            <a:r>
              <a:rPr lang="sl-SI" dirty="0" smtClean="0"/>
              <a:t>astane na podlagi</a:t>
            </a:r>
            <a:endParaRPr lang="sl-SI" dirty="0"/>
          </a:p>
        </p:txBody>
      </p:sp>
      <p:sp>
        <p:nvSpPr>
          <p:cNvPr id="63" name="PoljeZBesedilom 62"/>
          <p:cNvSpPr txBox="1"/>
          <p:nvPr/>
        </p:nvSpPr>
        <p:spPr>
          <a:xfrm>
            <a:off x="2988543" y="4035618"/>
            <a:ext cx="1638896" cy="923330"/>
          </a:xfrm>
          <a:prstGeom prst="rect">
            <a:avLst/>
          </a:prstGeom>
          <a:noFill/>
          <a:ln>
            <a:solidFill>
              <a:schemeClr val="accent1">
                <a:shade val="95000"/>
                <a:satMod val="105000"/>
              </a:schemeClr>
            </a:solidFill>
          </a:ln>
        </p:spPr>
        <p:txBody>
          <a:bodyPr wrap="square" rtlCol="0">
            <a:spAutoFit/>
          </a:bodyPr>
          <a:lstStyle/>
          <a:p>
            <a:pPr algn="ctr"/>
            <a:r>
              <a:rPr lang="sl-SI" dirty="0"/>
              <a:t>s</a:t>
            </a:r>
            <a:r>
              <a:rPr lang="sl-SI" dirty="0" smtClean="0"/>
              <a:t>porazuma</a:t>
            </a:r>
            <a:br>
              <a:rPr lang="sl-SI" dirty="0" smtClean="0"/>
            </a:br>
            <a:r>
              <a:rPr lang="sl-SI" dirty="0" smtClean="0"/>
              <a:t>= soglasne izjave volj</a:t>
            </a:r>
            <a:endParaRPr lang="sl-SI" dirty="0"/>
          </a:p>
        </p:txBody>
      </p:sp>
      <p:cxnSp>
        <p:nvCxnSpPr>
          <p:cNvPr id="70" name="Raven puščični povezovalnik 69"/>
          <p:cNvCxnSpPr/>
          <p:nvPr/>
        </p:nvCxnSpPr>
        <p:spPr>
          <a:xfrm>
            <a:off x="3735782" y="5014536"/>
            <a:ext cx="0" cy="220437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PoljeZBesedilom 70"/>
          <p:cNvSpPr txBox="1"/>
          <p:nvPr/>
        </p:nvSpPr>
        <p:spPr>
          <a:xfrm>
            <a:off x="3366179" y="4986660"/>
            <a:ext cx="1296145" cy="369332"/>
          </a:xfrm>
          <a:prstGeom prst="rect">
            <a:avLst/>
          </a:prstGeom>
          <a:noFill/>
        </p:spPr>
        <p:txBody>
          <a:bodyPr wrap="square" rtlCol="0">
            <a:spAutoFit/>
          </a:bodyPr>
          <a:lstStyle/>
          <a:p>
            <a:pPr algn="ctr"/>
            <a:r>
              <a:rPr lang="sl-SI" dirty="0" smtClean="0"/>
              <a:t>med</a:t>
            </a:r>
            <a:endParaRPr lang="sl-SI" dirty="0"/>
          </a:p>
        </p:txBody>
      </p:sp>
      <p:sp>
        <p:nvSpPr>
          <p:cNvPr id="73" name="PoljeZBesedilom 72"/>
          <p:cNvSpPr txBox="1"/>
          <p:nvPr/>
        </p:nvSpPr>
        <p:spPr>
          <a:xfrm>
            <a:off x="324247" y="5725324"/>
            <a:ext cx="1935371" cy="646331"/>
          </a:xfrm>
          <a:prstGeom prst="rect">
            <a:avLst/>
          </a:prstGeom>
          <a:noFill/>
          <a:ln>
            <a:solidFill>
              <a:schemeClr val="accent1">
                <a:shade val="95000"/>
                <a:satMod val="105000"/>
              </a:schemeClr>
            </a:solidFill>
          </a:ln>
        </p:spPr>
        <p:txBody>
          <a:bodyPr wrap="square" rtlCol="0">
            <a:spAutoFit/>
          </a:bodyPr>
          <a:lstStyle/>
          <a:p>
            <a:pPr algn="ctr"/>
            <a:r>
              <a:rPr lang="sl-SI" dirty="0" smtClean="0"/>
              <a:t>ponudnikom (prodajalcem)</a:t>
            </a:r>
            <a:endParaRPr lang="sl-SI" dirty="0"/>
          </a:p>
        </p:txBody>
      </p:sp>
      <p:sp>
        <p:nvSpPr>
          <p:cNvPr id="74" name="PoljeZBesedilom 73"/>
          <p:cNvSpPr txBox="1"/>
          <p:nvPr/>
        </p:nvSpPr>
        <p:spPr>
          <a:xfrm>
            <a:off x="5396913" y="5777405"/>
            <a:ext cx="1935371" cy="646331"/>
          </a:xfrm>
          <a:prstGeom prst="rect">
            <a:avLst/>
          </a:prstGeom>
          <a:noFill/>
          <a:ln>
            <a:solidFill>
              <a:schemeClr val="accent1">
                <a:shade val="95000"/>
                <a:satMod val="105000"/>
              </a:schemeClr>
            </a:solidFill>
          </a:ln>
        </p:spPr>
        <p:txBody>
          <a:bodyPr wrap="square" rtlCol="0">
            <a:spAutoFit/>
          </a:bodyPr>
          <a:lstStyle/>
          <a:p>
            <a:pPr algn="ctr"/>
            <a:r>
              <a:rPr lang="sl-SI" dirty="0" smtClean="0"/>
              <a:t>povpraševalcem</a:t>
            </a:r>
          </a:p>
          <a:p>
            <a:pPr algn="ctr"/>
            <a:r>
              <a:rPr lang="sl-SI" dirty="0" smtClean="0"/>
              <a:t>(kupcem)</a:t>
            </a:r>
            <a:endParaRPr lang="sl-SI" dirty="0"/>
          </a:p>
        </p:txBody>
      </p:sp>
      <p:cxnSp>
        <p:nvCxnSpPr>
          <p:cNvPr id="75" name="Raven povezovalnik 74"/>
          <p:cNvCxnSpPr/>
          <p:nvPr/>
        </p:nvCxnSpPr>
        <p:spPr>
          <a:xfrm>
            <a:off x="1035482" y="5509300"/>
            <a:ext cx="53291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Raven puščični povezovalnik 75"/>
          <p:cNvCxnSpPr/>
          <p:nvPr/>
        </p:nvCxnSpPr>
        <p:spPr>
          <a:xfrm>
            <a:off x="1107490" y="5509300"/>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7" name="Raven puščični povezovalnik 76"/>
          <p:cNvCxnSpPr/>
          <p:nvPr/>
        </p:nvCxnSpPr>
        <p:spPr>
          <a:xfrm>
            <a:off x="6372919" y="5490716"/>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8" name="PoljeZBesedilom 77"/>
          <p:cNvSpPr txBox="1"/>
          <p:nvPr/>
        </p:nvSpPr>
        <p:spPr>
          <a:xfrm>
            <a:off x="3060551" y="7203970"/>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o blagu in ceni</a:t>
            </a:r>
            <a:endParaRPr lang="sl-SI" dirty="0"/>
          </a:p>
        </p:txBody>
      </p:sp>
    </p:spTree>
    <p:extLst>
      <p:ext uri="{BB962C8B-B14F-4D97-AF65-F5344CB8AC3E}">
        <p14:creationId xmlns:p14="http://schemas.microsoft.com/office/powerpoint/2010/main" val="2613391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oljeZBesedilom 38"/>
          <p:cNvSpPr txBox="1"/>
          <p:nvPr/>
        </p:nvSpPr>
        <p:spPr>
          <a:xfrm>
            <a:off x="333092" y="352349"/>
            <a:ext cx="6405840" cy="369332"/>
          </a:xfrm>
          <a:prstGeom prst="rect">
            <a:avLst/>
          </a:prstGeom>
          <a:solidFill>
            <a:srgbClr val="FFFF00"/>
          </a:solidFill>
        </p:spPr>
        <p:txBody>
          <a:bodyPr wrap="square" rtlCol="0">
            <a:spAutoFit/>
          </a:bodyPr>
          <a:lstStyle/>
          <a:p>
            <a:r>
              <a:rPr lang="sl-SI" dirty="0" smtClean="0"/>
              <a:t>2. Kateri pravni viri veljajo za vse prodajne pogodbe?</a:t>
            </a:r>
            <a:endParaRPr lang="sl-SI" dirty="0"/>
          </a:p>
        </p:txBody>
      </p:sp>
      <p:sp>
        <p:nvSpPr>
          <p:cNvPr id="28" name="PoljeZBesedilom 27"/>
          <p:cNvSpPr txBox="1"/>
          <p:nvPr/>
        </p:nvSpPr>
        <p:spPr>
          <a:xfrm>
            <a:off x="567505" y="932895"/>
            <a:ext cx="4365253"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Pravni viri za prodajne pogodbe</a:t>
            </a:r>
            <a:endParaRPr lang="sl-SI" dirty="0"/>
          </a:p>
        </p:txBody>
      </p:sp>
      <p:cxnSp>
        <p:nvCxnSpPr>
          <p:cNvPr id="29" name="Raven puščični povezovalnik 28"/>
          <p:cNvCxnSpPr/>
          <p:nvPr/>
        </p:nvCxnSpPr>
        <p:spPr>
          <a:xfrm>
            <a:off x="612279" y="1302227"/>
            <a:ext cx="0" cy="181222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0" name="Raven povezovalnik 29"/>
          <p:cNvCxnSpPr/>
          <p:nvPr/>
        </p:nvCxnSpPr>
        <p:spPr>
          <a:xfrm>
            <a:off x="612279" y="188577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972319" y="231307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Zakon o trgovini (ZT) – kupec in prodajalec podjetnika</a:t>
            </a:r>
            <a:endParaRPr lang="sl-SI" dirty="0"/>
          </a:p>
        </p:txBody>
      </p:sp>
      <p:cxnSp>
        <p:nvCxnSpPr>
          <p:cNvPr id="32" name="Raven povezovalnik 31"/>
          <p:cNvCxnSpPr/>
          <p:nvPr/>
        </p:nvCxnSpPr>
        <p:spPr>
          <a:xfrm>
            <a:off x="612279" y="24663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963935" y="167429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Obligacijski zakonik (OZ)  - vse prodajne pogodbe</a:t>
            </a:r>
            <a:endParaRPr lang="sl-SI" dirty="0"/>
          </a:p>
        </p:txBody>
      </p:sp>
      <p:sp>
        <p:nvSpPr>
          <p:cNvPr id="35" name="PoljeZBesedilom 34"/>
          <p:cNvSpPr txBox="1"/>
          <p:nvPr/>
        </p:nvSpPr>
        <p:spPr>
          <a:xfrm>
            <a:off x="1044327" y="2961144"/>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Zakon o varstvu potrošnikov  (ZVP) – kupec potrošnik</a:t>
            </a:r>
            <a:endParaRPr lang="sl-SI" dirty="0"/>
          </a:p>
        </p:txBody>
      </p:sp>
      <p:cxnSp>
        <p:nvCxnSpPr>
          <p:cNvPr id="36" name="Raven povezovalnik 35"/>
          <p:cNvCxnSpPr/>
          <p:nvPr/>
        </p:nvCxnSpPr>
        <p:spPr>
          <a:xfrm>
            <a:off x="612279" y="3114452"/>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468263" y="3618508"/>
            <a:ext cx="6405840" cy="369332"/>
          </a:xfrm>
          <a:prstGeom prst="rect">
            <a:avLst/>
          </a:prstGeom>
          <a:solidFill>
            <a:srgbClr val="FFFF00"/>
          </a:solidFill>
        </p:spPr>
        <p:txBody>
          <a:bodyPr wrap="square" rtlCol="0">
            <a:spAutoFit/>
          </a:bodyPr>
          <a:lstStyle/>
          <a:p>
            <a:r>
              <a:rPr lang="sl-SI" dirty="0" smtClean="0"/>
              <a:t>3. Kakšne so lahko določbe v pogodbi?</a:t>
            </a:r>
            <a:endParaRPr lang="sl-SI" dirty="0"/>
          </a:p>
        </p:txBody>
      </p:sp>
      <p:sp>
        <p:nvSpPr>
          <p:cNvPr id="38" name="PoljeZBesedilom 37"/>
          <p:cNvSpPr txBox="1"/>
          <p:nvPr/>
        </p:nvSpPr>
        <p:spPr>
          <a:xfrm>
            <a:off x="2268463" y="4266580"/>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Določbe v pogodbi</a:t>
            </a:r>
            <a:endParaRPr lang="sl-SI" dirty="0"/>
          </a:p>
        </p:txBody>
      </p:sp>
      <p:sp>
        <p:nvSpPr>
          <p:cNvPr id="41" name="PoljeZBesedilom 40"/>
          <p:cNvSpPr txBox="1"/>
          <p:nvPr/>
        </p:nvSpPr>
        <p:spPr>
          <a:xfrm>
            <a:off x="3636613" y="4664809"/>
            <a:ext cx="1296145" cy="369332"/>
          </a:xfrm>
          <a:prstGeom prst="rect">
            <a:avLst/>
          </a:prstGeom>
          <a:noFill/>
        </p:spPr>
        <p:txBody>
          <a:bodyPr wrap="square" rtlCol="0">
            <a:spAutoFit/>
          </a:bodyPr>
          <a:lstStyle/>
          <a:p>
            <a:pPr algn="ctr"/>
            <a:r>
              <a:rPr lang="sl-SI" dirty="0"/>
              <a:t>s</a:t>
            </a:r>
            <a:r>
              <a:rPr lang="sl-SI" dirty="0" smtClean="0"/>
              <a:t>o lahko</a:t>
            </a:r>
            <a:endParaRPr lang="sl-SI" dirty="0"/>
          </a:p>
        </p:txBody>
      </p:sp>
      <p:sp>
        <p:nvSpPr>
          <p:cNvPr id="42" name="PoljeZBesedilom 41"/>
          <p:cNvSpPr txBox="1"/>
          <p:nvPr/>
        </p:nvSpPr>
        <p:spPr>
          <a:xfrm>
            <a:off x="837148" y="5346700"/>
            <a:ext cx="1935371"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dispozitivne</a:t>
            </a:r>
            <a:endParaRPr lang="sl-SI" dirty="0"/>
          </a:p>
        </p:txBody>
      </p:sp>
      <p:sp>
        <p:nvSpPr>
          <p:cNvPr id="43" name="PoljeZBesedilom 42"/>
          <p:cNvSpPr txBox="1"/>
          <p:nvPr/>
        </p:nvSpPr>
        <p:spPr>
          <a:xfrm>
            <a:off x="4428703" y="5364109"/>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err="1" smtClean="0"/>
              <a:t>kogentne</a:t>
            </a:r>
            <a:endParaRPr lang="sl-SI" dirty="0"/>
          </a:p>
        </p:txBody>
      </p:sp>
      <p:cxnSp>
        <p:nvCxnSpPr>
          <p:cNvPr id="44" name="Raven povezovalnik 43"/>
          <p:cNvCxnSpPr/>
          <p:nvPr/>
        </p:nvCxnSpPr>
        <p:spPr>
          <a:xfrm>
            <a:off x="1764407" y="5058668"/>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Raven puščični povezovalnik 44"/>
          <p:cNvCxnSpPr/>
          <p:nvPr/>
        </p:nvCxnSpPr>
        <p:spPr>
          <a:xfrm>
            <a:off x="1764407" y="5130676"/>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46" name="Raven puščični povezovalnik 45"/>
          <p:cNvCxnSpPr/>
          <p:nvPr/>
        </p:nvCxnSpPr>
        <p:spPr>
          <a:xfrm>
            <a:off x="5220791" y="5058668"/>
            <a:ext cx="0" cy="2985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5" name="Raven puščični povezovalnik 64"/>
          <p:cNvCxnSpPr/>
          <p:nvPr/>
        </p:nvCxnSpPr>
        <p:spPr>
          <a:xfrm flipH="1">
            <a:off x="3636613" y="4698628"/>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6" name="Raven puščični povezovalnik 65"/>
          <p:cNvCxnSpPr/>
          <p:nvPr/>
        </p:nvCxnSpPr>
        <p:spPr>
          <a:xfrm>
            <a:off x="900311" y="5781003"/>
            <a:ext cx="0" cy="67768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1332359" y="5997027"/>
            <a:ext cx="2664296" cy="923330"/>
          </a:xfrm>
          <a:prstGeom prst="rect">
            <a:avLst/>
          </a:prstGeom>
          <a:noFill/>
        </p:spPr>
        <p:txBody>
          <a:bodyPr wrap="square" rtlCol="0">
            <a:spAutoFit/>
          </a:bodyPr>
          <a:lstStyle/>
          <a:p>
            <a:r>
              <a:rPr lang="sl-SI" dirty="0" smtClean="0"/>
              <a:t>določbe lahko pogodbenika sporazumno spreminjata</a:t>
            </a:r>
            <a:endParaRPr lang="sl-SI" dirty="0"/>
          </a:p>
        </p:txBody>
      </p:sp>
      <p:cxnSp>
        <p:nvCxnSpPr>
          <p:cNvPr id="67" name="Raven povezovalnik 66"/>
          <p:cNvCxnSpPr/>
          <p:nvPr/>
        </p:nvCxnSpPr>
        <p:spPr>
          <a:xfrm>
            <a:off x="900311" y="64268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4644727" y="6077419"/>
            <a:ext cx="2664296" cy="923330"/>
          </a:xfrm>
          <a:prstGeom prst="rect">
            <a:avLst/>
          </a:prstGeom>
          <a:noFill/>
        </p:spPr>
        <p:txBody>
          <a:bodyPr wrap="square" rtlCol="0">
            <a:spAutoFit/>
          </a:bodyPr>
          <a:lstStyle/>
          <a:p>
            <a:r>
              <a:rPr lang="sl-SI" dirty="0" smtClean="0"/>
              <a:t>določbe pogodbenika ne moreta spreminjati s pogodbo</a:t>
            </a:r>
            <a:endParaRPr lang="sl-SI" dirty="0"/>
          </a:p>
        </p:txBody>
      </p:sp>
      <p:cxnSp>
        <p:nvCxnSpPr>
          <p:cNvPr id="69" name="Raven puščični povezovalnik 68"/>
          <p:cNvCxnSpPr/>
          <p:nvPr/>
        </p:nvCxnSpPr>
        <p:spPr>
          <a:xfrm>
            <a:off x="4428703" y="5778748"/>
            <a:ext cx="0" cy="67768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2" name="Raven povezovalnik 71"/>
          <p:cNvCxnSpPr/>
          <p:nvPr/>
        </p:nvCxnSpPr>
        <p:spPr>
          <a:xfrm>
            <a:off x="4428703" y="6424565"/>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7546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306140"/>
            <a:ext cx="6405840" cy="369332"/>
          </a:xfrm>
          <a:prstGeom prst="rect">
            <a:avLst/>
          </a:prstGeom>
          <a:solidFill>
            <a:srgbClr val="FFFF00"/>
          </a:solidFill>
        </p:spPr>
        <p:txBody>
          <a:bodyPr wrap="square" rtlCol="0">
            <a:spAutoFit/>
          </a:bodyPr>
          <a:lstStyle/>
          <a:p>
            <a:r>
              <a:rPr lang="sl-SI" dirty="0" smtClean="0"/>
              <a:t>4. Kaj so uzance?</a:t>
            </a:r>
            <a:endParaRPr lang="sl-SI" dirty="0"/>
          </a:p>
        </p:txBody>
      </p:sp>
      <p:sp>
        <p:nvSpPr>
          <p:cNvPr id="5" name="PoljeZBesedilom 4"/>
          <p:cNvSpPr txBox="1"/>
          <p:nvPr/>
        </p:nvSpPr>
        <p:spPr>
          <a:xfrm>
            <a:off x="2412479" y="739929"/>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Uzance</a:t>
            </a:r>
            <a:endParaRPr lang="sl-SI" dirty="0"/>
          </a:p>
        </p:txBody>
      </p:sp>
      <p:sp>
        <p:nvSpPr>
          <p:cNvPr id="6" name="PoljeZBesedilom 5"/>
          <p:cNvSpPr txBox="1"/>
          <p:nvPr/>
        </p:nvSpPr>
        <p:spPr>
          <a:xfrm>
            <a:off x="3501444" y="1162685"/>
            <a:ext cx="1296145" cy="369332"/>
          </a:xfrm>
          <a:prstGeom prst="rect">
            <a:avLst/>
          </a:prstGeom>
          <a:noFill/>
        </p:spPr>
        <p:txBody>
          <a:bodyPr wrap="square" rtlCol="0">
            <a:spAutoFit/>
          </a:bodyPr>
          <a:lstStyle/>
          <a:p>
            <a:pPr algn="ctr"/>
            <a:r>
              <a:rPr lang="sl-SI" dirty="0" smtClean="0"/>
              <a:t>so</a:t>
            </a:r>
            <a:endParaRPr lang="sl-SI" dirty="0"/>
          </a:p>
        </p:txBody>
      </p:sp>
      <p:sp>
        <p:nvSpPr>
          <p:cNvPr id="7" name="PoljeZBesedilom 6"/>
          <p:cNvSpPr txBox="1"/>
          <p:nvPr/>
        </p:nvSpPr>
        <p:spPr>
          <a:xfrm>
            <a:off x="2790209" y="1604025"/>
            <a:ext cx="1935371" cy="646331"/>
          </a:xfrm>
          <a:prstGeom prst="rect">
            <a:avLst/>
          </a:prstGeom>
          <a:noFill/>
          <a:ln>
            <a:solidFill>
              <a:schemeClr val="accent1">
                <a:shade val="95000"/>
                <a:satMod val="105000"/>
              </a:schemeClr>
            </a:solidFill>
          </a:ln>
        </p:spPr>
        <p:txBody>
          <a:bodyPr wrap="square" rtlCol="0">
            <a:spAutoFit/>
          </a:bodyPr>
          <a:lstStyle/>
          <a:p>
            <a:pPr algn="ctr"/>
            <a:r>
              <a:rPr lang="sl-SI" dirty="0" smtClean="0"/>
              <a:t>ustaljene navade (običaji)</a:t>
            </a:r>
            <a:endParaRPr lang="sl-SI" dirty="0"/>
          </a:p>
        </p:txBody>
      </p:sp>
      <p:cxnSp>
        <p:nvCxnSpPr>
          <p:cNvPr id="8" name="Raven puščični povezovalnik 7"/>
          <p:cNvCxnSpPr/>
          <p:nvPr/>
        </p:nvCxnSpPr>
        <p:spPr>
          <a:xfrm flipH="1">
            <a:off x="3780629" y="1171977"/>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989548" y="2938089"/>
            <a:ext cx="1935371"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prodajalci</a:t>
            </a:r>
            <a:endParaRPr lang="sl-SI" dirty="0"/>
          </a:p>
        </p:txBody>
      </p:sp>
      <p:sp>
        <p:nvSpPr>
          <p:cNvPr id="10" name="PoljeZBesedilom 9"/>
          <p:cNvSpPr txBox="1"/>
          <p:nvPr/>
        </p:nvSpPr>
        <p:spPr>
          <a:xfrm>
            <a:off x="4581103" y="2955498"/>
            <a:ext cx="1638896" cy="374978"/>
          </a:xfrm>
          <a:prstGeom prst="rect">
            <a:avLst/>
          </a:prstGeom>
          <a:noFill/>
          <a:ln>
            <a:solidFill>
              <a:schemeClr val="accent1">
                <a:shade val="95000"/>
                <a:satMod val="105000"/>
              </a:schemeClr>
            </a:solidFill>
          </a:ln>
        </p:spPr>
        <p:txBody>
          <a:bodyPr wrap="square" rtlCol="0">
            <a:spAutoFit/>
          </a:bodyPr>
          <a:lstStyle/>
          <a:p>
            <a:pPr algn="ctr"/>
            <a:r>
              <a:rPr lang="sl-SI" dirty="0" smtClean="0"/>
              <a:t>kupci</a:t>
            </a:r>
            <a:endParaRPr lang="sl-SI" dirty="0"/>
          </a:p>
        </p:txBody>
      </p:sp>
      <p:cxnSp>
        <p:nvCxnSpPr>
          <p:cNvPr id="11" name="Raven povezovalnik 10"/>
          <p:cNvCxnSpPr/>
          <p:nvPr/>
        </p:nvCxnSpPr>
        <p:spPr>
          <a:xfrm>
            <a:off x="1916807" y="2650057"/>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uščični povezovalnik 11"/>
          <p:cNvCxnSpPr/>
          <p:nvPr/>
        </p:nvCxnSpPr>
        <p:spPr>
          <a:xfrm>
            <a:off x="1916807" y="2722065"/>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Raven puščični povezovalnik 12"/>
          <p:cNvCxnSpPr/>
          <p:nvPr/>
        </p:nvCxnSpPr>
        <p:spPr>
          <a:xfrm>
            <a:off x="5373191" y="2650057"/>
            <a:ext cx="0" cy="2985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4" name="Raven puščični povezovalnik 13"/>
          <p:cNvCxnSpPr/>
          <p:nvPr/>
        </p:nvCxnSpPr>
        <p:spPr>
          <a:xfrm flipH="1">
            <a:off x="3780631" y="2178348"/>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3653844" y="2250356"/>
            <a:ext cx="2863091" cy="369332"/>
          </a:xfrm>
          <a:prstGeom prst="rect">
            <a:avLst/>
          </a:prstGeom>
          <a:noFill/>
        </p:spPr>
        <p:txBody>
          <a:bodyPr wrap="square" rtlCol="0">
            <a:spAutoFit/>
          </a:bodyPr>
          <a:lstStyle/>
          <a:p>
            <a:pPr algn="ctr"/>
            <a:r>
              <a:rPr lang="sl-SI" dirty="0"/>
              <a:t>u</a:t>
            </a:r>
            <a:r>
              <a:rPr lang="sl-SI" dirty="0" smtClean="0"/>
              <a:t>porabljajo v poslovanju</a:t>
            </a:r>
            <a:endParaRPr lang="sl-SI" dirty="0"/>
          </a:p>
        </p:txBody>
      </p:sp>
      <p:cxnSp>
        <p:nvCxnSpPr>
          <p:cNvPr id="16" name="Raven povezovalnik 15"/>
          <p:cNvCxnSpPr/>
          <p:nvPr/>
        </p:nvCxnSpPr>
        <p:spPr>
          <a:xfrm>
            <a:off x="1908423" y="3946201"/>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aven puščični povezovalnik 16"/>
          <p:cNvCxnSpPr/>
          <p:nvPr/>
        </p:nvCxnSpPr>
        <p:spPr>
          <a:xfrm>
            <a:off x="1908423" y="4018209"/>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8" name="Raven puščični povezovalnik 17"/>
          <p:cNvCxnSpPr/>
          <p:nvPr/>
        </p:nvCxnSpPr>
        <p:spPr>
          <a:xfrm>
            <a:off x="5364807" y="3946201"/>
            <a:ext cx="0" cy="2985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1141948" y="4266580"/>
            <a:ext cx="1935371" cy="1200329"/>
          </a:xfrm>
          <a:prstGeom prst="rect">
            <a:avLst/>
          </a:prstGeom>
          <a:noFill/>
          <a:ln>
            <a:solidFill>
              <a:schemeClr val="accent1">
                <a:shade val="95000"/>
                <a:satMod val="105000"/>
              </a:schemeClr>
            </a:solidFill>
          </a:ln>
        </p:spPr>
        <p:txBody>
          <a:bodyPr wrap="square" rtlCol="0">
            <a:spAutoFit/>
          </a:bodyPr>
          <a:lstStyle/>
          <a:p>
            <a:pPr algn="ctr"/>
            <a:r>
              <a:rPr lang="sl-SI" dirty="0" smtClean="0"/>
              <a:t>na nekem prostorsko omejenem področju</a:t>
            </a:r>
            <a:endParaRPr lang="sl-SI" dirty="0"/>
          </a:p>
        </p:txBody>
      </p:sp>
      <p:sp>
        <p:nvSpPr>
          <p:cNvPr id="21" name="PoljeZBesedilom 20"/>
          <p:cNvSpPr txBox="1"/>
          <p:nvPr/>
        </p:nvSpPr>
        <p:spPr>
          <a:xfrm>
            <a:off x="4293532" y="4266580"/>
            <a:ext cx="1935371" cy="1200329"/>
          </a:xfrm>
          <a:prstGeom prst="rect">
            <a:avLst/>
          </a:prstGeom>
          <a:noFill/>
          <a:ln>
            <a:solidFill>
              <a:schemeClr val="accent1">
                <a:shade val="95000"/>
                <a:satMod val="105000"/>
              </a:schemeClr>
            </a:solidFill>
          </a:ln>
        </p:spPr>
        <p:txBody>
          <a:bodyPr wrap="square" rtlCol="0">
            <a:spAutoFit/>
          </a:bodyPr>
          <a:lstStyle/>
          <a:p>
            <a:pPr algn="ctr"/>
            <a:r>
              <a:rPr lang="sl-SI" dirty="0"/>
              <a:t>z</a:t>
            </a:r>
            <a:r>
              <a:rPr lang="sl-SI" dirty="0" smtClean="0"/>
              <a:t>a določeno stroko</a:t>
            </a:r>
          </a:p>
          <a:p>
            <a:pPr algn="ctr"/>
            <a:endParaRPr lang="sl-SI" dirty="0"/>
          </a:p>
          <a:p>
            <a:pPr algn="ctr"/>
            <a:endParaRPr lang="sl-SI" dirty="0" smtClean="0"/>
          </a:p>
          <a:p>
            <a:pPr algn="ctr"/>
            <a:endParaRPr lang="sl-SI" dirty="0"/>
          </a:p>
        </p:txBody>
      </p:sp>
      <p:sp>
        <p:nvSpPr>
          <p:cNvPr id="22" name="Desni zaviti oklepaj 21"/>
          <p:cNvSpPr/>
          <p:nvPr/>
        </p:nvSpPr>
        <p:spPr>
          <a:xfrm rot="5400000">
            <a:off x="3510599" y="2736410"/>
            <a:ext cx="540060" cy="63367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3" name="PoljeZBesedilom 22"/>
          <p:cNvSpPr txBox="1"/>
          <p:nvPr/>
        </p:nvSpPr>
        <p:spPr>
          <a:xfrm>
            <a:off x="2160451" y="6494997"/>
            <a:ext cx="345638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so dispozitivne narave</a:t>
            </a:r>
            <a:endParaRPr lang="sl-SI" dirty="0"/>
          </a:p>
        </p:txBody>
      </p:sp>
      <p:cxnSp>
        <p:nvCxnSpPr>
          <p:cNvPr id="24" name="Raven povezovalnik 23"/>
          <p:cNvCxnSpPr/>
          <p:nvPr/>
        </p:nvCxnSpPr>
        <p:spPr>
          <a:xfrm>
            <a:off x="1908423" y="3545248"/>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aven puščični povezovalnik 24"/>
          <p:cNvCxnSpPr/>
          <p:nvPr/>
        </p:nvCxnSpPr>
        <p:spPr>
          <a:xfrm>
            <a:off x="1908423" y="3258468"/>
            <a:ext cx="0" cy="2892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6" name="Raven puščični povezovalnik 25"/>
          <p:cNvCxnSpPr/>
          <p:nvPr/>
        </p:nvCxnSpPr>
        <p:spPr>
          <a:xfrm>
            <a:off x="5364807" y="3330476"/>
            <a:ext cx="0" cy="2985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7" name="Raven puščični povezovalnik 26"/>
          <p:cNvCxnSpPr/>
          <p:nvPr/>
        </p:nvCxnSpPr>
        <p:spPr>
          <a:xfrm>
            <a:off x="3780631" y="3535956"/>
            <a:ext cx="0" cy="482253"/>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300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306140"/>
            <a:ext cx="6405840" cy="369332"/>
          </a:xfrm>
          <a:prstGeom prst="rect">
            <a:avLst/>
          </a:prstGeom>
          <a:solidFill>
            <a:srgbClr val="FFFF00"/>
          </a:solidFill>
        </p:spPr>
        <p:txBody>
          <a:bodyPr wrap="square" rtlCol="0">
            <a:spAutoFit/>
          </a:bodyPr>
          <a:lstStyle/>
          <a:p>
            <a:r>
              <a:rPr lang="sl-SI" dirty="0" smtClean="0"/>
              <a:t>5. Kaj mora biti podano za nastanek prodajne pogodbe?</a:t>
            </a:r>
            <a:endParaRPr lang="sl-SI" dirty="0"/>
          </a:p>
        </p:txBody>
      </p:sp>
      <p:sp>
        <p:nvSpPr>
          <p:cNvPr id="28" name="PoljeZBesedilom 27"/>
          <p:cNvSpPr txBox="1"/>
          <p:nvPr/>
        </p:nvSpPr>
        <p:spPr>
          <a:xfrm>
            <a:off x="567505" y="932895"/>
            <a:ext cx="4365253" cy="369332"/>
          </a:xfrm>
          <a:prstGeom prst="rect">
            <a:avLst/>
          </a:prstGeom>
          <a:noFill/>
          <a:ln>
            <a:solidFill>
              <a:schemeClr val="accent1">
                <a:shade val="95000"/>
                <a:satMod val="105000"/>
              </a:schemeClr>
            </a:solidFill>
          </a:ln>
        </p:spPr>
        <p:txBody>
          <a:bodyPr wrap="square" rtlCol="0">
            <a:spAutoFit/>
          </a:bodyPr>
          <a:lstStyle/>
          <a:p>
            <a:pPr algn="ctr"/>
            <a:r>
              <a:rPr lang="sl-SI" dirty="0" smtClean="0"/>
              <a:t>Za nastanek prodajne pogodbe</a:t>
            </a:r>
            <a:endParaRPr lang="sl-SI" dirty="0"/>
          </a:p>
        </p:txBody>
      </p:sp>
      <p:cxnSp>
        <p:nvCxnSpPr>
          <p:cNvPr id="29" name="Raven puščični povezovalnik 28"/>
          <p:cNvCxnSpPr/>
          <p:nvPr/>
        </p:nvCxnSpPr>
        <p:spPr>
          <a:xfrm>
            <a:off x="612279" y="1302227"/>
            <a:ext cx="0" cy="1524193"/>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0" name="Raven povezovalnik 29"/>
          <p:cNvCxnSpPr/>
          <p:nvPr/>
        </p:nvCxnSpPr>
        <p:spPr>
          <a:xfrm>
            <a:off x="612279" y="224581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972319" y="267311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poslovna sposobnost partnerjev</a:t>
            </a:r>
            <a:endParaRPr lang="sl-SI" dirty="0"/>
          </a:p>
        </p:txBody>
      </p:sp>
      <p:cxnSp>
        <p:nvCxnSpPr>
          <p:cNvPr id="32" name="Raven povezovalnik 31"/>
          <p:cNvCxnSpPr/>
          <p:nvPr/>
        </p:nvCxnSpPr>
        <p:spPr>
          <a:xfrm>
            <a:off x="612279" y="28264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963935" y="2034332"/>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soglasna izjava volj</a:t>
            </a:r>
            <a:endParaRPr lang="sl-SI" dirty="0"/>
          </a:p>
        </p:txBody>
      </p:sp>
      <p:sp>
        <p:nvSpPr>
          <p:cNvPr id="2" name="PoljeZBesedilom 1"/>
          <p:cNvSpPr txBox="1"/>
          <p:nvPr/>
        </p:nvSpPr>
        <p:spPr>
          <a:xfrm>
            <a:off x="972319" y="1458268"/>
            <a:ext cx="5256584" cy="369332"/>
          </a:xfrm>
          <a:prstGeom prst="rect">
            <a:avLst/>
          </a:prstGeom>
          <a:noFill/>
        </p:spPr>
        <p:txBody>
          <a:bodyPr wrap="square" rtlCol="0">
            <a:spAutoFit/>
          </a:bodyPr>
          <a:lstStyle/>
          <a:p>
            <a:r>
              <a:rPr lang="sl-SI" dirty="0" smtClean="0">
                <a:solidFill>
                  <a:srgbClr val="FF0000"/>
                </a:solidFill>
              </a:rPr>
              <a:t>morata biti podani</a:t>
            </a:r>
            <a:endParaRPr lang="sl-SI" dirty="0">
              <a:solidFill>
                <a:srgbClr val="FF0000"/>
              </a:solidFill>
            </a:endParaRPr>
          </a:p>
        </p:txBody>
      </p:sp>
      <p:cxnSp>
        <p:nvCxnSpPr>
          <p:cNvPr id="36" name="Raven povezovalnik 35"/>
          <p:cNvCxnSpPr/>
          <p:nvPr/>
        </p:nvCxnSpPr>
        <p:spPr>
          <a:xfrm>
            <a:off x="612279" y="167429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684287" y="478740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1044327" y="5214709"/>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sklenjen brez prisile</a:t>
            </a:r>
            <a:endParaRPr lang="sl-SI" dirty="0"/>
          </a:p>
        </p:txBody>
      </p:sp>
      <p:cxnSp>
        <p:nvCxnSpPr>
          <p:cNvPr id="55" name="Raven povezovalnik 54"/>
          <p:cNvCxnSpPr/>
          <p:nvPr/>
        </p:nvCxnSpPr>
        <p:spPr>
          <a:xfrm>
            <a:off x="684287" y="536801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6" name="PoljeZBesedilom 55"/>
          <p:cNvSpPr txBox="1"/>
          <p:nvPr/>
        </p:nvSpPr>
        <p:spPr>
          <a:xfrm>
            <a:off x="1035943" y="4575929"/>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možen</a:t>
            </a:r>
            <a:endParaRPr lang="sl-SI" dirty="0"/>
          </a:p>
        </p:txBody>
      </p:sp>
      <p:sp>
        <p:nvSpPr>
          <p:cNvPr id="59" name="PoljeZBesedilom 58"/>
          <p:cNvSpPr txBox="1"/>
          <p:nvPr/>
        </p:nvSpPr>
        <p:spPr>
          <a:xfrm>
            <a:off x="1044327" y="5862781"/>
            <a:ext cx="52565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n</a:t>
            </a:r>
            <a:r>
              <a:rPr lang="sl-SI" dirty="0" smtClean="0"/>
              <a:t>e sme kršiti zakona ali dobrih poslovnih običajev</a:t>
            </a:r>
            <a:endParaRPr lang="sl-SI" dirty="0"/>
          </a:p>
        </p:txBody>
      </p:sp>
      <p:cxnSp>
        <p:nvCxnSpPr>
          <p:cNvPr id="60" name="Raven povezovalnik 59"/>
          <p:cNvCxnSpPr/>
          <p:nvPr/>
        </p:nvCxnSpPr>
        <p:spPr>
          <a:xfrm>
            <a:off x="684287" y="601608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540271" y="3402484"/>
            <a:ext cx="6405840" cy="369332"/>
          </a:xfrm>
          <a:prstGeom prst="rect">
            <a:avLst/>
          </a:prstGeom>
          <a:solidFill>
            <a:srgbClr val="FFFF00"/>
          </a:solidFill>
        </p:spPr>
        <p:txBody>
          <a:bodyPr wrap="square" rtlCol="0">
            <a:spAutoFit/>
          </a:bodyPr>
          <a:lstStyle/>
          <a:p>
            <a:r>
              <a:rPr lang="sl-SI" dirty="0" smtClean="0"/>
              <a:t>6. Kakšen mora biti posel?</a:t>
            </a:r>
            <a:endParaRPr lang="sl-SI" dirty="0"/>
          </a:p>
        </p:txBody>
      </p:sp>
      <p:sp>
        <p:nvSpPr>
          <p:cNvPr id="62" name="PoljeZBesedilom 61"/>
          <p:cNvSpPr txBox="1"/>
          <p:nvPr/>
        </p:nvSpPr>
        <p:spPr>
          <a:xfrm>
            <a:off x="612279" y="3906540"/>
            <a:ext cx="4365253"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Posel mora biti</a:t>
            </a:r>
            <a:endParaRPr lang="sl-SI" dirty="0"/>
          </a:p>
        </p:txBody>
      </p:sp>
      <p:cxnSp>
        <p:nvCxnSpPr>
          <p:cNvPr id="63" name="Raven puščični povezovalnik 62"/>
          <p:cNvCxnSpPr/>
          <p:nvPr/>
        </p:nvCxnSpPr>
        <p:spPr>
          <a:xfrm>
            <a:off x="657053" y="4275872"/>
            <a:ext cx="0" cy="1740217"/>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5" name="Raven povezovalnik 64"/>
          <p:cNvCxnSpPr/>
          <p:nvPr/>
        </p:nvCxnSpPr>
        <p:spPr>
          <a:xfrm>
            <a:off x="684287" y="800645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1044327" y="843375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s</a:t>
            </a:r>
            <a:r>
              <a:rPr lang="sl-SI" dirty="0" smtClean="0"/>
              <a:t>ledi neobvezni ponudbi naročilo in ga prodajalec ne zavrne</a:t>
            </a:r>
            <a:endParaRPr lang="sl-SI" dirty="0"/>
          </a:p>
        </p:txBody>
      </p:sp>
      <p:cxnSp>
        <p:nvCxnSpPr>
          <p:cNvPr id="67" name="Raven povezovalnik 66"/>
          <p:cNvCxnSpPr/>
          <p:nvPr/>
        </p:nvCxnSpPr>
        <p:spPr>
          <a:xfrm>
            <a:off x="684287" y="858706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1035943" y="7794972"/>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s</a:t>
            </a:r>
            <a:r>
              <a:rPr lang="sl-SI" dirty="0" smtClean="0"/>
              <a:t>ledi zavezujoči ponudbi, med časom vezanosti, naročilo</a:t>
            </a:r>
            <a:endParaRPr lang="sl-SI" dirty="0"/>
          </a:p>
        </p:txBody>
      </p:sp>
      <p:sp>
        <p:nvSpPr>
          <p:cNvPr id="69" name="PoljeZBesedilom 68"/>
          <p:cNvSpPr txBox="1"/>
          <p:nvPr/>
        </p:nvSpPr>
        <p:spPr>
          <a:xfrm>
            <a:off x="1044327" y="9081824"/>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sta podjetnika v stalnih poslovnih povezavah in kupec naroči blago brez poprejšnje ponudbe, prodajalec pa molči</a:t>
            </a:r>
            <a:endParaRPr lang="sl-SI" dirty="0"/>
          </a:p>
        </p:txBody>
      </p:sp>
      <p:cxnSp>
        <p:nvCxnSpPr>
          <p:cNvPr id="70" name="Raven povezovalnik 69"/>
          <p:cNvCxnSpPr/>
          <p:nvPr/>
        </p:nvCxnSpPr>
        <p:spPr>
          <a:xfrm>
            <a:off x="684287" y="923513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PoljeZBesedilom 70"/>
          <p:cNvSpPr txBox="1"/>
          <p:nvPr/>
        </p:nvSpPr>
        <p:spPr>
          <a:xfrm>
            <a:off x="540271" y="6621527"/>
            <a:ext cx="6405840" cy="369332"/>
          </a:xfrm>
          <a:prstGeom prst="rect">
            <a:avLst/>
          </a:prstGeom>
          <a:solidFill>
            <a:srgbClr val="FFFF00"/>
          </a:solidFill>
        </p:spPr>
        <p:txBody>
          <a:bodyPr wrap="square" rtlCol="0">
            <a:spAutoFit/>
          </a:bodyPr>
          <a:lstStyle/>
          <a:p>
            <a:r>
              <a:rPr lang="sl-SI" dirty="0" smtClean="0"/>
              <a:t>7. Kdaj so prodajne pogodbe veljavno sklenjene?</a:t>
            </a:r>
            <a:endParaRPr lang="sl-SI" dirty="0"/>
          </a:p>
        </p:txBody>
      </p:sp>
      <p:sp>
        <p:nvSpPr>
          <p:cNvPr id="72" name="PoljeZBesedilom 71"/>
          <p:cNvSpPr txBox="1"/>
          <p:nvPr/>
        </p:nvSpPr>
        <p:spPr>
          <a:xfrm>
            <a:off x="612279" y="7125583"/>
            <a:ext cx="5400600"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Prodajne pogodbe so veljavno sklenjene, kadar</a:t>
            </a:r>
            <a:endParaRPr lang="sl-SI" dirty="0"/>
          </a:p>
        </p:txBody>
      </p:sp>
      <p:cxnSp>
        <p:nvCxnSpPr>
          <p:cNvPr id="73" name="Raven puščični povezovalnik 72"/>
          <p:cNvCxnSpPr/>
          <p:nvPr/>
        </p:nvCxnSpPr>
        <p:spPr>
          <a:xfrm>
            <a:off x="657053" y="7494915"/>
            <a:ext cx="0" cy="261534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1044327" y="9956953"/>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prodajalec potrdi naročilo ali takoj dobavi blago</a:t>
            </a:r>
            <a:endParaRPr lang="sl-SI" dirty="0"/>
          </a:p>
        </p:txBody>
      </p:sp>
      <p:cxnSp>
        <p:nvCxnSpPr>
          <p:cNvPr id="76" name="Raven povezovalnik 75"/>
          <p:cNvCxnSpPr/>
          <p:nvPr/>
        </p:nvCxnSpPr>
        <p:spPr>
          <a:xfrm>
            <a:off x="684287" y="10110261"/>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7632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90116"/>
            <a:ext cx="6405840" cy="369332"/>
          </a:xfrm>
          <a:prstGeom prst="rect">
            <a:avLst/>
          </a:prstGeom>
          <a:solidFill>
            <a:srgbClr val="FFFF00"/>
          </a:solidFill>
        </p:spPr>
        <p:txBody>
          <a:bodyPr wrap="square" rtlCol="0">
            <a:spAutoFit/>
          </a:bodyPr>
          <a:lstStyle/>
          <a:p>
            <a:r>
              <a:rPr lang="sl-SI" dirty="0" smtClean="0"/>
              <a:t>8. Katere so zakonske sestavine prodajne pogodbe?</a:t>
            </a:r>
            <a:endParaRPr lang="sl-SI" dirty="0"/>
          </a:p>
        </p:txBody>
      </p:sp>
      <p:cxnSp>
        <p:nvCxnSpPr>
          <p:cNvPr id="65" name="Raven povezovalnik 64"/>
          <p:cNvCxnSpPr/>
          <p:nvPr/>
        </p:nvCxnSpPr>
        <p:spPr>
          <a:xfrm>
            <a:off x="684287" y="130041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1044327" y="1665000"/>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Kdo kupuje (kupec)?</a:t>
            </a:r>
            <a:endParaRPr lang="sl-SI" dirty="0"/>
          </a:p>
        </p:txBody>
      </p:sp>
      <p:cxnSp>
        <p:nvCxnSpPr>
          <p:cNvPr id="67" name="Raven povezovalnik 66"/>
          <p:cNvCxnSpPr/>
          <p:nvPr/>
        </p:nvCxnSpPr>
        <p:spPr>
          <a:xfrm>
            <a:off x="684287" y="181830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PoljeZBesedilom 67"/>
          <p:cNvSpPr txBox="1"/>
          <p:nvPr/>
        </p:nvSpPr>
        <p:spPr>
          <a:xfrm>
            <a:off x="1035943" y="1088936"/>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Kdo prodaja (prodajalec)?</a:t>
            </a:r>
            <a:endParaRPr lang="sl-SI" dirty="0"/>
          </a:p>
        </p:txBody>
      </p:sp>
      <p:sp>
        <p:nvSpPr>
          <p:cNvPr id="72" name="PoljeZBesedilom 71"/>
          <p:cNvSpPr txBox="1"/>
          <p:nvPr/>
        </p:nvSpPr>
        <p:spPr>
          <a:xfrm>
            <a:off x="612279" y="522164"/>
            <a:ext cx="5400600" cy="369332"/>
          </a:xfrm>
          <a:prstGeom prst="rect">
            <a:avLst/>
          </a:prstGeom>
          <a:solidFill>
            <a:srgbClr val="FFC000"/>
          </a:solidFill>
          <a:ln>
            <a:solidFill>
              <a:srgbClr val="FFC000"/>
            </a:solidFill>
          </a:ln>
        </p:spPr>
        <p:txBody>
          <a:bodyPr wrap="square" rtlCol="0">
            <a:spAutoFit/>
          </a:bodyPr>
          <a:lstStyle/>
          <a:p>
            <a:pPr algn="ctr"/>
            <a:r>
              <a:rPr lang="sl-SI" dirty="0" smtClean="0"/>
              <a:t>Zakonske sestavine prodajne pogodbe</a:t>
            </a:r>
            <a:endParaRPr lang="sl-SI" dirty="0"/>
          </a:p>
        </p:txBody>
      </p:sp>
      <p:cxnSp>
        <p:nvCxnSpPr>
          <p:cNvPr id="73" name="Raven puščični povezovalnik 72"/>
          <p:cNvCxnSpPr/>
          <p:nvPr/>
        </p:nvCxnSpPr>
        <p:spPr>
          <a:xfrm>
            <a:off x="657053" y="963504"/>
            <a:ext cx="0" cy="265500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1044327" y="2826420"/>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Koliko kupuje (količina)?</a:t>
            </a:r>
            <a:endParaRPr lang="sl-SI" dirty="0"/>
          </a:p>
        </p:txBody>
      </p:sp>
      <p:cxnSp>
        <p:nvCxnSpPr>
          <p:cNvPr id="76" name="Raven povezovalnik 75"/>
          <p:cNvCxnSpPr/>
          <p:nvPr/>
        </p:nvCxnSpPr>
        <p:spPr>
          <a:xfrm>
            <a:off x="684287" y="301108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1044327" y="2241064"/>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Kaj kupuje (vrsta blaga, kakovost)?</a:t>
            </a:r>
            <a:endParaRPr lang="sl-SI" dirty="0"/>
          </a:p>
        </p:txBody>
      </p:sp>
      <p:cxnSp>
        <p:nvCxnSpPr>
          <p:cNvPr id="35" name="Raven povezovalnik 34"/>
          <p:cNvCxnSpPr/>
          <p:nvPr/>
        </p:nvCxnSpPr>
        <p:spPr>
          <a:xfrm>
            <a:off x="684287" y="239437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PoljeZBesedilom 37"/>
          <p:cNvSpPr txBox="1"/>
          <p:nvPr/>
        </p:nvSpPr>
        <p:spPr>
          <a:xfrm>
            <a:off x="1116335" y="3402484"/>
            <a:ext cx="5829776"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 kakšni ceni kupuje (cena)?</a:t>
            </a:r>
            <a:endParaRPr lang="sl-SI" dirty="0"/>
          </a:p>
        </p:txBody>
      </p:sp>
      <p:cxnSp>
        <p:nvCxnSpPr>
          <p:cNvPr id="40" name="Raven povezovalnik 39"/>
          <p:cNvCxnSpPr/>
          <p:nvPr/>
        </p:nvCxnSpPr>
        <p:spPr>
          <a:xfrm>
            <a:off x="759167" y="53541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PoljeZBesedilom 40"/>
          <p:cNvSpPr txBox="1"/>
          <p:nvPr/>
        </p:nvSpPr>
        <p:spPr>
          <a:xfrm>
            <a:off x="1335231" y="5781480"/>
            <a:ext cx="5610880" cy="378623"/>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Kdaj bo prodajalec dobavil (dobavni rok)?</a:t>
            </a:r>
            <a:endParaRPr lang="sl-SI" dirty="0"/>
          </a:p>
        </p:txBody>
      </p:sp>
      <p:sp>
        <p:nvSpPr>
          <p:cNvPr id="43" name="PoljeZBesedilom 42"/>
          <p:cNvSpPr txBox="1"/>
          <p:nvPr/>
        </p:nvSpPr>
        <p:spPr>
          <a:xfrm>
            <a:off x="1110822" y="5142700"/>
            <a:ext cx="5835289"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Dobavni pogoji</a:t>
            </a:r>
            <a:endParaRPr lang="sl-SI" dirty="0"/>
          </a:p>
        </p:txBody>
      </p:sp>
      <p:sp>
        <p:nvSpPr>
          <p:cNvPr id="44" name="PoljeZBesedilom 43"/>
          <p:cNvSpPr txBox="1"/>
          <p:nvPr/>
        </p:nvSpPr>
        <p:spPr>
          <a:xfrm>
            <a:off x="1407239" y="6429553"/>
            <a:ext cx="5538872"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Kam bo prodajalec dobavil (kraj dobave)?</a:t>
            </a:r>
            <a:endParaRPr lang="sl-SI" dirty="0"/>
          </a:p>
        </p:txBody>
      </p:sp>
      <p:sp>
        <p:nvSpPr>
          <p:cNvPr id="45" name="PoljeZBesedilom 44"/>
          <p:cNvSpPr txBox="1"/>
          <p:nvPr/>
        </p:nvSpPr>
        <p:spPr>
          <a:xfrm>
            <a:off x="687159" y="4473312"/>
            <a:ext cx="5400600" cy="369332"/>
          </a:xfrm>
          <a:prstGeom prst="rect">
            <a:avLst/>
          </a:prstGeom>
          <a:solidFill>
            <a:srgbClr val="FFC000"/>
          </a:solidFill>
          <a:ln>
            <a:solidFill>
              <a:srgbClr val="FFC000"/>
            </a:solidFill>
          </a:ln>
        </p:spPr>
        <p:txBody>
          <a:bodyPr wrap="square" rtlCol="0">
            <a:spAutoFit/>
          </a:bodyPr>
          <a:lstStyle/>
          <a:p>
            <a:pPr algn="ctr"/>
            <a:r>
              <a:rPr lang="sl-SI" dirty="0" smtClean="0"/>
              <a:t>Redne sestavine prodajne pogodbe</a:t>
            </a:r>
            <a:endParaRPr lang="sl-SI" dirty="0"/>
          </a:p>
        </p:txBody>
      </p:sp>
      <p:sp>
        <p:nvSpPr>
          <p:cNvPr id="46" name="PoljeZBesedilom 45"/>
          <p:cNvSpPr txBox="1"/>
          <p:nvPr/>
        </p:nvSpPr>
        <p:spPr>
          <a:xfrm>
            <a:off x="1407239" y="7137608"/>
            <a:ext cx="5538872"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Kdo krije stroške dobave (prenos stroškov)?</a:t>
            </a:r>
            <a:endParaRPr lang="sl-SI" dirty="0"/>
          </a:p>
        </p:txBody>
      </p:sp>
      <p:cxnSp>
        <p:nvCxnSpPr>
          <p:cNvPr id="47" name="Raven povezovalnik 46"/>
          <p:cNvCxnSpPr/>
          <p:nvPr/>
        </p:nvCxnSpPr>
        <p:spPr>
          <a:xfrm>
            <a:off x="1116335" y="732227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Raven povezovalnik 47"/>
          <p:cNvCxnSpPr/>
          <p:nvPr/>
        </p:nvCxnSpPr>
        <p:spPr>
          <a:xfrm>
            <a:off x="1116335" y="658286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PoljeZBesedilom 48"/>
          <p:cNvSpPr txBox="1"/>
          <p:nvPr/>
        </p:nvSpPr>
        <p:spPr>
          <a:xfrm>
            <a:off x="1479247" y="7857688"/>
            <a:ext cx="546686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Kdo je odgovoren za dobavo (prenos tveganja)?</a:t>
            </a:r>
            <a:endParaRPr lang="sl-SI" dirty="0"/>
          </a:p>
        </p:txBody>
      </p:sp>
      <p:cxnSp>
        <p:nvCxnSpPr>
          <p:cNvPr id="50" name="Raven povezovalnik 49"/>
          <p:cNvCxnSpPr/>
          <p:nvPr/>
        </p:nvCxnSpPr>
        <p:spPr>
          <a:xfrm>
            <a:off x="1188343" y="804235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ven puščični povezovalnik 50"/>
          <p:cNvCxnSpPr/>
          <p:nvPr/>
        </p:nvCxnSpPr>
        <p:spPr>
          <a:xfrm>
            <a:off x="684287" y="4883294"/>
            <a:ext cx="0" cy="384778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2" name="Raven puščični povezovalnik 51"/>
          <p:cNvCxnSpPr/>
          <p:nvPr/>
        </p:nvCxnSpPr>
        <p:spPr>
          <a:xfrm>
            <a:off x="1116335" y="5512033"/>
            <a:ext cx="0" cy="2530321"/>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7" name="Raven povezovalnik 56"/>
          <p:cNvCxnSpPr/>
          <p:nvPr/>
        </p:nvCxnSpPr>
        <p:spPr>
          <a:xfrm>
            <a:off x="1044327" y="592276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Raven povezovalnik 57"/>
          <p:cNvCxnSpPr/>
          <p:nvPr/>
        </p:nvCxnSpPr>
        <p:spPr>
          <a:xfrm>
            <a:off x="684287" y="8659069"/>
            <a:ext cx="578936"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jeZBesedilom 63"/>
          <p:cNvSpPr txBox="1"/>
          <p:nvPr/>
        </p:nvSpPr>
        <p:spPr>
          <a:xfrm>
            <a:off x="1551255" y="8947100"/>
            <a:ext cx="5394856"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Kdaj bo kupec plačal (plačilni rok)?</a:t>
            </a:r>
            <a:endParaRPr lang="sl-SI" dirty="0"/>
          </a:p>
        </p:txBody>
      </p:sp>
      <p:sp>
        <p:nvSpPr>
          <p:cNvPr id="74" name="PoljeZBesedilom 73"/>
          <p:cNvSpPr txBox="1"/>
          <p:nvPr/>
        </p:nvSpPr>
        <p:spPr>
          <a:xfrm>
            <a:off x="1326847" y="8443044"/>
            <a:ext cx="5619264" cy="369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Plačilni pogoji</a:t>
            </a:r>
            <a:endParaRPr lang="sl-SI" dirty="0"/>
          </a:p>
        </p:txBody>
      </p:sp>
      <p:sp>
        <p:nvSpPr>
          <p:cNvPr id="77" name="PoljeZBesedilom 76"/>
          <p:cNvSpPr txBox="1"/>
          <p:nvPr/>
        </p:nvSpPr>
        <p:spPr>
          <a:xfrm>
            <a:off x="1548383" y="9451155"/>
            <a:ext cx="539772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Kje bo plačal (kraj plačila)?</a:t>
            </a:r>
            <a:endParaRPr lang="sl-SI" dirty="0"/>
          </a:p>
        </p:txBody>
      </p:sp>
      <p:sp>
        <p:nvSpPr>
          <p:cNvPr id="78" name="PoljeZBesedilom 77"/>
          <p:cNvSpPr txBox="1"/>
          <p:nvPr/>
        </p:nvSpPr>
        <p:spPr>
          <a:xfrm>
            <a:off x="1548383" y="9955211"/>
            <a:ext cx="539772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Kako bo plačal (način plačila)?</a:t>
            </a:r>
            <a:endParaRPr lang="sl-SI" dirty="0"/>
          </a:p>
        </p:txBody>
      </p:sp>
      <p:cxnSp>
        <p:nvCxnSpPr>
          <p:cNvPr id="79" name="Raven povezovalnik 78"/>
          <p:cNvCxnSpPr/>
          <p:nvPr/>
        </p:nvCxnSpPr>
        <p:spPr>
          <a:xfrm>
            <a:off x="1332359" y="1031525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Raven povezovalnik 79"/>
          <p:cNvCxnSpPr/>
          <p:nvPr/>
        </p:nvCxnSpPr>
        <p:spPr>
          <a:xfrm>
            <a:off x="1332359" y="96671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PoljeZBesedilom 80"/>
          <p:cNvSpPr txBox="1"/>
          <p:nvPr/>
        </p:nvSpPr>
        <p:spPr>
          <a:xfrm>
            <a:off x="1695271" y="12094135"/>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Kdo je odgovoren za dobavo (prenos tveganja)?</a:t>
            </a:r>
            <a:endParaRPr lang="sl-SI" dirty="0"/>
          </a:p>
        </p:txBody>
      </p:sp>
      <p:cxnSp>
        <p:nvCxnSpPr>
          <p:cNvPr id="82" name="Raven povezovalnik 81"/>
          <p:cNvCxnSpPr/>
          <p:nvPr/>
        </p:nvCxnSpPr>
        <p:spPr>
          <a:xfrm>
            <a:off x="1404367" y="12278801"/>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Raven puščični povezovalnik 82"/>
          <p:cNvCxnSpPr/>
          <p:nvPr/>
        </p:nvCxnSpPr>
        <p:spPr>
          <a:xfrm>
            <a:off x="1332359" y="8587060"/>
            <a:ext cx="0" cy="173748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4" name="Raven povezovalnik 83"/>
          <p:cNvCxnSpPr/>
          <p:nvPr/>
        </p:nvCxnSpPr>
        <p:spPr>
          <a:xfrm>
            <a:off x="1260351" y="908838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Raven povezovalnik 84"/>
          <p:cNvCxnSpPr/>
          <p:nvPr/>
        </p:nvCxnSpPr>
        <p:spPr>
          <a:xfrm>
            <a:off x="684287" y="3546500"/>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5890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90116"/>
            <a:ext cx="6405840" cy="369332"/>
          </a:xfrm>
          <a:prstGeom prst="rect">
            <a:avLst/>
          </a:prstGeom>
          <a:solidFill>
            <a:srgbClr val="FFFF00"/>
          </a:solidFill>
        </p:spPr>
        <p:txBody>
          <a:bodyPr wrap="square" rtlCol="0">
            <a:spAutoFit/>
          </a:bodyPr>
          <a:lstStyle/>
          <a:p>
            <a:r>
              <a:rPr lang="sl-SI" dirty="0" smtClean="0"/>
              <a:t>9. Kaj lahko še urejamo v prodajni pogodbi?</a:t>
            </a:r>
            <a:endParaRPr lang="sl-SI" dirty="0"/>
          </a:p>
        </p:txBody>
      </p:sp>
      <p:cxnSp>
        <p:nvCxnSpPr>
          <p:cNvPr id="5" name="Raven povezovalnik 4"/>
          <p:cNvCxnSpPr/>
          <p:nvPr/>
        </p:nvCxnSpPr>
        <p:spPr>
          <a:xfrm>
            <a:off x="684287" y="151643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PoljeZBesedilom 5"/>
          <p:cNvSpPr txBox="1"/>
          <p:nvPr/>
        </p:nvSpPr>
        <p:spPr>
          <a:xfrm>
            <a:off x="1044327" y="1881024"/>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prevoz</a:t>
            </a:r>
            <a:endParaRPr lang="sl-SI" dirty="0"/>
          </a:p>
        </p:txBody>
      </p:sp>
      <p:cxnSp>
        <p:nvCxnSpPr>
          <p:cNvPr id="7" name="Raven povezovalnik 6"/>
          <p:cNvCxnSpPr/>
          <p:nvPr/>
        </p:nvCxnSpPr>
        <p:spPr>
          <a:xfrm>
            <a:off x="684287" y="203433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1035943" y="1304960"/>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embalažo</a:t>
            </a:r>
            <a:endParaRPr lang="sl-SI" dirty="0"/>
          </a:p>
        </p:txBody>
      </p:sp>
      <p:sp>
        <p:nvSpPr>
          <p:cNvPr id="9" name="PoljeZBesedilom 8"/>
          <p:cNvSpPr txBox="1"/>
          <p:nvPr/>
        </p:nvSpPr>
        <p:spPr>
          <a:xfrm>
            <a:off x="1044327" y="2961144"/>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garancijo</a:t>
            </a:r>
            <a:endParaRPr lang="sl-SI" dirty="0"/>
          </a:p>
        </p:txBody>
      </p:sp>
      <p:cxnSp>
        <p:nvCxnSpPr>
          <p:cNvPr id="10" name="Raven povezovalnik 9"/>
          <p:cNvCxnSpPr/>
          <p:nvPr/>
        </p:nvCxnSpPr>
        <p:spPr>
          <a:xfrm>
            <a:off x="684287" y="311445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612279" y="738188"/>
            <a:ext cx="5400600" cy="369332"/>
          </a:xfrm>
          <a:prstGeom prst="rect">
            <a:avLst/>
          </a:prstGeom>
          <a:solidFill>
            <a:srgbClr val="FFC000"/>
          </a:solidFill>
          <a:ln>
            <a:solidFill>
              <a:srgbClr val="FFC000"/>
            </a:solidFill>
          </a:ln>
        </p:spPr>
        <p:txBody>
          <a:bodyPr wrap="square" rtlCol="0">
            <a:spAutoFit/>
          </a:bodyPr>
          <a:lstStyle/>
          <a:p>
            <a:pPr algn="ctr"/>
            <a:r>
              <a:rPr lang="sl-SI" dirty="0" smtClean="0"/>
              <a:t>V prodajni pogodbi lahko še urejamo:</a:t>
            </a:r>
            <a:endParaRPr lang="sl-SI" dirty="0"/>
          </a:p>
        </p:txBody>
      </p:sp>
      <p:cxnSp>
        <p:nvCxnSpPr>
          <p:cNvPr id="12" name="Raven puščični povezovalnik 11"/>
          <p:cNvCxnSpPr/>
          <p:nvPr/>
        </p:nvCxnSpPr>
        <p:spPr>
          <a:xfrm>
            <a:off x="657053" y="1107520"/>
            <a:ext cx="0" cy="307776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1044327" y="3465200"/>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posledice za zamudo pri dobavi</a:t>
            </a:r>
            <a:endParaRPr lang="sl-SI" dirty="0"/>
          </a:p>
        </p:txBody>
      </p:sp>
      <p:cxnSp>
        <p:nvCxnSpPr>
          <p:cNvPr id="14" name="Raven povezovalnik 13"/>
          <p:cNvCxnSpPr/>
          <p:nvPr/>
        </p:nvCxnSpPr>
        <p:spPr>
          <a:xfrm>
            <a:off x="684287" y="364986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1044327" y="2457088"/>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dodatne storitve</a:t>
            </a:r>
            <a:endParaRPr lang="sl-SI" dirty="0"/>
          </a:p>
        </p:txBody>
      </p:sp>
      <p:cxnSp>
        <p:nvCxnSpPr>
          <p:cNvPr id="16" name="Raven povezovalnik 15"/>
          <p:cNvCxnSpPr/>
          <p:nvPr/>
        </p:nvCxnSpPr>
        <p:spPr>
          <a:xfrm>
            <a:off x="684287" y="261039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1116335" y="4041264"/>
            <a:ext cx="5829776"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posledice za zamudo pri plačilu</a:t>
            </a:r>
            <a:endParaRPr lang="sl-SI" dirty="0"/>
          </a:p>
        </p:txBody>
      </p:sp>
      <p:cxnSp>
        <p:nvCxnSpPr>
          <p:cNvPr id="18" name="Raven povezovalnik 17"/>
          <p:cNvCxnSpPr/>
          <p:nvPr/>
        </p:nvCxnSpPr>
        <p:spPr>
          <a:xfrm>
            <a:off x="684287" y="41852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540271" y="4842644"/>
            <a:ext cx="6405840" cy="369332"/>
          </a:xfrm>
          <a:prstGeom prst="rect">
            <a:avLst/>
          </a:prstGeom>
          <a:solidFill>
            <a:srgbClr val="FFFF00"/>
          </a:solidFill>
        </p:spPr>
        <p:txBody>
          <a:bodyPr wrap="square" rtlCol="0">
            <a:spAutoFit/>
          </a:bodyPr>
          <a:lstStyle/>
          <a:p>
            <a:r>
              <a:rPr lang="sl-SI" dirty="0" smtClean="0"/>
              <a:t>10. Kaj spada k posebnim sestavinam prodajne pogodbe?</a:t>
            </a:r>
            <a:endParaRPr lang="sl-SI" dirty="0"/>
          </a:p>
        </p:txBody>
      </p:sp>
      <p:cxnSp>
        <p:nvCxnSpPr>
          <p:cNvPr id="20" name="Raven povezovalnik 19"/>
          <p:cNvCxnSpPr/>
          <p:nvPr/>
        </p:nvCxnSpPr>
        <p:spPr>
          <a:xfrm>
            <a:off x="684287" y="626896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1044327" y="663355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p</a:t>
            </a:r>
            <a:r>
              <a:rPr lang="sl-SI" dirty="0" smtClean="0"/>
              <a:t>ridržek lastninske pravice</a:t>
            </a:r>
            <a:endParaRPr lang="sl-SI" dirty="0"/>
          </a:p>
        </p:txBody>
      </p:sp>
      <p:cxnSp>
        <p:nvCxnSpPr>
          <p:cNvPr id="22" name="Raven povezovalnik 21"/>
          <p:cNvCxnSpPr/>
          <p:nvPr/>
        </p:nvCxnSpPr>
        <p:spPr>
          <a:xfrm>
            <a:off x="684287" y="678686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1035943" y="6057488"/>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splošni prodajni pogoji</a:t>
            </a:r>
            <a:endParaRPr lang="sl-SI" dirty="0"/>
          </a:p>
        </p:txBody>
      </p:sp>
      <p:sp>
        <p:nvSpPr>
          <p:cNvPr id="24" name="PoljeZBesedilom 23"/>
          <p:cNvSpPr txBox="1"/>
          <p:nvPr/>
        </p:nvSpPr>
        <p:spPr>
          <a:xfrm>
            <a:off x="1044327" y="771367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p</a:t>
            </a:r>
            <a:r>
              <a:rPr lang="sl-SI" dirty="0" smtClean="0"/>
              <a:t>ogodbena kazen</a:t>
            </a:r>
            <a:endParaRPr lang="sl-SI" dirty="0"/>
          </a:p>
        </p:txBody>
      </p:sp>
      <p:cxnSp>
        <p:nvCxnSpPr>
          <p:cNvPr id="25" name="Raven povezovalnik 24"/>
          <p:cNvCxnSpPr/>
          <p:nvPr/>
        </p:nvCxnSpPr>
        <p:spPr>
          <a:xfrm>
            <a:off x="684287" y="78669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612279" y="5490716"/>
            <a:ext cx="5400600" cy="369332"/>
          </a:xfrm>
          <a:prstGeom prst="rect">
            <a:avLst/>
          </a:prstGeom>
          <a:solidFill>
            <a:srgbClr val="FFC000"/>
          </a:solidFill>
          <a:ln>
            <a:solidFill>
              <a:srgbClr val="FFC000"/>
            </a:solidFill>
          </a:ln>
        </p:spPr>
        <p:txBody>
          <a:bodyPr wrap="square" rtlCol="0">
            <a:spAutoFit/>
          </a:bodyPr>
          <a:lstStyle/>
          <a:p>
            <a:pPr algn="ctr"/>
            <a:r>
              <a:rPr lang="sl-SI" dirty="0" smtClean="0"/>
              <a:t>Posebne sestavine prodajne pogodbe:</a:t>
            </a:r>
            <a:endParaRPr lang="sl-SI" dirty="0"/>
          </a:p>
        </p:txBody>
      </p:sp>
      <p:cxnSp>
        <p:nvCxnSpPr>
          <p:cNvPr id="27" name="Raven puščični povezovalnik 26"/>
          <p:cNvCxnSpPr/>
          <p:nvPr/>
        </p:nvCxnSpPr>
        <p:spPr>
          <a:xfrm>
            <a:off x="657053" y="5860048"/>
            <a:ext cx="0" cy="254234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1044327" y="8217728"/>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odstopnina</a:t>
            </a:r>
            <a:endParaRPr lang="sl-SI" dirty="0"/>
          </a:p>
        </p:txBody>
      </p:sp>
      <p:cxnSp>
        <p:nvCxnSpPr>
          <p:cNvPr id="29" name="Raven povezovalnik 28"/>
          <p:cNvCxnSpPr/>
          <p:nvPr/>
        </p:nvCxnSpPr>
        <p:spPr>
          <a:xfrm>
            <a:off x="684287" y="840239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1044327" y="7209616"/>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pravica do zamenjave</a:t>
            </a:r>
            <a:endParaRPr lang="sl-SI" dirty="0"/>
          </a:p>
        </p:txBody>
      </p:sp>
      <p:cxnSp>
        <p:nvCxnSpPr>
          <p:cNvPr id="31" name="Raven povezovalnik 30"/>
          <p:cNvCxnSpPr/>
          <p:nvPr/>
        </p:nvCxnSpPr>
        <p:spPr>
          <a:xfrm>
            <a:off x="684287" y="7362924"/>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0870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90116"/>
            <a:ext cx="6405840" cy="369332"/>
          </a:xfrm>
          <a:prstGeom prst="rect">
            <a:avLst/>
          </a:prstGeom>
          <a:solidFill>
            <a:srgbClr val="FFFF00"/>
          </a:solidFill>
        </p:spPr>
        <p:txBody>
          <a:bodyPr wrap="square" rtlCol="0">
            <a:spAutoFit/>
          </a:bodyPr>
          <a:lstStyle/>
          <a:p>
            <a:r>
              <a:rPr lang="sl-SI" dirty="0" smtClean="0"/>
              <a:t>11. Kaj je značilnost splošnih prodajnih pogojev?</a:t>
            </a:r>
            <a:endParaRPr lang="sl-SI" dirty="0"/>
          </a:p>
        </p:txBody>
      </p:sp>
      <p:sp>
        <p:nvSpPr>
          <p:cNvPr id="32" name="PoljeZBesedilom 31"/>
          <p:cNvSpPr txBox="1"/>
          <p:nvPr/>
        </p:nvSpPr>
        <p:spPr>
          <a:xfrm>
            <a:off x="108223" y="800904"/>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Splošne prodajne pogoje</a:t>
            </a:r>
            <a:endParaRPr lang="sl-SI" dirty="0"/>
          </a:p>
        </p:txBody>
      </p:sp>
      <p:sp>
        <p:nvSpPr>
          <p:cNvPr id="33" name="PoljeZBesedilom 32"/>
          <p:cNvSpPr txBox="1"/>
          <p:nvPr/>
        </p:nvSpPr>
        <p:spPr>
          <a:xfrm>
            <a:off x="1548383" y="1162685"/>
            <a:ext cx="1296145" cy="369332"/>
          </a:xfrm>
          <a:prstGeom prst="rect">
            <a:avLst/>
          </a:prstGeom>
          <a:noFill/>
        </p:spPr>
        <p:txBody>
          <a:bodyPr wrap="square" rtlCol="0">
            <a:spAutoFit/>
          </a:bodyPr>
          <a:lstStyle/>
          <a:p>
            <a:pPr algn="ctr"/>
            <a:r>
              <a:rPr lang="sl-SI" dirty="0" smtClean="0"/>
              <a:t>moramo</a:t>
            </a:r>
            <a:endParaRPr lang="sl-SI" dirty="0"/>
          </a:p>
        </p:txBody>
      </p:sp>
      <p:sp>
        <p:nvSpPr>
          <p:cNvPr id="34" name="PoljeZBesedilom 33"/>
          <p:cNvSpPr txBox="1"/>
          <p:nvPr/>
        </p:nvSpPr>
        <p:spPr>
          <a:xfrm>
            <a:off x="756295" y="1604025"/>
            <a:ext cx="1935371" cy="646331"/>
          </a:xfrm>
          <a:prstGeom prst="rect">
            <a:avLst/>
          </a:prstGeom>
          <a:noFill/>
          <a:ln>
            <a:solidFill>
              <a:schemeClr val="accent1">
                <a:shade val="95000"/>
                <a:satMod val="105000"/>
              </a:schemeClr>
            </a:solidFill>
          </a:ln>
        </p:spPr>
        <p:txBody>
          <a:bodyPr wrap="square" rtlCol="0">
            <a:spAutoFit/>
          </a:bodyPr>
          <a:lstStyle/>
          <a:p>
            <a:pPr algn="ctr"/>
            <a:r>
              <a:rPr lang="sl-SI" dirty="0" smtClean="0"/>
              <a:t>izrecno navesti v prodajni pogodbi</a:t>
            </a:r>
            <a:endParaRPr lang="sl-SI" dirty="0"/>
          </a:p>
        </p:txBody>
      </p:sp>
      <p:cxnSp>
        <p:nvCxnSpPr>
          <p:cNvPr id="35" name="Raven puščični povezovalnik 34"/>
          <p:cNvCxnSpPr/>
          <p:nvPr/>
        </p:nvCxnSpPr>
        <p:spPr>
          <a:xfrm flipH="1">
            <a:off x="1620391" y="1171977"/>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1160953" y="3054510"/>
            <a:ext cx="2647068" cy="369332"/>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ogodbenemu partnerju</a:t>
            </a:r>
            <a:endParaRPr lang="sl-SI" dirty="0"/>
          </a:p>
        </p:txBody>
      </p:sp>
      <p:cxnSp>
        <p:nvCxnSpPr>
          <p:cNvPr id="41" name="Raven puščični povezovalnik 40"/>
          <p:cNvCxnSpPr>
            <a:endCxn id="36" idx="0"/>
          </p:cNvCxnSpPr>
          <p:nvPr/>
        </p:nvCxnSpPr>
        <p:spPr>
          <a:xfrm>
            <a:off x="2484487" y="2178348"/>
            <a:ext cx="0" cy="87616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3060551" y="1484239"/>
            <a:ext cx="1638896" cy="923330"/>
          </a:xfrm>
          <a:prstGeom prst="rect">
            <a:avLst/>
          </a:prstGeom>
          <a:noFill/>
          <a:ln>
            <a:solidFill>
              <a:schemeClr val="accent1">
                <a:shade val="95000"/>
                <a:satMod val="105000"/>
              </a:schemeClr>
            </a:solidFill>
          </a:ln>
        </p:spPr>
        <p:txBody>
          <a:bodyPr wrap="square" rtlCol="0">
            <a:spAutoFit/>
          </a:bodyPr>
          <a:lstStyle/>
          <a:p>
            <a:pPr algn="ctr"/>
            <a:r>
              <a:rPr lang="sl-SI" dirty="0" smtClean="0"/>
              <a:t>v drobnem tisku na hrbtni strani</a:t>
            </a:r>
            <a:endParaRPr lang="sl-SI" dirty="0"/>
          </a:p>
        </p:txBody>
      </p:sp>
      <p:cxnSp>
        <p:nvCxnSpPr>
          <p:cNvPr id="53" name="Raven povezovalnik 52"/>
          <p:cNvCxnSpPr/>
          <p:nvPr/>
        </p:nvCxnSpPr>
        <p:spPr>
          <a:xfrm>
            <a:off x="2700511" y="2034332"/>
            <a:ext cx="351656"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4913311" y="1543050"/>
            <a:ext cx="2107680" cy="923330"/>
          </a:xfrm>
          <a:prstGeom prst="rect">
            <a:avLst/>
          </a:prstGeom>
          <a:noFill/>
        </p:spPr>
        <p:txBody>
          <a:bodyPr wrap="square" rtlCol="0">
            <a:spAutoFit/>
          </a:bodyPr>
          <a:lstStyle/>
          <a:p>
            <a:r>
              <a:rPr lang="sl-SI" dirty="0" smtClean="0"/>
              <a:t>naročilnic</a:t>
            </a:r>
          </a:p>
          <a:p>
            <a:r>
              <a:rPr lang="sl-SI" dirty="0" smtClean="0"/>
              <a:t>računov</a:t>
            </a:r>
          </a:p>
          <a:p>
            <a:r>
              <a:rPr lang="sl-SI" dirty="0"/>
              <a:t>k</a:t>
            </a:r>
            <a:r>
              <a:rPr lang="sl-SI" dirty="0" smtClean="0"/>
              <a:t>ot prilogo pogodb</a:t>
            </a:r>
            <a:endParaRPr lang="sl-SI" dirty="0"/>
          </a:p>
        </p:txBody>
      </p:sp>
      <p:cxnSp>
        <p:nvCxnSpPr>
          <p:cNvPr id="55" name="Raven puščični povezovalnik 54"/>
          <p:cNvCxnSpPr/>
          <p:nvPr/>
        </p:nvCxnSpPr>
        <p:spPr>
          <a:xfrm>
            <a:off x="4860751" y="1746300"/>
            <a:ext cx="0" cy="50405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9" name="Raven povezovalnik 58"/>
          <p:cNvCxnSpPr/>
          <p:nvPr/>
        </p:nvCxnSpPr>
        <p:spPr>
          <a:xfrm>
            <a:off x="4788743" y="1746300"/>
            <a:ext cx="1529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Raven povezovalnik 59"/>
          <p:cNvCxnSpPr/>
          <p:nvPr/>
        </p:nvCxnSpPr>
        <p:spPr>
          <a:xfrm>
            <a:off x="4716735" y="2034332"/>
            <a:ext cx="2969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Raven povezovalnik 60"/>
          <p:cNvCxnSpPr/>
          <p:nvPr/>
        </p:nvCxnSpPr>
        <p:spPr>
          <a:xfrm>
            <a:off x="4788743" y="2250356"/>
            <a:ext cx="152920"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PoljeZBesedilom 65"/>
          <p:cNvSpPr txBox="1"/>
          <p:nvPr/>
        </p:nvSpPr>
        <p:spPr>
          <a:xfrm>
            <a:off x="2196455" y="2529096"/>
            <a:ext cx="2223864" cy="369332"/>
          </a:xfrm>
          <a:prstGeom prst="rect">
            <a:avLst/>
          </a:prstGeom>
          <a:noFill/>
        </p:spPr>
        <p:txBody>
          <a:bodyPr wrap="square" rtlCol="0">
            <a:spAutoFit/>
          </a:bodyPr>
          <a:lstStyle/>
          <a:p>
            <a:pPr algn="ctr"/>
            <a:r>
              <a:rPr lang="sl-SI" dirty="0" smtClean="0"/>
              <a:t>napisani tako</a:t>
            </a:r>
            <a:endParaRPr lang="sl-SI" dirty="0"/>
          </a:p>
        </p:txBody>
      </p:sp>
      <p:sp>
        <p:nvSpPr>
          <p:cNvPr id="68" name="PoljeZBesedilom 67"/>
          <p:cNvSpPr txBox="1"/>
          <p:nvPr/>
        </p:nvSpPr>
        <p:spPr>
          <a:xfrm>
            <a:off x="4229907" y="3105160"/>
            <a:ext cx="2647068" cy="369332"/>
          </a:xfrm>
          <a:prstGeom prst="rect">
            <a:avLst/>
          </a:prstGeom>
          <a:noFill/>
          <a:ln>
            <a:solidFill>
              <a:schemeClr val="accent1">
                <a:shade val="95000"/>
                <a:satMod val="105000"/>
              </a:schemeClr>
            </a:solidFill>
          </a:ln>
        </p:spPr>
        <p:txBody>
          <a:bodyPr wrap="square" rtlCol="0">
            <a:spAutoFit/>
          </a:bodyPr>
          <a:lstStyle/>
          <a:p>
            <a:pPr algn="ctr"/>
            <a:r>
              <a:rPr lang="sl-SI" dirty="0"/>
              <a:t>l</a:t>
            </a:r>
            <a:r>
              <a:rPr lang="sl-SI" dirty="0" smtClean="0"/>
              <a:t>astnemu podjetju</a:t>
            </a:r>
            <a:endParaRPr lang="sl-SI" dirty="0"/>
          </a:p>
        </p:txBody>
      </p:sp>
      <p:sp>
        <p:nvSpPr>
          <p:cNvPr id="69" name="PoljeZBesedilom 68"/>
          <p:cNvSpPr txBox="1"/>
          <p:nvPr/>
        </p:nvSpPr>
        <p:spPr>
          <a:xfrm>
            <a:off x="1476375" y="3690516"/>
            <a:ext cx="2266816" cy="646331"/>
          </a:xfrm>
          <a:prstGeom prst="rect">
            <a:avLst/>
          </a:prstGeom>
          <a:noFill/>
        </p:spPr>
        <p:txBody>
          <a:bodyPr wrap="square" rtlCol="0">
            <a:spAutoFit/>
          </a:bodyPr>
          <a:lstStyle/>
          <a:p>
            <a:r>
              <a:rPr lang="sl-SI" dirty="0"/>
              <a:t>n</a:t>
            </a:r>
            <a:r>
              <a:rPr lang="sl-SI" dirty="0" smtClean="0"/>
              <a:t>alagajo čim več obveznosti</a:t>
            </a:r>
            <a:endParaRPr lang="sl-SI" dirty="0"/>
          </a:p>
        </p:txBody>
      </p:sp>
      <p:cxnSp>
        <p:nvCxnSpPr>
          <p:cNvPr id="70" name="Raven puščični povezovalnik 69"/>
          <p:cNvCxnSpPr/>
          <p:nvPr/>
        </p:nvCxnSpPr>
        <p:spPr>
          <a:xfrm>
            <a:off x="1188343" y="3462426"/>
            <a:ext cx="0" cy="55125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2" name="Raven povezovalnik 71"/>
          <p:cNvCxnSpPr/>
          <p:nvPr/>
        </p:nvCxnSpPr>
        <p:spPr>
          <a:xfrm>
            <a:off x="1196727" y="3978548"/>
            <a:ext cx="351656" cy="0"/>
          </a:xfrm>
          <a:prstGeom prst="line">
            <a:avLst/>
          </a:prstGeom>
        </p:spPr>
        <p:style>
          <a:lnRef idx="1">
            <a:schemeClr val="accent1"/>
          </a:lnRef>
          <a:fillRef idx="0">
            <a:schemeClr val="accent1"/>
          </a:fillRef>
          <a:effectRef idx="0">
            <a:schemeClr val="accent1"/>
          </a:effectRef>
          <a:fontRef idx="minor">
            <a:schemeClr val="tx1"/>
          </a:fontRef>
        </p:style>
      </p:cxnSp>
      <p:sp>
        <p:nvSpPr>
          <p:cNvPr id="73" name="PoljeZBesedilom 72"/>
          <p:cNvSpPr txBox="1"/>
          <p:nvPr/>
        </p:nvSpPr>
        <p:spPr>
          <a:xfrm>
            <a:off x="4538151" y="3774590"/>
            <a:ext cx="2266816" cy="369332"/>
          </a:xfrm>
          <a:prstGeom prst="rect">
            <a:avLst/>
          </a:prstGeom>
          <a:noFill/>
        </p:spPr>
        <p:txBody>
          <a:bodyPr wrap="square" rtlCol="0">
            <a:spAutoFit/>
          </a:bodyPr>
          <a:lstStyle/>
          <a:p>
            <a:r>
              <a:rPr lang="sl-SI" dirty="0" smtClean="0"/>
              <a:t>ostaja čim več pravic</a:t>
            </a:r>
            <a:endParaRPr lang="sl-SI" dirty="0"/>
          </a:p>
        </p:txBody>
      </p:sp>
      <p:cxnSp>
        <p:nvCxnSpPr>
          <p:cNvPr id="74" name="Raven puščični povezovalnik 73"/>
          <p:cNvCxnSpPr/>
          <p:nvPr/>
        </p:nvCxnSpPr>
        <p:spPr>
          <a:xfrm>
            <a:off x="4250119" y="3546500"/>
            <a:ext cx="0" cy="55125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5" name="Raven povezovalnik 74"/>
          <p:cNvCxnSpPr/>
          <p:nvPr/>
        </p:nvCxnSpPr>
        <p:spPr>
          <a:xfrm>
            <a:off x="4258503" y="4062622"/>
            <a:ext cx="351656"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PoljeZBesedilom 75"/>
          <p:cNvSpPr txBox="1"/>
          <p:nvPr/>
        </p:nvSpPr>
        <p:spPr>
          <a:xfrm>
            <a:off x="4860751" y="780192"/>
            <a:ext cx="221208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„v okviru običajnega“</a:t>
            </a:r>
            <a:endParaRPr lang="sl-SI" dirty="0"/>
          </a:p>
        </p:txBody>
      </p:sp>
      <p:cxnSp>
        <p:nvCxnSpPr>
          <p:cNvPr id="78" name="Raven puščični povezovalnik 77"/>
          <p:cNvCxnSpPr>
            <a:stCxn id="32" idx="3"/>
            <a:endCxn id="76" idx="1"/>
          </p:cNvCxnSpPr>
          <p:nvPr/>
        </p:nvCxnSpPr>
        <p:spPr>
          <a:xfrm flipV="1">
            <a:off x="3060551" y="964858"/>
            <a:ext cx="1800200" cy="207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PoljeZBesedilom 78"/>
          <p:cNvSpPr txBox="1"/>
          <p:nvPr/>
        </p:nvSpPr>
        <p:spPr>
          <a:xfrm>
            <a:off x="2780903" y="522164"/>
            <a:ext cx="2223864" cy="369332"/>
          </a:xfrm>
          <a:prstGeom prst="rect">
            <a:avLst/>
          </a:prstGeom>
          <a:noFill/>
        </p:spPr>
        <p:txBody>
          <a:bodyPr wrap="square" rtlCol="0">
            <a:spAutoFit/>
          </a:bodyPr>
          <a:lstStyle/>
          <a:p>
            <a:pPr algn="ctr"/>
            <a:r>
              <a:rPr lang="sl-SI" dirty="0" smtClean="0"/>
              <a:t>morajo biti</a:t>
            </a:r>
            <a:endParaRPr lang="sl-SI" dirty="0"/>
          </a:p>
        </p:txBody>
      </p:sp>
      <p:cxnSp>
        <p:nvCxnSpPr>
          <p:cNvPr id="81" name="Raven povezovalnik 80"/>
          <p:cNvCxnSpPr/>
          <p:nvPr/>
        </p:nvCxnSpPr>
        <p:spPr>
          <a:xfrm>
            <a:off x="7072839" y="1149524"/>
            <a:ext cx="0" cy="3909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Raven povezovalnik 82"/>
          <p:cNvCxnSpPr/>
          <p:nvPr/>
        </p:nvCxnSpPr>
        <p:spPr>
          <a:xfrm flipH="1">
            <a:off x="3308387" y="5058668"/>
            <a:ext cx="3764452" cy="0"/>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jeZBesedilom 83"/>
          <p:cNvSpPr txBox="1"/>
          <p:nvPr/>
        </p:nvSpPr>
        <p:spPr>
          <a:xfrm>
            <a:off x="1997659" y="5481424"/>
            <a:ext cx="2647068" cy="923330"/>
          </a:xfrm>
          <a:prstGeom prst="rect">
            <a:avLst/>
          </a:prstGeom>
          <a:noFill/>
          <a:ln>
            <a:solidFill>
              <a:schemeClr val="accent1">
                <a:shade val="95000"/>
                <a:satMod val="105000"/>
              </a:schemeClr>
            </a:solidFill>
          </a:ln>
        </p:spPr>
        <p:txBody>
          <a:bodyPr wrap="square" rtlCol="0">
            <a:spAutoFit/>
          </a:bodyPr>
          <a:lstStyle/>
          <a:p>
            <a:pPr algn="ctr"/>
            <a:r>
              <a:rPr lang="sl-SI" dirty="0" smtClean="0"/>
              <a:t>klavzule pogodbena stranka v splošnih pogojih ne more pričakovati</a:t>
            </a:r>
            <a:endParaRPr lang="sl-SI" dirty="0"/>
          </a:p>
        </p:txBody>
      </p:sp>
      <p:cxnSp>
        <p:nvCxnSpPr>
          <p:cNvPr id="85" name="Raven puščični povezovalnik 84"/>
          <p:cNvCxnSpPr/>
          <p:nvPr/>
        </p:nvCxnSpPr>
        <p:spPr>
          <a:xfrm>
            <a:off x="3348583" y="5058668"/>
            <a:ext cx="0" cy="37210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7" name="PoljeZBesedilom 86"/>
          <p:cNvSpPr txBox="1"/>
          <p:nvPr/>
        </p:nvSpPr>
        <p:spPr>
          <a:xfrm>
            <a:off x="2933303" y="5058668"/>
            <a:ext cx="2223864" cy="369332"/>
          </a:xfrm>
          <a:prstGeom prst="rect">
            <a:avLst/>
          </a:prstGeom>
          <a:noFill/>
        </p:spPr>
        <p:txBody>
          <a:bodyPr wrap="square" rtlCol="0">
            <a:spAutoFit/>
          </a:bodyPr>
          <a:lstStyle/>
          <a:p>
            <a:pPr algn="ctr"/>
            <a:r>
              <a:rPr lang="sl-SI" dirty="0" smtClean="0"/>
              <a:t>neveljavne</a:t>
            </a:r>
            <a:endParaRPr lang="sl-SI" dirty="0"/>
          </a:p>
        </p:txBody>
      </p:sp>
      <p:sp>
        <p:nvSpPr>
          <p:cNvPr id="88" name="PoljeZBesedilom 87"/>
          <p:cNvSpPr txBox="1"/>
          <p:nvPr/>
        </p:nvSpPr>
        <p:spPr>
          <a:xfrm>
            <a:off x="756295" y="7002884"/>
            <a:ext cx="5904656" cy="646331"/>
          </a:xfrm>
          <a:prstGeom prst="rect">
            <a:avLst/>
          </a:prstGeom>
          <a:noFill/>
        </p:spPr>
        <p:txBody>
          <a:bodyPr wrap="square" rtlCol="0">
            <a:spAutoFit/>
          </a:bodyPr>
          <a:lstStyle/>
          <a:p>
            <a:r>
              <a:rPr lang="sl-SI" dirty="0" smtClean="0"/>
              <a:t>npr. „na hrbtni strani (v prilogi) navedeni splošni prodajni pogoji so sestavni del pogodbe in smo jih sprejeli na znanje“</a:t>
            </a:r>
            <a:endParaRPr lang="sl-SI" dirty="0"/>
          </a:p>
        </p:txBody>
      </p:sp>
      <p:sp>
        <p:nvSpPr>
          <p:cNvPr id="89" name="Desni zaviti oklepaj 88"/>
          <p:cNvSpPr/>
          <p:nvPr/>
        </p:nvSpPr>
        <p:spPr>
          <a:xfrm rot="5400000">
            <a:off x="3492598" y="3354545"/>
            <a:ext cx="432050" cy="680496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Tree>
    <p:extLst>
      <p:ext uri="{BB962C8B-B14F-4D97-AF65-F5344CB8AC3E}">
        <p14:creationId xmlns:p14="http://schemas.microsoft.com/office/powerpoint/2010/main" val="218881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90116"/>
            <a:ext cx="6405840" cy="369332"/>
          </a:xfrm>
          <a:prstGeom prst="rect">
            <a:avLst/>
          </a:prstGeom>
          <a:solidFill>
            <a:srgbClr val="FFFF00"/>
          </a:solidFill>
        </p:spPr>
        <p:txBody>
          <a:bodyPr wrap="square" rtlCol="0">
            <a:spAutoFit/>
          </a:bodyPr>
          <a:lstStyle/>
          <a:p>
            <a:r>
              <a:rPr lang="sl-SI" dirty="0" smtClean="0"/>
              <a:t>12. Kaj je značilnost pridržka lastninske pravice?</a:t>
            </a:r>
            <a:endParaRPr lang="sl-SI" dirty="0"/>
          </a:p>
        </p:txBody>
      </p:sp>
      <p:sp>
        <p:nvSpPr>
          <p:cNvPr id="32" name="PoljeZBesedilom 31"/>
          <p:cNvSpPr txBox="1"/>
          <p:nvPr/>
        </p:nvSpPr>
        <p:spPr>
          <a:xfrm>
            <a:off x="2136921" y="601723"/>
            <a:ext cx="2952328" cy="646331"/>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Če prodajamo izdelek s pridržkom lastninske pravice</a:t>
            </a:r>
            <a:endParaRPr lang="sl-SI" dirty="0"/>
          </a:p>
        </p:txBody>
      </p:sp>
      <p:sp>
        <p:nvSpPr>
          <p:cNvPr id="33" name="PoljeZBesedilom 32"/>
          <p:cNvSpPr txBox="1"/>
          <p:nvPr/>
        </p:nvSpPr>
        <p:spPr>
          <a:xfrm>
            <a:off x="3640122" y="1290230"/>
            <a:ext cx="1296145" cy="369332"/>
          </a:xfrm>
          <a:prstGeom prst="rect">
            <a:avLst/>
          </a:prstGeom>
          <a:noFill/>
        </p:spPr>
        <p:txBody>
          <a:bodyPr wrap="square" rtlCol="0">
            <a:spAutoFit/>
          </a:bodyPr>
          <a:lstStyle/>
          <a:p>
            <a:pPr algn="ctr"/>
            <a:r>
              <a:rPr lang="sl-SI" dirty="0" smtClean="0"/>
              <a:t>lahko</a:t>
            </a:r>
            <a:endParaRPr lang="sl-SI" dirty="0"/>
          </a:p>
        </p:txBody>
      </p:sp>
      <p:cxnSp>
        <p:nvCxnSpPr>
          <p:cNvPr id="35" name="Raven puščični povezovalnik 34"/>
          <p:cNvCxnSpPr/>
          <p:nvPr/>
        </p:nvCxnSpPr>
        <p:spPr>
          <a:xfrm flipH="1">
            <a:off x="3708623" y="1314252"/>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2916535" y="1704884"/>
            <a:ext cx="1638896" cy="923330"/>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upec uporablja izdelek</a:t>
            </a:r>
            <a:endParaRPr lang="sl-SI" dirty="0"/>
          </a:p>
        </p:txBody>
      </p:sp>
      <p:sp>
        <p:nvSpPr>
          <p:cNvPr id="37" name="PoljeZBesedilom 36"/>
          <p:cNvSpPr txBox="1"/>
          <p:nvPr/>
        </p:nvSpPr>
        <p:spPr>
          <a:xfrm>
            <a:off x="5094063" y="1818308"/>
            <a:ext cx="1638896" cy="646331"/>
          </a:xfrm>
          <a:prstGeom prst="rect">
            <a:avLst/>
          </a:prstGeom>
          <a:noFill/>
          <a:ln>
            <a:solidFill>
              <a:schemeClr val="accent1">
                <a:shade val="95000"/>
                <a:satMod val="105000"/>
              </a:schemeClr>
            </a:solidFill>
          </a:ln>
        </p:spPr>
        <p:txBody>
          <a:bodyPr wrap="square" rtlCol="0">
            <a:spAutoFit/>
          </a:bodyPr>
          <a:lstStyle/>
          <a:p>
            <a:pPr algn="ctr"/>
            <a:r>
              <a:rPr lang="sl-SI" dirty="0"/>
              <a:t>o</a:t>
            </a:r>
            <a:r>
              <a:rPr lang="sl-SI" dirty="0" smtClean="0"/>
              <a:t>staja v lasti prodajalca</a:t>
            </a:r>
            <a:endParaRPr lang="sl-SI" dirty="0"/>
          </a:p>
        </p:txBody>
      </p:sp>
      <p:cxnSp>
        <p:nvCxnSpPr>
          <p:cNvPr id="3" name="Raven puščični povezovalnik 2"/>
          <p:cNvCxnSpPr/>
          <p:nvPr/>
        </p:nvCxnSpPr>
        <p:spPr>
          <a:xfrm flipV="1">
            <a:off x="4504219" y="2152585"/>
            <a:ext cx="572556" cy="6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Raven puščični povezovalnik 38"/>
          <p:cNvCxnSpPr/>
          <p:nvPr/>
        </p:nvCxnSpPr>
        <p:spPr>
          <a:xfrm>
            <a:off x="2124447" y="1287085"/>
            <a:ext cx="0" cy="25012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2916535" y="2911202"/>
            <a:ext cx="1638896" cy="1754326"/>
          </a:xfrm>
          <a:prstGeom prst="rect">
            <a:avLst/>
          </a:prstGeom>
          <a:noFill/>
          <a:ln>
            <a:solidFill>
              <a:schemeClr val="accent1">
                <a:shade val="95000"/>
                <a:satMod val="105000"/>
              </a:schemeClr>
            </a:solidFill>
          </a:ln>
        </p:spPr>
        <p:txBody>
          <a:bodyPr wrap="square" rtlCol="0">
            <a:spAutoFit/>
          </a:bodyPr>
          <a:lstStyle/>
          <a:p>
            <a:pPr algn="ctr"/>
            <a:r>
              <a:rPr lang="sl-SI" dirty="0"/>
              <a:t>z</a:t>
            </a:r>
            <a:r>
              <a:rPr lang="sl-SI" dirty="0" smtClean="0"/>
              <a:t>avarovanju terjatve pri nakupu z določenim plačilnim rokom</a:t>
            </a:r>
            <a:endParaRPr lang="sl-SI" dirty="0"/>
          </a:p>
        </p:txBody>
      </p:sp>
      <p:sp>
        <p:nvSpPr>
          <p:cNvPr id="44" name="PoljeZBesedilom 43"/>
          <p:cNvSpPr txBox="1"/>
          <p:nvPr/>
        </p:nvSpPr>
        <p:spPr>
          <a:xfrm>
            <a:off x="756294" y="2180089"/>
            <a:ext cx="1296145" cy="646331"/>
          </a:xfrm>
          <a:prstGeom prst="rect">
            <a:avLst/>
          </a:prstGeom>
          <a:noFill/>
        </p:spPr>
        <p:txBody>
          <a:bodyPr wrap="square" rtlCol="0">
            <a:spAutoFit/>
          </a:bodyPr>
          <a:lstStyle/>
          <a:p>
            <a:pPr algn="ctr"/>
            <a:r>
              <a:rPr lang="sl-SI" dirty="0" smtClean="0"/>
              <a:t>namenjen je</a:t>
            </a:r>
            <a:endParaRPr lang="sl-SI" dirty="0"/>
          </a:p>
        </p:txBody>
      </p:sp>
      <p:cxnSp>
        <p:nvCxnSpPr>
          <p:cNvPr id="10" name="Raven povezovalnik 9"/>
          <p:cNvCxnSpPr>
            <a:endCxn id="43" idx="1"/>
          </p:cNvCxnSpPr>
          <p:nvPr/>
        </p:nvCxnSpPr>
        <p:spPr>
          <a:xfrm>
            <a:off x="2136921" y="3788365"/>
            <a:ext cx="779614"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2916535" y="5464582"/>
            <a:ext cx="1638896" cy="1477328"/>
          </a:xfrm>
          <a:prstGeom prst="rect">
            <a:avLst/>
          </a:prstGeom>
          <a:noFill/>
          <a:ln>
            <a:solidFill>
              <a:schemeClr val="accent1">
                <a:shade val="95000"/>
                <a:satMod val="105000"/>
              </a:schemeClr>
            </a:solidFill>
          </a:ln>
        </p:spPr>
        <p:txBody>
          <a:bodyPr wrap="square" rtlCol="0">
            <a:spAutoFit/>
          </a:bodyPr>
          <a:lstStyle/>
          <a:p>
            <a:pPr algn="ctr"/>
            <a:r>
              <a:rPr lang="sl-SI" dirty="0" smtClean="0"/>
              <a:t>„dokler ne plačate vse kupnine, ostaja blago v lasti prodajalca“.</a:t>
            </a:r>
            <a:endParaRPr lang="sl-SI" dirty="0"/>
          </a:p>
        </p:txBody>
      </p:sp>
      <p:cxnSp>
        <p:nvCxnSpPr>
          <p:cNvPr id="12" name="Raven puščični povezovalnik 11"/>
          <p:cNvCxnSpPr>
            <a:stCxn id="43" idx="2"/>
            <a:endCxn id="48" idx="0"/>
          </p:cNvCxnSpPr>
          <p:nvPr/>
        </p:nvCxnSpPr>
        <p:spPr>
          <a:xfrm>
            <a:off x="3735983" y="4665528"/>
            <a:ext cx="0" cy="799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Raven puščični povezovalnik 50"/>
          <p:cNvCxnSpPr/>
          <p:nvPr/>
        </p:nvCxnSpPr>
        <p:spPr>
          <a:xfrm>
            <a:off x="7092999" y="924888"/>
            <a:ext cx="0" cy="679807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6" name="Raven povezovalnik 55"/>
          <p:cNvCxnSpPr/>
          <p:nvPr/>
        </p:nvCxnSpPr>
        <p:spPr>
          <a:xfrm>
            <a:off x="5089249" y="882204"/>
            <a:ext cx="20037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Raven povezovalnik 56"/>
          <p:cNvCxnSpPr/>
          <p:nvPr/>
        </p:nvCxnSpPr>
        <p:spPr>
          <a:xfrm>
            <a:off x="3743191" y="7722964"/>
            <a:ext cx="3349808"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4555431" y="6999979"/>
            <a:ext cx="2556497" cy="646331"/>
          </a:xfrm>
          <a:prstGeom prst="rect">
            <a:avLst/>
          </a:prstGeom>
          <a:noFill/>
        </p:spPr>
        <p:txBody>
          <a:bodyPr wrap="square" rtlCol="0">
            <a:spAutoFit/>
          </a:bodyPr>
          <a:lstStyle/>
          <a:p>
            <a:pPr algn="ctr"/>
            <a:r>
              <a:rPr lang="sl-SI" dirty="0" smtClean="0"/>
              <a:t>pridržek </a:t>
            </a:r>
            <a:r>
              <a:rPr lang="sl-SI" dirty="0" err="1" smtClean="0"/>
              <a:t>lastniske</a:t>
            </a:r>
            <a:r>
              <a:rPr lang="sl-SI" dirty="0" smtClean="0"/>
              <a:t> pravice ugasne kupec</a:t>
            </a:r>
            <a:endParaRPr lang="sl-SI" dirty="0"/>
          </a:p>
        </p:txBody>
      </p:sp>
      <p:sp>
        <p:nvSpPr>
          <p:cNvPr id="62" name="PoljeZBesedilom 61"/>
          <p:cNvSpPr txBox="1"/>
          <p:nvPr/>
        </p:nvSpPr>
        <p:spPr>
          <a:xfrm>
            <a:off x="2793637" y="8148676"/>
            <a:ext cx="163889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blago</a:t>
            </a:r>
            <a:endParaRPr lang="sl-SI" dirty="0"/>
          </a:p>
        </p:txBody>
      </p:sp>
      <p:sp>
        <p:nvSpPr>
          <p:cNvPr id="63" name="PoljeZBesedilom 62"/>
          <p:cNvSpPr txBox="1"/>
          <p:nvPr/>
        </p:nvSpPr>
        <p:spPr>
          <a:xfrm>
            <a:off x="540271" y="9225840"/>
            <a:ext cx="163889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predela</a:t>
            </a:r>
            <a:endParaRPr lang="sl-SI" dirty="0"/>
          </a:p>
        </p:txBody>
      </p:sp>
      <p:sp>
        <p:nvSpPr>
          <p:cNvPr id="64" name="PoljeZBesedilom 63"/>
          <p:cNvSpPr txBox="1"/>
          <p:nvPr/>
        </p:nvSpPr>
        <p:spPr>
          <a:xfrm>
            <a:off x="5238079" y="9225840"/>
            <a:ext cx="1638896" cy="369332"/>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roda naprej</a:t>
            </a:r>
            <a:endParaRPr lang="sl-SI" dirty="0"/>
          </a:p>
        </p:txBody>
      </p:sp>
      <p:cxnSp>
        <p:nvCxnSpPr>
          <p:cNvPr id="65" name="Raven puščični povezovalnik 64"/>
          <p:cNvCxnSpPr/>
          <p:nvPr/>
        </p:nvCxnSpPr>
        <p:spPr>
          <a:xfrm flipH="1">
            <a:off x="3780631" y="7722964"/>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7" name="Raven povezovalnik 66"/>
          <p:cNvCxnSpPr/>
          <p:nvPr/>
        </p:nvCxnSpPr>
        <p:spPr>
          <a:xfrm>
            <a:off x="1476375" y="8731076"/>
            <a:ext cx="44371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Raven puščični povezovalnik 70"/>
          <p:cNvCxnSpPr/>
          <p:nvPr/>
        </p:nvCxnSpPr>
        <p:spPr>
          <a:xfrm flipH="1">
            <a:off x="1476375" y="8731076"/>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7" name="Raven puščični povezovalnik 76"/>
          <p:cNvCxnSpPr/>
          <p:nvPr/>
        </p:nvCxnSpPr>
        <p:spPr>
          <a:xfrm>
            <a:off x="3780631" y="8515052"/>
            <a:ext cx="0" cy="21602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0" name="Raven puščični povezovalnik 79"/>
          <p:cNvCxnSpPr/>
          <p:nvPr/>
        </p:nvCxnSpPr>
        <p:spPr>
          <a:xfrm flipH="1">
            <a:off x="5940869" y="8731076"/>
            <a:ext cx="2"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980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90116"/>
            <a:ext cx="6405840" cy="369332"/>
          </a:xfrm>
          <a:prstGeom prst="rect">
            <a:avLst/>
          </a:prstGeom>
          <a:solidFill>
            <a:srgbClr val="FFFF00"/>
          </a:solidFill>
        </p:spPr>
        <p:txBody>
          <a:bodyPr wrap="square" rtlCol="0">
            <a:spAutoFit/>
          </a:bodyPr>
          <a:lstStyle/>
          <a:p>
            <a:r>
              <a:rPr lang="sl-SI" dirty="0" smtClean="0"/>
              <a:t>13. Kaj je značilnost pravice do zamenjave?</a:t>
            </a:r>
            <a:endParaRPr lang="sl-SI" dirty="0"/>
          </a:p>
        </p:txBody>
      </p:sp>
      <p:sp>
        <p:nvSpPr>
          <p:cNvPr id="32" name="PoljeZBesedilom 31"/>
          <p:cNvSpPr txBox="1"/>
          <p:nvPr/>
        </p:nvSpPr>
        <p:spPr>
          <a:xfrm>
            <a:off x="2136921" y="601723"/>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Pravica do zamenjave</a:t>
            </a:r>
            <a:endParaRPr lang="sl-SI" dirty="0"/>
          </a:p>
        </p:txBody>
      </p:sp>
      <p:sp>
        <p:nvSpPr>
          <p:cNvPr id="33" name="PoljeZBesedilom 32"/>
          <p:cNvSpPr txBox="1"/>
          <p:nvPr/>
        </p:nvSpPr>
        <p:spPr>
          <a:xfrm>
            <a:off x="2415986" y="1098228"/>
            <a:ext cx="2300747" cy="369332"/>
          </a:xfrm>
          <a:prstGeom prst="rect">
            <a:avLst/>
          </a:prstGeom>
          <a:noFill/>
        </p:spPr>
        <p:txBody>
          <a:bodyPr wrap="square" rtlCol="0">
            <a:spAutoFit/>
          </a:bodyPr>
          <a:lstStyle/>
          <a:p>
            <a:pPr algn="ctr"/>
            <a:r>
              <a:rPr lang="sl-SI" dirty="0"/>
              <a:t>n</a:t>
            </a:r>
            <a:r>
              <a:rPr lang="sl-SI" dirty="0" smtClean="0"/>
              <a:t>obena stranka nima</a:t>
            </a:r>
            <a:endParaRPr lang="sl-SI" dirty="0"/>
          </a:p>
        </p:txBody>
      </p:sp>
      <p:cxnSp>
        <p:nvCxnSpPr>
          <p:cNvPr id="35" name="Raven puščični povezovalnik 34"/>
          <p:cNvCxnSpPr/>
          <p:nvPr/>
        </p:nvCxnSpPr>
        <p:spPr>
          <a:xfrm>
            <a:off x="2484489" y="954212"/>
            <a:ext cx="0" cy="70535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1692399" y="1704884"/>
            <a:ext cx="1638896" cy="646331"/>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ravice do zamenjave</a:t>
            </a:r>
            <a:endParaRPr lang="sl-SI" dirty="0"/>
          </a:p>
        </p:txBody>
      </p:sp>
      <p:sp>
        <p:nvSpPr>
          <p:cNvPr id="37" name="PoljeZBesedilom 36"/>
          <p:cNvSpPr txBox="1"/>
          <p:nvPr/>
        </p:nvSpPr>
        <p:spPr>
          <a:xfrm>
            <a:off x="4734023" y="1818308"/>
            <a:ext cx="1638896" cy="646331"/>
          </a:xfrm>
          <a:prstGeom prst="rect">
            <a:avLst/>
          </a:prstGeom>
          <a:noFill/>
          <a:ln>
            <a:solidFill>
              <a:schemeClr val="accent1">
                <a:shade val="95000"/>
                <a:satMod val="105000"/>
              </a:schemeClr>
            </a:solidFill>
          </a:ln>
        </p:spPr>
        <p:txBody>
          <a:bodyPr wrap="square" rtlCol="0">
            <a:spAutoFit/>
          </a:bodyPr>
          <a:lstStyle/>
          <a:p>
            <a:pPr algn="ctr"/>
            <a:r>
              <a:rPr lang="sl-SI" dirty="0" smtClean="0"/>
              <a:t>o pravici za zamenjavo</a:t>
            </a:r>
            <a:endParaRPr lang="sl-SI" dirty="0"/>
          </a:p>
        </p:txBody>
      </p:sp>
      <p:cxnSp>
        <p:nvCxnSpPr>
          <p:cNvPr id="3" name="Raven puščični povezovalnik 2"/>
          <p:cNvCxnSpPr/>
          <p:nvPr/>
        </p:nvCxnSpPr>
        <p:spPr>
          <a:xfrm flipV="1">
            <a:off x="3280083" y="2158672"/>
            <a:ext cx="138193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4734023" y="3293308"/>
            <a:ext cx="1638896" cy="1477328"/>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pr. „na razprodajah izrecno zamenjava ni možna“.</a:t>
            </a:r>
            <a:endParaRPr lang="sl-SI" dirty="0"/>
          </a:p>
        </p:txBody>
      </p:sp>
      <p:cxnSp>
        <p:nvCxnSpPr>
          <p:cNvPr id="12" name="Raven puščični povezovalnik 11"/>
          <p:cNvCxnSpPr>
            <a:endCxn id="48" idx="0"/>
          </p:cNvCxnSpPr>
          <p:nvPr/>
        </p:nvCxnSpPr>
        <p:spPr>
          <a:xfrm>
            <a:off x="5553471" y="2494254"/>
            <a:ext cx="0" cy="799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PoljeZBesedilom 28"/>
          <p:cNvSpPr txBox="1"/>
          <p:nvPr/>
        </p:nvSpPr>
        <p:spPr>
          <a:xfrm>
            <a:off x="2977824" y="1801063"/>
            <a:ext cx="2300747" cy="369332"/>
          </a:xfrm>
          <a:prstGeom prst="rect">
            <a:avLst/>
          </a:prstGeom>
          <a:noFill/>
        </p:spPr>
        <p:txBody>
          <a:bodyPr wrap="square" rtlCol="0">
            <a:spAutoFit/>
          </a:bodyPr>
          <a:lstStyle/>
          <a:p>
            <a:pPr algn="ctr"/>
            <a:r>
              <a:rPr lang="sl-SI" dirty="0" smtClean="0"/>
              <a:t>dogovoriti</a:t>
            </a:r>
            <a:endParaRPr lang="sl-SI" dirty="0"/>
          </a:p>
        </p:txBody>
      </p:sp>
      <p:sp>
        <p:nvSpPr>
          <p:cNvPr id="30" name="PoljeZBesedilom 29"/>
          <p:cNvSpPr txBox="1"/>
          <p:nvPr/>
        </p:nvSpPr>
        <p:spPr>
          <a:xfrm>
            <a:off x="540271" y="4986660"/>
            <a:ext cx="6405840" cy="369332"/>
          </a:xfrm>
          <a:prstGeom prst="rect">
            <a:avLst/>
          </a:prstGeom>
          <a:solidFill>
            <a:srgbClr val="FFFF00"/>
          </a:solidFill>
        </p:spPr>
        <p:txBody>
          <a:bodyPr wrap="square" rtlCol="0">
            <a:spAutoFit/>
          </a:bodyPr>
          <a:lstStyle/>
          <a:p>
            <a:r>
              <a:rPr lang="sl-SI" dirty="0" smtClean="0"/>
              <a:t>13. Kaj je značilnost pogodbene kazni?</a:t>
            </a:r>
            <a:endParaRPr lang="sl-SI" dirty="0"/>
          </a:p>
        </p:txBody>
      </p:sp>
      <p:sp>
        <p:nvSpPr>
          <p:cNvPr id="31" name="PoljeZBesedilom 30"/>
          <p:cNvSpPr txBox="1"/>
          <p:nvPr/>
        </p:nvSpPr>
        <p:spPr>
          <a:xfrm>
            <a:off x="2415986" y="5994772"/>
            <a:ext cx="2300747" cy="369332"/>
          </a:xfrm>
          <a:prstGeom prst="rect">
            <a:avLst/>
          </a:prstGeom>
          <a:noFill/>
        </p:spPr>
        <p:txBody>
          <a:bodyPr wrap="square" rtlCol="0">
            <a:spAutoFit/>
          </a:bodyPr>
          <a:lstStyle/>
          <a:p>
            <a:pPr algn="ctr"/>
            <a:r>
              <a:rPr lang="sl-SI" dirty="0" smtClean="0"/>
              <a:t>pride do izraza</a:t>
            </a:r>
            <a:endParaRPr lang="sl-SI" dirty="0"/>
          </a:p>
        </p:txBody>
      </p:sp>
      <p:cxnSp>
        <p:nvCxnSpPr>
          <p:cNvPr id="34" name="Raven puščični povezovalnik 33"/>
          <p:cNvCxnSpPr/>
          <p:nvPr/>
        </p:nvCxnSpPr>
        <p:spPr>
          <a:xfrm>
            <a:off x="2484489" y="5850756"/>
            <a:ext cx="0" cy="70535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1692399" y="6601428"/>
            <a:ext cx="1638896" cy="1754326"/>
          </a:xfrm>
          <a:prstGeom prst="rect">
            <a:avLst/>
          </a:prstGeom>
          <a:noFill/>
          <a:ln>
            <a:solidFill>
              <a:schemeClr val="accent1">
                <a:shade val="95000"/>
                <a:satMod val="105000"/>
              </a:schemeClr>
            </a:solidFill>
          </a:ln>
        </p:spPr>
        <p:txBody>
          <a:bodyPr wrap="square" rtlCol="0">
            <a:spAutoFit/>
          </a:bodyPr>
          <a:lstStyle/>
          <a:p>
            <a:pPr algn="ctr"/>
            <a:r>
              <a:rPr lang="sl-SI" dirty="0" smtClean="0"/>
              <a:t>kupca posebno pomembno, da se prodajalec drži roka izpolnitve pogodbe</a:t>
            </a:r>
            <a:endParaRPr lang="sl-SI" dirty="0"/>
          </a:p>
        </p:txBody>
      </p:sp>
      <p:sp>
        <p:nvSpPr>
          <p:cNvPr id="41" name="PoljeZBesedilom 40"/>
          <p:cNvSpPr txBox="1"/>
          <p:nvPr/>
        </p:nvSpPr>
        <p:spPr>
          <a:xfrm>
            <a:off x="3708623" y="8189852"/>
            <a:ext cx="3237488" cy="2308324"/>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pr. „do 31. 12. 20.. je treba v skladu s pogodbo dobaviti … Za vsak dan po tem roku naročnik prejme penale v višini 2 % zneska naročila (vključno z DDV.“ „Prodajalec mora plačati pogodbeno kazen in kljub temu izpolniti pogodbo“.</a:t>
            </a:r>
            <a:endParaRPr lang="sl-SI" dirty="0"/>
          </a:p>
        </p:txBody>
      </p:sp>
      <p:cxnSp>
        <p:nvCxnSpPr>
          <p:cNvPr id="42" name="Raven puščični povezovalnik 41"/>
          <p:cNvCxnSpPr/>
          <p:nvPr/>
        </p:nvCxnSpPr>
        <p:spPr>
          <a:xfrm>
            <a:off x="5553471" y="7390798"/>
            <a:ext cx="0" cy="799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1175869" y="5596386"/>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Pogodbena kazen</a:t>
            </a:r>
            <a:endParaRPr lang="sl-SI" dirty="0"/>
          </a:p>
        </p:txBody>
      </p:sp>
      <p:cxnSp>
        <p:nvCxnSpPr>
          <p:cNvPr id="7" name="Raven povezovalnik 6"/>
          <p:cNvCxnSpPr/>
          <p:nvPr/>
        </p:nvCxnSpPr>
        <p:spPr>
          <a:xfrm flipH="1">
            <a:off x="3331295" y="7390798"/>
            <a:ext cx="22221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339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0271" y="306140"/>
            <a:ext cx="6405840" cy="369332"/>
          </a:xfrm>
          <a:prstGeom prst="rect">
            <a:avLst/>
          </a:prstGeom>
          <a:solidFill>
            <a:srgbClr val="FFFF00"/>
          </a:solidFill>
        </p:spPr>
        <p:txBody>
          <a:bodyPr wrap="square" rtlCol="0">
            <a:spAutoFit/>
          </a:bodyPr>
          <a:lstStyle/>
          <a:p>
            <a:r>
              <a:rPr lang="sl-SI" dirty="0" smtClean="0"/>
              <a:t>13. Kaj je značilnost odstopnine?</a:t>
            </a:r>
            <a:endParaRPr lang="sl-SI" dirty="0"/>
          </a:p>
        </p:txBody>
      </p:sp>
      <p:cxnSp>
        <p:nvCxnSpPr>
          <p:cNvPr id="6" name="Raven puščični povezovalnik 5"/>
          <p:cNvCxnSpPr/>
          <p:nvPr/>
        </p:nvCxnSpPr>
        <p:spPr>
          <a:xfrm>
            <a:off x="3348587" y="2869577"/>
            <a:ext cx="0" cy="70535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2556497" y="3620249"/>
            <a:ext cx="1638896" cy="646331"/>
          </a:xfrm>
          <a:prstGeom prst="rect">
            <a:avLst/>
          </a:prstGeom>
          <a:noFill/>
          <a:ln>
            <a:solidFill>
              <a:schemeClr val="accent1">
                <a:shade val="95000"/>
                <a:satMod val="105000"/>
              </a:schemeClr>
            </a:solidFill>
          </a:ln>
        </p:spPr>
        <p:txBody>
          <a:bodyPr wrap="square" rtlCol="0">
            <a:spAutoFit/>
          </a:bodyPr>
          <a:lstStyle/>
          <a:p>
            <a:pPr algn="ctr"/>
            <a:r>
              <a:rPr lang="sl-SI" dirty="0"/>
              <a:t>č</a:t>
            </a:r>
            <a:r>
              <a:rPr lang="sl-SI" dirty="0" smtClean="0"/>
              <a:t>e plača odstopnino</a:t>
            </a:r>
            <a:endParaRPr lang="sl-SI" dirty="0"/>
          </a:p>
        </p:txBody>
      </p:sp>
      <p:sp>
        <p:nvSpPr>
          <p:cNvPr id="10" name="PoljeZBesedilom 9"/>
          <p:cNvSpPr txBox="1"/>
          <p:nvPr/>
        </p:nvSpPr>
        <p:spPr>
          <a:xfrm>
            <a:off x="2039967" y="2615207"/>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a:t>o</a:t>
            </a:r>
            <a:r>
              <a:rPr lang="sl-SI" dirty="0" smtClean="0"/>
              <a:t>dstopi od pogodbe</a:t>
            </a:r>
            <a:endParaRPr lang="sl-SI" dirty="0"/>
          </a:p>
        </p:txBody>
      </p:sp>
      <p:sp>
        <p:nvSpPr>
          <p:cNvPr id="12" name="PoljeZBesedilom 11"/>
          <p:cNvSpPr txBox="1"/>
          <p:nvPr/>
        </p:nvSpPr>
        <p:spPr>
          <a:xfrm>
            <a:off x="1908423" y="1026220"/>
            <a:ext cx="295232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l-SI" dirty="0" smtClean="0"/>
              <a:t>Pogodbenika</a:t>
            </a:r>
            <a:endParaRPr lang="sl-SI" dirty="0"/>
          </a:p>
        </p:txBody>
      </p:sp>
      <p:cxnSp>
        <p:nvCxnSpPr>
          <p:cNvPr id="13" name="Raven puščični povezovalnik 12"/>
          <p:cNvCxnSpPr/>
          <p:nvPr/>
        </p:nvCxnSpPr>
        <p:spPr>
          <a:xfrm>
            <a:off x="3348583" y="1458268"/>
            <a:ext cx="0" cy="115693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3432484" y="1759074"/>
            <a:ext cx="2300747" cy="923330"/>
          </a:xfrm>
          <a:prstGeom prst="rect">
            <a:avLst/>
          </a:prstGeom>
          <a:noFill/>
        </p:spPr>
        <p:txBody>
          <a:bodyPr wrap="square" rtlCol="0">
            <a:spAutoFit/>
          </a:bodyPr>
          <a:lstStyle/>
          <a:p>
            <a:pPr algn="ctr"/>
            <a:r>
              <a:rPr lang="sl-SI" dirty="0" smtClean="0"/>
              <a:t>lahko dogovorita </a:t>
            </a:r>
            <a:r>
              <a:rPr lang="sl-SI" dirty="0"/>
              <a:t>vsakdo od njiju</a:t>
            </a:r>
          </a:p>
          <a:p>
            <a:pPr algn="ctr"/>
            <a:endParaRPr lang="sl-SI" dirty="0"/>
          </a:p>
        </p:txBody>
      </p:sp>
    </p:spTree>
    <p:extLst>
      <p:ext uri="{BB962C8B-B14F-4D97-AF65-F5344CB8AC3E}">
        <p14:creationId xmlns:p14="http://schemas.microsoft.com/office/powerpoint/2010/main" val="42394860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405840" cy="369332"/>
          </a:xfrm>
          <a:prstGeom prst="rect">
            <a:avLst/>
          </a:prstGeom>
          <a:solidFill>
            <a:srgbClr val="FFFF00"/>
          </a:solidFill>
        </p:spPr>
        <p:txBody>
          <a:bodyPr wrap="square" rtlCol="0">
            <a:spAutoFit/>
          </a:bodyPr>
          <a:lstStyle/>
          <a:p>
            <a:r>
              <a:rPr lang="sl-SI" dirty="0" smtClean="0"/>
              <a:t>1. Kaj je potrditev naročila?</a:t>
            </a:r>
            <a:endParaRPr lang="sl-SI" dirty="0"/>
          </a:p>
        </p:txBody>
      </p:sp>
      <p:sp>
        <p:nvSpPr>
          <p:cNvPr id="6" name="PoljeZBesedilom 5">
            <a:hlinkClick r:id="rId2" action="ppaction://hlinksldjump"/>
          </p:cNvPr>
          <p:cNvSpPr txBox="1"/>
          <p:nvPr/>
        </p:nvSpPr>
        <p:spPr>
          <a:xfrm>
            <a:off x="2268463" y="1448976"/>
            <a:ext cx="2952328" cy="369332"/>
          </a:xfrm>
          <a:prstGeom prst="rect">
            <a:avLst/>
          </a:prstGeom>
          <a:noFill/>
          <a:ln>
            <a:solidFill>
              <a:srgbClr val="FF0000"/>
            </a:solidFill>
          </a:ln>
        </p:spPr>
        <p:txBody>
          <a:bodyPr wrap="square" rtlCol="0">
            <a:spAutoFit/>
          </a:bodyPr>
          <a:lstStyle/>
          <a:p>
            <a:pPr algn="ctr"/>
            <a:r>
              <a:rPr lang="sl-SI" dirty="0" smtClean="0"/>
              <a:t>Potrditev naročila</a:t>
            </a:r>
            <a:endParaRPr lang="sl-SI" dirty="0"/>
          </a:p>
        </p:txBody>
      </p:sp>
      <p:cxnSp>
        <p:nvCxnSpPr>
          <p:cNvPr id="7" name="Raven puščični povezovalnik 6"/>
          <p:cNvCxnSpPr/>
          <p:nvPr/>
        </p:nvCxnSpPr>
        <p:spPr>
          <a:xfrm>
            <a:off x="2268463" y="1755592"/>
            <a:ext cx="0" cy="99882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2340471" y="2053600"/>
            <a:ext cx="1296145" cy="369332"/>
          </a:xfrm>
          <a:prstGeom prst="rect">
            <a:avLst/>
          </a:prstGeom>
          <a:noFill/>
        </p:spPr>
        <p:txBody>
          <a:bodyPr wrap="square" rtlCol="0">
            <a:spAutoFit/>
          </a:bodyPr>
          <a:lstStyle/>
          <a:p>
            <a:pPr algn="ctr"/>
            <a:r>
              <a:rPr lang="sl-SI" dirty="0"/>
              <a:t>j</a:t>
            </a:r>
            <a:r>
              <a:rPr lang="sl-SI" dirty="0" smtClean="0"/>
              <a:t>e dopis</a:t>
            </a:r>
            <a:endParaRPr lang="sl-SI" dirty="0"/>
          </a:p>
        </p:txBody>
      </p:sp>
      <p:sp>
        <p:nvSpPr>
          <p:cNvPr id="16" name="PoljeZBesedilom 15"/>
          <p:cNvSpPr txBox="1"/>
          <p:nvPr/>
        </p:nvSpPr>
        <p:spPr>
          <a:xfrm>
            <a:off x="1611948" y="2773819"/>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prodajalec</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8.2.4 POTRDITEV NAROČILA</a:t>
            </a:r>
            <a:endParaRPr lang="sl-SI" sz="2400" dirty="0"/>
          </a:p>
        </p:txBody>
      </p:sp>
      <p:sp>
        <p:nvSpPr>
          <p:cNvPr id="22" name="PoljeZBesedilom 21"/>
          <p:cNvSpPr txBox="1"/>
          <p:nvPr/>
        </p:nvSpPr>
        <p:spPr>
          <a:xfrm>
            <a:off x="2988543" y="2543445"/>
            <a:ext cx="2556284" cy="369332"/>
          </a:xfrm>
          <a:prstGeom prst="rect">
            <a:avLst/>
          </a:prstGeom>
          <a:noFill/>
        </p:spPr>
        <p:txBody>
          <a:bodyPr wrap="square" rtlCol="0">
            <a:spAutoFit/>
          </a:bodyPr>
          <a:lstStyle/>
          <a:p>
            <a:pPr algn="ctr"/>
            <a:r>
              <a:rPr lang="sl-SI" dirty="0" smtClean="0"/>
              <a:t>potrdi</a:t>
            </a:r>
            <a:endParaRPr lang="sl-SI" dirty="0"/>
          </a:p>
        </p:txBody>
      </p:sp>
      <p:sp>
        <p:nvSpPr>
          <p:cNvPr id="39" name="PoljeZBesedilom 38"/>
          <p:cNvSpPr txBox="1"/>
          <p:nvPr/>
        </p:nvSpPr>
        <p:spPr>
          <a:xfrm>
            <a:off x="433696" y="3813150"/>
            <a:ext cx="6405840" cy="369332"/>
          </a:xfrm>
          <a:prstGeom prst="rect">
            <a:avLst/>
          </a:prstGeom>
          <a:solidFill>
            <a:srgbClr val="FFFF00"/>
          </a:solidFill>
        </p:spPr>
        <p:txBody>
          <a:bodyPr wrap="square" rtlCol="0">
            <a:spAutoFit/>
          </a:bodyPr>
          <a:lstStyle/>
          <a:p>
            <a:r>
              <a:rPr lang="sl-SI" dirty="0" smtClean="0"/>
              <a:t>2. Kdaj potrditev ne sledi naročilu?</a:t>
            </a:r>
            <a:endParaRPr lang="sl-SI" dirty="0"/>
          </a:p>
        </p:txBody>
      </p:sp>
      <p:sp>
        <p:nvSpPr>
          <p:cNvPr id="55" name="PoljeZBesedilom 54"/>
          <p:cNvSpPr txBox="1"/>
          <p:nvPr/>
        </p:nvSpPr>
        <p:spPr>
          <a:xfrm>
            <a:off x="5356364" y="2754412"/>
            <a:ext cx="1952659" cy="369332"/>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upčevo naročilo</a:t>
            </a:r>
            <a:endParaRPr lang="sl-SI" dirty="0"/>
          </a:p>
        </p:txBody>
      </p:sp>
      <p:cxnSp>
        <p:nvCxnSpPr>
          <p:cNvPr id="3" name="Raven puščični povezovalnik 2"/>
          <p:cNvCxnSpPr/>
          <p:nvPr/>
        </p:nvCxnSpPr>
        <p:spPr>
          <a:xfrm>
            <a:off x="3204567" y="2970436"/>
            <a:ext cx="21856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Raven povezovalnik 57"/>
          <p:cNvCxnSpPr/>
          <p:nvPr/>
        </p:nvCxnSpPr>
        <p:spPr>
          <a:xfrm>
            <a:off x="612279" y="518884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972319" y="555343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naročilo temelji na obvezni ponudbi</a:t>
            </a:r>
            <a:endParaRPr lang="sl-SI" dirty="0"/>
          </a:p>
        </p:txBody>
      </p:sp>
      <p:cxnSp>
        <p:nvCxnSpPr>
          <p:cNvPr id="60" name="Raven povezovalnik 59"/>
          <p:cNvCxnSpPr/>
          <p:nvPr/>
        </p:nvCxnSpPr>
        <p:spPr>
          <a:xfrm>
            <a:off x="612279" y="570674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963935" y="4977368"/>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sta kupec in prodajalec v stalnih poslovnih odnosih</a:t>
            </a:r>
            <a:endParaRPr lang="sl-SI" dirty="0"/>
          </a:p>
        </p:txBody>
      </p:sp>
      <p:sp>
        <p:nvSpPr>
          <p:cNvPr id="64" name="PoljeZBesedilom 63"/>
          <p:cNvSpPr txBox="1"/>
          <p:nvPr/>
        </p:nvSpPr>
        <p:spPr>
          <a:xfrm>
            <a:off x="540271" y="4410596"/>
            <a:ext cx="5400600" cy="369332"/>
          </a:xfrm>
          <a:prstGeom prst="rect">
            <a:avLst/>
          </a:prstGeom>
          <a:solidFill>
            <a:srgbClr val="FFC000"/>
          </a:solidFill>
          <a:ln>
            <a:solidFill>
              <a:srgbClr val="FFC000"/>
            </a:solidFill>
          </a:ln>
        </p:spPr>
        <p:txBody>
          <a:bodyPr wrap="square" rtlCol="0">
            <a:spAutoFit/>
          </a:bodyPr>
          <a:lstStyle/>
          <a:p>
            <a:pPr algn="ctr"/>
            <a:r>
              <a:rPr lang="sl-SI" dirty="0" smtClean="0"/>
              <a:t>Potrditev ne sledi naročilu</a:t>
            </a:r>
            <a:endParaRPr lang="sl-SI" dirty="0"/>
          </a:p>
        </p:txBody>
      </p:sp>
      <p:cxnSp>
        <p:nvCxnSpPr>
          <p:cNvPr id="65" name="Raven puščični povezovalnik 64"/>
          <p:cNvCxnSpPr/>
          <p:nvPr/>
        </p:nvCxnSpPr>
        <p:spPr>
          <a:xfrm>
            <a:off x="585045" y="4779928"/>
            <a:ext cx="0" cy="92681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2" name="PoljeZBesedilom 71"/>
          <p:cNvSpPr txBox="1"/>
          <p:nvPr/>
        </p:nvSpPr>
        <p:spPr>
          <a:xfrm>
            <a:off x="468263" y="6417528"/>
            <a:ext cx="6405840" cy="646331"/>
          </a:xfrm>
          <a:prstGeom prst="rect">
            <a:avLst/>
          </a:prstGeom>
          <a:solidFill>
            <a:srgbClr val="FFFF00"/>
          </a:solidFill>
        </p:spPr>
        <p:txBody>
          <a:bodyPr wrap="square" rtlCol="0">
            <a:spAutoFit/>
          </a:bodyPr>
          <a:lstStyle/>
          <a:p>
            <a:r>
              <a:rPr lang="sl-SI" dirty="0" smtClean="0"/>
              <a:t>3. Zakaj prodajalec v notranji trgovini le redko potrdi naročilo z dopisom, v zunanji trgovini pa je to nuja??</a:t>
            </a:r>
            <a:endParaRPr lang="sl-SI" dirty="0"/>
          </a:p>
        </p:txBody>
      </p:sp>
      <p:cxnSp>
        <p:nvCxnSpPr>
          <p:cNvPr id="73" name="Raven povezovalnik 72"/>
          <p:cNvCxnSpPr/>
          <p:nvPr/>
        </p:nvCxnSpPr>
        <p:spPr>
          <a:xfrm>
            <a:off x="540271" y="7997159"/>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5" name="PoljeZBesedilom 74"/>
          <p:cNvSpPr txBox="1"/>
          <p:nvPr/>
        </p:nvSpPr>
        <p:spPr>
          <a:xfrm>
            <a:off x="891927" y="7785680"/>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k</a:t>
            </a:r>
            <a:r>
              <a:rPr lang="sl-SI" dirty="0" smtClean="0"/>
              <a:t>er postaja dopisovanje  čedalje bolj racionalno</a:t>
            </a:r>
            <a:endParaRPr lang="sl-SI" dirty="0"/>
          </a:p>
        </p:txBody>
      </p:sp>
      <p:sp>
        <p:nvSpPr>
          <p:cNvPr id="76" name="PoljeZBesedilom 75"/>
          <p:cNvSpPr txBox="1"/>
          <p:nvPr/>
        </p:nvSpPr>
        <p:spPr>
          <a:xfrm>
            <a:off x="468263" y="7218908"/>
            <a:ext cx="5400600" cy="369332"/>
          </a:xfrm>
          <a:prstGeom prst="rect">
            <a:avLst/>
          </a:prstGeom>
          <a:solidFill>
            <a:srgbClr val="FFC000"/>
          </a:solidFill>
          <a:ln>
            <a:solidFill>
              <a:srgbClr val="FFC000"/>
            </a:solidFill>
          </a:ln>
        </p:spPr>
        <p:txBody>
          <a:bodyPr wrap="square" rtlCol="0">
            <a:spAutoFit/>
          </a:bodyPr>
          <a:lstStyle/>
          <a:p>
            <a:pPr algn="ctr"/>
            <a:r>
              <a:rPr lang="sl-SI" dirty="0" smtClean="0"/>
              <a:t>Potrditev naročila</a:t>
            </a:r>
            <a:endParaRPr lang="sl-SI" dirty="0"/>
          </a:p>
        </p:txBody>
      </p:sp>
      <p:cxnSp>
        <p:nvCxnSpPr>
          <p:cNvPr id="77" name="Raven puščični povezovalnik 76"/>
          <p:cNvCxnSpPr/>
          <p:nvPr/>
        </p:nvCxnSpPr>
        <p:spPr>
          <a:xfrm>
            <a:off x="513037" y="7588240"/>
            <a:ext cx="0" cy="40891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98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2279" y="234132"/>
            <a:ext cx="6405840" cy="923330"/>
          </a:xfrm>
          <a:prstGeom prst="rect">
            <a:avLst/>
          </a:prstGeom>
          <a:solidFill>
            <a:srgbClr val="FFFF00"/>
          </a:solidFill>
        </p:spPr>
        <p:txBody>
          <a:bodyPr wrap="square" rtlCol="0">
            <a:spAutoFit/>
          </a:bodyPr>
          <a:lstStyle/>
          <a:p>
            <a:r>
              <a:rPr lang="sl-SI" dirty="0" smtClean="0"/>
              <a:t>4. Kako lahko ravna kupec, potem ko je že pisno naročil izdelke oz. storitve in se je premislil glede naročila? Kako ravna prodajalec v tem primeru?</a:t>
            </a:r>
            <a:endParaRPr lang="sl-SI" dirty="0"/>
          </a:p>
        </p:txBody>
      </p:sp>
      <p:sp>
        <p:nvSpPr>
          <p:cNvPr id="5" name="PoljeZBesedilom 4"/>
          <p:cNvSpPr txBox="1"/>
          <p:nvPr/>
        </p:nvSpPr>
        <p:spPr>
          <a:xfrm>
            <a:off x="2160451" y="1386260"/>
            <a:ext cx="2952328" cy="646331"/>
          </a:xfrm>
          <a:prstGeom prst="rect">
            <a:avLst/>
          </a:prstGeom>
          <a:noFill/>
          <a:ln>
            <a:solidFill>
              <a:schemeClr val="tx1"/>
            </a:solidFill>
          </a:ln>
        </p:spPr>
        <p:txBody>
          <a:bodyPr wrap="square" rtlCol="0">
            <a:spAutoFit/>
          </a:bodyPr>
          <a:lstStyle/>
          <a:p>
            <a:pPr algn="ctr"/>
            <a:r>
              <a:rPr lang="sl-SI" dirty="0" smtClean="0"/>
              <a:t>Kupec se premisli glede naročila</a:t>
            </a:r>
            <a:endParaRPr lang="sl-SI" dirty="0"/>
          </a:p>
        </p:txBody>
      </p:sp>
      <p:cxnSp>
        <p:nvCxnSpPr>
          <p:cNvPr id="6" name="Raven puščični povezovalnik 5"/>
          <p:cNvCxnSpPr/>
          <p:nvPr/>
        </p:nvCxnSpPr>
        <p:spPr>
          <a:xfrm>
            <a:off x="2160451" y="1755592"/>
            <a:ext cx="0" cy="99882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2232459" y="2169056"/>
            <a:ext cx="1296145" cy="369332"/>
          </a:xfrm>
          <a:prstGeom prst="rect">
            <a:avLst/>
          </a:prstGeom>
          <a:noFill/>
        </p:spPr>
        <p:txBody>
          <a:bodyPr wrap="square" rtlCol="0">
            <a:spAutoFit/>
          </a:bodyPr>
          <a:lstStyle/>
          <a:p>
            <a:pPr algn="ctr"/>
            <a:r>
              <a:rPr lang="sl-SI" dirty="0"/>
              <a:t>p</a:t>
            </a:r>
            <a:r>
              <a:rPr lang="sl-SI" dirty="0" smtClean="0"/>
              <a:t>ošlje nam</a:t>
            </a:r>
            <a:endParaRPr lang="sl-SI" dirty="0"/>
          </a:p>
        </p:txBody>
      </p:sp>
      <p:sp>
        <p:nvSpPr>
          <p:cNvPr id="8" name="PoljeZBesedilom 7"/>
          <p:cNvSpPr txBox="1"/>
          <p:nvPr/>
        </p:nvSpPr>
        <p:spPr>
          <a:xfrm>
            <a:off x="1503936" y="2773819"/>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dopis</a:t>
            </a:r>
            <a:endParaRPr lang="sl-SI" dirty="0"/>
          </a:p>
        </p:txBody>
      </p:sp>
      <p:sp>
        <p:nvSpPr>
          <p:cNvPr id="9" name="PoljeZBesedilom 8"/>
          <p:cNvSpPr txBox="1"/>
          <p:nvPr/>
        </p:nvSpPr>
        <p:spPr>
          <a:xfrm>
            <a:off x="2772519" y="2543445"/>
            <a:ext cx="2556284" cy="369332"/>
          </a:xfrm>
          <a:prstGeom prst="rect">
            <a:avLst/>
          </a:prstGeom>
          <a:noFill/>
        </p:spPr>
        <p:txBody>
          <a:bodyPr wrap="square" rtlCol="0">
            <a:spAutoFit/>
          </a:bodyPr>
          <a:lstStyle/>
          <a:p>
            <a:pPr algn="ctr"/>
            <a:r>
              <a:rPr lang="sl-SI" dirty="0" smtClean="0"/>
              <a:t>poda</a:t>
            </a:r>
            <a:endParaRPr lang="sl-SI" dirty="0"/>
          </a:p>
        </p:txBody>
      </p:sp>
      <p:sp>
        <p:nvSpPr>
          <p:cNvPr id="11" name="PoljeZBesedilom 10"/>
          <p:cNvSpPr txBox="1"/>
          <p:nvPr/>
        </p:nvSpPr>
        <p:spPr>
          <a:xfrm>
            <a:off x="5500380" y="1953032"/>
            <a:ext cx="1592619" cy="646331"/>
          </a:xfrm>
          <a:prstGeom prst="rect">
            <a:avLst/>
          </a:prstGeom>
          <a:noFill/>
          <a:ln>
            <a:solidFill>
              <a:schemeClr val="accent1">
                <a:shade val="95000"/>
                <a:satMod val="105000"/>
              </a:schemeClr>
            </a:solidFill>
          </a:ln>
        </p:spPr>
        <p:txBody>
          <a:bodyPr wrap="square" rtlCol="0">
            <a:spAutoFit/>
          </a:bodyPr>
          <a:lstStyle/>
          <a:p>
            <a:pPr algn="ctr"/>
            <a:r>
              <a:rPr lang="sl-SI" dirty="0" smtClean="0"/>
              <a:t>spremembo naročila</a:t>
            </a:r>
            <a:endParaRPr lang="sl-SI" dirty="0"/>
          </a:p>
        </p:txBody>
      </p:sp>
      <p:sp>
        <p:nvSpPr>
          <p:cNvPr id="12" name="PoljeZBesedilom 11"/>
          <p:cNvSpPr txBox="1"/>
          <p:nvPr/>
        </p:nvSpPr>
        <p:spPr>
          <a:xfrm>
            <a:off x="5508823" y="3548241"/>
            <a:ext cx="1592619" cy="646331"/>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aročilo prekliče</a:t>
            </a:r>
            <a:endParaRPr lang="sl-SI" dirty="0"/>
          </a:p>
        </p:txBody>
      </p:sp>
      <p:cxnSp>
        <p:nvCxnSpPr>
          <p:cNvPr id="14" name="Raven povezovalnik 13"/>
          <p:cNvCxnSpPr/>
          <p:nvPr/>
        </p:nvCxnSpPr>
        <p:spPr>
          <a:xfrm>
            <a:off x="3132559" y="2912777"/>
            <a:ext cx="18722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aven puščični povezovalnik 15"/>
          <p:cNvCxnSpPr/>
          <p:nvPr/>
        </p:nvCxnSpPr>
        <p:spPr>
          <a:xfrm>
            <a:off x="5004767" y="2422932"/>
            <a:ext cx="0" cy="148360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a:off x="5004767" y="23223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5004767" y="3906540"/>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uščični povezovalnik 22"/>
          <p:cNvCxnSpPr/>
          <p:nvPr/>
        </p:nvCxnSpPr>
        <p:spPr>
          <a:xfrm>
            <a:off x="2124447" y="3195752"/>
            <a:ext cx="0" cy="121484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324247" y="4554612"/>
            <a:ext cx="1584176" cy="369332"/>
          </a:xfrm>
          <a:prstGeom prst="rect">
            <a:avLst/>
          </a:prstGeom>
          <a:noFill/>
          <a:ln>
            <a:solidFill>
              <a:schemeClr val="accent6">
                <a:lumMod val="50000"/>
              </a:schemeClr>
            </a:solidFill>
          </a:ln>
        </p:spPr>
        <p:txBody>
          <a:bodyPr wrap="square" rtlCol="0">
            <a:spAutoFit/>
          </a:bodyPr>
          <a:lstStyle/>
          <a:p>
            <a:pPr algn="ctr"/>
            <a:r>
              <a:rPr lang="sl-SI" dirty="0" smtClean="0"/>
              <a:t>evidentira</a:t>
            </a:r>
            <a:endParaRPr lang="sl-SI" dirty="0"/>
          </a:p>
        </p:txBody>
      </p:sp>
      <p:sp>
        <p:nvSpPr>
          <p:cNvPr id="25" name="PoljeZBesedilom 24"/>
          <p:cNvSpPr txBox="1"/>
          <p:nvPr/>
        </p:nvSpPr>
        <p:spPr>
          <a:xfrm>
            <a:off x="2772519" y="4554612"/>
            <a:ext cx="1584176" cy="369332"/>
          </a:xfrm>
          <a:prstGeom prst="rect">
            <a:avLst/>
          </a:prstGeom>
          <a:noFill/>
          <a:ln>
            <a:solidFill>
              <a:schemeClr val="accent6">
                <a:lumMod val="50000"/>
              </a:schemeClr>
            </a:solidFill>
          </a:ln>
        </p:spPr>
        <p:txBody>
          <a:bodyPr wrap="square" rtlCol="0">
            <a:spAutoFit/>
          </a:bodyPr>
          <a:lstStyle/>
          <a:p>
            <a:pPr algn="ctr"/>
            <a:r>
              <a:rPr lang="sl-SI" dirty="0" smtClean="0"/>
              <a:t>arhivira</a:t>
            </a:r>
            <a:endParaRPr lang="sl-SI" dirty="0"/>
          </a:p>
        </p:txBody>
      </p:sp>
      <p:sp>
        <p:nvSpPr>
          <p:cNvPr id="26" name="PoljeZBesedilom 25"/>
          <p:cNvSpPr txBox="1"/>
          <p:nvPr/>
        </p:nvSpPr>
        <p:spPr>
          <a:xfrm>
            <a:off x="4860751" y="4554612"/>
            <a:ext cx="2448272" cy="369332"/>
          </a:xfrm>
          <a:prstGeom prst="rect">
            <a:avLst/>
          </a:prstGeom>
          <a:noFill/>
          <a:ln>
            <a:solidFill>
              <a:schemeClr val="accent6">
                <a:lumMod val="50000"/>
              </a:schemeClr>
            </a:solidFill>
          </a:ln>
        </p:spPr>
        <p:txBody>
          <a:bodyPr wrap="square" rtlCol="0">
            <a:spAutoFit/>
          </a:bodyPr>
          <a:lstStyle/>
          <a:p>
            <a:pPr algn="ctr"/>
            <a:r>
              <a:rPr lang="sl-SI" dirty="0"/>
              <a:t>k</a:t>
            </a:r>
            <a:r>
              <a:rPr lang="sl-SI" dirty="0" smtClean="0"/>
              <a:t>upcu pošlje dopis</a:t>
            </a:r>
            <a:endParaRPr lang="sl-SI" dirty="0"/>
          </a:p>
        </p:txBody>
      </p:sp>
      <p:sp>
        <p:nvSpPr>
          <p:cNvPr id="27" name="PoljeZBesedilom 26"/>
          <p:cNvSpPr txBox="1"/>
          <p:nvPr/>
        </p:nvSpPr>
        <p:spPr>
          <a:xfrm>
            <a:off x="2209179" y="5948481"/>
            <a:ext cx="1584176" cy="923330"/>
          </a:xfrm>
          <a:prstGeom prst="rect">
            <a:avLst/>
          </a:prstGeom>
          <a:noFill/>
          <a:ln>
            <a:solidFill>
              <a:schemeClr val="accent6">
                <a:lumMod val="50000"/>
              </a:schemeClr>
            </a:solidFill>
          </a:ln>
        </p:spPr>
        <p:txBody>
          <a:bodyPr wrap="square" rtlCol="0">
            <a:spAutoFit/>
          </a:bodyPr>
          <a:lstStyle/>
          <a:p>
            <a:pPr algn="ctr"/>
            <a:r>
              <a:rPr lang="sl-SI" dirty="0" smtClean="0"/>
              <a:t>sprejema njegovo odločitev</a:t>
            </a:r>
            <a:endParaRPr lang="sl-SI" dirty="0"/>
          </a:p>
        </p:txBody>
      </p:sp>
      <p:sp>
        <p:nvSpPr>
          <p:cNvPr id="28" name="PoljeZBesedilom 27"/>
          <p:cNvSpPr txBox="1"/>
          <p:nvPr/>
        </p:nvSpPr>
        <p:spPr>
          <a:xfrm>
            <a:off x="5080996" y="5976188"/>
            <a:ext cx="2448272" cy="923330"/>
          </a:xfrm>
          <a:prstGeom prst="rect">
            <a:avLst/>
          </a:prstGeom>
          <a:noFill/>
          <a:ln>
            <a:solidFill>
              <a:schemeClr val="accent6">
                <a:lumMod val="50000"/>
              </a:schemeClr>
            </a:solidFill>
          </a:ln>
        </p:spPr>
        <p:txBody>
          <a:bodyPr wrap="square" rtlCol="0">
            <a:spAutoFit/>
          </a:bodyPr>
          <a:lstStyle/>
          <a:p>
            <a:pPr algn="ctr"/>
            <a:r>
              <a:rPr lang="sl-SI" dirty="0" smtClean="0"/>
              <a:t>zavrača</a:t>
            </a:r>
          </a:p>
          <a:p>
            <a:pPr algn="ctr"/>
            <a:endParaRPr lang="sl-SI" dirty="0"/>
          </a:p>
          <a:p>
            <a:pPr algn="ctr"/>
            <a:endParaRPr lang="sl-SI" dirty="0"/>
          </a:p>
        </p:txBody>
      </p:sp>
      <p:cxnSp>
        <p:nvCxnSpPr>
          <p:cNvPr id="29" name="Raven povezovalnik 28"/>
          <p:cNvCxnSpPr/>
          <p:nvPr/>
        </p:nvCxnSpPr>
        <p:spPr>
          <a:xfrm>
            <a:off x="3284959" y="5490716"/>
            <a:ext cx="29439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ven puščični povezovalnik 30"/>
          <p:cNvCxnSpPr/>
          <p:nvPr/>
        </p:nvCxnSpPr>
        <p:spPr>
          <a:xfrm>
            <a:off x="3276575" y="5490716"/>
            <a:ext cx="0"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3" name="Raven puščični povezovalnik 32"/>
          <p:cNvCxnSpPr/>
          <p:nvPr/>
        </p:nvCxnSpPr>
        <p:spPr>
          <a:xfrm>
            <a:off x="6228903" y="5490716"/>
            <a:ext cx="0" cy="4320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4" name="Raven puščični povezovalnik 33"/>
          <p:cNvCxnSpPr/>
          <p:nvPr/>
        </p:nvCxnSpPr>
        <p:spPr>
          <a:xfrm>
            <a:off x="5292799" y="4923944"/>
            <a:ext cx="0" cy="56677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4752739" y="4977368"/>
            <a:ext cx="2556284" cy="369332"/>
          </a:xfrm>
          <a:prstGeom prst="rect">
            <a:avLst/>
          </a:prstGeom>
          <a:noFill/>
        </p:spPr>
        <p:txBody>
          <a:bodyPr wrap="square" rtlCol="0">
            <a:spAutoFit/>
          </a:bodyPr>
          <a:lstStyle/>
          <a:p>
            <a:pPr algn="ctr"/>
            <a:r>
              <a:rPr lang="sl-SI" dirty="0" smtClean="0"/>
              <a:t>seznani</a:t>
            </a:r>
            <a:endParaRPr lang="sl-SI" dirty="0"/>
          </a:p>
        </p:txBody>
      </p:sp>
      <p:cxnSp>
        <p:nvCxnSpPr>
          <p:cNvPr id="37" name="Raven povezovalnik 36"/>
          <p:cNvCxnSpPr/>
          <p:nvPr/>
        </p:nvCxnSpPr>
        <p:spPr>
          <a:xfrm>
            <a:off x="1116335" y="4410596"/>
            <a:ext cx="48965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Raven puščični povezovalnik 40"/>
          <p:cNvCxnSpPr/>
          <p:nvPr/>
        </p:nvCxnSpPr>
        <p:spPr>
          <a:xfrm>
            <a:off x="1116335" y="4410596"/>
            <a:ext cx="0" cy="15240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43" name="Raven puščični povezovalnik 42"/>
          <p:cNvCxnSpPr/>
          <p:nvPr/>
        </p:nvCxnSpPr>
        <p:spPr>
          <a:xfrm>
            <a:off x="3636615" y="4410596"/>
            <a:ext cx="0" cy="15240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44" name="Raven puščični povezovalnik 43"/>
          <p:cNvCxnSpPr/>
          <p:nvPr/>
        </p:nvCxnSpPr>
        <p:spPr>
          <a:xfrm>
            <a:off x="6012879" y="4410596"/>
            <a:ext cx="0" cy="15240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2268463" y="3537208"/>
            <a:ext cx="1296145" cy="646331"/>
          </a:xfrm>
          <a:prstGeom prst="rect">
            <a:avLst/>
          </a:prstGeom>
          <a:noFill/>
        </p:spPr>
        <p:txBody>
          <a:bodyPr wrap="square" rtlCol="0">
            <a:spAutoFit/>
          </a:bodyPr>
          <a:lstStyle/>
          <a:p>
            <a:pPr algn="ctr"/>
            <a:r>
              <a:rPr lang="sl-SI" dirty="0" smtClean="0"/>
              <a:t>prodajalec dopis</a:t>
            </a:r>
            <a:endParaRPr lang="sl-SI" dirty="0"/>
          </a:p>
        </p:txBody>
      </p:sp>
    </p:spTree>
    <p:extLst>
      <p:ext uri="{BB962C8B-B14F-4D97-AF65-F5344CB8AC3E}">
        <p14:creationId xmlns:p14="http://schemas.microsoft.com/office/powerpoint/2010/main" val="16659087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405840" cy="369332"/>
          </a:xfrm>
          <a:prstGeom prst="rect">
            <a:avLst/>
          </a:prstGeom>
          <a:solidFill>
            <a:srgbClr val="FFFF00"/>
          </a:solidFill>
        </p:spPr>
        <p:txBody>
          <a:bodyPr wrap="square" rtlCol="0">
            <a:spAutoFit/>
          </a:bodyPr>
          <a:lstStyle/>
          <a:p>
            <a:r>
              <a:rPr lang="sl-SI" dirty="0" smtClean="0"/>
              <a:t>1. Kaj prodajalec sporoči kupcu glede odpreme blaga?</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8.2.5 ODPREMA BLAGA</a:t>
            </a:r>
            <a:endParaRPr lang="sl-SI" sz="2400" dirty="0"/>
          </a:p>
        </p:txBody>
      </p:sp>
      <p:cxnSp>
        <p:nvCxnSpPr>
          <p:cNvPr id="58" name="Raven povezovalnik 57"/>
          <p:cNvCxnSpPr/>
          <p:nvPr/>
        </p:nvCxnSpPr>
        <p:spPr>
          <a:xfrm>
            <a:off x="612279" y="216451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972319" y="2529096"/>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p</a:t>
            </a:r>
            <a:r>
              <a:rPr lang="sl-SI" dirty="0" smtClean="0"/>
              <a:t>ripravil  blago za prevzem, npr. pri klavzuli EXW</a:t>
            </a:r>
            <a:endParaRPr lang="sl-SI" dirty="0"/>
          </a:p>
        </p:txBody>
      </p:sp>
      <p:cxnSp>
        <p:nvCxnSpPr>
          <p:cNvPr id="60" name="Raven povezovalnik 59"/>
          <p:cNvCxnSpPr/>
          <p:nvPr/>
        </p:nvCxnSpPr>
        <p:spPr>
          <a:xfrm>
            <a:off x="612279" y="268240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963935" y="1953032"/>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blago odpremil, npr. pri klavzuli „dostavljeno kupec“</a:t>
            </a:r>
            <a:endParaRPr lang="sl-SI" dirty="0"/>
          </a:p>
        </p:txBody>
      </p:sp>
      <p:sp>
        <p:nvSpPr>
          <p:cNvPr id="64" name="PoljeZBesedilom 63"/>
          <p:cNvSpPr txBox="1"/>
          <p:nvPr/>
        </p:nvSpPr>
        <p:spPr>
          <a:xfrm>
            <a:off x="540271" y="1386260"/>
            <a:ext cx="5400600" cy="369332"/>
          </a:xfrm>
          <a:prstGeom prst="rect">
            <a:avLst/>
          </a:prstGeom>
          <a:solidFill>
            <a:srgbClr val="FFC000"/>
          </a:solidFill>
          <a:ln>
            <a:solidFill>
              <a:srgbClr val="FFC000"/>
            </a:solidFill>
          </a:ln>
        </p:spPr>
        <p:txBody>
          <a:bodyPr wrap="square" rtlCol="0">
            <a:spAutoFit/>
          </a:bodyPr>
          <a:lstStyle/>
          <a:p>
            <a:pPr algn="ctr"/>
            <a:r>
              <a:rPr lang="sl-SI" dirty="0"/>
              <a:t>Prodajalec sporoči kupcu </a:t>
            </a:r>
            <a:r>
              <a:rPr lang="sl-SI" dirty="0" smtClean="0"/>
              <a:t>glede odpreme blaga</a:t>
            </a:r>
            <a:endParaRPr lang="sl-SI" dirty="0"/>
          </a:p>
        </p:txBody>
      </p:sp>
      <p:cxnSp>
        <p:nvCxnSpPr>
          <p:cNvPr id="65" name="Raven puščični povezovalnik 64"/>
          <p:cNvCxnSpPr/>
          <p:nvPr/>
        </p:nvCxnSpPr>
        <p:spPr>
          <a:xfrm>
            <a:off x="585045" y="1755592"/>
            <a:ext cx="0" cy="92681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612279" y="3177168"/>
            <a:ext cx="6405840" cy="646331"/>
          </a:xfrm>
          <a:prstGeom prst="rect">
            <a:avLst/>
          </a:prstGeom>
          <a:solidFill>
            <a:srgbClr val="FFFF00"/>
          </a:solidFill>
        </p:spPr>
        <p:txBody>
          <a:bodyPr wrap="square" rtlCol="0">
            <a:spAutoFit/>
          </a:bodyPr>
          <a:lstStyle/>
          <a:p>
            <a:r>
              <a:rPr lang="sl-SI" dirty="0" smtClean="0"/>
              <a:t>2. Kakšne so značilnosti obvestila o odpremi blaga oz. obvestila, da je blago pripravljeno za prevzem?</a:t>
            </a:r>
            <a:endParaRPr lang="sl-SI" dirty="0"/>
          </a:p>
        </p:txBody>
      </p:sp>
      <p:cxnSp>
        <p:nvCxnSpPr>
          <p:cNvPr id="24" name="Raven povezovalnik 23"/>
          <p:cNvCxnSpPr/>
          <p:nvPr/>
        </p:nvCxnSpPr>
        <p:spPr>
          <a:xfrm>
            <a:off x="495497" y="518884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900311" y="6068521"/>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v nasprotnem primeru kupca kar po telefonu obvesti, da je blago odpremljeno oz. pripravljeno za prevzem</a:t>
            </a:r>
            <a:endParaRPr lang="sl-SI" dirty="0"/>
          </a:p>
        </p:txBody>
      </p:sp>
      <p:cxnSp>
        <p:nvCxnSpPr>
          <p:cNvPr id="26" name="Raven povezovalnik 25"/>
          <p:cNvCxnSpPr/>
          <p:nvPr/>
        </p:nvCxnSpPr>
        <p:spPr>
          <a:xfrm>
            <a:off x="495497" y="635481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PoljeZBesedilom 26"/>
          <p:cNvSpPr txBox="1"/>
          <p:nvPr/>
        </p:nvSpPr>
        <p:spPr>
          <a:xfrm>
            <a:off x="891927" y="5058668"/>
            <a:ext cx="5910168"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pošlje prodajalec kupcu pri večjih pošiljkah oz. pošiljkah večje vrednosti</a:t>
            </a:r>
            <a:endParaRPr lang="sl-SI" dirty="0"/>
          </a:p>
        </p:txBody>
      </p:sp>
      <p:sp>
        <p:nvSpPr>
          <p:cNvPr id="28" name="PoljeZBesedilom 27"/>
          <p:cNvSpPr txBox="1"/>
          <p:nvPr/>
        </p:nvSpPr>
        <p:spPr>
          <a:xfrm>
            <a:off x="468263" y="4122564"/>
            <a:ext cx="6840760" cy="646331"/>
          </a:xfrm>
          <a:prstGeom prst="rect">
            <a:avLst/>
          </a:prstGeom>
          <a:solidFill>
            <a:srgbClr val="FFC000"/>
          </a:solidFill>
          <a:ln>
            <a:solidFill>
              <a:srgbClr val="FFC000"/>
            </a:solidFill>
          </a:ln>
        </p:spPr>
        <p:txBody>
          <a:bodyPr wrap="square" rtlCol="0">
            <a:spAutoFit/>
          </a:bodyPr>
          <a:lstStyle/>
          <a:p>
            <a:pPr algn="ctr"/>
            <a:r>
              <a:rPr lang="sl-SI" dirty="0" smtClean="0"/>
              <a:t>Obvestilo o odpremi blaga oz. obvestilo, da je blago pripravljeno za prevzem</a:t>
            </a:r>
            <a:endParaRPr lang="sl-SI" dirty="0"/>
          </a:p>
        </p:txBody>
      </p:sp>
      <p:cxnSp>
        <p:nvCxnSpPr>
          <p:cNvPr id="29" name="Raven puščični povezovalnik 28"/>
          <p:cNvCxnSpPr/>
          <p:nvPr/>
        </p:nvCxnSpPr>
        <p:spPr>
          <a:xfrm>
            <a:off x="468263" y="4779928"/>
            <a:ext cx="0" cy="171890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903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405840" cy="646331"/>
          </a:xfrm>
          <a:prstGeom prst="rect">
            <a:avLst/>
          </a:prstGeom>
          <a:solidFill>
            <a:srgbClr val="FFFF00"/>
          </a:solidFill>
        </p:spPr>
        <p:txBody>
          <a:bodyPr wrap="square" rtlCol="0">
            <a:spAutoFit/>
          </a:bodyPr>
          <a:lstStyle/>
          <a:p>
            <a:r>
              <a:rPr lang="sl-SI" dirty="0" smtClean="0"/>
              <a:t>1. Kako ravna prodajalec, če pred iztekom dobavnega roka spozna, da roka ne bo mogel izpolniti)?</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8.2.6 DOBAVA</a:t>
            </a:r>
            <a:endParaRPr lang="sl-SI" sz="2400" dirty="0"/>
          </a:p>
        </p:txBody>
      </p:sp>
      <p:cxnSp>
        <p:nvCxnSpPr>
          <p:cNvPr id="58" name="Raven povezovalnik 57"/>
          <p:cNvCxnSpPr/>
          <p:nvPr/>
        </p:nvCxnSpPr>
        <p:spPr>
          <a:xfrm>
            <a:off x="612279" y="266856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PoljeZBesedilom 58"/>
          <p:cNvSpPr txBox="1"/>
          <p:nvPr/>
        </p:nvSpPr>
        <p:spPr>
          <a:xfrm>
            <a:off x="972319" y="2961144"/>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prispel opomin kupca, mora takoj odgovoriti, tudi če je pošiljka že na poti ali neposredno pred tem</a:t>
            </a:r>
            <a:endParaRPr lang="sl-SI" dirty="0"/>
          </a:p>
        </p:txBody>
      </p:sp>
      <p:cxnSp>
        <p:nvCxnSpPr>
          <p:cNvPr id="60" name="Raven povezovalnik 59"/>
          <p:cNvCxnSpPr/>
          <p:nvPr/>
        </p:nvCxnSpPr>
        <p:spPr>
          <a:xfrm>
            <a:off x="612279" y="318646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PoljeZBesedilom 60"/>
          <p:cNvSpPr txBox="1"/>
          <p:nvPr/>
        </p:nvSpPr>
        <p:spPr>
          <a:xfrm>
            <a:off x="963935" y="2385080"/>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to kupcu pravočasno sporočiti</a:t>
            </a:r>
            <a:endParaRPr lang="sl-SI" dirty="0"/>
          </a:p>
        </p:txBody>
      </p:sp>
      <p:sp>
        <p:nvSpPr>
          <p:cNvPr id="64" name="PoljeZBesedilom 63"/>
          <p:cNvSpPr txBox="1"/>
          <p:nvPr/>
        </p:nvSpPr>
        <p:spPr>
          <a:xfrm>
            <a:off x="540271" y="1818308"/>
            <a:ext cx="6624736" cy="369332"/>
          </a:xfrm>
          <a:prstGeom prst="rect">
            <a:avLst/>
          </a:prstGeom>
          <a:solidFill>
            <a:srgbClr val="FFC000"/>
          </a:solidFill>
          <a:ln>
            <a:solidFill>
              <a:srgbClr val="FFC000"/>
            </a:solidFill>
          </a:ln>
        </p:spPr>
        <p:txBody>
          <a:bodyPr wrap="square" rtlCol="0">
            <a:spAutoFit/>
          </a:bodyPr>
          <a:lstStyle/>
          <a:p>
            <a:pPr algn="ctr"/>
            <a:r>
              <a:rPr lang="sl-SI" dirty="0"/>
              <a:t>Prodajalec </a:t>
            </a:r>
            <a:r>
              <a:rPr lang="sl-SI" dirty="0" smtClean="0"/>
              <a:t>spozna, da dobavnega roka ne bo mogel izpolniti</a:t>
            </a:r>
            <a:endParaRPr lang="sl-SI" dirty="0"/>
          </a:p>
        </p:txBody>
      </p:sp>
      <p:cxnSp>
        <p:nvCxnSpPr>
          <p:cNvPr id="65" name="Raven puščični povezovalnik 64"/>
          <p:cNvCxnSpPr/>
          <p:nvPr/>
        </p:nvCxnSpPr>
        <p:spPr>
          <a:xfrm>
            <a:off x="585045" y="2259648"/>
            <a:ext cx="0" cy="92681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7" name="Raven puščični povezovalnik 16"/>
          <p:cNvCxnSpPr/>
          <p:nvPr/>
        </p:nvCxnSpPr>
        <p:spPr>
          <a:xfrm>
            <a:off x="972319" y="3618508"/>
            <a:ext cx="0" cy="64807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1277119" y="4052297"/>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v dopisu poskuša:</a:t>
            </a:r>
            <a:endParaRPr lang="sl-SI" dirty="0"/>
          </a:p>
        </p:txBody>
      </p:sp>
      <p:cxnSp>
        <p:nvCxnSpPr>
          <p:cNvPr id="21" name="Raven povezovalnik 20"/>
          <p:cNvCxnSpPr/>
          <p:nvPr/>
        </p:nvCxnSpPr>
        <p:spPr>
          <a:xfrm>
            <a:off x="972319" y="42665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1548383" y="4801994"/>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obdržati stranko</a:t>
            </a:r>
            <a:endParaRPr lang="sl-SI" dirty="0"/>
          </a:p>
        </p:txBody>
      </p:sp>
      <p:sp>
        <p:nvSpPr>
          <p:cNvPr id="30" name="PoljeZBesedilom 29"/>
          <p:cNvSpPr txBox="1"/>
          <p:nvPr/>
        </p:nvSpPr>
        <p:spPr>
          <a:xfrm>
            <a:off x="1551255" y="5769456"/>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p</a:t>
            </a:r>
            <a:r>
              <a:rPr lang="sl-SI" dirty="0" smtClean="0"/>
              <a:t>ravočasno podaljšati dobavni rok</a:t>
            </a:r>
            <a:endParaRPr lang="sl-SI" dirty="0"/>
          </a:p>
        </p:txBody>
      </p:sp>
      <p:sp>
        <p:nvSpPr>
          <p:cNvPr id="31" name="PoljeZBesedilom 30"/>
          <p:cNvSpPr txBox="1"/>
          <p:nvPr/>
        </p:nvSpPr>
        <p:spPr>
          <a:xfrm>
            <a:off x="1623263" y="6633552"/>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z</a:t>
            </a:r>
            <a:r>
              <a:rPr lang="sl-SI" dirty="0" smtClean="0"/>
              <a:t>avrniti ali zmanjšati možne zahteve za povrnitev škode z navedbo primernih vzrokov za zamudo</a:t>
            </a:r>
            <a:endParaRPr lang="sl-SI" dirty="0"/>
          </a:p>
        </p:txBody>
      </p:sp>
      <p:cxnSp>
        <p:nvCxnSpPr>
          <p:cNvPr id="32" name="Raven puščični povezovalnik 31"/>
          <p:cNvCxnSpPr/>
          <p:nvPr/>
        </p:nvCxnSpPr>
        <p:spPr>
          <a:xfrm>
            <a:off x="1260351" y="4410596"/>
            <a:ext cx="0" cy="2546121"/>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3" name="Raven povezovalnik 32"/>
          <p:cNvCxnSpPr/>
          <p:nvPr/>
        </p:nvCxnSpPr>
        <p:spPr>
          <a:xfrm>
            <a:off x="1260351" y="498666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aven povezovalnik 33"/>
          <p:cNvCxnSpPr/>
          <p:nvPr/>
        </p:nvCxnSpPr>
        <p:spPr>
          <a:xfrm>
            <a:off x="1260351" y="5994772"/>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ovezovalnik 34"/>
          <p:cNvCxnSpPr/>
          <p:nvPr/>
        </p:nvCxnSpPr>
        <p:spPr>
          <a:xfrm>
            <a:off x="1260351" y="6930876"/>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6528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837888" cy="369332"/>
          </a:xfrm>
          <a:prstGeom prst="rect">
            <a:avLst/>
          </a:prstGeom>
          <a:solidFill>
            <a:srgbClr val="FFFF00"/>
          </a:solidFill>
        </p:spPr>
        <p:txBody>
          <a:bodyPr wrap="square" rtlCol="0">
            <a:spAutoFit/>
          </a:bodyPr>
          <a:lstStyle/>
          <a:p>
            <a:r>
              <a:rPr lang="sl-SI" dirty="0" smtClean="0"/>
              <a:t>1. Kaj je dobavnica? Katere dokumente štejemo med spremne listine?</a:t>
            </a:r>
            <a:endParaRPr lang="sl-SI" dirty="0"/>
          </a:p>
        </p:txBody>
      </p:sp>
      <p:sp>
        <p:nvSpPr>
          <p:cNvPr id="6" name="PoljeZBesedilom 5">
            <a:hlinkClick r:id="rId2" action="ppaction://hlinksldjump"/>
          </p:cNvPr>
          <p:cNvSpPr txBox="1"/>
          <p:nvPr/>
        </p:nvSpPr>
        <p:spPr>
          <a:xfrm>
            <a:off x="2268463" y="1386260"/>
            <a:ext cx="2952328" cy="369332"/>
          </a:xfrm>
          <a:prstGeom prst="rect">
            <a:avLst/>
          </a:prstGeom>
          <a:noFill/>
          <a:ln>
            <a:solidFill>
              <a:srgbClr val="FF0000"/>
            </a:solidFill>
          </a:ln>
        </p:spPr>
        <p:txBody>
          <a:bodyPr wrap="square" rtlCol="0">
            <a:spAutoFit/>
          </a:bodyPr>
          <a:lstStyle/>
          <a:p>
            <a:pPr algn="ctr"/>
            <a:r>
              <a:rPr lang="sl-SI" dirty="0" smtClean="0"/>
              <a:t>Dobavnica</a:t>
            </a:r>
            <a:endParaRPr lang="sl-SI" dirty="0"/>
          </a:p>
        </p:txBody>
      </p:sp>
      <p:cxnSp>
        <p:nvCxnSpPr>
          <p:cNvPr id="7" name="Raven puščični povezovalnik 6"/>
          <p:cNvCxnSpPr/>
          <p:nvPr/>
        </p:nvCxnSpPr>
        <p:spPr>
          <a:xfrm>
            <a:off x="2268463" y="1755592"/>
            <a:ext cx="0" cy="99882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2340471" y="2053600"/>
            <a:ext cx="2088232" cy="369332"/>
          </a:xfrm>
          <a:prstGeom prst="rect">
            <a:avLst/>
          </a:prstGeom>
          <a:noFill/>
        </p:spPr>
        <p:txBody>
          <a:bodyPr wrap="square" rtlCol="0">
            <a:spAutoFit/>
          </a:bodyPr>
          <a:lstStyle/>
          <a:p>
            <a:pPr algn="ctr"/>
            <a:r>
              <a:rPr lang="sl-SI" dirty="0"/>
              <a:t>j</a:t>
            </a:r>
            <a:r>
              <a:rPr lang="sl-SI" dirty="0" smtClean="0"/>
              <a:t>e spremna listina</a:t>
            </a:r>
            <a:endParaRPr lang="sl-SI" dirty="0"/>
          </a:p>
        </p:txBody>
      </p:sp>
      <p:sp>
        <p:nvSpPr>
          <p:cNvPr id="16" name="PoljeZBesedilom 15"/>
          <p:cNvSpPr txBox="1"/>
          <p:nvPr/>
        </p:nvSpPr>
        <p:spPr>
          <a:xfrm>
            <a:off x="1611948" y="2773819"/>
            <a:ext cx="1592619" cy="646331"/>
          </a:xfrm>
          <a:prstGeom prst="rect">
            <a:avLst/>
          </a:prstGeom>
          <a:noFill/>
          <a:ln>
            <a:solidFill>
              <a:schemeClr val="accent1">
                <a:shade val="95000"/>
                <a:satMod val="105000"/>
              </a:schemeClr>
            </a:solidFill>
          </a:ln>
        </p:spPr>
        <p:txBody>
          <a:bodyPr wrap="square" rtlCol="0">
            <a:spAutoFit/>
          </a:bodyPr>
          <a:lstStyle/>
          <a:p>
            <a:pPr algn="ctr"/>
            <a:r>
              <a:rPr lang="sl-SI" dirty="0" smtClean="0"/>
              <a:t>spremlja blago med prevozom</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8.2.7 DOBAVNICA</a:t>
            </a:r>
            <a:endParaRPr lang="sl-SI" sz="2400" dirty="0"/>
          </a:p>
        </p:txBody>
      </p:sp>
      <p:cxnSp>
        <p:nvCxnSpPr>
          <p:cNvPr id="5" name="Raven povezovalnik 4"/>
          <p:cNvCxnSpPr/>
          <p:nvPr/>
        </p:nvCxnSpPr>
        <p:spPr>
          <a:xfrm>
            <a:off x="3636615" y="2422932"/>
            <a:ext cx="0" cy="147984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3916204" y="2610396"/>
            <a:ext cx="3320811" cy="646331"/>
          </a:xfrm>
          <a:prstGeom prst="rect">
            <a:avLst/>
          </a:prstGeom>
          <a:noFill/>
          <a:ln>
            <a:solidFill>
              <a:schemeClr val="accent1">
                <a:shade val="95000"/>
                <a:satMod val="105000"/>
              </a:schemeClr>
            </a:solidFill>
          </a:ln>
        </p:spPr>
        <p:txBody>
          <a:bodyPr wrap="square" rtlCol="0">
            <a:spAutoFit/>
          </a:bodyPr>
          <a:lstStyle/>
          <a:p>
            <a:r>
              <a:rPr lang="sl-SI" dirty="0" smtClean="0"/>
              <a:t>vozne listine – različni prevozni dokumenti – prevaža prevoznik</a:t>
            </a:r>
            <a:endParaRPr lang="sl-SI" dirty="0"/>
          </a:p>
        </p:txBody>
      </p:sp>
      <p:cxnSp>
        <p:nvCxnSpPr>
          <p:cNvPr id="10" name="Raven povezovalnik 9"/>
          <p:cNvCxnSpPr>
            <a:endCxn id="25" idx="1"/>
          </p:cNvCxnSpPr>
          <p:nvPr/>
        </p:nvCxnSpPr>
        <p:spPr>
          <a:xfrm flipV="1">
            <a:off x="3636615" y="2933562"/>
            <a:ext cx="279589" cy="3768"/>
          </a:xfrm>
          <a:prstGeom prst="line">
            <a:avLst/>
          </a:prstGeom>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3996655" y="3548241"/>
            <a:ext cx="3320811" cy="923330"/>
          </a:xfrm>
          <a:prstGeom prst="rect">
            <a:avLst/>
          </a:prstGeom>
          <a:noFill/>
          <a:ln>
            <a:solidFill>
              <a:schemeClr val="accent1">
                <a:shade val="95000"/>
                <a:satMod val="105000"/>
              </a:schemeClr>
            </a:solidFill>
          </a:ln>
        </p:spPr>
        <p:txBody>
          <a:bodyPr wrap="square" rtlCol="0">
            <a:spAutoFit/>
          </a:bodyPr>
          <a:lstStyle/>
          <a:p>
            <a:r>
              <a:rPr lang="sl-SI" dirty="0"/>
              <a:t>c</a:t>
            </a:r>
            <a:r>
              <a:rPr lang="sl-SI" dirty="0" smtClean="0"/>
              <a:t>arinska deklaracija, potrdilo o izvoru blaga v zunanji trgovini– druge spremne listine</a:t>
            </a:r>
            <a:endParaRPr lang="sl-SI" dirty="0"/>
          </a:p>
        </p:txBody>
      </p:sp>
      <p:cxnSp>
        <p:nvCxnSpPr>
          <p:cNvPr id="34" name="Raven povezovalnik 33"/>
          <p:cNvCxnSpPr/>
          <p:nvPr/>
        </p:nvCxnSpPr>
        <p:spPr>
          <a:xfrm flipV="1">
            <a:off x="3636615" y="3902772"/>
            <a:ext cx="279589" cy="3768"/>
          </a:xfrm>
          <a:prstGeom prst="line">
            <a:avLst/>
          </a:prstGeom>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612279" y="4761344"/>
            <a:ext cx="6837888" cy="369332"/>
          </a:xfrm>
          <a:prstGeom prst="rect">
            <a:avLst/>
          </a:prstGeom>
          <a:solidFill>
            <a:srgbClr val="FFFF00"/>
          </a:solidFill>
        </p:spPr>
        <p:txBody>
          <a:bodyPr wrap="square" rtlCol="0">
            <a:spAutoFit/>
          </a:bodyPr>
          <a:lstStyle/>
          <a:p>
            <a:r>
              <a:rPr lang="sl-SI" dirty="0" smtClean="0"/>
              <a:t>2. Kdo priloži dobavnico pri dostavi blaga?</a:t>
            </a:r>
            <a:endParaRPr lang="sl-SI" dirty="0"/>
          </a:p>
        </p:txBody>
      </p:sp>
      <p:sp>
        <p:nvSpPr>
          <p:cNvPr id="14" name="PoljeZBesedilom 13"/>
          <p:cNvSpPr txBox="1"/>
          <p:nvPr/>
        </p:nvSpPr>
        <p:spPr>
          <a:xfrm>
            <a:off x="5543073" y="5586879"/>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dobavnico</a:t>
            </a:r>
            <a:endParaRPr lang="sl-SI" dirty="0"/>
          </a:p>
        </p:txBody>
      </p:sp>
      <p:sp>
        <p:nvSpPr>
          <p:cNvPr id="15" name="PoljeZBesedilom 14"/>
          <p:cNvSpPr txBox="1"/>
          <p:nvPr/>
        </p:nvSpPr>
        <p:spPr>
          <a:xfrm>
            <a:off x="540271" y="5562724"/>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rodajalec</a:t>
            </a:r>
            <a:endParaRPr lang="sl-SI" dirty="0"/>
          </a:p>
        </p:txBody>
      </p:sp>
      <p:cxnSp>
        <p:nvCxnSpPr>
          <p:cNvPr id="3" name="Raven puščični povezovalnik 2"/>
          <p:cNvCxnSpPr>
            <a:stCxn id="15" idx="3"/>
            <a:endCxn id="14" idx="1"/>
          </p:cNvCxnSpPr>
          <p:nvPr/>
        </p:nvCxnSpPr>
        <p:spPr>
          <a:xfrm>
            <a:off x="2132890" y="5747390"/>
            <a:ext cx="3410183" cy="24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3401022" y="5230113"/>
            <a:ext cx="1296144" cy="369332"/>
          </a:xfrm>
          <a:prstGeom prst="rect">
            <a:avLst/>
          </a:prstGeom>
          <a:noFill/>
        </p:spPr>
        <p:txBody>
          <a:bodyPr wrap="square" rtlCol="0">
            <a:spAutoFit/>
          </a:bodyPr>
          <a:lstStyle/>
          <a:p>
            <a:r>
              <a:rPr lang="sl-SI" dirty="0" smtClean="0"/>
              <a:t>priloži</a:t>
            </a:r>
            <a:endParaRPr lang="sl-SI" dirty="0"/>
          </a:p>
        </p:txBody>
      </p:sp>
      <p:sp>
        <p:nvSpPr>
          <p:cNvPr id="20" name="PoljeZBesedilom 19"/>
          <p:cNvSpPr txBox="1"/>
          <p:nvPr/>
        </p:nvSpPr>
        <p:spPr>
          <a:xfrm>
            <a:off x="540271" y="7373039"/>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smtClean="0"/>
              <a:t>kupcu</a:t>
            </a:r>
            <a:endParaRPr lang="sl-SI" dirty="0"/>
          </a:p>
        </p:txBody>
      </p:sp>
      <p:cxnSp>
        <p:nvCxnSpPr>
          <p:cNvPr id="12" name="Raven puščični povezovalnik 11"/>
          <p:cNvCxnSpPr>
            <a:stCxn id="15" idx="2"/>
          </p:cNvCxnSpPr>
          <p:nvPr/>
        </p:nvCxnSpPr>
        <p:spPr>
          <a:xfrm flipH="1">
            <a:off x="1336580" y="5932056"/>
            <a:ext cx="1" cy="13588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PoljeZBesedilom 22"/>
          <p:cNvSpPr txBox="1"/>
          <p:nvPr/>
        </p:nvSpPr>
        <p:spPr>
          <a:xfrm>
            <a:off x="1441673" y="6342786"/>
            <a:ext cx="2520280" cy="646331"/>
          </a:xfrm>
          <a:prstGeom prst="rect">
            <a:avLst/>
          </a:prstGeom>
          <a:noFill/>
        </p:spPr>
        <p:txBody>
          <a:bodyPr wrap="square" rtlCol="0">
            <a:spAutoFit/>
          </a:bodyPr>
          <a:lstStyle/>
          <a:p>
            <a:r>
              <a:rPr lang="sl-SI" dirty="0" smtClean="0"/>
              <a:t>sam dostavi blago, npr. z lastnim tovornjakom</a:t>
            </a:r>
            <a:endParaRPr lang="sl-SI" dirty="0"/>
          </a:p>
        </p:txBody>
      </p:sp>
      <p:sp>
        <p:nvSpPr>
          <p:cNvPr id="24" name="PoljeZBesedilom 23"/>
          <p:cNvSpPr txBox="1"/>
          <p:nvPr/>
        </p:nvSpPr>
        <p:spPr>
          <a:xfrm>
            <a:off x="5657060" y="8341195"/>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smtClean="0"/>
              <a:t>dobavnico</a:t>
            </a:r>
            <a:endParaRPr lang="sl-SI" dirty="0"/>
          </a:p>
        </p:txBody>
      </p:sp>
      <p:sp>
        <p:nvSpPr>
          <p:cNvPr id="26" name="PoljeZBesedilom 25"/>
          <p:cNvSpPr txBox="1"/>
          <p:nvPr/>
        </p:nvSpPr>
        <p:spPr>
          <a:xfrm>
            <a:off x="540271" y="8135605"/>
            <a:ext cx="1592619" cy="646331"/>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ekatera podjetja</a:t>
            </a:r>
            <a:endParaRPr lang="sl-SI" dirty="0"/>
          </a:p>
        </p:txBody>
      </p:sp>
      <p:cxnSp>
        <p:nvCxnSpPr>
          <p:cNvPr id="27" name="Raven puščični povezovalnik 26"/>
          <p:cNvCxnSpPr>
            <a:stCxn id="26" idx="3"/>
          </p:cNvCxnSpPr>
          <p:nvPr/>
        </p:nvCxnSpPr>
        <p:spPr>
          <a:xfrm>
            <a:off x="2132890" y="8458771"/>
            <a:ext cx="3524170" cy="26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PoljeZBesedilom 27"/>
          <p:cNvSpPr txBox="1"/>
          <p:nvPr/>
        </p:nvSpPr>
        <p:spPr>
          <a:xfrm>
            <a:off x="3564607" y="7929696"/>
            <a:ext cx="1296144" cy="369332"/>
          </a:xfrm>
          <a:prstGeom prst="rect">
            <a:avLst/>
          </a:prstGeom>
          <a:noFill/>
        </p:spPr>
        <p:txBody>
          <a:bodyPr wrap="square" rtlCol="0">
            <a:spAutoFit/>
          </a:bodyPr>
          <a:lstStyle/>
          <a:p>
            <a:r>
              <a:rPr lang="sl-SI" dirty="0" smtClean="0"/>
              <a:t>prilagajo</a:t>
            </a:r>
            <a:endParaRPr lang="sl-SI" dirty="0"/>
          </a:p>
        </p:txBody>
      </p:sp>
      <p:sp>
        <p:nvSpPr>
          <p:cNvPr id="29" name="PoljeZBesedilom 28"/>
          <p:cNvSpPr txBox="1"/>
          <p:nvPr/>
        </p:nvSpPr>
        <p:spPr>
          <a:xfrm>
            <a:off x="5220791" y="9595172"/>
            <a:ext cx="1592619" cy="923330"/>
          </a:xfrm>
          <a:prstGeom prst="rect">
            <a:avLst/>
          </a:prstGeom>
          <a:noFill/>
          <a:ln>
            <a:solidFill>
              <a:schemeClr val="accent1">
                <a:shade val="95000"/>
                <a:satMod val="105000"/>
              </a:schemeClr>
            </a:solidFill>
          </a:ln>
        </p:spPr>
        <p:txBody>
          <a:bodyPr wrap="square" rtlCol="0">
            <a:spAutoFit/>
          </a:bodyPr>
          <a:lstStyle/>
          <a:p>
            <a:pPr algn="ctr"/>
            <a:r>
              <a:rPr lang="sl-SI" dirty="0" smtClean="0"/>
              <a:t>torej tudi pošiljkam s prevoznikom</a:t>
            </a:r>
            <a:endParaRPr lang="sl-SI" dirty="0"/>
          </a:p>
        </p:txBody>
      </p:sp>
      <p:cxnSp>
        <p:nvCxnSpPr>
          <p:cNvPr id="31" name="Raven puščični povezovalnik 30"/>
          <p:cNvCxnSpPr/>
          <p:nvPr/>
        </p:nvCxnSpPr>
        <p:spPr>
          <a:xfrm>
            <a:off x="5840533" y="8710527"/>
            <a:ext cx="0" cy="884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5940871" y="8937808"/>
            <a:ext cx="2520280" cy="369332"/>
          </a:xfrm>
          <a:prstGeom prst="rect">
            <a:avLst/>
          </a:prstGeom>
          <a:noFill/>
        </p:spPr>
        <p:txBody>
          <a:bodyPr wrap="square" rtlCol="0">
            <a:spAutoFit/>
          </a:bodyPr>
          <a:lstStyle/>
          <a:p>
            <a:r>
              <a:rPr lang="sl-SI" dirty="0" smtClean="0"/>
              <a:t>vsaki pošiljki</a:t>
            </a:r>
            <a:endParaRPr lang="sl-SI" dirty="0"/>
          </a:p>
        </p:txBody>
      </p:sp>
    </p:spTree>
    <p:extLst>
      <p:ext uri="{BB962C8B-B14F-4D97-AF65-F5344CB8AC3E}">
        <p14:creationId xmlns:p14="http://schemas.microsoft.com/office/powerpoint/2010/main" val="3226201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86268" y="296034"/>
            <a:ext cx="6837888" cy="369332"/>
          </a:xfrm>
          <a:prstGeom prst="rect">
            <a:avLst/>
          </a:prstGeom>
          <a:solidFill>
            <a:srgbClr val="FFFF00"/>
          </a:solidFill>
        </p:spPr>
        <p:txBody>
          <a:bodyPr wrap="square" rtlCol="0">
            <a:spAutoFit/>
          </a:bodyPr>
          <a:lstStyle/>
          <a:p>
            <a:r>
              <a:rPr lang="sl-SI" dirty="0" smtClean="0"/>
              <a:t>4. Kaj mora vsebovati dobavnica?</a:t>
            </a:r>
            <a:endParaRPr lang="sl-SI" dirty="0"/>
          </a:p>
        </p:txBody>
      </p:sp>
      <p:cxnSp>
        <p:nvCxnSpPr>
          <p:cNvPr id="33" name="Raven povezovalnik 32"/>
          <p:cNvCxnSpPr/>
          <p:nvPr/>
        </p:nvCxnSpPr>
        <p:spPr>
          <a:xfrm>
            <a:off x="468263" y="173246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828303" y="2097048"/>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količino blaga</a:t>
            </a:r>
            <a:endParaRPr lang="sl-SI" dirty="0"/>
          </a:p>
        </p:txBody>
      </p:sp>
      <p:cxnSp>
        <p:nvCxnSpPr>
          <p:cNvPr id="36" name="Raven povezovalnik 35"/>
          <p:cNvCxnSpPr/>
          <p:nvPr/>
        </p:nvCxnSpPr>
        <p:spPr>
          <a:xfrm>
            <a:off x="468263" y="225035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819919" y="1520984"/>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vrsto blaga</a:t>
            </a:r>
            <a:endParaRPr lang="sl-SI" dirty="0"/>
          </a:p>
        </p:txBody>
      </p:sp>
      <p:sp>
        <p:nvSpPr>
          <p:cNvPr id="38" name="PoljeZBesedilom 37"/>
          <p:cNvSpPr txBox="1"/>
          <p:nvPr/>
        </p:nvSpPr>
        <p:spPr>
          <a:xfrm>
            <a:off x="828303" y="3177168"/>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številko naročila</a:t>
            </a:r>
            <a:endParaRPr lang="sl-SI" dirty="0"/>
          </a:p>
        </p:txBody>
      </p:sp>
      <p:cxnSp>
        <p:nvCxnSpPr>
          <p:cNvPr id="39" name="Raven povezovalnik 38"/>
          <p:cNvCxnSpPr/>
          <p:nvPr/>
        </p:nvCxnSpPr>
        <p:spPr>
          <a:xfrm>
            <a:off x="468263" y="333047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396255" y="954212"/>
            <a:ext cx="5400600" cy="369332"/>
          </a:xfrm>
          <a:prstGeom prst="rect">
            <a:avLst/>
          </a:prstGeom>
          <a:solidFill>
            <a:srgbClr val="FFC000"/>
          </a:solidFill>
          <a:ln>
            <a:solidFill>
              <a:srgbClr val="FFC000"/>
            </a:solidFill>
          </a:ln>
        </p:spPr>
        <p:txBody>
          <a:bodyPr wrap="square" rtlCol="0">
            <a:spAutoFit/>
          </a:bodyPr>
          <a:lstStyle/>
          <a:p>
            <a:pPr algn="ctr"/>
            <a:r>
              <a:rPr lang="sl-SI" dirty="0" smtClean="0"/>
              <a:t>Dobavnica mora vsebovati</a:t>
            </a:r>
            <a:endParaRPr lang="sl-SI" dirty="0"/>
          </a:p>
        </p:txBody>
      </p:sp>
      <p:cxnSp>
        <p:nvCxnSpPr>
          <p:cNvPr id="41" name="Raven puščični povezovalnik 40"/>
          <p:cNvCxnSpPr/>
          <p:nvPr/>
        </p:nvCxnSpPr>
        <p:spPr>
          <a:xfrm>
            <a:off x="441029" y="1323544"/>
            <a:ext cx="0" cy="200693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828303" y="267311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d</a:t>
            </a:r>
            <a:r>
              <a:rPr lang="sl-SI" dirty="0" smtClean="0"/>
              <a:t>atum naročila</a:t>
            </a:r>
            <a:endParaRPr lang="sl-SI" dirty="0"/>
          </a:p>
        </p:txBody>
      </p:sp>
      <p:cxnSp>
        <p:nvCxnSpPr>
          <p:cNvPr id="45" name="Raven povezovalnik 44"/>
          <p:cNvCxnSpPr/>
          <p:nvPr/>
        </p:nvCxnSpPr>
        <p:spPr>
          <a:xfrm>
            <a:off x="468263" y="28264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396255" y="3897248"/>
            <a:ext cx="6837888" cy="646331"/>
          </a:xfrm>
          <a:prstGeom prst="rect">
            <a:avLst/>
          </a:prstGeom>
          <a:solidFill>
            <a:srgbClr val="FFFF00"/>
          </a:solidFill>
        </p:spPr>
        <p:txBody>
          <a:bodyPr wrap="square" rtlCol="0">
            <a:spAutoFit/>
          </a:bodyPr>
          <a:lstStyle/>
          <a:p>
            <a:r>
              <a:rPr lang="sl-SI" dirty="0" smtClean="0"/>
              <a:t>5. V koliko izvodih se izdaja dobavnica? Kakšni so nazivi za posamezne dobavnice? Kakšne so njihove značilnosti?</a:t>
            </a:r>
            <a:endParaRPr lang="sl-SI" dirty="0"/>
          </a:p>
        </p:txBody>
      </p:sp>
      <p:cxnSp>
        <p:nvCxnSpPr>
          <p:cNvPr id="49" name="Raven povezovalnik 48"/>
          <p:cNvCxnSpPr/>
          <p:nvPr/>
        </p:nvCxnSpPr>
        <p:spPr>
          <a:xfrm>
            <a:off x="468263" y="54786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PoljeZBesedilom 49"/>
          <p:cNvSpPr txBox="1"/>
          <p:nvPr/>
        </p:nvSpPr>
        <p:spPr>
          <a:xfrm>
            <a:off x="828303" y="5843205"/>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„povratnica“: kupec na njej potrdi prejem, ostane </a:t>
            </a:r>
            <a:r>
              <a:rPr lang="sl-SI" dirty="0" err="1" smtClean="0"/>
              <a:t>prodajcu</a:t>
            </a:r>
            <a:r>
              <a:rPr lang="sl-SI" dirty="0" smtClean="0"/>
              <a:t> (kopija)</a:t>
            </a:r>
            <a:endParaRPr lang="sl-SI" dirty="0"/>
          </a:p>
        </p:txBody>
      </p:sp>
      <p:cxnSp>
        <p:nvCxnSpPr>
          <p:cNvPr id="51" name="Raven povezovalnik 50"/>
          <p:cNvCxnSpPr/>
          <p:nvPr/>
        </p:nvCxnSpPr>
        <p:spPr>
          <a:xfrm>
            <a:off x="468263" y="606852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PoljeZBesedilom 51"/>
          <p:cNvSpPr txBox="1"/>
          <p:nvPr/>
        </p:nvSpPr>
        <p:spPr>
          <a:xfrm>
            <a:off x="819919" y="5267141"/>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originalno dobavnico obdrži kupec</a:t>
            </a:r>
            <a:endParaRPr lang="sl-SI" dirty="0"/>
          </a:p>
        </p:txBody>
      </p:sp>
      <p:sp>
        <p:nvSpPr>
          <p:cNvPr id="53" name="PoljeZBesedilom 52"/>
          <p:cNvSpPr txBox="1"/>
          <p:nvPr/>
        </p:nvSpPr>
        <p:spPr>
          <a:xfrm>
            <a:off x="840482" y="7940729"/>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„izročilnica“: skladiščnik jo predloži prevozniku, ko izroči blago iz skladišča (kopija)</a:t>
            </a:r>
            <a:endParaRPr lang="sl-SI" dirty="0"/>
          </a:p>
        </p:txBody>
      </p:sp>
      <p:cxnSp>
        <p:nvCxnSpPr>
          <p:cNvPr id="54" name="Raven povezovalnik 53"/>
          <p:cNvCxnSpPr/>
          <p:nvPr/>
        </p:nvCxnSpPr>
        <p:spPr>
          <a:xfrm>
            <a:off x="468263" y="707663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jeZBesedilom 54"/>
          <p:cNvSpPr txBox="1"/>
          <p:nvPr/>
        </p:nvSpPr>
        <p:spPr>
          <a:xfrm>
            <a:off x="396255" y="4689336"/>
            <a:ext cx="5400600" cy="369332"/>
          </a:xfrm>
          <a:prstGeom prst="rect">
            <a:avLst/>
          </a:prstGeom>
          <a:solidFill>
            <a:srgbClr val="FFC000"/>
          </a:solidFill>
          <a:ln>
            <a:solidFill>
              <a:srgbClr val="FFC000"/>
            </a:solidFill>
          </a:ln>
        </p:spPr>
        <p:txBody>
          <a:bodyPr wrap="square" rtlCol="0">
            <a:spAutoFit/>
          </a:bodyPr>
          <a:lstStyle/>
          <a:p>
            <a:pPr algn="ctr"/>
            <a:r>
              <a:rPr lang="sl-SI" dirty="0" smtClean="0"/>
              <a:t>4 izvodi dobavnice</a:t>
            </a:r>
            <a:endParaRPr lang="sl-SI" dirty="0"/>
          </a:p>
        </p:txBody>
      </p:sp>
      <p:cxnSp>
        <p:nvCxnSpPr>
          <p:cNvPr id="57" name="Raven puščični povezovalnik 56"/>
          <p:cNvCxnSpPr/>
          <p:nvPr/>
        </p:nvCxnSpPr>
        <p:spPr>
          <a:xfrm>
            <a:off x="441029" y="5095543"/>
            <a:ext cx="0" cy="2915453"/>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8" name="PoljeZBesedilom 57"/>
          <p:cNvSpPr txBox="1"/>
          <p:nvPr/>
        </p:nvSpPr>
        <p:spPr>
          <a:xfrm>
            <a:off x="828303" y="6897483"/>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„kontrolni list“: ne spremlja blaga, temveč ostane v prodajalčevi pisarni (kopija)</a:t>
            </a:r>
            <a:endParaRPr lang="sl-SI" dirty="0"/>
          </a:p>
        </p:txBody>
      </p:sp>
      <p:cxnSp>
        <p:nvCxnSpPr>
          <p:cNvPr id="60" name="Raven povezovalnik 59"/>
          <p:cNvCxnSpPr/>
          <p:nvPr/>
        </p:nvCxnSpPr>
        <p:spPr>
          <a:xfrm>
            <a:off x="468263" y="8228761"/>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08480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837888" cy="369332"/>
          </a:xfrm>
          <a:prstGeom prst="rect">
            <a:avLst/>
          </a:prstGeom>
          <a:solidFill>
            <a:srgbClr val="FFFF00"/>
          </a:solidFill>
        </p:spPr>
        <p:txBody>
          <a:bodyPr wrap="square" rtlCol="0">
            <a:spAutoFit/>
          </a:bodyPr>
          <a:lstStyle/>
          <a:p>
            <a:r>
              <a:rPr lang="sl-SI" dirty="0" smtClean="0"/>
              <a:t>1. Kaj je namen izdanega računa?</a:t>
            </a:r>
            <a:endParaRPr lang="sl-SI" dirty="0"/>
          </a:p>
        </p:txBody>
      </p:sp>
      <p:sp>
        <p:nvSpPr>
          <p:cNvPr id="6" name="PoljeZBesedilom 5">
            <a:hlinkClick r:id="rId2" action="ppaction://hlinksldjump"/>
          </p:cNvPr>
          <p:cNvSpPr txBox="1"/>
          <p:nvPr/>
        </p:nvSpPr>
        <p:spPr>
          <a:xfrm>
            <a:off x="2268463" y="1386260"/>
            <a:ext cx="2952328" cy="369332"/>
          </a:xfrm>
          <a:prstGeom prst="rect">
            <a:avLst/>
          </a:prstGeom>
          <a:noFill/>
          <a:ln>
            <a:solidFill>
              <a:srgbClr val="FF0000"/>
            </a:solidFill>
          </a:ln>
        </p:spPr>
        <p:txBody>
          <a:bodyPr wrap="square" rtlCol="0">
            <a:spAutoFit/>
          </a:bodyPr>
          <a:lstStyle/>
          <a:p>
            <a:pPr algn="ctr"/>
            <a:r>
              <a:rPr lang="sl-SI" dirty="0"/>
              <a:t>i</a:t>
            </a:r>
            <a:r>
              <a:rPr lang="sl-SI" dirty="0" smtClean="0"/>
              <a:t>zstavljen račun</a:t>
            </a:r>
            <a:endParaRPr lang="sl-SI" dirty="0"/>
          </a:p>
        </p:txBody>
      </p:sp>
      <p:cxnSp>
        <p:nvCxnSpPr>
          <p:cNvPr id="7" name="Raven puščični povezovalnik 6"/>
          <p:cNvCxnSpPr/>
          <p:nvPr/>
        </p:nvCxnSpPr>
        <p:spPr>
          <a:xfrm>
            <a:off x="2268463" y="1755592"/>
            <a:ext cx="0" cy="99882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2085900" y="2097048"/>
            <a:ext cx="2088232" cy="369332"/>
          </a:xfrm>
          <a:prstGeom prst="rect">
            <a:avLst/>
          </a:prstGeom>
          <a:noFill/>
        </p:spPr>
        <p:txBody>
          <a:bodyPr wrap="square" rtlCol="0">
            <a:spAutoFit/>
          </a:bodyPr>
          <a:lstStyle/>
          <a:p>
            <a:pPr algn="ctr"/>
            <a:r>
              <a:rPr lang="sl-SI" dirty="0"/>
              <a:t>j</a:t>
            </a:r>
            <a:r>
              <a:rPr lang="sl-SI" dirty="0" smtClean="0"/>
              <a:t>e namenjen</a:t>
            </a:r>
            <a:endParaRPr lang="sl-SI" dirty="0"/>
          </a:p>
        </p:txBody>
      </p:sp>
      <p:sp>
        <p:nvSpPr>
          <p:cNvPr id="16" name="PoljeZBesedilom 15"/>
          <p:cNvSpPr txBox="1"/>
          <p:nvPr/>
        </p:nvSpPr>
        <p:spPr>
          <a:xfrm>
            <a:off x="1611948" y="2773819"/>
            <a:ext cx="1592619" cy="369332"/>
          </a:xfrm>
          <a:prstGeom prst="rect">
            <a:avLst/>
          </a:prstGeom>
          <a:noFill/>
          <a:ln>
            <a:solidFill>
              <a:schemeClr val="accent1">
                <a:shade val="95000"/>
                <a:satMod val="105000"/>
              </a:schemeClr>
            </a:solidFill>
          </a:ln>
        </p:spPr>
        <p:txBody>
          <a:bodyPr wrap="square" rtlCol="0">
            <a:spAutoFit/>
          </a:bodyPr>
          <a:lstStyle/>
          <a:p>
            <a:pPr algn="ctr"/>
            <a:r>
              <a:rPr lang="sl-SI" dirty="0" smtClean="0"/>
              <a:t>kupcu</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8.2.8 IZDANI RAČUNI</a:t>
            </a:r>
            <a:endParaRPr lang="sl-SI" sz="2400" dirty="0"/>
          </a:p>
        </p:txBody>
      </p:sp>
      <p:sp>
        <p:nvSpPr>
          <p:cNvPr id="25" name="PoljeZBesedilom 24"/>
          <p:cNvSpPr txBox="1"/>
          <p:nvPr/>
        </p:nvSpPr>
        <p:spPr>
          <a:xfrm>
            <a:off x="3916204" y="2610396"/>
            <a:ext cx="3320811" cy="646331"/>
          </a:xfrm>
          <a:prstGeom prst="rect">
            <a:avLst/>
          </a:prstGeom>
          <a:noFill/>
          <a:ln>
            <a:solidFill>
              <a:schemeClr val="accent1">
                <a:shade val="95000"/>
                <a:satMod val="105000"/>
              </a:schemeClr>
            </a:solidFill>
          </a:ln>
        </p:spPr>
        <p:txBody>
          <a:bodyPr wrap="square" rtlCol="0">
            <a:spAutoFit/>
          </a:bodyPr>
          <a:lstStyle/>
          <a:p>
            <a:r>
              <a:rPr lang="sl-SI" dirty="0" smtClean="0"/>
              <a:t>za obračun dobavljenega blaga oz. opravljene storitve</a:t>
            </a:r>
            <a:endParaRPr lang="sl-SI" dirty="0"/>
          </a:p>
        </p:txBody>
      </p:sp>
      <p:sp>
        <p:nvSpPr>
          <p:cNvPr id="13" name="PoljeZBesedilom 12"/>
          <p:cNvSpPr txBox="1"/>
          <p:nvPr/>
        </p:nvSpPr>
        <p:spPr>
          <a:xfrm>
            <a:off x="419037" y="3619225"/>
            <a:ext cx="6837888" cy="369332"/>
          </a:xfrm>
          <a:prstGeom prst="rect">
            <a:avLst/>
          </a:prstGeom>
          <a:solidFill>
            <a:srgbClr val="FFFF00"/>
          </a:solidFill>
        </p:spPr>
        <p:txBody>
          <a:bodyPr wrap="square" rtlCol="0">
            <a:spAutoFit/>
          </a:bodyPr>
          <a:lstStyle/>
          <a:p>
            <a:r>
              <a:rPr lang="sl-SI" dirty="0" smtClean="0"/>
              <a:t>2. S čim se morajo ujemati vse bistvene sestavine račun?</a:t>
            </a:r>
            <a:endParaRPr lang="sl-SI" dirty="0"/>
          </a:p>
        </p:txBody>
      </p:sp>
      <p:cxnSp>
        <p:nvCxnSpPr>
          <p:cNvPr id="11" name="Raven puščični povezovalnik 10"/>
          <p:cNvCxnSpPr>
            <a:stCxn id="16" idx="3"/>
          </p:cNvCxnSpPr>
          <p:nvPr/>
        </p:nvCxnSpPr>
        <p:spPr>
          <a:xfrm flipV="1">
            <a:off x="3204567" y="2952835"/>
            <a:ext cx="711637" cy="5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PoljeZBesedilom 32"/>
          <p:cNvSpPr txBox="1"/>
          <p:nvPr/>
        </p:nvSpPr>
        <p:spPr>
          <a:xfrm>
            <a:off x="612280" y="4338587"/>
            <a:ext cx="2736304" cy="646331"/>
          </a:xfrm>
          <a:prstGeom prst="rect">
            <a:avLst/>
          </a:prstGeom>
          <a:noFill/>
          <a:ln>
            <a:solidFill>
              <a:schemeClr val="accent1">
                <a:shade val="95000"/>
                <a:satMod val="105000"/>
              </a:schemeClr>
            </a:solidFill>
          </a:ln>
        </p:spPr>
        <p:txBody>
          <a:bodyPr wrap="square" rtlCol="0">
            <a:spAutoFit/>
          </a:bodyPr>
          <a:lstStyle/>
          <a:p>
            <a:r>
              <a:rPr lang="sl-SI" dirty="0" smtClean="0"/>
              <a:t>vse bistvene sestavine računa</a:t>
            </a:r>
            <a:endParaRPr lang="sl-SI" dirty="0"/>
          </a:p>
        </p:txBody>
      </p:sp>
      <p:cxnSp>
        <p:nvCxnSpPr>
          <p:cNvPr id="35" name="Raven puščični povezovalnik 34"/>
          <p:cNvCxnSpPr/>
          <p:nvPr/>
        </p:nvCxnSpPr>
        <p:spPr>
          <a:xfrm>
            <a:off x="3356967" y="4704278"/>
            <a:ext cx="1935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PoljeZBesedilom 35"/>
          <p:cNvSpPr txBox="1"/>
          <p:nvPr/>
        </p:nvSpPr>
        <p:spPr>
          <a:xfrm>
            <a:off x="3348583" y="4257288"/>
            <a:ext cx="2088232" cy="369332"/>
          </a:xfrm>
          <a:prstGeom prst="rect">
            <a:avLst/>
          </a:prstGeom>
          <a:noFill/>
        </p:spPr>
        <p:txBody>
          <a:bodyPr wrap="square" rtlCol="0">
            <a:spAutoFit/>
          </a:bodyPr>
          <a:lstStyle/>
          <a:p>
            <a:pPr algn="ctr"/>
            <a:r>
              <a:rPr lang="sl-SI" dirty="0" smtClean="0"/>
              <a:t>se morajo ujemati</a:t>
            </a:r>
            <a:endParaRPr lang="sl-SI" dirty="0"/>
          </a:p>
        </p:txBody>
      </p:sp>
      <p:sp>
        <p:nvSpPr>
          <p:cNvPr id="37" name="PoljeZBesedilom 36"/>
          <p:cNvSpPr txBox="1"/>
          <p:nvPr/>
        </p:nvSpPr>
        <p:spPr>
          <a:xfrm>
            <a:off x="5292799" y="4490987"/>
            <a:ext cx="2160240" cy="369332"/>
          </a:xfrm>
          <a:prstGeom prst="rect">
            <a:avLst/>
          </a:prstGeom>
          <a:noFill/>
          <a:ln>
            <a:solidFill>
              <a:schemeClr val="accent1">
                <a:shade val="95000"/>
                <a:satMod val="105000"/>
              </a:schemeClr>
            </a:solidFill>
          </a:ln>
        </p:spPr>
        <p:txBody>
          <a:bodyPr wrap="square" rtlCol="0">
            <a:spAutoFit/>
          </a:bodyPr>
          <a:lstStyle/>
          <a:p>
            <a:r>
              <a:rPr lang="sl-SI" dirty="0" smtClean="0"/>
              <a:t>s prodajno pogodbo</a:t>
            </a:r>
            <a:endParaRPr lang="sl-SI" dirty="0"/>
          </a:p>
        </p:txBody>
      </p:sp>
    </p:spTree>
    <p:extLst>
      <p:ext uri="{BB962C8B-B14F-4D97-AF65-F5344CB8AC3E}">
        <p14:creationId xmlns:p14="http://schemas.microsoft.com/office/powerpoint/2010/main" val="3676944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234132"/>
            <a:ext cx="6837888" cy="369332"/>
          </a:xfrm>
          <a:prstGeom prst="rect">
            <a:avLst/>
          </a:prstGeom>
          <a:solidFill>
            <a:srgbClr val="FFFF00"/>
          </a:solidFill>
        </p:spPr>
        <p:txBody>
          <a:bodyPr wrap="square" rtlCol="0">
            <a:spAutoFit/>
          </a:bodyPr>
          <a:lstStyle/>
          <a:p>
            <a:r>
              <a:rPr lang="sl-SI" dirty="0" smtClean="0"/>
              <a:t>3. Kateri so obvezni podatki na računu, ki je izdan drugemu podjetju?</a:t>
            </a:r>
            <a:endParaRPr lang="sl-SI" dirty="0"/>
          </a:p>
        </p:txBody>
      </p:sp>
      <p:cxnSp>
        <p:nvCxnSpPr>
          <p:cNvPr id="5" name="Raven povezovalnik 4"/>
          <p:cNvCxnSpPr/>
          <p:nvPr/>
        </p:nvCxnSpPr>
        <p:spPr>
          <a:xfrm>
            <a:off x="468263" y="145546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PoljeZBesedilom 5"/>
          <p:cNvSpPr txBox="1"/>
          <p:nvPr/>
        </p:nvSpPr>
        <p:spPr>
          <a:xfrm>
            <a:off x="828303" y="1820049"/>
            <a:ext cx="5901784" cy="923330"/>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zaporedna številka računa (prvi račun v letu označimo s številko 1, nato pa po vrsti označujemo do decembra, npr. 1/2011, 2/2011 itd.)</a:t>
            </a:r>
            <a:endParaRPr lang="sl-SI" dirty="0"/>
          </a:p>
        </p:txBody>
      </p:sp>
      <p:cxnSp>
        <p:nvCxnSpPr>
          <p:cNvPr id="7" name="Raven povezovalnik 6"/>
          <p:cNvCxnSpPr/>
          <p:nvPr/>
        </p:nvCxnSpPr>
        <p:spPr>
          <a:xfrm>
            <a:off x="468263" y="204536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819919" y="1243985"/>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d</a:t>
            </a:r>
            <a:r>
              <a:rPr lang="sl-SI" dirty="0" smtClean="0"/>
              <a:t>atum izdaje računa</a:t>
            </a:r>
            <a:endParaRPr lang="sl-SI" dirty="0"/>
          </a:p>
        </p:txBody>
      </p:sp>
      <p:sp>
        <p:nvSpPr>
          <p:cNvPr id="9" name="PoljeZBesedilom 8"/>
          <p:cNvSpPr txBox="1"/>
          <p:nvPr/>
        </p:nvSpPr>
        <p:spPr>
          <a:xfrm>
            <a:off x="840482" y="3917573"/>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količino in vrsto dobavljenega blaga oz. obseg in vrsto opravljenih storitev, npr. 100 KOS map </a:t>
            </a:r>
            <a:r>
              <a:rPr lang="sl-SI" dirty="0" err="1" smtClean="0"/>
              <a:t>Extra</a:t>
            </a:r>
            <a:r>
              <a:rPr lang="sl-SI" dirty="0" smtClean="0"/>
              <a:t> </a:t>
            </a:r>
            <a:r>
              <a:rPr lang="sl-SI" dirty="0" err="1" smtClean="0"/>
              <a:t>slim</a:t>
            </a:r>
            <a:endParaRPr lang="sl-SI" dirty="0"/>
          </a:p>
        </p:txBody>
      </p:sp>
      <p:cxnSp>
        <p:nvCxnSpPr>
          <p:cNvPr id="10" name="Raven povezovalnik 9"/>
          <p:cNvCxnSpPr/>
          <p:nvPr/>
        </p:nvCxnSpPr>
        <p:spPr>
          <a:xfrm>
            <a:off x="468263" y="305347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oljeZBesedilom 10"/>
          <p:cNvSpPr txBox="1"/>
          <p:nvPr/>
        </p:nvSpPr>
        <p:spPr>
          <a:xfrm>
            <a:off x="396255" y="677213"/>
            <a:ext cx="6696744" cy="369332"/>
          </a:xfrm>
          <a:prstGeom prst="rect">
            <a:avLst/>
          </a:prstGeom>
          <a:solidFill>
            <a:srgbClr val="FFC000"/>
          </a:solidFill>
          <a:ln>
            <a:solidFill>
              <a:srgbClr val="FFC000"/>
            </a:solidFill>
          </a:ln>
        </p:spPr>
        <p:txBody>
          <a:bodyPr wrap="square" rtlCol="0">
            <a:spAutoFit/>
          </a:bodyPr>
          <a:lstStyle/>
          <a:p>
            <a:pPr algn="ctr"/>
            <a:r>
              <a:rPr lang="sl-SI" dirty="0" smtClean="0"/>
              <a:t>Obvezni podatki na računu, ki je izdan drugemu podjetju</a:t>
            </a:r>
            <a:endParaRPr lang="sl-SI" dirty="0"/>
          </a:p>
        </p:txBody>
      </p:sp>
      <p:cxnSp>
        <p:nvCxnSpPr>
          <p:cNvPr id="12" name="Raven puščični povezovalnik 11"/>
          <p:cNvCxnSpPr/>
          <p:nvPr/>
        </p:nvCxnSpPr>
        <p:spPr>
          <a:xfrm>
            <a:off x="441029" y="1046545"/>
            <a:ext cx="0" cy="790055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828303" y="2874327"/>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naziv, naslov in davčno številko prodajalčevega podjetja</a:t>
            </a:r>
            <a:endParaRPr lang="sl-SI" dirty="0"/>
          </a:p>
        </p:txBody>
      </p:sp>
      <p:cxnSp>
        <p:nvCxnSpPr>
          <p:cNvPr id="14" name="Raven povezovalnik 13"/>
          <p:cNvCxnSpPr/>
          <p:nvPr/>
        </p:nvCxnSpPr>
        <p:spPr>
          <a:xfrm>
            <a:off x="468263" y="4205605"/>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PoljeZBesedilom 14"/>
          <p:cNvSpPr txBox="1"/>
          <p:nvPr/>
        </p:nvSpPr>
        <p:spPr>
          <a:xfrm>
            <a:off x="828303" y="3402484"/>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naziv, naslov in davčno številko kupčevega podjetja</a:t>
            </a:r>
            <a:endParaRPr lang="sl-SI" dirty="0"/>
          </a:p>
        </p:txBody>
      </p:sp>
      <p:cxnSp>
        <p:nvCxnSpPr>
          <p:cNvPr id="16" name="Raven povezovalnik 15"/>
          <p:cNvCxnSpPr/>
          <p:nvPr/>
        </p:nvCxnSpPr>
        <p:spPr>
          <a:xfrm>
            <a:off x="468263" y="504657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828303" y="5935538"/>
            <a:ext cx="5901784" cy="1477328"/>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davčno osnovo, od katere se obračunava DDV po posamezni stopnji ali na katero se nanaša posamezna oprostitev, ceno na enoto blaga ali storitve brez DDV in kakršna koli znižanja cen in popuste, ki niso vključeni v ceno na enoto (torej cena izdelka ali storitve brez davka)</a:t>
            </a:r>
            <a:endParaRPr lang="sl-SI" dirty="0"/>
          </a:p>
        </p:txBody>
      </p:sp>
      <p:cxnSp>
        <p:nvCxnSpPr>
          <p:cNvPr id="18" name="Raven povezovalnik 17"/>
          <p:cNvCxnSpPr/>
          <p:nvPr/>
        </p:nvCxnSpPr>
        <p:spPr>
          <a:xfrm>
            <a:off x="468263" y="64268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819919" y="4835093"/>
            <a:ext cx="5910168"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d</a:t>
            </a:r>
            <a:r>
              <a:rPr lang="sl-SI" dirty="0" smtClean="0"/>
              <a:t>atum, ko je bila storitev opravljena (ali posel sklenjen) ali blago odpremljeno/dobavljeno</a:t>
            </a:r>
            <a:endParaRPr lang="sl-SI" dirty="0"/>
          </a:p>
        </p:txBody>
      </p:sp>
      <p:cxnSp>
        <p:nvCxnSpPr>
          <p:cNvPr id="21" name="Raven povezovalnik 20"/>
          <p:cNvCxnSpPr/>
          <p:nvPr/>
        </p:nvCxnSpPr>
        <p:spPr>
          <a:xfrm>
            <a:off x="468263" y="714690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828303" y="7578948"/>
            <a:ext cx="5901784" cy="923330"/>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uporabljeno stopnjo  DDV (22 % - najpogosteje ali 9,5 % - za določene izdelke, kot so hrana, zdravila, knjige – glejte 25. člen zakona o DDV)</a:t>
            </a:r>
            <a:endParaRPr lang="sl-SI" dirty="0"/>
          </a:p>
        </p:txBody>
      </p:sp>
      <p:cxnSp>
        <p:nvCxnSpPr>
          <p:cNvPr id="23" name="Raven povezovalnik 22"/>
          <p:cNvCxnSpPr/>
          <p:nvPr/>
        </p:nvCxnSpPr>
        <p:spPr>
          <a:xfrm>
            <a:off x="468263" y="793898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819919" y="8795533"/>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z</a:t>
            </a:r>
            <a:r>
              <a:rPr lang="sl-SI" dirty="0" smtClean="0"/>
              <a:t>nesek z DDV</a:t>
            </a:r>
            <a:endParaRPr lang="sl-SI" dirty="0"/>
          </a:p>
        </p:txBody>
      </p:sp>
      <p:cxnSp>
        <p:nvCxnSpPr>
          <p:cNvPr id="28" name="Raven povezovalnik 27"/>
          <p:cNvCxnSpPr/>
          <p:nvPr/>
        </p:nvCxnSpPr>
        <p:spPr>
          <a:xfrm>
            <a:off x="468263" y="8947100"/>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374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252239" y="226581"/>
            <a:ext cx="6837888" cy="369332"/>
          </a:xfrm>
          <a:prstGeom prst="rect">
            <a:avLst/>
          </a:prstGeom>
          <a:solidFill>
            <a:srgbClr val="FFFF00"/>
          </a:solidFill>
        </p:spPr>
        <p:txBody>
          <a:bodyPr wrap="square" rtlCol="0">
            <a:spAutoFit/>
          </a:bodyPr>
          <a:lstStyle/>
          <a:p>
            <a:r>
              <a:rPr lang="sl-SI" dirty="0" smtClean="0"/>
              <a:t>4. Kdaj naj račun dospe do kupca?</a:t>
            </a:r>
            <a:endParaRPr lang="sl-SI" dirty="0"/>
          </a:p>
        </p:txBody>
      </p:sp>
      <p:sp>
        <p:nvSpPr>
          <p:cNvPr id="5" name="PoljeZBesedilom 4"/>
          <p:cNvSpPr txBox="1"/>
          <p:nvPr/>
        </p:nvSpPr>
        <p:spPr>
          <a:xfrm>
            <a:off x="1980431" y="667921"/>
            <a:ext cx="2952328" cy="369332"/>
          </a:xfrm>
          <a:prstGeom prst="rect">
            <a:avLst/>
          </a:prstGeom>
          <a:solidFill>
            <a:schemeClr val="bg1"/>
          </a:solidFill>
          <a:ln>
            <a:solidFill>
              <a:schemeClr val="tx1"/>
            </a:solidFill>
          </a:ln>
        </p:spPr>
        <p:txBody>
          <a:bodyPr wrap="square" rtlCol="0">
            <a:spAutoFit/>
          </a:bodyPr>
          <a:lstStyle/>
          <a:p>
            <a:pPr algn="ctr"/>
            <a:r>
              <a:rPr lang="sl-SI" dirty="0" smtClean="0"/>
              <a:t>račun naj dospe do kupca</a:t>
            </a:r>
            <a:endParaRPr lang="sl-SI" dirty="0"/>
          </a:p>
        </p:txBody>
      </p:sp>
      <p:cxnSp>
        <p:nvCxnSpPr>
          <p:cNvPr id="6" name="Raven puščični povezovalnik 5"/>
          <p:cNvCxnSpPr/>
          <p:nvPr/>
        </p:nvCxnSpPr>
        <p:spPr>
          <a:xfrm flipH="1" flipV="1">
            <a:off x="1336580" y="1309888"/>
            <a:ext cx="3820646" cy="30791"/>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540271" y="2069172"/>
            <a:ext cx="1592619" cy="923330"/>
          </a:xfrm>
          <a:prstGeom prst="rect">
            <a:avLst/>
          </a:prstGeom>
          <a:noFill/>
          <a:ln>
            <a:solidFill>
              <a:schemeClr val="accent1">
                <a:shade val="95000"/>
                <a:satMod val="105000"/>
              </a:schemeClr>
            </a:solidFill>
          </a:ln>
        </p:spPr>
        <p:txBody>
          <a:bodyPr wrap="square" rtlCol="0">
            <a:spAutoFit/>
          </a:bodyPr>
          <a:lstStyle/>
          <a:p>
            <a:pPr algn="ctr"/>
            <a:r>
              <a:rPr lang="sl-SI" dirty="0" smtClean="0"/>
              <a:t>skupaj z blagom (najpozneje)</a:t>
            </a:r>
            <a:endParaRPr lang="sl-SI" dirty="0"/>
          </a:p>
        </p:txBody>
      </p:sp>
      <p:sp>
        <p:nvSpPr>
          <p:cNvPr id="9" name="PoljeZBesedilom 8"/>
          <p:cNvSpPr txBox="1"/>
          <p:nvPr/>
        </p:nvSpPr>
        <p:spPr>
          <a:xfrm>
            <a:off x="3611806" y="2059861"/>
            <a:ext cx="3633652" cy="923330"/>
          </a:xfrm>
          <a:prstGeom prst="rect">
            <a:avLst/>
          </a:prstGeom>
          <a:noFill/>
          <a:ln>
            <a:solidFill>
              <a:schemeClr val="accent1">
                <a:shade val="95000"/>
                <a:satMod val="105000"/>
              </a:schemeClr>
            </a:solidFill>
          </a:ln>
        </p:spPr>
        <p:txBody>
          <a:bodyPr wrap="square" rtlCol="0">
            <a:spAutoFit/>
          </a:bodyPr>
          <a:lstStyle/>
          <a:p>
            <a:r>
              <a:rPr lang="sl-SI" dirty="0" smtClean="0"/>
              <a:t>vsaj kmalu po dobavi blaga ali opravljeni storitvi</a:t>
            </a:r>
          </a:p>
          <a:p>
            <a:endParaRPr lang="sl-SI" dirty="0"/>
          </a:p>
        </p:txBody>
      </p:sp>
      <p:cxnSp>
        <p:nvCxnSpPr>
          <p:cNvPr id="15" name="Raven povezovalnik 14"/>
          <p:cNvCxnSpPr>
            <a:endCxn id="8" idx="0"/>
          </p:cNvCxnSpPr>
          <p:nvPr/>
        </p:nvCxnSpPr>
        <p:spPr>
          <a:xfrm>
            <a:off x="1336580" y="1315132"/>
            <a:ext cx="1" cy="754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aven povezovalnik 17"/>
          <p:cNvCxnSpPr/>
          <p:nvPr/>
        </p:nvCxnSpPr>
        <p:spPr>
          <a:xfrm>
            <a:off x="5157225" y="1352300"/>
            <a:ext cx="1" cy="754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aven povezovalnik 18"/>
          <p:cNvCxnSpPr/>
          <p:nvPr/>
        </p:nvCxnSpPr>
        <p:spPr>
          <a:xfrm>
            <a:off x="3420590" y="1064268"/>
            <a:ext cx="0" cy="24562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499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837888" cy="369332"/>
          </a:xfrm>
          <a:prstGeom prst="rect">
            <a:avLst/>
          </a:prstGeom>
          <a:solidFill>
            <a:srgbClr val="FFFF00"/>
          </a:solidFill>
        </p:spPr>
        <p:txBody>
          <a:bodyPr wrap="square" rtlCol="0">
            <a:spAutoFit/>
          </a:bodyPr>
          <a:lstStyle/>
          <a:p>
            <a:r>
              <a:rPr lang="sl-SI" dirty="0" smtClean="0"/>
              <a:t>1. Kako reševati  pritožbe strank?</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8.2.9 PRITOŽBA STRANKE</a:t>
            </a:r>
            <a:endParaRPr lang="sl-SI" sz="2400" dirty="0"/>
          </a:p>
        </p:txBody>
      </p:sp>
      <p:sp>
        <p:nvSpPr>
          <p:cNvPr id="33" name="PoljeZBesedilom 32"/>
          <p:cNvSpPr txBox="1"/>
          <p:nvPr/>
        </p:nvSpPr>
        <p:spPr>
          <a:xfrm>
            <a:off x="2665943" y="1400017"/>
            <a:ext cx="1690752" cy="369332"/>
          </a:xfrm>
          <a:prstGeom prst="rect">
            <a:avLst/>
          </a:prstGeom>
          <a:noFill/>
          <a:ln>
            <a:solidFill>
              <a:schemeClr val="accent1">
                <a:shade val="95000"/>
                <a:satMod val="105000"/>
              </a:schemeClr>
            </a:solidFill>
          </a:ln>
        </p:spPr>
        <p:txBody>
          <a:bodyPr wrap="square" rtlCol="0">
            <a:spAutoFit/>
          </a:bodyPr>
          <a:lstStyle/>
          <a:p>
            <a:r>
              <a:rPr lang="sl-SI" dirty="0" smtClean="0"/>
              <a:t>pritožbe strank</a:t>
            </a:r>
            <a:endParaRPr lang="sl-SI" dirty="0"/>
          </a:p>
        </p:txBody>
      </p:sp>
      <p:sp>
        <p:nvSpPr>
          <p:cNvPr id="15" name="PoljeZBesedilom 14"/>
          <p:cNvSpPr txBox="1"/>
          <p:nvPr/>
        </p:nvSpPr>
        <p:spPr>
          <a:xfrm>
            <a:off x="2665943" y="3226771"/>
            <a:ext cx="1690752" cy="369332"/>
          </a:xfrm>
          <a:prstGeom prst="rect">
            <a:avLst/>
          </a:prstGeom>
          <a:noFill/>
          <a:ln>
            <a:solidFill>
              <a:schemeClr val="accent1">
                <a:shade val="95000"/>
                <a:satMod val="105000"/>
              </a:schemeClr>
            </a:solidFill>
          </a:ln>
        </p:spPr>
        <p:txBody>
          <a:bodyPr wrap="square" rtlCol="0">
            <a:spAutoFit/>
          </a:bodyPr>
          <a:lstStyle/>
          <a:p>
            <a:r>
              <a:rPr lang="sl-SI" dirty="0" smtClean="0"/>
              <a:t>pozitiven odnos</a:t>
            </a:r>
            <a:endParaRPr lang="sl-SI" dirty="0"/>
          </a:p>
        </p:txBody>
      </p:sp>
      <p:cxnSp>
        <p:nvCxnSpPr>
          <p:cNvPr id="3" name="Raven puščični povezovalnik 2"/>
          <p:cNvCxnSpPr>
            <a:stCxn id="33" idx="2"/>
          </p:cNvCxnSpPr>
          <p:nvPr/>
        </p:nvCxnSpPr>
        <p:spPr>
          <a:xfrm>
            <a:off x="3511319" y="1769349"/>
            <a:ext cx="0" cy="1417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PoljeZBesedilom 4"/>
          <p:cNvSpPr txBox="1"/>
          <p:nvPr/>
        </p:nvSpPr>
        <p:spPr>
          <a:xfrm>
            <a:off x="3636615" y="2106340"/>
            <a:ext cx="2484276" cy="646331"/>
          </a:xfrm>
          <a:prstGeom prst="rect">
            <a:avLst/>
          </a:prstGeom>
          <a:noFill/>
        </p:spPr>
        <p:txBody>
          <a:bodyPr wrap="square" rtlCol="0">
            <a:spAutoFit/>
          </a:bodyPr>
          <a:lstStyle/>
          <a:p>
            <a:r>
              <a:rPr lang="sl-SI" dirty="0" smtClean="0"/>
              <a:t>Kaj je bistveno pri reševanju pritožb?</a:t>
            </a:r>
            <a:endParaRPr lang="sl-SI" dirty="0"/>
          </a:p>
        </p:txBody>
      </p:sp>
      <p:cxnSp>
        <p:nvCxnSpPr>
          <p:cNvPr id="20" name="Raven puščični povezovalnik 19"/>
          <p:cNvCxnSpPr/>
          <p:nvPr/>
        </p:nvCxnSpPr>
        <p:spPr>
          <a:xfrm>
            <a:off x="3492599" y="3641557"/>
            <a:ext cx="0" cy="1417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PoljeZBesedilom 20"/>
          <p:cNvSpPr txBox="1"/>
          <p:nvPr/>
        </p:nvSpPr>
        <p:spPr>
          <a:xfrm>
            <a:off x="3708623" y="3980289"/>
            <a:ext cx="2484276" cy="646331"/>
          </a:xfrm>
          <a:prstGeom prst="rect">
            <a:avLst/>
          </a:prstGeom>
          <a:noFill/>
        </p:spPr>
        <p:txBody>
          <a:bodyPr wrap="square" rtlCol="0">
            <a:spAutoFit/>
          </a:bodyPr>
          <a:lstStyle/>
          <a:p>
            <a:r>
              <a:rPr lang="sl-SI" dirty="0" smtClean="0"/>
              <a:t>Kakšen naj bo naš odziv na pritožbo stranke?</a:t>
            </a:r>
            <a:endParaRPr lang="sl-SI" dirty="0"/>
          </a:p>
        </p:txBody>
      </p:sp>
      <p:sp>
        <p:nvSpPr>
          <p:cNvPr id="22" name="PoljeZBesedilom 21"/>
          <p:cNvSpPr txBox="1"/>
          <p:nvPr/>
        </p:nvSpPr>
        <p:spPr>
          <a:xfrm>
            <a:off x="2818343" y="5121384"/>
            <a:ext cx="1690752" cy="1477328"/>
          </a:xfrm>
          <a:prstGeom prst="rect">
            <a:avLst/>
          </a:prstGeom>
          <a:noFill/>
          <a:ln>
            <a:solidFill>
              <a:schemeClr val="accent1">
                <a:shade val="95000"/>
                <a:satMod val="105000"/>
              </a:schemeClr>
            </a:solidFill>
          </a:ln>
        </p:spPr>
        <p:txBody>
          <a:bodyPr wrap="square" rtlCol="0">
            <a:spAutoFit/>
          </a:bodyPr>
          <a:lstStyle/>
          <a:p>
            <a:r>
              <a:rPr lang="sl-SI" dirty="0" smtClean="0"/>
              <a:t>takšen, da bo stranka čutila, da je njena pritožba dobrodošla</a:t>
            </a:r>
            <a:endParaRPr lang="sl-SI" dirty="0"/>
          </a:p>
        </p:txBody>
      </p:sp>
      <p:cxnSp>
        <p:nvCxnSpPr>
          <p:cNvPr id="23" name="Raven puščični povezovalnik 22"/>
          <p:cNvCxnSpPr/>
          <p:nvPr/>
        </p:nvCxnSpPr>
        <p:spPr>
          <a:xfrm>
            <a:off x="3644999" y="6638017"/>
            <a:ext cx="0" cy="1262062"/>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3861023" y="6976749"/>
            <a:ext cx="2484276" cy="923330"/>
          </a:xfrm>
          <a:prstGeom prst="rect">
            <a:avLst/>
          </a:prstGeom>
          <a:noFill/>
        </p:spPr>
        <p:txBody>
          <a:bodyPr wrap="square" rtlCol="0">
            <a:spAutoFit/>
          </a:bodyPr>
          <a:lstStyle/>
          <a:p>
            <a:r>
              <a:rPr lang="sl-SI" dirty="0" smtClean="0"/>
              <a:t>Kaj je prvi pogoj učinkovitega obravnavanja pritožb?</a:t>
            </a:r>
            <a:endParaRPr lang="sl-SI" dirty="0"/>
          </a:p>
        </p:txBody>
      </p:sp>
      <p:sp>
        <p:nvSpPr>
          <p:cNvPr id="26" name="PoljeZBesedilom 25"/>
          <p:cNvSpPr txBox="1"/>
          <p:nvPr/>
        </p:nvSpPr>
        <p:spPr>
          <a:xfrm>
            <a:off x="324247" y="8247932"/>
            <a:ext cx="1690752" cy="646331"/>
          </a:xfrm>
          <a:prstGeom prst="rect">
            <a:avLst/>
          </a:prstGeom>
          <a:noFill/>
          <a:ln>
            <a:solidFill>
              <a:schemeClr val="accent1">
                <a:shade val="95000"/>
                <a:satMod val="105000"/>
              </a:schemeClr>
            </a:solidFill>
          </a:ln>
        </p:spPr>
        <p:txBody>
          <a:bodyPr wrap="square" rtlCol="0">
            <a:spAutoFit/>
          </a:bodyPr>
          <a:lstStyle/>
          <a:p>
            <a:r>
              <a:rPr lang="sl-SI" dirty="0" smtClean="0"/>
              <a:t>pozitivni odnos do stranke</a:t>
            </a:r>
            <a:endParaRPr lang="sl-SI" dirty="0"/>
          </a:p>
        </p:txBody>
      </p:sp>
      <p:sp>
        <p:nvSpPr>
          <p:cNvPr id="27" name="PoljeZBesedilom 26"/>
          <p:cNvSpPr txBox="1"/>
          <p:nvPr/>
        </p:nvSpPr>
        <p:spPr>
          <a:xfrm>
            <a:off x="4826183" y="8247932"/>
            <a:ext cx="1690752" cy="1200329"/>
          </a:xfrm>
          <a:prstGeom prst="rect">
            <a:avLst/>
          </a:prstGeom>
          <a:noFill/>
          <a:ln>
            <a:solidFill>
              <a:schemeClr val="accent1">
                <a:shade val="95000"/>
                <a:satMod val="105000"/>
              </a:schemeClr>
            </a:solidFill>
          </a:ln>
        </p:spPr>
        <p:txBody>
          <a:bodyPr wrap="square" rtlCol="0">
            <a:spAutoFit/>
          </a:bodyPr>
          <a:lstStyle/>
          <a:p>
            <a:r>
              <a:rPr lang="sl-SI" dirty="0"/>
              <a:t>i</a:t>
            </a:r>
            <a:r>
              <a:rPr lang="sl-SI" dirty="0" smtClean="0"/>
              <a:t>skreno zanimanje za to, da napako odpravimo</a:t>
            </a:r>
            <a:endParaRPr lang="sl-SI" dirty="0"/>
          </a:p>
        </p:txBody>
      </p:sp>
      <p:cxnSp>
        <p:nvCxnSpPr>
          <p:cNvPr id="12" name="Raven povezovalnik 11"/>
          <p:cNvCxnSpPr/>
          <p:nvPr/>
        </p:nvCxnSpPr>
        <p:spPr>
          <a:xfrm>
            <a:off x="1169623" y="7866980"/>
            <a:ext cx="44832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aven puščični povezovalnik 29"/>
          <p:cNvCxnSpPr/>
          <p:nvPr/>
        </p:nvCxnSpPr>
        <p:spPr>
          <a:xfrm>
            <a:off x="1188343" y="7866980"/>
            <a:ext cx="0" cy="30894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2" name="Raven puščični povezovalnik 31"/>
          <p:cNvCxnSpPr/>
          <p:nvPr/>
        </p:nvCxnSpPr>
        <p:spPr>
          <a:xfrm>
            <a:off x="5580831" y="7866980"/>
            <a:ext cx="0" cy="30894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28" name="Desni zaviti oklepaj 27"/>
          <p:cNvSpPr/>
          <p:nvPr/>
        </p:nvSpPr>
        <p:spPr>
          <a:xfrm rot="5400000">
            <a:off x="3430737" y="6269666"/>
            <a:ext cx="333764" cy="65527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29" name="PoljeZBesedilom 28"/>
          <p:cNvSpPr txBox="1"/>
          <p:nvPr/>
        </p:nvSpPr>
        <p:spPr>
          <a:xfrm>
            <a:off x="321255" y="9972128"/>
            <a:ext cx="2952328" cy="646331"/>
          </a:xfrm>
          <a:prstGeom prst="rect">
            <a:avLst/>
          </a:prstGeom>
          <a:noFill/>
        </p:spPr>
        <p:txBody>
          <a:bodyPr wrap="square" rtlCol="0">
            <a:spAutoFit/>
          </a:bodyPr>
          <a:lstStyle/>
          <a:p>
            <a:r>
              <a:rPr lang="sl-SI" dirty="0"/>
              <a:t>n</a:t>
            </a:r>
            <a:r>
              <a:rPr lang="sl-SI" dirty="0" smtClean="0"/>
              <a:t>eučinkovito obvladovanje pritožb oz. reklamacij</a:t>
            </a:r>
            <a:endParaRPr lang="sl-SI" dirty="0"/>
          </a:p>
        </p:txBody>
      </p:sp>
      <p:cxnSp>
        <p:nvCxnSpPr>
          <p:cNvPr id="34" name="Raven puščični povezovalnik 33"/>
          <p:cNvCxnSpPr/>
          <p:nvPr/>
        </p:nvCxnSpPr>
        <p:spPr>
          <a:xfrm>
            <a:off x="3060551" y="10283555"/>
            <a:ext cx="15395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4905756" y="10077162"/>
            <a:ext cx="2574286" cy="369332"/>
          </a:xfrm>
          <a:prstGeom prst="rect">
            <a:avLst/>
          </a:prstGeom>
          <a:noFill/>
          <a:ln>
            <a:solidFill>
              <a:schemeClr val="accent1">
                <a:shade val="95000"/>
                <a:satMod val="105000"/>
              </a:schemeClr>
            </a:solidFill>
          </a:ln>
        </p:spPr>
        <p:txBody>
          <a:bodyPr wrap="square" rtlCol="0">
            <a:spAutoFit/>
          </a:bodyPr>
          <a:lstStyle/>
          <a:p>
            <a:r>
              <a:rPr lang="sl-SI" dirty="0"/>
              <a:t>š</a:t>
            </a:r>
            <a:r>
              <a:rPr lang="sl-SI" dirty="0" smtClean="0"/>
              <a:t>e večje nezadovoljstvo</a:t>
            </a:r>
            <a:endParaRPr lang="sl-SI" dirty="0"/>
          </a:p>
        </p:txBody>
      </p:sp>
      <p:sp>
        <p:nvSpPr>
          <p:cNvPr id="38" name="PoljeZBesedilom 37"/>
          <p:cNvSpPr txBox="1"/>
          <p:nvPr/>
        </p:nvSpPr>
        <p:spPr>
          <a:xfrm>
            <a:off x="3358315" y="9784303"/>
            <a:ext cx="1448544" cy="369332"/>
          </a:xfrm>
          <a:prstGeom prst="rect">
            <a:avLst/>
          </a:prstGeom>
          <a:noFill/>
        </p:spPr>
        <p:txBody>
          <a:bodyPr wrap="square" rtlCol="0">
            <a:spAutoFit/>
          </a:bodyPr>
          <a:lstStyle/>
          <a:p>
            <a:r>
              <a:rPr lang="sl-SI" dirty="0" smtClean="0"/>
              <a:t>povzroča</a:t>
            </a:r>
            <a:endParaRPr lang="sl-SI" dirty="0"/>
          </a:p>
        </p:txBody>
      </p:sp>
    </p:spTree>
    <p:extLst>
      <p:ext uri="{BB962C8B-B14F-4D97-AF65-F5344CB8AC3E}">
        <p14:creationId xmlns:p14="http://schemas.microsoft.com/office/powerpoint/2010/main" val="19749975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306140"/>
            <a:ext cx="6837888" cy="369332"/>
          </a:xfrm>
          <a:prstGeom prst="rect">
            <a:avLst/>
          </a:prstGeom>
          <a:solidFill>
            <a:srgbClr val="FFFF00"/>
          </a:solidFill>
        </p:spPr>
        <p:txBody>
          <a:bodyPr wrap="square" rtlCol="0">
            <a:spAutoFit/>
          </a:bodyPr>
          <a:lstStyle/>
          <a:p>
            <a:r>
              <a:rPr lang="sl-SI" dirty="0" smtClean="0"/>
              <a:t>2. Katere pravice, lastnosti … ima stranka, ki se pritožuje?</a:t>
            </a:r>
            <a:endParaRPr lang="sl-SI" dirty="0"/>
          </a:p>
        </p:txBody>
      </p:sp>
      <p:cxnSp>
        <p:nvCxnSpPr>
          <p:cNvPr id="16" name="Raven povezovalnik 15"/>
          <p:cNvCxnSpPr/>
          <p:nvPr/>
        </p:nvCxnSpPr>
        <p:spPr>
          <a:xfrm>
            <a:off x="468263" y="1732463"/>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PoljeZBesedilom 16"/>
          <p:cNvSpPr txBox="1"/>
          <p:nvPr/>
        </p:nvSpPr>
        <p:spPr>
          <a:xfrm>
            <a:off x="828303" y="2097048"/>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da ima še zmeraj nekaj zaupanja v naše podjetje</a:t>
            </a:r>
            <a:endParaRPr lang="sl-SI" dirty="0"/>
          </a:p>
        </p:txBody>
      </p:sp>
      <p:cxnSp>
        <p:nvCxnSpPr>
          <p:cNvPr id="18" name="Raven povezovalnik 17"/>
          <p:cNvCxnSpPr/>
          <p:nvPr/>
        </p:nvCxnSpPr>
        <p:spPr>
          <a:xfrm>
            <a:off x="468263" y="225035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819919" y="1520984"/>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pravico do pritožbe</a:t>
            </a:r>
            <a:endParaRPr lang="sl-SI" dirty="0"/>
          </a:p>
        </p:txBody>
      </p:sp>
      <p:sp>
        <p:nvSpPr>
          <p:cNvPr id="20" name="PoljeZBesedilom 19"/>
          <p:cNvSpPr txBox="1"/>
          <p:nvPr/>
        </p:nvSpPr>
        <p:spPr>
          <a:xfrm>
            <a:off x="828303" y="3177168"/>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daje našemu podjetju priložnost popraviti napako in povrniti njeno zaupanje</a:t>
            </a:r>
            <a:endParaRPr lang="sl-SI" dirty="0"/>
          </a:p>
        </p:txBody>
      </p:sp>
      <p:cxnSp>
        <p:nvCxnSpPr>
          <p:cNvPr id="21" name="Raven povezovalnik 20"/>
          <p:cNvCxnSpPr/>
          <p:nvPr/>
        </p:nvCxnSpPr>
        <p:spPr>
          <a:xfrm>
            <a:off x="468263" y="333047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PoljeZBesedilom 21"/>
          <p:cNvSpPr txBox="1"/>
          <p:nvPr/>
        </p:nvSpPr>
        <p:spPr>
          <a:xfrm>
            <a:off x="396255" y="954212"/>
            <a:ext cx="5400600" cy="369332"/>
          </a:xfrm>
          <a:prstGeom prst="rect">
            <a:avLst/>
          </a:prstGeom>
          <a:solidFill>
            <a:srgbClr val="FFC000"/>
          </a:solidFill>
          <a:ln>
            <a:solidFill>
              <a:srgbClr val="FFC000"/>
            </a:solidFill>
          </a:ln>
        </p:spPr>
        <p:txBody>
          <a:bodyPr wrap="square" rtlCol="0">
            <a:spAutoFit/>
          </a:bodyPr>
          <a:lstStyle/>
          <a:p>
            <a:pPr algn="ctr"/>
            <a:r>
              <a:rPr lang="sl-SI" dirty="0" smtClean="0"/>
              <a:t>Stranka, ki se pritožuje ima</a:t>
            </a:r>
            <a:endParaRPr lang="sl-SI" dirty="0"/>
          </a:p>
        </p:txBody>
      </p:sp>
      <p:cxnSp>
        <p:nvCxnSpPr>
          <p:cNvPr id="23" name="Raven puščični povezovalnik 22"/>
          <p:cNvCxnSpPr/>
          <p:nvPr/>
        </p:nvCxnSpPr>
        <p:spPr>
          <a:xfrm>
            <a:off x="441029" y="1323544"/>
            <a:ext cx="0" cy="200693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828303" y="267311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da je še zmeraj stranka</a:t>
            </a:r>
            <a:endParaRPr lang="sl-SI" dirty="0"/>
          </a:p>
        </p:txBody>
      </p:sp>
      <p:cxnSp>
        <p:nvCxnSpPr>
          <p:cNvPr id="25" name="Raven povezovalnik 24"/>
          <p:cNvCxnSpPr/>
          <p:nvPr/>
        </p:nvCxnSpPr>
        <p:spPr>
          <a:xfrm>
            <a:off x="468263" y="2826420"/>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392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615151" y="810196"/>
            <a:ext cx="6837888" cy="369332"/>
          </a:xfrm>
          <a:prstGeom prst="rect">
            <a:avLst/>
          </a:prstGeom>
          <a:solidFill>
            <a:srgbClr val="FFFF00"/>
          </a:solidFill>
        </p:spPr>
        <p:txBody>
          <a:bodyPr wrap="square" rtlCol="0">
            <a:spAutoFit/>
          </a:bodyPr>
          <a:lstStyle/>
          <a:p>
            <a:r>
              <a:rPr lang="sl-SI" dirty="0" smtClean="0"/>
              <a:t>1. S čim se sklene prodajni proces?</a:t>
            </a:r>
            <a:endParaRPr lang="sl-SI" dirty="0"/>
          </a:p>
        </p:txBody>
      </p:sp>
      <p:sp>
        <p:nvSpPr>
          <p:cNvPr id="56" name="PoljeZBesedilom 55"/>
          <p:cNvSpPr txBox="1"/>
          <p:nvPr/>
        </p:nvSpPr>
        <p:spPr>
          <a:xfrm>
            <a:off x="612279" y="162124"/>
            <a:ext cx="6264696" cy="461665"/>
          </a:xfrm>
          <a:prstGeom prst="rect">
            <a:avLst/>
          </a:prstGeom>
          <a:noFill/>
        </p:spPr>
        <p:txBody>
          <a:bodyPr wrap="square" rtlCol="0">
            <a:spAutoFit/>
          </a:bodyPr>
          <a:lstStyle/>
          <a:p>
            <a:r>
              <a:rPr lang="sl-SI" sz="2400" dirty="0" smtClean="0"/>
              <a:t>8.2.10 EVIDENCE V PRODAJI IN ARHIVIRANJE</a:t>
            </a:r>
            <a:endParaRPr lang="sl-SI" sz="2400" dirty="0"/>
          </a:p>
        </p:txBody>
      </p:sp>
      <p:sp>
        <p:nvSpPr>
          <p:cNvPr id="22" name="PoljeZBesedilom 21"/>
          <p:cNvSpPr txBox="1"/>
          <p:nvPr/>
        </p:nvSpPr>
        <p:spPr>
          <a:xfrm>
            <a:off x="3073980" y="1530358"/>
            <a:ext cx="1690752" cy="369332"/>
          </a:xfrm>
          <a:prstGeom prst="rect">
            <a:avLst/>
          </a:prstGeom>
          <a:noFill/>
          <a:ln>
            <a:solidFill>
              <a:schemeClr val="accent1">
                <a:shade val="95000"/>
                <a:satMod val="105000"/>
              </a:schemeClr>
            </a:solidFill>
          </a:ln>
        </p:spPr>
        <p:txBody>
          <a:bodyPr wrap="square" rtlCol="0">
            <a:spAutoFit/>
          </a:bodyPr>
          <a:lstStyle/>
          <a:p>
            <a:r>
              <a:rPr lang="sl-SI" dirty="0"/>
              <a:t>p</a:t>
            </a:r>
            <a:r>
              <a:rPr lang="sl-SI" dirty="0" smtClean="0"/>
              <a:t>rodajni proces</a:t>
            </a:r>
            <a:endParaRPr lang="sl-SI" dirty="0"/>
          </a:p>
        </p:txBody>
      </p:sp>
      <p:cxnSp>
        <p:nvCxnSpPr>
          <p:cNvPr id="23" name="Raven puščični povezovalnik 22"/>
          <p:cNvCxnSpPr/>
          <p:nvPr/>
        </p:nvCxnSpPr>
        <p:spPr>
          <a:xfrm>
            <a:off x="3766956" y="1899690"/>
            <a:ext cx="0" cy="648072"/>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24" name="PoljeZBesedilom 23"/>
          <p:cNvSpPr txBox="1"/>
          <p:nvPr/>
        </p:nvSpPr>
        <p:spPr>
          <a:xfrm>
            <a:off x="3766956" y="2016761"/>
            <a:ext cx="2484276" cy="369332"/>
          </a:xfrm>
          <a:prstGeom prst="rect">
            <a:avLst/>
          </a:prstGeom>
          <a:noFill/>
        </p:spPr>
        <p:txBody>
          <a:bodyPr wrap="square" rtlCol="0">
            <a:spAutoFit/>
          </a:bodyPr>
          <a:lstStyle/>
          <a:p>
            <a:r>
              <a:rPr lang="sl-SI" dirty="0" smtClean="0"/>
              <a:t>se sklene</a:t>
            </a:r>
            <a:endParaRPr lang="sl-SI" dirty="0"/>
          </a:p>
        </p:txBody>
      </p:sp>
      <p:sp>
        <p:nvSpPr>
          <p:cNvPr id="26" name="PoljeZBesedilom 25"/>
          <p:cNvSpPr txBox="1"/>
          <p:nvPr/>
        </p:nvSpPr>
        <p:spPr>
          <a:xfrm>
            <a:off x="579884" y="2928714"/>
            <a:ext cx="2160240" cy="369332"/>
          </a:xfrm>
          <a:prstGeom prst="rect">
            <a:avLst/>
          </a:prstGeom>
          <a:noFill/>
          <a:ln>
            <a:solidFill>
              <a:schemeClr val="accent1">
                <a:shade val="95000"/>
                <a:satMod val="105000"/>
              </a:schemeClr>
            </a:solidFill>
          </a:ln>
        </p:spPr>
        <p:txBody>
          <a:bodyPr wrap="square" rtlCol="0">
            <a:spAutoFit/>
          </a:bodyPr>
          <a:lstStyle/>
          <a:p>
            <a:r>
              <a:rPr lang="sl-SI" dirty="0" smtClean="0"/>
              <a:t>z evidentiranjem</a:t>
            </a:r>
            <a:endParaRPr lang="sl-SI" dirty="0"/>
          </a:p>
        </p:txBody>
      </p:sp>
      <p:sp>
        <p:nvSpPr>
          <p:cNvPr id="27" name="PoljeZBesedilom 26"/>
          <p:cNvSpPr txBox="1"/>
          <p:nvPr/>
        </p:nvSpPr>
        <p:spPr>
          <a:xfrm>
            <a:off x="5081820" y="2928714"/>
            <a:ext cx="1690752" cy="369332"/>
          </a:xfrm>
          <a:prstGeom prst="rect">
            <a:avLst/>
          </a:prstGeom>
          <a:noFill/>
          <a:ln>
            <a:solidFill>
              <a:schemeClr val="accent1">
                <a:shade val="95000"/>
                <a:satMod val="105000"/>
              </a:schemeClr>
            </a:solidFill>
          </a:ln>
        </p:spPr>
        <p:txBody>
          <a:bodyPr wrap="square" rtlCol="0">
            <a:spAutoFit/>
          </a:bodyPr>
          <a:lstStyle/>
          <a:p>
            <a:r>
              <a:rPr lang="sl-SI" dirty="0" smtClean="0"/>
              <a:t>arhiviranjem</a:t>
            </a:r>
            <a:endParaRPr lang="sl-SI" dirty="0"/>
          </a:p>
        </p:txBody>
      </p:sp>
      <p:cxnSp>
        <p:nvCxnSpPr>
          <p:cNvPr id="12" name="Raven povezovalnik 11"/>
          <p:cNvCxnSpPr/>
          <p:nvPr/>
        </p:nvCxnSpPr>
        <p:spPr>
          <a:xfrm>
            <a:off x="1425260" y="2547762"/>
            <a:ext cx="44832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aven puščični povezovalnik 29"/>
          <p:cNvCxnSpPr/>
          <p:nvPr/>
        </p:nvCxnSpPr>
        <p:spPr>
          <a:xfrm>
            <a:off x="1443980" y="2547762"/>
            <a:ext cx="0" cy="30894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2" name="Raven puščični povezovalnik 31"/>
          <p:cNvCxnSpPr/>
          <p:nvPr/>
        </p:nvCxnSpPr>
        <p:spPr>
          <a:xfrm>
            <a:off x="5836468" y="2547762"/>
            <a:ext cx="0" cy="30894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25" name="PoljeZBesedilom 24"/>
          <p:cNvSpPr txBox="1"/>
          <p:nvPr/>
        </p:nvSpPr>
        <p:spPr>
          <a:xfrm>
            <a:off x="396255" y="3618508"/>
            <a:ext cx="6837888" cy="369332"/>
          </a:xfrm>
          <a:prstGeom prst="rect">
            <a:avLst/>
          </a:prstGeom>
          <a:solidFill>
            <a:srgbClr val="FFFF00"/>
          </a:solidFill>
        </p:spPr>
        <p:txBody>
          <a:bodyPr wrap="square" rtlCol="0">
            <a:spAutoFit/>
          </a:bodyPr>
          <a:lstStyle/>
          <a:p>
            <a:r>
              <a:rPr lang="sl-SI" dirty="0" smtClean="0"/>
              <a:t>2. Katere evidence so potrebne za učinkovito prodajno poslovanje?</a:t>
            </a:r>
            <a:endParaRPr lang="sl-SI" dirty="0"/>
          </a:p>
        </p:txBody>
      </p:sp>
      <p:cxnSp>
        <p:nvCxnSpPr>
          <p:cNvPr id="31" name="Raven povezovalnik 30"/>
          <p:cNvCxnSpPr/>
          <p:nvPr/>
        </p:nvCxnSpPr>
        <p:spPr>
          <a:xfrm>
            <a:off x="468263" y="5044831"/>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828303" y="5409416"/>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evidence računov</a:t>
            </a:r>
            <a:endParaRPr lang="sl-SI" dirty="0"/>
          </a:p>
        </p:txBody>
      </p:sp>
      <p:cxnSp>
        <p:nvCxnSpPr>
          <p:cNvPr id="36" name="Raven povezovalnik 35"/>
          <p:cNvCxnSpPr/>
          <p:nvPr/>
        </p:nvCxnSpPr>
        <p:spPr>
          <a:xfrm>
            <a:off x="468263" y="556272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819919" y="4833352"/>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evidence naročil</a:t>
            </a:r>
            <a:endParaRPr lang="sl-SI" dirty="0"/>
          </a:p>
        </p:txBody>
      </p:sp>
      <p:sp>
        <p:nvSpPr>
          <p:cNvPr id="40" name="PoljeZBesedilom 39"/>
          <p:cNvSpPr txBox="1"/>
          <p:nvPr/>
        </p:nvSpPr>
        <p:spPr>
          <a:xfrm>
            <a:off x="828303" y="6489536"/>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e</a:t>
            </a:r>
            <a:r>
              <a:rPr lang="sl-SI" dirty="0" smtClean="0"/>
              <a:t>videnca prodajnih cen izdelkov oz. storitev</a:t>
            </a:r>
            <a:endParaRPr lang="sl-SI" dirty="0"/>
          </a:p>
        </p:txBody>
      </p:sp>
      <p:cxnSp>
        <p:nvCxnSpPr>
          <p:cNvPr id="41" name="Raven povezovalnik 40"/>
          <p:cNvCxnSpPr/>
          <p:nvPr/>
        </p:nvCxnSpPr>
        <p:spPr>
          <a:xfrm>
            <a:off x="468263" y="664284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396255" y="4266580"/>
            <a:ext cx="5400600" cy="369332"/>
          </a:xfrm>
          <a:prstGeom prst="rect">
            <a:avLst/>
          </a:prstGeom>
          <a:solidFill>
            <a:srgbClr val="FFC000"/>
          </a:solidFill>
          <a:ln>
            <a:solidFill>
              <a:srgbClr val="FFC000"/>
            </a:solidFill>
          </a:ln>
        </p:spPr>
        <p:txBody>
          <a:bodyPr wrap="square" rtlCol="0">
            <a:spAutoFit/>
          </a:bodyPr>
          <a:lstStyle/>
          <a:p>
            <a:pPr algn="ctr"/>
            <a:r>
              <a:rPr lang="sl-SI" dirty="0" smtClean="0"/>
              <a:t>evidence za učinkovito prodajno poslovanje</a:t>
            </a:r>
            <a:endParaRPr lang="sl-SI" dirty="0"/>
          </a:p>
        </p:txBody>
      </p:sp>
      <p:cxnSp>
        <p:nvCxnSpPr>
          <p:cNvPr id="43" name="Raven puščični povezovalnik 42"/>
          <p:cNvCxnSpPr/>
          <p:nvPr/>
        </p:nvCxnSpPr>
        <p:spPr>
          <a:xfrm>
            <a:off x="441029" y="4635912"/>
            <a:ext cx="0" cy="200693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828303" y="5985480"/>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evidenca kupcev</a:t>
            </a:r>
            <a:endParaRPr lang="sl-SI" dirty="0"/>
          </a:p>
        </p:txBody>
      </p:sp>
      <p:cxnSp>
        <p:nvCxnSpPr>
          <p:cNvPr id="45" name="Raven povezovalnik 44"/>
          <p:cNvCxnSpPr/>
          <p:nvPr/>
        </p:nvCxnSpPr>
        <p:spPr>
          <a:xfrm>
            <a:off x="468263" y="613878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jeZBesedilom 45"/>
          <p:cNvSpPr txBox="1"/>
          <p:nvPr/>
        </p:nvSpPr>
        <p:spPr>
          <a:xfrm>
            <a:off x="396255" y="7065600"/>
            <a:ext cx="6837888" cy="646331"/>
          </a:xfrm>
          <a:prstGeom prst="rect">
            <a:avLst/>
          </a:prstGeom>
          <a:solidFill>
            <a:srgbClr val="FFFF00"/>
          </a:solidFill>
        </p:spPr>
        <p:txBody>
          <a:bodyPr wrap="square" rtlCol="0">
            <a:spAutoFit/>
          </a:bodyPr>
          <a:lstStyle/>
          <a:p>
            <a:r>
              <a:rPr lang="sl-SI" dirty="0" smtClean="0"/>
              <a:t>3. Kaj je smiselno arhivirati, da ne izgubimo pregleda nad posameznim kupo-prodajnim poslom?</a:t>
            </a:r>
            <a:endParaRPr lang="sl-SI" dirty="0"/>
          </a:p>
        </p:txBody>
      </p:sp>
      <p:sp>
        <p:nvSpPr>
          <p:cNvPr id="47" name="PoljeZBesedilom 46"/>
          <p:cNvSpPr txBox="1"/>
          <p:nvPr/>
        </p:nvSpPr>
        <p:spPr>
          <a:xfrm>
            <a:off x="474687" y="7915282"/>
            <a:ext cx="6402288" cy="646331"/>
          </a:xfrm>
          <a:prstGeom prst="rect">
            <a:avLst/>
          </a:prstGeom>
          <a:noFill/>
          <a:ln>
            <a:solidFill>
              <a:schemeClr val="accent1">
                <a:shade val="95000"/>
                <a:satMod val="105000"/>
              </a:schemeClr>
            </a:solidFill>
          </a:ln>
        </p:spPr>
        <p:txBody>
          <a:bodyPr wrap="square" rtlCol="0">
            <a:spAutoFit/>
          </a:bodyPr>
          <a:lstStyle/>
          <a:p>
            <a:r>
              <a:rPr lang="sl-SI" dirty="0" smtClean="0"/>
              <a:t>vsak posel  -&gt; od povpraševanja -&gt; do plačila naročenega blaga ali storitve</a:t>
            </a:r>
            <a:endParaRPr lang="sl-SI" dirty="0"/>
          </a:p>
        </p:txBody>
      </p:sp>
      <p:sp>
        <p:nvSpPr>
          <p:cNvPr id="49" name="PoljeZBesedilom 48"/>
          <p:cNvSpPr txBox="1"/>
          <p:nvPr/>
        </p:nvSpPr>
        <p:spPr>
          <a:xfrm>
            <a:off x="2585243" y="9574847"/>
            <a:ext cx="2160240" cy="369332"/>
          </a:xfrm>
          <a:prstGeom prst="rect">
            <a:avLst/>
          </a:prstGeom>
          <a:noFill/>
          <a:ln>
            <a:solidFill>
              <a:schemeClr val="accent1">
                <a:shade val="95000"/>
                <a:satMod val="105000"/>
              </a:schemeClr>
            </a:solidFill>
          </a:ln>
        </p:spPr>
        <p:txBody>
          <a:bodyPr wrap="square" rtlCol="0">
            <a:spAutoFit/>
          </a:bodyPr>
          <a:lstStyle/>
          <a:p>
            <a:r>
              <a:rPr lang="sl-SI" dirty="0"/>
              <a:t>k</a:t>
            </a:r>
            <a:r>
              <a:rPr lang="sl-SI" dirty="0" smtClean="0"/>
              <a:t>artoteko kupcev</a:t>
            </a:r>
            <a:endParaRPr lang="sl-SI" dirty="0"/>
          </a:p>
        </p:txBody>
      </p:sp>
      <p:cxnSp>
        <p:nvCxnSpPr>
          <p:cNvPr id="53" name="Raven puščični povezovalnik 52"/>
          <p:cNvCxnSpPr/>
          <p:nvPr/>
        </p:nvCxnSpPr>
        <p:spPr>
          <a:xfrm>
            <a:off x="3780631" y="8659068"/>
            <a:ext cx="0" cy="915779"/>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54" name="PoljeZBesedilom 53"/>
          <p:cNvSpPr txBox="1"/>
          <p:nvPr/>
        </p:nvSpPr>
        <p:spPr>
          <a:xfrm>
            <a:off x="3919356" y="8937808"/>
            <a:ext cx="2484276" cy="369332"/>
          </a:xfrm>
          <a:prstGeom prst="rect">
            <a:avLst/>
          </a:prstGeom>
          <a:noFill/>
        </p:spPr>
        <p:txBody>
          <a:bodyPr wrap="square" rtlCol="0">
            <a:spAutoFit/>
          </a:bodyPr>
          <a:lstStyle/>
          <a:p>
            <a:r>
              <a:rPr lang="sl-SI" dirty="0" smtClean="0"/>
              <a:t>oblikujemo</a:t>
            </a:r>
            <a:endParaRPr lang="sl-SI" dirty="0"/>
          </a:p>
        </p:txBody>
      </p:sp>
    </p:spTree>
    <p:extLst>
      <p:ext uri="{BB962C8B-B14F-4D97-AF65-F5344CB8AC3E}">
        <p14:creationId xmlns:p14="http://schemas.microsoft.com/office/powerpoint/2010/main" val="29484875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1707" y="1386260"/>
            <a:ext cx="6405840" cy="646331"/>
          </a:xfrm>
          <a:prstGeom prst="rect">
            <a:avLst/>
          </a:prstGeom>
          <a:solidFill>
            <a:srgbClr val="FFFF00"/>
          </a:solidFill>
        </p:spPr>
        <p:txBody>
          <a:bodyPr wrap="square" rtlCol="0">
            <a:spAutoFit/>
          </a:bodyPr>
          <a:lstStyle/>
          <a:p>
            <a:r>
              <a:rPr lang="sl-SI" dirty="0" smtClean="0"/>
              <a:t>1. Kako lahko opazujemo obseg prodaje? Kaj lahko pomeni povečan obseg prodaje?</a:t>
            </a:r>
            <a:endParaRPr lang="sl-SI" dirty="0"/>
          </a:p>
        </p:txBody>
      </p:sp>
      <p:sp>
        <p:nvSpPr>
          <p:cNvPr id="6" name="PoljeZBesedilom 5"/>
          <p:cNvSpPr txBox="1"/>
          <p:nvPr/>
        </p:nvSpPr>
        <p:spPr>
          <a:xfrm>
            <a:off x="2160451" y="2064702"/>
            <a:ext cx="295232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obseg prodaje</a:t>
            </a:r>
            <a:endParaRPr lang="sl-SI" dirty="0"/>
          </a:p>
        </p:txBody>
      </p:sp>
      <p:cxnSp>
        <p:nvCxnSpPr>
          <p:cNvPr id="7" name="Raven puščični povezovalnik 6"/>
          <p:cNvCxnSpPr>
            <a:stCxn id="6" idx="2"/>
          </p:cNvCxnSpPr>
          <p:nvPr/>
        </p:nvCxnSpPr>
        <p:spPr>
          <a:xfrm>
            <a:off x="3636615" y="2434034"/>
            <a:ext cx="0" cy="73662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726625" y="2524332"/>
            <a:ext cx="1296145" cy="646331"/>
          </a:xfrm>
          <a:prstGeom prst="rect">
            <a:avLst/>
          </a:prstGeom>
          <a:noFill/>
        </p:spPr>
        <p:txBody>
          <a:bodyPr wrap="square" rtlCol="0">
            <a:spAutoFit/>
          </a:bodyPr>
          <a:lstStyle/>
          <a:p>
            <a:pPr algn="ctr"/>
            <a:r>
              <a:rPr lang="sl-SI" dirty="0"/>
              <a:t>l</a:t>
            </a:r>
            <a:r>
              <a:rPr lang="sl-SI" dirty="0" smtClean="0"/>
              <a:t>ahko opazujemo</a:t>
            </a:r>
            <a:endParaRPr lang="sl-SI" dirty="0"/>
          </a:p>
        </p:txBody>
      </p:sp>
      <p:sp>
        <p:nvSpPr>
          <p:cNvPr id="16" name="PoljeZBesedilom 15"/>
          <p:cNvSpPr txBox="1"/>
          <p:nvPr/>
        </p:nvSpPr>
        <p:spPr>
          <a:xfrm>
            <a:off x="918313" y="3623006"/>
            <a:ext cx="1494166" cy="1200329"/>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oličinsko</a:t>
            </a:r>
          </a:p>
          <a:p>
            <a:pPr algn="ctr"/>
            <a:r>
              <a:rPr lang="sl-SI" dirty="0" smtClean="0"/>
              <a:t>(v enotah prodanih izdelkov)</a:t>
            </a:r>
            <a:endParaRPr lang="sl-SI" dirty="0"/>
          </a:p>
        </p:txBody>
      </p:sp>
      <p:cxnSp>
        <p:nvCxnSpPr>
          <p:cNvPr id="15" name="Raven povezovalnik 14"/>
          <p:cNvCxnSpPr/>
          <p:nvPr/>
        </p:nvCxnSpPr>
        <p:spPr>
          <a:xfrm>
            <a:off x="1728403" y="5634732"/>
            <a:ext cx="4356484"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2412479" y="6066780"/>
            <a:ext cx="3276364" cy="923330"/>
          </a:xfrm>
          <a:prstGeom prst="rect">
            <a:avLst/>
          </a:prstGeom>
          <a:noFill/>
          <a:ln>
            <a:solidFill>
              <a:schemeClr val="accent1">
                <a:shade val="95000"/>
                <a:satMod val="105000"/>
              </a:schemeClr>
            </a:solidFill>
          </a:ln>
        </p:spPr>
        <p:txBody>
          <a:bodyPr wrap="square" rtlCol="0">
            <a:spAutoFit/>
          </a:bodyPr>
          <a:lstStyle/>
          <a:p>
            <a:pPr algn="ctr"/>
            <a:r>
              <a:rPr lang="sl-SI" dirty="0" smtClean="0"/>
              <a:t>povečan obseg prodaje lahko pomeni, da je podjetje na trgu uspelo prodati</a:t>
            </a:r>
            <a:endParaRPr lang="sl-SI" dirty="0"/>
          </a:p>
        </p:txBody>
      </p:sp>
      <p:cxnSp>
        <p:nvCxnSpPr>
          <p:cNvPr id="45" name="Raven puščični povezovalnik 44"/>
          <p:cNvCxnSpPr/>
          <p:nvPr/>
        </p:nvCxnSpPr>
        <p:spPr>
          <a:xfrm>
            <a:off x="1728403" y="4770636"/>
            <a:ext cx="0" cy="80138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8" name="PoljeZBesedilom 47"/>
          <p:cNvSpPr txBox="1"/>
          <p:nvPr/>
        </p:nvSpPr>
        <p:spPr>
          <a:xfrm>
            <a:off x="374662" y="7713672"/>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večjo količino izdelkov</a:t>
            </a:r>
            <a:endParaRPr lang="sl-SI" dirty="0"/>
          </a:p>
        </p:txBody>
      </p:sp>
      <p:cxnSp>
        <p:nvCxnSpPr>
          <p:cNvPr id="50" name="Raven puščični povezovalnik 49"/>
          <p:cNvCxnSpPr/>
          <p:nvPr/>
        </p:nvCxnSpPr>
        <p:spPr>
          <a:xfrm>
            <a:off x="6084887" y="4554612"/>
            <a:ext cx="0" cy="108012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56" name="PoljeZBesedilom 55"/>
          <p:cNvSpPr txBox="1"/>
          <p:nvPr/>
        </p:nvSpPr>
        <p:spPr>
          <a:xfrm>
            <a:off x="468263" y="170830"/>
            <a:ext cx="6264696" cy="461665"/>
          </a:xfrm>
          <a:prstGeom prst="rect">
            <a:avLst/>
          </a:prstGeom>
          <a:noFill/>
        </p:spPr>
        <p:txBody>
          <a:bodyPr wrap="square" rtlCol="0">
            <a:spAutoFit/>
          </a:bodyPr>
          <a:lstStyle/>
          <a:p>
            <a:r>
              <a:rPr lang="sl-SI" sz="2400" dirty="0" smtClean="0"/>
              <a:t>8.3  KAJ PRODAJNEGA REFERENTA ŠE ZANIMA?</a:t>
            </a:r>
            <a:endParaRPr lang="sl-SI" sz="2400" dirty="0"/>
          </a:p>
        </p:txBody>
      </p:sp>
      <p:sp>
        <p:nvSpPr>
          <p:cNvPr id="20" name="PoljeZBesedilom 19"/>
          <p:cNvSpPr txBox="1"/>
          <p:nvPr/>
        </p:nvSpPr>
        <p:spPr>
          <a:xfrm>
            <a:off x="468263" y="708571"/>
            <a:ext cx="6264696" cy="461665"/>
          </a:xfrm>
          <a:prstGeom prst="rect">
            <a:avLst/>
          </a:prstGeom>
          <a:noFill/>
        </p:spPr>
        <p:txBody>
          <a:bodyPr wrap="square" rtlCol="0">
            <a:spAutoFit/>
          </a:bodyPr>
          <a:lstStyle/>
          <a:p>
            <a:r>
              <a:rPr lang="sl-SI" sz="2400" dirty="0" smtClean="0"/>
              <a:t>8.3.1 OBSEG PRODAJE</a:t>
            </a:r>
            <a:endParaRPr lang="sl-SI" sz="2400" dirty="0"/>
          </a:p>
        </p:txBody>
      </p:sp>
      <p:cxnSp>
        <p:nvCxnSpPr>
          <p:cNvPr id="5" name="Raven povezovalnik 4"/>
          <p:cNvCxnSpPr/>
          <p:nvPr/>
        </p:nvCxnSpPr>
        <p:spPr>
          <a:xfrm>
            <a:off x="1728403" y="3137873"/>
            <a:ext cx="43564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uščični povezovalnik 22"/>
          <p:cNvCxnSpPr/>
          <p:nvPr/>
        </p:nvCxnSpPr>
        <p:spPr>
          <a:xfrm>
            <a:off x="1785671" y="3170663"/>
            <a:ext cx="0" cy="44784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5310801" y="3618508"/>
            <a:ext cx="1494166" cy="923330"/>
          </a:xfrm>
          <a:prstGeom prst="rect">
            <a:avLst/>
          </a:prstGeom>
          <a:noFill/>
          <a:ln>
            <a:solidFill>
              <a:schemeClr val="accent1">
                <a:shade val="95000"/>
                <a:satMod val="105000"/>
              </a:schemeClr>
            </a:solidFill>
          </a:ln>
        </p:spPr>
        <p:txBody>
          <a:bodyPr wrap="square" rtlCol="0">
            <a:spAutoFit/>
          </a:bodyPr>
          <a:lstStyle/>
          <a:p>
            <a:pPr algn="ctr"/>
            <a:r>
              <a:rPr lang="sl-SI" dirty="0"/>
              <a:t>v</a:t>
            </a:r>
            <a:r>
              <a:rPr lang="sl-SI" dirty="0" smtClean="0"/>
              <a:t>rednostno – to količino vrednotimo</a:t>
            </a:r>
            <a:endParaRPr lang="sl-SI" dirty="0"/>
          </a:p>
        </p:txBody>
      </p:sp>
      <p:cxnSp>
        <p:nvCxnSpPr>
          <p:cNvPr id="27" name="Raven puščični povezovalnik 26"/>
          <p:cNvCxnSpPr/>
          <p:nvPr/>
        </p:nvCxnSpPr>
        <p:spPr>
          <a:xfrm>
            <a:off x="6084887" y="3170663"/>
            <a:ext cx="0" cy="44784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2" name="PoljeZBesedilom 31"/>
          <p:cNvSpPr txBox="1"/>
          <p:nvPr/>
        </p:nvSpPr>
        <p:spPr>
          <a:xfrm>
            <a:off x="3960651" y="7713672"/>
            <a:ext cx="3276364" cy="369332"/>
          </a:xfrm>
          <a:prstGeom prst="rect">
            <a:avLst/>
          </a:prstGeom>
          <a:noFill/>
          <a:ln>
            <a:solidFill>
              <a:schemeClr val="accent1">
                <a:shade val="95000"/>
                <a:satMod val="105000"/>
              </a:schemeClr>
            </a:solidFill>
          </a:ln>
        </p:spPr>
        <p:txBody>
          <a:bodyPr wrap="square" rtlCol="0">
            <a:spAutoFit/>
          </a:bodyPr>
          <a:lstStyle/>
          <a:p>
            <a:pPr algn="ctr"/>
            <a:r>
              <a:rPr lang="sl-SI" dirty="0" smtClean="0"/>
              <a:t>za izdelke več iztržili</a:t>
            </a:r>
            <a:endParaRPr lang="sl-SI" dirty="0"/>
          </a:p>
        </p:txBody>
      </p:sp>
      <p:cxnSp>
        <p:nvCxnSpPr>
          <p:cNvPr id="34" name="Raven povezovalnik 33"/>
          <p:cNvCxnSpPr/>
          <p:nvPr/>
        </p:nvCxnSpPr>
        <p:spPr>
          <a:xfrm>
            <a:off x="1880803" y="7434932"/>
            <a:ext cx="40600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ven puščični povezovalnik 34"/>
          <p:cNvCxnSpPr/>
          <p:nvPr/>
        </p:nvCxnSpPr>
        <p:spPr>
          <a:xfrm flipV="1">
            <a:off x="1938071" y="7372216"/>
            <a:ext cx="0" cy="35074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6" name="Raven puščični povezovalnik 35"/>
          <p:cNvCxnSpPr/>
          <p:nvPr/>
        </p:nvCxnSpPr>
        <p:spPr>
          <a:xfrm>
            <a:off x="5940871" y="7372216"/>
            <a:ext cx="0" cy="34145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9" name="Raven puščični povezovalnik 38"/>
          <p:cNvCxnSpPr/>
          <p:nvPr/>
        </p:nvCxnSpPr>
        <p:spPr>
          <a:xfrm>
            <a:off x="3708623" y="5572016"/>
            <a:ext cx="0" cy="49476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3708623" y="7002884"/>
            <a:ext cx="1296145" cy="369332"/>
          </a:xfrm>
          <a:prstGeom prst="rect">
            <a:avLst/>
          </a:prstGeom>
          <a:noFill/>
        </p:spPr>
        <p:txBody>
          <a:bodyPr wrap="square" rtlCol="0">
            <a:spAutoFit/>
          </a:bodyPr>
          <a:lstStyle/>
          <a:p>
            <a:pPr algn="ctr"/>
            <a:r>
              <a:rPr lang="sl-SI" dirty="0" smtClean="0"/>
              <a:t>prodati</a:t>
            </a:r>
            <a:endParaRPr lang="sl-SI" dirty="0"/>
          </a:p>
        </p:txBody>
      </p:sp>
      <p:cxnSp>
        <p:nvCxnSpPr>
          <p:cNvPr id="46" name="Raven puščični povezovalnik 45"/>
          <p:cNvCxnSpPr/>
          <p:nvPr/>
        </p:nvCxnSpPr>
        <p:spPr>
          <a:xfrm>
            <a:off x="3708623" y="7012176"/>
            <a:ext cx="0" cy="494764"/>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76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96255" y="306140"/>
            <a:ext cx="6405840" cy="369332"/>
          </a:xfrm>
          <a:prstGeom prst="rect">
            <a:avLst/>
          </a:prstGeom>
          <a:solidFill>
            <a:srgbClr val="FFFF00"/>
          </a:solidFill>
        </p:spPr>
        <p:txBody>
          <a:bodyPr wrap="square" rtlCol="0">
            <a:spAutoFit/>
          </a:bodyPr>
          <a:lstStyle/>
          <a:p>
            <a:r>
              <a:rPr lang="sl-SI" dirty="0" smtClean="0"/>
              <a:t>3. Kako se lahko izraža učinkovitost prodaje?</a:t>
            </a:r>
            <a:endParaRPr lang="sl-SI" dirty="0"/>
          </a:p>
        </p:txBody>
      </p:sp>
      <p:sp>
        <p:nvSpPr>
          <p:cNvPr id="5" name="PoljeZBesedilom 4"/>
          <p:cNvSpPr txBox="1"/>
          <p:nvPr/>
        </p:nvSpPr>
        <p:spPr>
          <a:xfrm>
            <a:off x="178795" y="1098228"/>
            <a:ext cx="7382468" cy="369332"/>
          </a:xfrm>
          <a:prstGeom prst="rect">
            <a:avLst/>
          </a:prstGeom>
          <a:noFill/>
        </p:spPr>
        <p:txBody>
          <a:bodyPr wrap="square" rtlCol="0">
            <a:spAutoFit/>
          </a:bodyPr>
          <a:lstStyle/>
          <a:p>
            <a:r>
              <a:rPr lang="sl-SI" dirty="0" smtClean="0"/>
              <a:t>doseganje načrta prodaje: dejanski obseg prodaje/načrtovani obseg prodaje</a:t>
            </a:r>
            <a:endParaRPr lang="sl-SI" dirty="0"/>
          </a:p>
        </p:txBody>
      </p:sp>
      <p:sp>
        <p:nvSpPr>
          <p:cNvPr id="6" name="PoljeZBesedilom 5"/>
          <p:cNvSpPr txBox="1"/>
          <p:nvPr/>
        </p:nvSpPr>
        <p:spPr>
          <a:xfrm>
            <a:off x="2052439" y="1746300"/>
            <a:ext cx="3672408" cy="646331"/>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olikšen del (odstotek) načrtovane prodaje</a:t>
            </a:r>
            <a:endParaRPr lang="sl-SI" dirty="0"/>
          </a:p>
        </p:txBody>
      </p:sp>
      <p:cxnSp>
        <p:nvCxnSpPr>
          <p:cNvPr id="8" name="Raven puščični povezovalnik 7"/>
          <p:cNvCxnSpPr/>
          <p:nvPr/>
        </p:nvCxnSpPr>
        <p:spPr>
          <a:xfrm flipH="1">
            <a:off x="3870029" y="2423989"/>
            <a:ext cx="14593" cy="12665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PoljeZBesedilom 9"/>
          <p:cNvSpPr txBox="1"/>
          <p:nvPr/>
        </p:nvSpPr>
        <p:spPr>
          <a:xfrm>
            <a:off x="2204839" y="3681224"/>
            <a:ext cx="367240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realizirana prodaja</a:t>
            </a:r>
            <a:endParaRPr lang="sl-SI" dirty="0"/>
          </a:p>
        </p:txBody>
      </p:sp>
      <p:sp>
        <p:nvSpPr>
          <p:cNvPr id="12" name="PoljeZBesedilom 11"/>
          <p:cNvSpPr txBox="1"/>
          <p:nvPr/>
        </p:nvSpPr>
        <p:spPr>
          <a:xfrm>
            <a:off x="4057085" y="2754412"/>
            <a:ext cx="1512168" cy="369332"/>
          </a:xfrm>
          <a:prstGeom prst="rect">
            <a:avLst/>
          </a:prstGeom>
          <a:noFill/>
        </p:spPr>
        <p:txBody>
          <a:bodyPr wrap="square" rtlCol="0">
            <a:spAutoFit/>
          </a:bodyPr>
          <a:lstStyle/>
          <a:p>
            <a:r>
              <a:rPr lang="sl-SI" dirty="0" smtClean="0"/>
              <a:t>zavzema</a:t>
            </a:r>
            <a:endParaRPr lang="sl-SI" dirty="0"/>
          </a:p>
        </p:txBody>
      </p:sp>
      <p:sp>
        <p:nvSpPr>
          <p:cNvPr id="16" name="PoljeZBesedilom 15"/>
          <p:cNvSpPr txBox="1"/>
          <p:nvPr/>
        </p:nvSpPr>
        <p:spPr>
          <a:xfrm>
            <a:off x="396255" y="4329296"/>
            <a:ext cx="6405840" cy="369332"/>
          </a:xfrm>
          <a:prstGeom prst="rect">
            <a:avLst/>
          </a:prstGeom>
          <a:solidFill>
            <a:srgbClr val="FFFF00"/>
          </a:solidFill>
        </p:spPr>
        <p:txBody>
          <a:bodyPr wrap="square" rtlCol="0">
            <a:spAutoFit/>
          </a:bodyPr>
          <a:lstStyle/>
          <a:p>
            <a:r>
              <a:rPr lang="sl-SI" dirty="0" smtClean="0"/>
              <a:t>4. Kakšno razmerje lahko predstavlja kazalec učinkovitosti?</a:t>
            </a:r>
            <a:endParaRPr lang="sl-SI" dirty="0"/>
          </a:p>
        </p:txBody>
      </p:sp>
      <p:sp>
        <p:nvSpPr>
          <p:cNvPr id="17" name="PoljeZBesedilom 16"/>
          <p:cNvSpPr txBox="1"/>
          <p:nvPr/>
        </p:nvSpPr>
        <p:spPr>
          <a:xfrm>
            <a:off x="2124447" y="4916393"/>
            <a:ext cx="3672408" cy="369332"/>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azalec učinkovitosti</a:t>
            </a:r>
            <a:endParaRPr lang="sl-SI" dirty="0"/>
          </a:p>
        </p:txBody>
      </p:sp>
      <p:cxnSp>
        <p:nvCxnSpPr>
          <p:cNvPr id="18" name="Raven puščični povezovalnik 17"/>
          <p:cNvCxnSpPr/>
          <p:nvPr/>
        </p:nvCxnSpPr>
        <p:spPr>
          <a:xfrm flipH="1">
            <a:off x="3924647" y="5304309"/>
            <a:ext cx="14593" cy="1266527"/>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4209485" y="5625440"/>
            <a:ext cx="1512168" cy="646331"/>
          </a:xfrm>
          <a:prstGeom prst="rect">
            <a:avLst/>
          </a:prstGeom>
          <a:noFill/>
        </p:spPr>
        <p:txBody>
          <a:bodyPr wrap="square" rtlCol="0">
            <a:spAutoFit/>
          </a:bodyPr>
          <a:lstStyle/>
          <a:p>
            <a:r>
              <a:rPr lang="sl-SI" dirty="0" smtClean="0"/>
              <a:t>je lahko razmerje</a:t>
            </a:r>
            <a:endParaRPr lang="sl-SI" dirty="0"/>
          </a:p>
        </p:txBody>
      </p:sp>
      <p:sp>
        <p:nvSpPr>
          <p:cNvPr id="20" name="PoljeZBesedilom 19"/>
          <p:cNvSpPr txBox="1"/>
          <p:nvPr/>
        </p:nvSpPr>
        <p:spPr>
          <a:xfrm>
            <a:off x="36215" y="6993592"/>
            <a:ext cx="367240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količinskima obsegoma prodaje</a:t>
            </a:r>
            <a:endParaRPr lang="sl-SI" dirty="0"/>
          </a:p>
        </p:txBody>
      </p:sp>
      <p:sp>
        <p:nvSpPr>
          <p:cNvPr id="21" name="PoljeZBesedilom 20"/>
          <p:cNvSpPr txBox="1"/>
          <p:nvPr/>
        </p:nvSpPr>
        <p:spPr>
          <a:xfrm>
            <a:off x="3924647" y="7002884"/>
            <a:ext cx="367240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vrednostnima  obsegoma prodaje</a:t>
            </a:r>
            <a:endParaRPr lang="sl-SI" dirty="0"/>
          </a:p>
        </p:txBody>
      </p:sp>
      <p:cxnSp>
        <p:nvCxnSpPr>
          <p:cNvPr id="23" name="Raven povezovalnik 22"/>
          <p:cNvCxnSpPr/>
          <p:nvPr/>
        </p:nvCxnSpPr>
        <p:spPr>
          <a:xfrm>
            <a:off x="972319" y="6589420"/>
            <a:ext cx="540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Raven puščični povezovalnik 23"/>
          <p:cNvCxnSpPr/>
          <p:nvPr/>
        </p:nvCxnSpPr>
        <p:spPr>
          <a:xfrm>
            <a:off x="972319" y="6570836"/>
            <a:ext cx="6638" cy="432048"/>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29" name="Raven puščični povezovalnik 28"/>
          <p:cNvCxnSpPr/>
          <p:nvPr/>
        </p:nvCxnSpPr>
        <p:spPr>
          <a:xfrm>
            <a:off x="6372919" y="6570836"/>
            <a:ext cx="6638" cy="432048"/>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548655" y="7434932"/>
            <a:ext cx="6405840" cy="369332"/>
          </a:xfrm>
          <a:prstGeom prst="rect">
            <a:avLst/>
          </a:prstGeom>
          <a:solidFill>
            <a:srgbClr val="FFFF00"/>
          </a:solidFill>
        </p:spPr>
        <p:txBody>
          <a:bodyPr wrap="square" rtlCol="0">
            <a:spAutoFit/>
          </a:bodyPr>
          <a:lstStyle/>
          <a:p>
            <a:r>
              <a:rPr lang="sl-SI" dirty="0" smtClean="0"/>
              <a:t>5. Kdaj je kazalec doseganja načrta prodaje sporen?</a:t>
            </a:r>
            <a:endParaRPr lang="sl-SI" dirty="0"/>
          </a:p>
        </p:txBody>
      </p:sp>
      <p:sp>
        <p:nvSpPr>
          <p:cNvPr id="32" name="PoljeZBesedilom 31"/>
          <p:cNvSpPr txBox="1"/>
          <p:nvPr/>
        </p:nvSpPr>
        <p:spPr>
          <a:xfrm>
            <a:off x="2276847" y="8010996"/>
            <a:ext cx="367240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podjetje prodaja po nižji ceni</a:t>
            </a:r>
            <a:endParaRPr lang="sl-SI" dirty="0"/>
          </a:p>
        </p:txBody>
      </p:sp>
      <p:cxnSp>
        <p:nvCxnSpPr>
          <p:cNvPr id="33" name="Raven puščični povezovalnik 32"/>
          <p:cNvCxnSpPr/>
          <p:nvPr/>
        </p:nvCxnSpPr>
        <p:spPr>
          <a:xfrm flipH="1">
            <a:off x="4003824" y="8337937"/>
            <a:ext cx="7425" cy="644296"/>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4" name="PoljeZBesedilom 33"/>
          <p:cNvSpPr txBox="1"/>
          <p:nvPr/>
        </p:nvSpPr>
        <p:spPr>
          <a:xfrm>
            <a:off x="4140671" y="8380328"/>
            <a:ext cx="1512168" cy="646331"/>
          </a:xfrm>
          <a:prstGeom prst="rect">
            <a:avLst/>
          </a:prstGeom>
          <a:noFill/>
        </p:spPr>
        <p:txBody>
          <a:bodyPr wrap="square" rtlCol="0">
            <a:spAutoFit/>
          </a:bodyPr>
          <a:lstStyle/>
          <a:p>
            <a:r>
              <a:rPr lang="sl-SI" dirty="0" smtClean="0"/>
              <a:t>doseglo načrtovani</a:t>
            </a:r>
            <a:endParaRPr lang="sl-SI" dirty="0"/>
          </a:p>
        </p:txBody>
      </p:sp>
      <p:sp>
        <p:nvSpPr>
          <p:cNvPr id="35" name="PoljeZBesedilom 34"/>
          <p:cNvSpPr txBox="1"/>
          <p:nvPr/>
        </p:nvSpPr>
        <p:spPr>
          <a:xfrm>
            <a:off x="2167620" y="8997042"/>
            <a:ext cx="367240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količinski obseg prodaje</a:t>
            </a:r>
            <a:endParaRPr lang="sl-SI" dirty="0"/>
          </a:p>
        </p:txBody>
      </p:sp>
      <p:cxnSp>
        <p:nvCxnSpPr>
          <p:cNvPr id="37" name="Raven puščični povezovalnik 36"/>
          <p:cNvCxnSpPr>
            <a:stCxn id="35" idx="2"/>
          </p:cNvCxnSpPr>
          <p:nvPr/>
        </p:nvCxnSpPr>
        <p:spPr>
          <a:xfrm flipH="1">
            <a:off x="3996656" y="9366374"/>
            <a:ext cx="7168" cy="310098"/>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3772209" y="9637563"/>
            <a:ext cx="3672408" cy="646331"/>
          </a:xfrm>
          <a:prstGeom prst="rect">
            <a:avLst/>
          </a:prstGeom>
          <a:noFill/>
          <a:ln>
            <a:solidFill>
              <a:schemeClr val="accent1">
                <a:shade val="95000"/>
                <a:satMod val="105000"/>
              </a:schemeClr>
            </a:solidFill>
          </a:ln>
        </p:spPr>
        <p:txBody>
          <a:bodyPr wrap="square" rtlCol="0">
            <a:spAutoFit/>
          </a:bodyPr>
          <a:lstStyle/>
          <a:p>
            <a:pPr algn="ctr"/>
            <a:r>
              <a:rPr lang="sl-SI" dirty="0" smtClean="0"/>
              <a:t>je dejanski vrednostni obseg prodaje za načrtovanim</a:t>
            </a:r>
            <a:endParaRPr lang="sl-SI" dirty="0"/>
          </a:p>
        </p:txBody>
      </p:sp>
      <p:sp>
        <p:nvSpPr>
          <p:cNvPr id="40" name="PoljeZBesedilom 39"/>
          <p:cNvSpPr txBox="1"/>
          <p:nvPr/>
        </p:nvSpPr>
        <p:spPr>
          <a:xfrm>
            <a:off x="4209485" y="9297848"/>
            <a:ext cx="1512168" cy="369332"/>
          </a:xfrm>
          <a:prstGeom prst="rect">
            <a:avLst/>
          </a:prstGeom>
          <a:noFill/>
        </p:spPr>
        <p:txBody>
          <a:bodyPr wrap="square" rtlCol="0">
            <a:spAutoFit/>
          </a:bodyPr>
          <a:lstStyle/>
          <a:p>
            <a:r>
              <a:rPr lang="sl-SI" dirty="0" smtClean="0"/>
              <a:t>dosežen</a:t>
            </a:r>
            <a:endParaRPr lang="sl-SI" dirty="0"/>
          </a:p>
        </p:txBody>
      </p:sp>
      <p:sp>
        <p:nvSpPr>
          <p:cNvPr id="41" name="PoljeZBesedilom 40"/>
          <p:cNvSpPr txBox="1"/>
          <p:nvPr/>
        </p:nvSpPr>
        <p:spPr>
          <a:xfrm>
            <a:off x="116031" y="9676472"/>
            <a:ext cx="2225079" cy="646331"/>
          </a:xfrm>
          <a:prstGeom prst="rect">
            <a:avLst/>
          </a:prstGeom>
          <a:noFill/>
        </p:spPr>
        <p:txBody>
          <a:bodyPr wrap="square" rtlCol="0">
            <a:spAutoFit/>
          </a:bodyPr>
          <a:lstStyle/>
          <a:p>
            <a:r>
              <a:rPr lang="sl-SI" dirty="0"/>
              <a:t>p</a:t>
            </a:r>
            <a:r>
              <a:rPr lang="sl-SI" dirty="0" smtClean="0"/>
              <a:t>ovečanju cen tržniki prehitro zadovoljijo</a:t>
            </a:r>
            <a:endParaRPr lang="sl-SI" dirty="0"/>
          </a:p>
        </p:txBody>
      </p:sp>
      <p:cxnSp>
        <p:nvCxnSpPr>
          <p:cNvPr id="43" name="Raven puščični povezovalnik 42"/>
          <p:cNvCxnSpPr>
            <a:stCxn id="39" idx="1"/>
          </p:cNvCxnSpPr>
          <p:nvPr/>
        </p:nvCxnSpPr>
        <p:spPr>
          <a:xfrm flipH="1" flipV="1">
            <a:off x="2204839" y="9960728"/>
            <a:ext cx="156737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PoljeZBesedilom 43"/>
          <p:cNvSpPr txBox="1"/>
          <p:nvPr/>
        </p:nvSpPr>
        <p:spPr>
          <a:xfrm>
            <a:off x="2465211" y="9521423"/>
            <a:ext cx="1512168" cy="369332"/>
          </a:xfrm>
          <a:prstGeom prst="rect">
            <a:avLst/>
          </a:prstGeom>
          <a:noFill/>
        </p:spPr>
        <p:txBody>
          <a:bodyPr wrap="square" rtlCol="0">
            <a:spAutoFit/>
          </a:bodyPr>
          <a:lstStyle/>
          <a:p>
            <a:r>
              <a:rPr lang="sl-SI" dirty="0" smtClean="0"/>
              <a:t>in obratno</a:t>
            </a:r>
            <a:endParaRPr lang="sl-SI" dirty="0"/>
          </a:p>
        </p:txBody>
      </p:sp>
    </p:spTree>
    <p:extLst>
      <p:ext uri="{BB962C8B-B14F-4D97-AF65-F5344CB8AC3E}">
        <p14:creationId xmlns:p14="http://schemas.microsoft.com/office/powerpoint/2010/main" val="132992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1707" y="1386260"/>
            <a:ext cx="6405840" cy="369332"/>
          </a:xfrm>
          <a:prstGeom prst="rect">
            <a:avLst/>
          </a:prstGeom>
          <a:solidFill>
            <a:srgbClr val="FFFF00"/>
          </a:solidFill>
        </p:spPr>
        <p:txBody>
          <a:bodyPr wrap="square" rtlCol="0">
            <a:spAutoFit/>
          </a:bodyPr>
          <a:lstStyle/>
          <a:p>
            <a:r>
              <a:rPr lang="sl-SI" dirty="0" smtClean="0"/>
              <a:t>1. Kaj podjetje z analizo prodaje ujame pod drobnogled?</a:t>
            </a:r>
            <a:endParaRPr lang="sl-SI" dirty="0"/>
          </a:p>
        </p:txBody>
      </p:sp>
      <p:sp>
        <p:nvSpPr>
          <p:cNvPr id="6" name="PoljeZBesedilom 5"/>
          <p:cNvSpPr txBox="1"/>
          <p:nvPr/>
        </p:nvSpPr>
        <p:spPr>
          <a:xfrm>
            <a:off x="2160451" y="2064702"/>
            <a:ext cx="2952328"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prodajne kazalce</a:t>
            </a:r>
            <a:endParaRPr lang="sl-SI" dirty="0"/>
          </a:p>
        </p:txBody>
      </p:sp>
      <p:cxnSp>
        <p:nvCxnSpPr>
          <p:cNvPr id="7" name="Raven puščični povezovalnik 6"/>
          <p:cNvCxnSpPr>
            <a:stCxn id="6" idx="2"/>
          </p:cNvCxnSpPr>
          <p:nvPr/>
        </p:nvCxnSpPr>
        <p:spPr>
          <a:xfrm>
            <a:off x="3636615" y="2434034"/>
            <a:ext cx="0" cy="73662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3726625" y="2524332"/>
            <a:ext cx="1296145" cy="369332"/>
          </a:xfrm>
          <a:prstGeom prst="rect">
            <a:avLst/>
          </a:prstGeom>
          <a:noFill/>
        </p:spPr>
        <p:txBody>
          <a:bodyPr wrap="square" rtlCol="0">
            <a:spAutoFit/>
          </a:bodyPr>
          <a:lstStyle/>
          <a:p>
            <a:pPr algn="ctr"/>
            <a:r>
              <a:rPr lang="sl-SI" dirty="0" smtClean="0"/>
              <a:t>ti so</a:t>
            </a:r>
            <a:endParaRPr lang="sl-SI" dirty="0"/>
          </a:p>
        </p:txBody>
      </p:sp>
      <p:sp>
        <p:nvSpPr>
          <p:cNvPr id="16" name="PoljeZBesedilom 15"/>
          <p:cNvSpPr txBox="1"/>
          <p:nvPr/>
        </p:nvSpPr>
        <p:spPr>
          <a:xfrm>
            <a:off x="918313" y="3623006"/>
            <a:ext cx="1494166" cy="646331"/>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do je največji kupec</a:t>
            </a:r>
            <a:endParaRPr lang="sl-SI" dirty="0"/>
          </a:p>
        </p:txBody>
      </p:sp>
      <p:sp>
        <p:nvSpPr>
          <p:cNvPr id="24" name="PoljeZBesedilom 23"/>
          <p:cNvSpPr txBox="1"/>
          <p:nvPr/>
        </p:nvSpPr>
        <p:spPr>
          <a:xfrm>
            <a:off x="703725" y="4989683"/>
            <a:ext cx="6405840" cy="369332"/>
          </a:xfrm>
          <a:prstGeom prst="rect">
            <a:avLst/>
          </a:prstGeom>
          <a:solidFill>
            <a:srgbClr val="FFFF00"/>
          </a:solidFill>
        </p:spPr>
        <p:txBody>
          <a:bodyPr wrap="square" rtlCol="0">
            <a:spAutoFit/>
          </a:bodyPr>
          <a:lstStyle/>
          <a:p>
            <a:r>
              <a:rPr lang="sl-SI" dirty="0" smtClean="0"/>
              <a:t>2. Na katerem dejstvu temelji koncept življenjskega ciklusa?</a:t>
            </a:r>
            <a:endParaRPr lang="sl-SI" dirty="0"/>
          </a:p>
        </p:txBody>
      </p:sp>
      <p:sp>
        <p:nvSpPr>
          <p:cNvPr id="20" name="PoljeZBesedilom 19"/>
          <p:cNvSpPr txBox="1"/>
          <p:nvPr/>
        </p:nvSpPr>
        <p:spPr>
          <a:xfrm>
            <a:off x="468263" y="708571"/>
            <a:ext cx="6264696" cy="461665"/>
          </a:xfrm>
          <a:prstGeom prst="rect">
            <a:avLst/>
          </a:prstGeom>
          <a:noFill/>
        </p:spPr>
        <p:txBody>
          <a:bodyPr wrap="square" rtlCol="0">
            <a:spAutoFit/>
          </a:bodyPr>
          <a:lstStyle/>
          <a:p>
            <a:r>
              <a:rPr lang="sl-SI" sz="2400" dirty="0" smtClean="0"/>
              <a:t>8.3.2 ANALIZA PRODAJE</a:t>
            </a:r>
            <a:endParaRPr lang="sl-SI" sz="2400" dirty="0"/>
          </a:p>
        </p:txBody>
      </p:sp>
      <p:cxnSp>
        <p:nvCxnSpPr>
          <p:cNvPr id="5" name="Raven povezovalnik 4"/>
          <p:cNvCxnSpPr/>
          <p:nvPr/>
        </p:nvCxnSpPr>
        <p:spPr>
          <a:xfrm>
            <a:off x="1728403" y="3137873"/>
            <a:ext cx="43564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uščični povezovalnik 22"/>
          <p:cNvCxnSpPr/>
          <p:nvPr/>
        </p:nvCxnSpPr>
        <p:spPr>
          <a:xfrm>
            <a:off x="1785671" y="3170663"/>
            <a:ext cx="0" cy="44784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5310801" y="3618508"/>
            <a:ext cx="1494166" cy="923330"/>
          </a:xfrm>
          <a:prstGeom prst="rect">
            <a:avLst/>
          </a:prstGeom>
          <a:noFill/>
          <a:ln>
            <a:solidFill>
              <a:schemeClr val="accent1">
                <a:shade val="95000"/>
                <a:satMod val="105000"/>
              </a:schemeClr>
            </a:solidFill>
          </a:ln>
        </p:spPr>
        <p:txBody>
          <a:bodyPr wrap="square" rtlCol="0">
            <a:spAutoFit/>
          </a:bodyPr>
          <a:lstStyle/>
          <a:p>
            <a:pPr algn="ctr"/>
            <a:r>
              <a:rPr lang="sl-SI" dirty="0"/>
              <a:t>k</a:t>
            </a:r>
            <a:r>
              <a:rPr lang="sl-SI" dirty="0" smtClean="0"/>
              <a:t>ateri izdelek se najbolje prodaja</a:t>
            </a:r>
            <a:endParaRPr lang="sl-SI" dirty="0"/>
          </a:p>
        </p:txBody>
      </p:sp>
      <p:cxnSp>
        <p:nvCxnSpPr>
          <p:cNvPr id="27" name="Raven puščični povezovalnik 26"/>
          <p:cNvCxnSpPr/>
          <p:nvPr/>
        </p:nvCxnSpPr>
        <p:spPr>
          <a:xfrm>
            <a:off x="6084887" y="3170663"/>
            <a:ext cx="0" cy="44784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 name="PoljeZBesedilom 1"/>
          <p:cNvSpPr txBox="1"/>
          <p:nvPr/>
        </p:nvSpPr>
        <p:spPr>
          <a:xfrm>
            <a:off x="2530210" y="5437528"/>
            <a:ext cx="2428834" cy="369332"/>
          </a:xfrm>
          <a:prstGeom prst="rect">
            <a:avLst/>
          </a:prstGeom>
          <a:noFill/>
          <a:ln>
            <a:solidFill>
              <a:schemeClr val="accent1">
                <a:shade val="95000"/>
                <a:satMod val="105000"/>
              </a:schemeClr>
            </a:solidFill>
          </a:ln>
        </p:spPr>
        <p:txBody>
          <a:bodyPr wrap="square" rtlCol="0">
            <a:spAutoFit/>
          </a:bodyPr>
          <a:lstStyle/>
          <a:p>
            <a:r>
              <a:rPr lang="sl-SI" dirty="0" smtClean="0"/>
              <a:t>vse „stvari pod soncem“</a:t>
            </a:r>
            <a:endParaRPr lang="sl-SI" dirty="0"/>
          </a:p>
        </p:txBody>
      </p:sp>
      <p:cxnSp>
        <p:nvCxnSpPr>
          <p:cNvPr id="28" name="Raven puščični povezovalnik 27"/>
          <p:cNvCxnSpPr/>
          <p:nvPr/>
        </p:nvCxnSpPr>
        <p:spPr>
          <a:xfrm>
            <a:off x="3789015" y="5806860"/>
            <a:ext cx="0" cy="1127528"/>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0" name="PoljeZBesedilom 29"/>
          <p:cNvSpPr txBox="1"/>
          <p:nvPr/>
        </p:nvSpPr>
        <p:spPr>
          <a:xfrm>
            <a:off x="540271" y="7386731"/>
            <a:ext cx="149416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od človeka</a:t>
            </a:r>
            <a:endParaRPr lang="sl-SI" dirty="0"/>
          </a:p>
        </p:txBody>
      </p:sp>
      <p:cxnSp>
        <p:nvCxnSpPr>
          <p:cNvPr id="31" name="Raven povezovalnik 30"/>
          <p:cNvCxnSpPr/>
          <p:nvPr/>
        </p:nvCxnSpPr>
        <p:spPr>
          <a:xfrm>
            <a:off x="1880803" y="6901598"/>
            <a:ext cx="43564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aven puščični povezovalnik 32"/>
          <p:cNvCxnSpPr/>
          <p:nvPr/>
        </p:nvCxnSpPr>
        <p:spPr>
          <a:xfrm>
            <a:off x="1938071" y="6934388"/>
            <a:ext cx="0" cy="44784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8" name="Raven puščični povezovalnik 37"/>
          <p:cNvCxnSpPr/>
          <p:nvPr/>
        </p:nvCxnSpPr>
        <p:spPr>
          <a:xfrm>
            <a:off x="6237287" y="6934388"/>
            <a:ext cx="0" cy="44784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0" name="PoljeZBesedilom 39"/>
          <p:cNvSpPr txBox="1"/>
          <p:nvPr/>
        </p:nvSpPr>
        <p:spPr>
          <a:xfrm>
            <a:off x="2268463" y="7425640"/>
            <a:ext cx="149416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rastlin</a:t>
            </a:r>
            <a:endParaRPr lang="sl-SI" dirty="0"/>
          </a:p>
        </p:txBody>
      </p:sp>
      <p:sp>
        <p:nvSpPr>
          <p:cNvPr id="41" name="PoljeZBesedilom 40"/>
          <p:cNvSpPr txBox="1"/>
          <p:nvPr/>
        </p:nvSpPr>
        <p:spPr>
          <a:xfrm>
            <a:off x="4140671" y="7434932"/>
            <a:ext cx="1494166" cy="369332"/>
          </a:xfrm>
          <a:prstGeom prst="rect">
            <a:avLst/>
          </a:prstGeom>
          <a:noFill/>
          <a:ln>
            <a:solidFill>
              <a:schemeClr val="accent1">
                <a:shade val="95000"/>
                <a:satMod val="105000"/>
              </a:schemeClr>
            </a:solidFill>
          </a:ln>
        </p:spPr>
        <p:txBody>
          <a:bodyPr wrap="square" rtlCol="0">
            <a:spAutoFit/>
          </a:bodyPr>
          <a:lstStyle/>
          <a:p>
            <a:pPr algn="ctr"/>
            <a:r>
              <a:rPr lang="sl-SI" dirty="0" smtClean="0"/>
              <a:t>živali</a:t>
            </a:r>
            <a:endParaRPr lang="sl-SI" dirty="0"/>
          </a:p>
        </p:txBody>
      </p:sp>
      <p:sp>
        <p:nvSpPr>
          <p:cNvPr id="42" name="PoljeZBesedilom 41"/>
          <p:cNvSpPr txBox="1"/>
          <p:nvPr/>
        </p:nvSpPr>
        <p:spPr>
          <a:xfrm>
            <a:off x="5796855" y="7434932"/>
            <a:ext cx="1494166" cy="646331"/>
          </a:xfrm>
          <a:prstGeom prst="rect">
            <a:avLst/>
          </a:prstGeom>
          <a:noFill/>
          <a:ln>
            <a:solidFill>
              <a:schemeClr val="accent1">
                <a:shade val="95000"/>
                <a:satMod val="105000"/>
              </a:schemeClr>
            </a:solidFill>
          </a:ln>
        </p:spPr>
        <p:txBody>
          <a:bodyPr wrap="square" rtlCol="0">
            <a:spAutoFit/>
          </a:bodyPr>
          <a:lstStyle/>
          <a:p>
            <a:pPr algn="ctr"/>
            <a:r>
              <a:rPr lang="sl-SI" dirty="0"/>
              <a:t>i</a:t>
            </a:r>
            <a:r>
              <a:rPr lang="sl-SI" dirty="0" smtClean="0"/>
              <a:t>zdelkov na trgu</a:t>
            </a:r>
            <a:endParaRPr lang="sl-SI" dirty="0"/>
          </a:p>
        </p:txBody>
      </p:sp>
      <p:sp>
        <p:nvSpPr>
          <p:cNvPr id="9" name="Desni zaviti oklepaj 8"/>
          <p:cNvSpPr/>
          <p:nvPr/>
        </p:nvSpPr>
        <p:spPr>
          <a:xfrm rot="5400000">
            <a:off x="3695023" y="5104971"/>
            <a:ext cx="423243" cy="71117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0" name="PoljeZBesedilom 9"/>
          <p:cNvSpPr txBox="1"/>
          <p:nvPr/>
        </p:nvSpPr>
        <p:spPr>
          <a:xfrm>
            <a:off x="2870702" y="9050865"/>
            <a:ext cx="2736304" cy="369332"/>
          </a:xfrm>
          <a:prstGeom prst="rect">
            <a:avLst/>
          </a:prstGeom>
          <a:noFill/>
        </p:spPr>
        <p:txBody>
          <a:bodyPr wrap="square" rtlCol="0">
            <a:spAutoFit/>
          </a:bodyPr>
          <a:lstStyle/>
          <a:p>
            <a:r>
              <a:rPr lang="sl-SI" dirty="0" smtClean="0"/>
              <a:t>omejeno </a:t>
            </a:r>
            <a:r>
              <a:rPr lang="sl-SI" dirty="0" err="1" smtClean="0"/>
              <a:t>življensko</a:t>
            </a:r>
            <a:r>
              <a:rPr lang="sl-SI" dirty="0" smtClean="0"/>
              <a:t> dobo</a:t>
            </a:r>
            <a:endParaRPr lang="sl-SI" dirty="0"/>
          </a:p>
        </p:txBody>
      </p:sp>
    </p:spTree>
    <p:extLst>
      <p:ext uri="{BB962C8B-B14F-4D97-AF65-F5344CB8AC3E}">
        <p14:creationId xmlns:p14="http://schemas.microsoft.com/office/powerpoint/2010/main" val="39105049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703725" y="450156"/>
            <a:ext cx="6405840" cy="369332"/>
          </a:xfrm>
          <a:prstGeom prst="rect">
            <a:avLst/>
          </a:prstGeom>
          <a:solidFill>
            <a:srgbClr val="FFFF00"/>
          </a:solidFill>
        </p:spPr>
        <p:txBody>
          <a:bodyPr wrap="square" rtlCol="0">
            <a:spAutoFit/>
          </a:bodyPr>
          <a:lstStyle/>
          <a:p>
            <a:r>
              <a:rPr lang="sl-SI" dirty="0" smtClean="0"/>
              <a:t>3. Kakšne so značilnosti življenjskega ciklusa za večino izdelkov?</a:t>
            </a:r>
            <a:endParaRPr lang="sl-SI" dirty="0"/>
          </a:p>
        </p:txBody>
      </p:sp>
      <p:cxnSp>
        <p:nvCxnSpPr>
          <p:cNvPr id="5" name="Raven povezovalnik 4"/>
          <p:cNvCxnSpPr/>
          <p:nvPr/>
        </p:nvCxnSpPr>
        <p:spPr>
          <a:xfrm>
            <a:off x="468263" y="1948487"/>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PoljeZBesedilom 5"/>
          <p:cNvSpPr txBox="1"/>
          <p:nvPr/>
        </p:nvSpPr>
        <p:spPr>
          <a:xfrm>
            <a:off x="828303" y="231307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d</a:t>
            </a:r>
            <a:r>
              <a:rPr lang="sl-SI" dirty="0" smtClean="0"/>
              <a:t>elimo ga na štiri stopnje</a:t>
            </a:r>
            <a:endParaRPr lang="sl-SI" dirty="0"/>
          </a:p>
        </p:txBody>
      </p:sp>
      <p:cxnSp>
        <p:nvCxnSpPr>
          <p:cNvPr id="7" name="Raven povezovalnik 6"/>
          <p:cNvCxnSpPr/>
          <p:nvPr/>
        </p:nvCxnSpPr>
        <p:spPr>
          <a:xfrm>
            <a:off x="468263" y="24663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PoljeZBesedilom 7"/>
          <p:cNvSpPr txBox="1"/>
          <p:nvPr/>
        </p:nvSpPr>
        <p:spPr>
          <a:xfrm>
            <a:off x="819919" y="1737008"/>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a:t>i</a:t>
            </a:r>
            <a:r>
              <a:rPr lang="sl-SI" dirty="0" smtClean="0"/>
              <a:t>ma obliko črke s</a:t>
            </a:r>
            <a:endParaRPr lang="sl-SI" dirty="0"/>
          </a:p>
        </p:txBody>
      </p:sp>
      <p:sp>
        <p:nvSpPr>
          <p:cNvPr id="10" name="PoljeZBesedilom 9">
            <a:hlinkClick r:id="rId2" action="ppaction://hlinksldjump"/>
          </p:cNvPr>
          <p:cNvSpPr txBox="1"/>
          <p:nvPr/>
        </p:nvSpPr>
        <p:spPr>
          <a:xfrm>
            <a:off x="396255" y="1170236"/>
            <a:ext cx="5400600" cy="369332"/>
          </a:xfrm>
          <a:prstGeom prst="rect">
            <a:avLst/>
          </a:prstGeom>
          <a:solidFill>
            <a:srgbClr val="FFC000"/>
          </a:solidFill>
          <a:ln>
            <a:solidFill>
              <a:srgbClr val="FF0000"/>
            </a:solidFill>
          </a:ln>
        </p:spPr>
        <p:txBody>
          <a:bodyPr wrap="square" rtlCol="0">
            <a:spAutoFit/>
          </a:bodyPr>
          <a:lstStyle/>
          <a:p>
            <a:pPr algn="ctr"/>
            <a:r>
              <a:rPr lang="sl-SI" dirty="0" smtClean="0"/>
              <a:t>Življenjski cikel večine izdelkov</a:t>
            </a:r>
            <a:endParaRPr lang="sl-SI" dirty="0"/>
          </a:p>
        </p:txBody>
      </p:sp>
      <p:cxnSp>
        <p:nvCxnSpPr>
          <p:cNvPr id="11" name="Raven puščični povezovalnik 10"/>
          <p:cNvCxnSpPr/>
          <p:nvPr/>
        </p:nvCxnSpPr>
        <p:spPr>
          <a:xfrm>
            <a:off x="441029" y="1539568"/>
            <a:ext cx="0" cy="92681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2" name="PoljeZBesedilom 11"/>
          <p:cNvSpPr txBox="1"/>
          <p:nvPr/>
        </p:nvSpPr>
        <p:spPr>
          <a:xfrm>
            <a:off x="1210832" y="2889136"/>
            <a:ext cx="3073855"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uvajanje</a:t>
            </a:r>
            <a:endParaRPr lang="sl-SI" dirty="0"/>
          </a:p>
        </p:txBody>
      </p:sp>
      <p:sp>
        <p:nvSpPr>
          <p:cNvPr id="14" name="PoljeZBesedilom 13"/>
          <p:cNvSpPr txBox="1"/>
          <p:nvPr/>
        </p:nvSpPr>
        <p:spPr>
          <a:xfrm>
            <a:off x="1188343" y="3465200"/>
            <a:ext cx="3073855"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rast</a:t>
            </a:r>
            <a:endParaRPr lang="sl-SI" dirty="0"/>
          </a:p>
        </p:txBody>
      </p:sp>
      <p:sp>
        <p:nvSpPr>
          <p:cNvPr id="15" name="PoljeZBesedilom 14"/>
          <p:cNvSpPr txBox="1"/>
          <p:nvPr/>
        </p:nvSpPr>
        <p:spPr>
          <a:xfrm>
            <a:off x="1188343" y="4113272"/>
            <a:ext cx="3073855"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zrelost</a:t>
            </a:r>
            <a:endParaRPr lang="sl-SI" dirty="0"/>
          </a:p>
        </p:txBody>
      </p:sp>
      <p:sp>
        <p:nvSpPr>
          <p:cNvPr id="16" name="PoljeZBesedilom 15"/>
          <p:cNvSpPr txBox="1"/>
          <p:nvPr/>
        </p:nvSpPr>
        <p:spPr>
          <a:xfrm>
            <a:off x="1188343" y="4761344"/>
            <a:ext cx="3073855"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upadanje</a:t>
            </a:r>
            <a:endParaRPr lang="sl-SI" dirty="0"/>
          </a:p>
        </p:txBody>
      </p:sp>
      <p:cxnSp>
        <p:nvCxnSpPr>
          <p:cNvPr id="17" name="Raven puščični povezovalnik 16"/>
          <p:cNvCxnSpPr/>
          <p:nvPr/>
        </p:nvCxnSpPr>
        <p:spPr>
          <a:xfrm>
            <a:off x="828303" y="2682404"/>
            <a:ext cx="0" cy="2304256"/>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0" name="Raven povezovalnik 19"/>
          <p:cNvCxnSpPr/>
          <p:nvPr/>
        </p:nvCxnSpPr>
        <p:spPr>
          <a:xfrm>
            <a:off x="900311" y="304244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aven povezovalnik 20"/>
          <p:cNvCxnSpPr/>
          <p:nvPr/>
        </p:nvCxnSpPr>
        <p:spPr>
          <a:xfrm>
            <a:off x="828303" y="361850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aven povezovalnik 21"/>
          <p:cNvCxnSpPr/>
          <p:nvPr/>
        </p:nvCxnSpPr>
        <p:spPr>
          <a:xfrm>
            <a:off x="828303" y="426658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ven povezovalnik 22"/>
          <p:cNvCxnSpPr/>
          <p:nvPr/>
        </p:nvCxnSpPr>
        <p:spPr>
          <a:xfrm>
            <a:off x="828303" y="4914652"/>
            <a:ext cx="28803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116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541707" y="1386260"/>
            <a:ext cx="6405840" cy="369332"/>
          </a:xfrm>
          <a:prstGeom prst="rect">
            <a:avLst/>
          </a:prstGeom>
          <a:solidFill>
            <a:srgbClr val="FFFF00"/>
          </a:solidFill>
        </p:spPr>
        <p:txBody>
          <a:bodyPr wrap="square" rtlCol="0">
            <a:spAutoFit/>
          </a:bodyPr>
          <a:lstStyle/>
          <a:p>
            <a:r>
              <a:rPr lang="sl-SI" dirty="0" smtClean="0"/>
              <a:t>1. Kako lahko povečamo prodajo?</a:t>
            </a:r>
            <a:endParaRPr lang="sl-SI" dirty="0"/>
          </a:p>
        </p:txBody>
      </p:sp>
      <p:sp>
        <p:nvSpPr>
          <p:cNvPr id="6" name="PoljeZBesedilom 5"/>
          <p:cNvSpPr txBox="1"/>
          <p:nvPr/>
        </p:nvSpPr>
        <p:spPr>
          <a:xfrm>
            <a:off x="2160451" y="2064702"/>
            <a:ext cx="2952328" cy="369332"/>
          </a:xfrm>
          <a:prstGeom prst="rect">
            <a:avLst/>
          </a:prstGeom>
          <a:noFill/>
          <a:ln>
            <a:solidFill>
              <a:schemeClr val="accent1">
                <a:shade val="95000"/>
                <a:satMod val="105000"/>
              </a:schemeClr>
            </a:solidFill>
          </a:ln>
        </p:spPr>
        <p:txBody>
          <a:bodyPr wrap="square" rtlCol="0">
            <a:spAutoFit/>
          </a:bodyPr>
          <a:lstStyle/>
          <a:p>
            <a:pPr algn="ctr"/>
            <a:r>
              <a:rPr lang="sl-SI" dirty="0"/>
              <a:t>p</a:t>
            </a:r>
            <a:r>
              <a:rPr lang="sl-SI" dirty="0" smtClean="0"/>
              <a:t>ovečati skrb za svoje stranke</a:t>
            </a:r>
            <a:endParaRPr lang="sl-SI" dirty="0"/>
          </a:p>
        </p:txBody>
      </p:sp>
      <p:cxnSp>
        <p:nvCxnSpPr>
          <p:cNvPr id="7" name="Raven puščični povezovalnik 6"/>
          <p:cNvCxnSpPr>
            <a:stCxn id="6" idx="2"/>
          </p:cNvCxnSpPr>
          <p:nvPr/>
        </p:nvCxnSpPr>
        <p:spPr>
          <a:xfrm>
            <a:off x="3636615" y="2434034"/>
            <a:ext cx="0" cy="736629"/>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20" name="PoljeZBesedilom 19"/>
          <p:cNvSpPr txBox="1"/>
          <p:nvPr/>
        </p:nvSpPr>
        <p:spPr>
          <a:xfrm>
            <a:off x="468263" y="708571"/>
            <a:ext cx="6264696" cy="461665"/>
          </a:xfrm>
          <a:prstGeom prst="rect">
            <a:avLst/>
          </a:prstGeom>
          <a:noFill/>
        </p:spPr>
        <p:txBody>
          <a:bodyPr wrap="square" rtlCol="0">
            <a:spAutoFit/>
          </a:bodyPr>
          <a:lstStyle/>
          <a:p>
            <a:r>
              <a:rPr lang="sl-SI" sz="2400" dirty="0" smtClean="0"/>
              <a:t>8.3.3 IZGRAJEVANJE PARTNERSTVA</a:t>
            </a:r>
            <a:endParaRPr lang="sl-SI" sz="2400" dirty="0"/>
          </a:p>
        </p:txBody>
      </p:sp>
      <p:sp>
        <p:nvSpPr>
          <p:cNvPr id="26" name="PoljeZBesedilom 25"/>
          <p:cNvSpPr txBox="1"/>
          <p:nvPr/>
        </p:nvSpPr>
        <p:spPr>
          <a:xfrm>
            <a:off x="2853528" y="3175649"/>
            <a:ext cx="1494166" cy="646331"/>
          </a:xfrm>
          <a:prstGeom prst="rect">
            <a:avLst/>
          </a:prstGeom>
          <a:noFill/>
          <a:ln>
            <a:solidFill>
              <a:schemeClr val="accent1">
                <a:shade val="95000"/>
                <a:satMod val="105000"/>
              </a:schemeClr>
            </a:solidFill>
          </a:ln>
        </p:spPr>
        <p:txBody>
          <a:bodyPr wrap="square" rtlCol="0">
            <a:spAutoFit/>
          </a:bodyPr>
          <a:lstStyle/>
          <a:p>
            <a:pPr algn="ctr"/>
            <a:r>
              <a:rPr lang="sl-SI" dirty="0" smtClean="0"/>
              <a:t>povečati prodajo</a:t>
            </a:r>
            <a:endParaRPr lang="sl-SI" dirty="0"/>
          </a:p>
        </p:txBody>
      </p:sp>
      <p:cxnSp>
        <p:nvCxnSpPr>
          <p:cNvPr id="38" name="Raven puščični povezovalnik 37"/>
          <p:cNvCxnSpPr/>
          <p:nvPr/>
        </p:nvCxnSpPr>
        <p:spPr>
          <a:xfrm>
            <a:off x="3780631" y="7434932"/>
            <a:ext cx="0" cy="57780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2268463" y="6714852"/>
            <a:ext cx="3266027" cy="646331"/>
          </a:xfrm>
          <a:prstGeom prst="rect">
            <a:avLst/>
          </a:prstGeom>
          <a:noFill/>
          <a:ln>
            <a:solidFill>
              <a:schemeClr val="accent1">
                <a:shade val="95000"/>
                <a:satMod val="105000"/>
              </a:schemeClr>
            </a:solidFill>
          </a:ln>
        </p:spPr>
        <p:txBody>
          <a:bodyPr wrap="square" rtlCol="0">
            <a:spAutoFit/>
          </a:bodyPr>
          <a:lstStyle/>
          <a:p>
            <a:pPr algn="ctr"/>
            <a:r>
              <a:rPr lang="sl-SI" dirty="0" smtClean="0"/>
              <a:t>visoka stopnja kupčevega zadovoljstva</a:t>
            </a:r>
            <a:endParaRPr lang="sl-SI" dirty="0"/>
          </a:p>
        </p:txBody>
      </p:sp>
      <p:sp>
        <p:nvSpPr>
          <p:cNvPr id="3" name="PoljeZBesedilom 2"/>
          <p:cNvSpPr txBox="1"/>
          <p:nvPr/>
        </p:nvSpPr>
        <p:spPr>
          <a:xfrm>
            <a:off x="3744627" y="2610396"/>
            <a:ext cx="1368152" cy="369332"/>
          </a:xfrm>
          <a:prstGeom prst="rect">
            <a:avLst/>
          </a:prstGeom>
          <a:noFill/>
        </p:spPr>
        <p:txBody>
          <a:bodyPr wrap="square" rtlCol="0">
            <a:spAutoFit/>
          </a:bodyPr>
          <a:lstStyle/>
          <a:p>
            <a:r>
              <a:rPr lang="sl-SI" dirty="0" smtClean="0"/>
              <a:t>želimo</a:t>
            </a:r>
            <a:endParaRPr lang="sl-SI" dirty="0"/>
          </a:p>
        </p:txBody>
      </p:sp>
      <p:sp>
        <p:nvSpPr>
          <p:cNvPr id="12" name="Desni zaviti oklepaj 11"/>
          <p:cNvSpPr/>
          <p:nvPr/>
        </p:nvSpPr>
        <p:spPr>
          <a:xfrm rot="5400000">
            <a:off x="3477773" y="1132493"/>
            <a:ext cx="481140" cy="60292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13" name="PoljeZBesedilom 12"/>
          <p:cNvSpPr txBox="1"/>
          <p:nvPr/>
        </p:nvSpPr>
        <p:spPr>
          <a:xfrm>
            <a:off x="782470" y="4331585"/>
            <a:ext cx="6912768" cy="369332"/>
          </a:xfrm>
          <a:prstGeom prst="rect">
            <a:avLst/>
          </a:prstGeom>
          <a:noFill/>
        </p:spPr>
        <p:txBody>
          <a:bodyPr wrap="square" rtlCol="0">
            <a:spAutoFit/>
          </a:bodyPr>
          <a:lstStyle/>
          <a:p>
            <a:r>
              <a:rPr lang="sl-SI" dirty="0" smtClean="0"/>
              <a:t>Kupec mora biti zadovoljen danes, če hočemo, da se vrne jutri.</a:t>
            </a:r>
            <a:endParaRPr lang="sl-SI" dirty="0"/>
          </a:p>
        </p:txBody>
      </p:sp>
      <p:sp>
        <p:nvSpPr>
          <p:cNvPr id="29" name="PoljeZBesedilom 28"/>
          <p:cNvSpPr txBox="1"/>
          <p:nvPr/>
        </p:nvSpPr>
        <p:spPr>
          <a:xfrm>
            <a:off x="612279" y="4833352"/>
            <a:ext cx="6405840" cy="369332"/>
          </a:xfrm>
          <a:prstGeom prst="rect">
            <a:avLst/>
          </a:prstGeom>
          <a:solidFill>
            <a:srgbClr val="FFFF00"/>
          </a:solidFill>
        </p:spPr>
        <p:txBody>
          <a:bodyPr wrap="square" rtlCol="0">
            <a:spAutoFit/>
          </a:bodyPr>
          <a:lstStyle/>
          <a:p>
            <a:r>
              <a:rPr lang="sl-SI" dirty="0" smtClean="0"/>
              <a:t>2. Na čem naj temelji poslovanje podjetij?</a:t>
            </a:r>
            <a:endParaRPr lang="sl-SI" dirty="0"/>
          </a:p>
        </p:txBody>
      </p:sp>
      <p:sp>
        <p:nvSpPr>
          <p:cNvPr id="32" name="PoljeZBesedilom 31"/>
          <p:cNvSpPr txBox="1"/>
          <p:nvPr/>
        </p:nvSpPr>
        <p:spPr>
          <a:xfrm>
            <a:off x="2268463" y="5346700"/>
            <a:ext cx="2952328" cy="923330"/>
          </a:xfrm>
          <a:prstGeom prst="rect">
            <a:avLst/>
          </a:prstGeom>
          <a:noFill/>
          <a:ln>
            <a:solidFill>
              <a:schemeClr val="accent1">
                <a:shade val="95000"/>
                <a:satMod val="105000"/>
              </a:schemeClr>
            </a:solidFill>
          </a:ln>
        </p:spPr>
        <p:txBody>
          <a:bodyPr wrap="square" rtlCol="0">
            <a:spAutoFit/>
          </a:bodyPr>
          <a:lstStyle/>
          <a:p>
            <a:pPr algn="ctr"/>
            <a:r>
              <a:rPr lang="sl-SI" dirty="0"/>
              <a:t>o</a:t>
            </a:r>
            <a:r>
              <a:rPr lang="sl-SI" dirty="0" smtClean="0"/>
              <a:t>dnosih – partnerstvu</a:t>
            </a:r>
            <a:br>
              <a:rPr lang="sl-SI" dirty="0" smtClean="0"/>
            </a:br>
            <a:r>
              <a:rPr lang="sl-SI" dirty="0" smtClean="0"/>
              <a:t>(</a:t>
            </a:r>
            <a:r>
              <a:rPr lang="sl-SI" dirty="0" err="1" smtClean="0"/>
              <a:t>customer</a:t>
            </a:r>
            <a:r>
              <a:rPr lang="sl-SI" dirty="0" smtClean="0"/>
              <a:t>-</a:t>
            </a:r>
            <a:r>
              <a:rPr lang="sl-SI" dirty="0" err="1" smtClean="0"/>
              <a:t>relation</a:t>
            </a:r>
            <a:r>
              <a:rPr lang="sl-SI" dirty="0" smtClean="0"/>
              <a:t>-management – CRM)</a:t>
            </a:r>
            <a:endParaRPr lang="sl-SI" dirty="0"/>
          </a:p>
        </p:txBody>
      </p:sp>
      <p:cxnSp>
        <p:nvCxnSpPr>
          <p:cNvPr id="34" name="Raven puščični povezovalnik 33"/>
          <p:cNvCxnSpPr/>
          <p:nvPr/>
        </p:nvCxnSpPr>
        <p:spPr>
          <a:xfrm>
            <a:off x="3789015" y="6338263"/>
            <a:ext cx="0" cy="448597"/>
          </a:xfrm>
          <a:prstGeom prst="straightConnector1">
            <a:avLst/>
          </a:prstGeom>
          <a:ln>
            <a:solidFill>
              <a:schemeClr val="accent6">
                <a:lumMod val="50000"/>
              </a:schemeClr>
            </a:solidFill>
            <a:tailEnd type="stealth"/>
          </a:ln>
        </p:spPr>
        <p:style>
          <a:lnRef idx="1">
            <a:schemeClr val="accent1"/>
          </a:lnRef>
          <a:fillRef idx="0">
            <a:schemeClr val="accent1"/>
          </a:fillRef>
          <a:effectRef idx="0">
            <a:schemeClr val="accent1"/>
          </a:effectRef>
          <a:fontRef idx="minor">
            <a:schemeClr val="tx1"/>
          </a:fontRef>
        </p:style>
      </p:cxnSp>
      <p:sp>
        <p:nvSpPr>
          <p:cNvPr id="35" name="PoljeZBesedilom 34"/>
          <p:cNvSpPr txBox="1"/>
          <p:nvPr/>
        </p:nvSpPr>
        <p:spPr>
          <a:xfrm>
            <a:off x="2340471" y="8012737"/>
            <a:ext cx="3266027" cy="646331"/>
          </a:xfrm>
          <a:prstGeom prst="rect">
            <a:avLst/>
          </a:prstGeom>
          <a:noFill/>
          <a:ln>
            <a:solidFill>
              <a:schemeClr val="accent1">
                <a:shade val="95000"/>
                <a:satMod val="105000"/>
              </a:schemeClr>
            </a:solidFill>
          </a:ln>
        </p:spPr>
        <p:txBody>
          <a:bodyPr wrap="square" rtlCol="0">
            <a:spAutoFit/>
          </a:bodyPr>
          <a:lstStyle/>
          <a:p>
            <a:pPr algn="ctr"/>
            <a:r>
              <a:rPr lang="sl-SI" dirty="0" smtClean="0"/>
              <a:t>zelo zadovoljni kupci ne bodo zamenjali blagovne znamke</a:t>
            </a:r>
            <a:endParaRPr lang="sl-SI" dirty="0"/>
          </a:p>
        </p:txBody>
      </p:sp>
      <p:sp>
        <p:nvSpPr>
          <p:cNvPr id="36" name="PoljeZBesedilom 35"/>
          <p:cNvSpPr txBox="1"/>
          <p:nvPr/>
        </p:nvSpPr>
        <p:spPr>
          <a:xfrm>
            <a:off x="3897027" y="7497648"/>
            <a:ext cx="3050520" cy="369332"/>
          </a:xfrm>
          <a:prstGeom prst="rect">
            <a:avLst/>
          </a:prstGeom>
          <a:noFill/>
        </p:spPr>
        <p:txBody>
          <a:bodyPr wrap="square" rtlCol="0">
            <a:spAutoFit/>
          </a:bodyPr>
          <a:lstStyle/>
          <a:p>
            <a:r>
              <a:rPr lang="sl-SI" dirty="0" smtClean="0"/>
              <a:t>dober tržnik mora vedeti</a:t>
            </a:r>
            <a:endParaRPr lang="sl-SI" dirty="0"/>
          </a:p>
        </p:txBody>
      </p:sp>
      <p:sp>
        <p:nvSpPr>
          <p:cNvPr id="37" name="PoljeZBesedilom 36"/>
          <p:cNvSpPr txBox="1"/>
          <p:nvPr/>
        </p:nvSpPr>
        <p:spPr>
          <a:xfrm>
            <a:off x="180231" y="9452716"/>
            <a:ext cx="2673297" cy="369332"/>
          </a:xfrm>
          <a:prstGeom prst="rect">
            <a:avLst/>
          </a:prstGeom>
          <a:noFill/>
          <a:ln>
            <a:solidFill>
              <a:schemeClr val="accent1">
                <a:shade val="95000"/>
                <a:satMod val="105000"/>
              </a:schemeClr>
            </a:solidFill>
          </a:ln>
        </p:spPr>
        <p:txBody>
          <a:bodyPr wrap="square" rtlCol="0">
            <a:spAutoFit/>
          </a:bodyPr>
          <a:lstStyle/>
          <a:p>
            <a:pPr algn="ctr"/>
            <a:r>
              <a:rPr lang="sl-SI" dirty="0" smtClean="0"/>
              <a:t>trudijo za stalno stranko</a:t>
            </a:r>
            <a:endParaRPr lang="sl-SI" dirty="0"/>
          </a:p>
        </p:txBody>
      </p:sp>
      <p:sp>
        <p:nvSpPr>
          <p:cNvPr id="39" name="PoljeZBesedilom 38"/>
          <p:cNvSpPr txBox="1"/>
          <p:nvPr/>
        </p:nvSpPr>
        <p:spPr>
          <a:xfrm>
            <a:off x="3538940" y="8875092"/>
            <a:ext cx="3266027" cy="369332"/>
          </a:xfrm>
          <a:prstGeom prst="rect">
            <a:avLst/>
          </a:prstGeom>
          <a:noFill/>
          <a:ln>
            <a:solidFill>
              <a:schemeClr val="accent1">
                <a:shade val="95000"/>
                <a:satMod val="105000"/>
              </a:schemeClr>
            </a:solidFill>
          </a:ln>
        </p:spPr>
        <p:txBody>
          <a:bodyPr wrap="square" rtlCol="0">
            <a:spAutoFit/>
          </a:bodyPr>
          <a:lstStyle/>
          <a:p>
            <a:pPr algn="ctr"/>
            <a:r>
              <a:rPr lang="sl-SI" dirty="0" smtClean="0"/>
              <a:t>ima svoje ime</a:t>
            </a:r>
            <a:endParaRPr lang="sl-SI" dirty="0"/>
          </a:p>
        </p:txBody>
      </p:sp>
      <p:sp>
        <p:nvSpPr>
          <p:cNvPr id="43" name="PoljeZBesedilom 42"/>
          <p:cNvSpPr txBox="1"/>
          <p:nvPr/>
        </p:nvSpPr>
        <p:spPr>
          <a:xfrm>
            <a:off x="3564607" y="9379148"/>
            <a:ext cx="3266027" cy="369332"/>
          </a:xfrm>
          <a:prstGeom prst="rect">
            <a:avLst/>
          </a:prstGeom>
          <a:noFill/>
          <a:ln>
            <a:solidFill>
              <a:schemeClr val="accent1">
                <a:shade val="95000"/>
                <a:satMod val="105000"/>
              </a:schemeClr>
            </a:solidFill>
          </a:ln>
        </p:spPr>
        <p:txBody>
          <a:bodyPr wrap="square" rtlCol="0">
            <a:spAutoFit/>
          </a:bodyPr>
          <a:lstStyle/>
          <a:p>
            <a:pPr algn="ctr"/>
            <a:r>
              <a:rPr lang="sl-SI" dirty="0" smtClean="0"/>
              <a:t>postrežena je individualno</a:t>
            </a:r>
            <a:endParaRPr lang="sl-SI" dirty="0"/>
          </a:p>
        </p:txBody>
      </p:sp>
      <p:sp>
        <p:nvSpPr>
          <p:cNvPr id="44" name="PoljeZBesedilom 43"/>
          <p:cNvSpPr txBox="1"/>
          <p:nvPr/>
        </p:nvSpPr>
        <p:spPr>
          <a:xfrm>
            <a:off x="3610948" y="9945920"/>
            <a:ext cx="3266027" cy="369332"/>
          </a:xfrm>
          <a:prstGeom prst="rect">
            <a:avLst/>
          </a:prstGeom>
          <a:noFill/>
          <a:ln>
            <a:solidFill>
              <a:schemeClr val="accent1">
                <a:shade val="95000"/>
                <a:satMod val="105000"/>
              </a:schemeClr>
            </a:solidFill>
          </a:ln>
        </p:spPr>
        <p:txBody>
          <a:bodyPr wrap="square" rtlCol="0">
            <a:spAutoFit/>
          </a:bodyPr>
          <a:lstStyle/>
          <a:p>
            <a:pPr algn="ctr"/>
            <a:r>
              <a:rPr lang="sl-SI" dirty="0" smtClean="0"/>
              <a:t>streže ji na kožo pisan prodajalec</a:t>
            </a:r>
          </a:p>
        </p:txBody>
      </p:sp>
      <p:cxnSp>
        <p:nvCxnSpPr>
          <p:cNvPr id="45" name="Raven puščični povezovalnik 44"/>
          <p:cNvCxnSpPr/>
          <p:nvPr/>
        </p:nvCxnSpPr>
        <p:spPr>
          <a:xfrm>
            <a:off x="3132559" y="9017367"/>
            <a:ext cx="0" cy="1297885"/>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Raven povezovalnik 18"/>
          <p:cNvCxnSpPr/>
          <p:nvPr/>
        </p:nvCxnSpPr>
        <p:spPr>
          <a:xfrm>
            <a:off x="2916535" y="9620311"/>
            <a:ext cx="579851" cy="4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Raven povezovalnik 45"/>
          <p:cNvCxnSpPr/>
          <p:nvPr/>
        </p:nvCxnSpPr>
        <p:spPr>
          <a:xfrm>
            <a:off x="3060551" y="9095775"/>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Raven povezovalnik 46"/>
          <p:cNvCxnSpPr/>
          <p:nvPr/>
        </p:nvCxnSpPr>
        <p:spPr>
          <a:xfrm>
            <a:off x="3212951" y="1017123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Raven povezovalnik 48"/>
          <p:cNvCxnSpPr/>
          <p:nvPr/>
        </p:nvCxnSpPr>
        <p:spPr>
          <a:xfrm flipV="1">
            <a:off x="1404367" y="8322427"/>
            <a:ext cx="900100" cy="8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Raven povezovalnik 52"/>
          <p:cNvCxnSpPr/>
          <p:nvPr/>
        </p:nvCxnSpPr>
        <p:spPr>
          <a:xfrm>
            <a:off x="1404367" y="8361563"/>
            <a:ext cx="0" cy="109115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6250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324247" y="378148"/>
            <a:ext cx="6405840" cy="369332"/>
          </a:xfrm>
          <a:prstGeom prst="rect">
            <a:avLst/>
          </a:prstGeom>
          <a:solidFill>
            <a:srgbClr val="FFFF00"/>
          </a:solidFill>
        </p:spPr>
        <p:txBody>
          <a:bodyPr wrap="square" rtlCol="0">
            <a:spAutoFit/>
          </a:bodyPr>
          <a:lstStyle/>
          <a:p>
            <a:r>
              <a:rPr lang="sl-SI" dirty="0" smtClean="0"/>
              <a:t>3. Kako se pridobi zvestobo kupcev?</a:t>
            </a:r>
            <a:endParaRPr lang="sl-SI" dirty="0"/>
          </a:p>
        </p:txBody>
      </p:sp>
      <p:cxnSp>
        <p:nvCxnSpPr>
          <p:cNvPr id="5" name="Raven povezovalnik 4"/>
          <p:cNvCxnSpPr/>
          <p:nvPr/>
        </p:nvCxnSpPr>
        <p:spPr>
          <a:xfrm>
            <a:off x="468263" y="1948487"/>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ven povezovalnik 5"/>
          <p:cNvCxnSpPr/>
          <p:nvPr/>
        </p:nvCxnSpPr>
        <p:spPr>
          <a:xfrm>
            <a:off x="468263" y="246638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PoljeZBesedilom 6"/>
          <p:cNvSpPr txBox="1"/>
          <p:nvPr/>
        </p:nvSpPr>
        <p:spPr>
          <a:xfrm>
            <a:off x="396255" y="1170236"/>
            <a:ext cx="5400600" cy="369332"/>
          </a:xfrm>
          <a:prstGeom prst="rect">
            <a:avLst/>
          </a:prstGeom>
          <a:solidFill>
            <a:srgbClr val="FFC000"/>
          </a:solidFill>
          <a:ln>
            <a:solidFill>
              <a:srgbClr val="FFC000"/>
            </a:solidFill>
          </a:ln>
        </p:spPr>
        <p:txBody>
          <a:bodyPr wrap="square" rtlCol="0">
            <a:spAutoFit/>
          </a:bodyPr>
          <a:lstStyle/>
          <a:p>
            <a:pPr algn="ctr"/>
            <a:r>
              <a:rPr lang="sl-SI" dirty="0" smtClean="0"/>
              <a:t>raznimi programi za zvestobo</a:t>
            </a:r>
            <a:endParaRPr lang="sl-SI" dirty="0"/>
          </a:p>
        </p:txBody>
      </p:sp>
      <p:cxnSp>
        <p:nvCxnSpPr>
          <p:cNvPr id="8" name="Raven puščični povezovalnik 7"/>
          <p:cNvCxnSpPr/>
          <p:nvPr/>
        </p:nvCxnSpPr>
        <p:spPr>
          <a:xfrm>
            <a:off x="441029" y="1539568"/>
            <a:ext cx="0" cy="3087052"/>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19" name="PoljeZBesedilom 18"/>
          <p:cNvSpPr txBox="1"/>
          <p:nvPr/>
        </p:nvSpPr>
        <p:spPr>
          <a:xfrm>
            <a:off x="855537" y="2313072"/>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povabila na razna družabna srečanja</a:t>
            </a:r>
            <a:endParaRPr lang="sl-SI" dirty="0"/>
          </a:p>
        </p:txBody>
      </p:sp>
      <p:sp>
        <p:nvSpPr>
          <p:cNvPr id="21" name="PoljeZBesedilom 20"/>
          <p:cNvSpPr txBox="1"/>
          <p:nvPr/>
        </p:nvSpPr>
        <p:spPr>
          <a:xfrm>
            <a:off x="847153" y="1737008"/>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povabilo na predstavitev novih izdelkov</a:t>
            </a:r>
            <a:endParaRPr lang="sl-SI" dirty="0"/>
          </a:p>
        </p:txBody>
      </p:sp>
      <p:cxnSp>
        <p:nvCxnSpPr>
          <p:cNvPr id="24" name="Raven povezovalnik 23"/>
          <p:cNvCxnSpPr/>
          <p:nvPr/>
        </p:nvCxnSpPr>
        <p:spPr>
          <a:xfrm>
            <a:off x="468263" y="318191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aven povezovalnik 24"/>
          <p:cNvCxnSpPr/>
          <p:nvPr/>
        </p:nvCxnSpPr>
        <p:spPr>
          <a:xfrm>
            <a:off x="468263" y="369980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PoljeZBesedilom 25"/>
          <p:cNvSpPr txBox="1"/>
          <p:nvPr/>
        </p:nvSpPr>
        <p:spPr>
          <a:xfrm>
            <a:off x="855537" y="3546500"/>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ponudba ugodnejših vstopnic za zanimive prireditve, razne klube</a:t>
            </a:r>
            <a:endParaRPr lang="sl-SI" dirty="0"/>
          </a:p>
        </p:txBody>
      </p:sp>
      <p:sp>
        <p:nvSpPr>
          <p:cNvPr id="27" name="PoljeZBesedilom 26"/>
          <p:cNvSpPr txBox="1"/>
          <p:nvPr/>
        </p:nvSpPr>
        <p:spPr>
          <a:xfrm>
            <a:off x="847153" y="2970436"/>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pošiljanje internega časopisa</a:t>
            </a:r>
            <a:endParaRPr lang="sl-SI" dirty="0"/>
          </a:p>
        </p:txBody>
      </p:sp>
      <p:cxnSp>
        <p:nvCxnSpPr>
          <p:cNvPr id="28" name="Raven povezovalnik 27"/>
          <p:cNvCxnSpPr/>
          <p:nvPr/>
        </p:nvCxnSpPr>
        <p:spPr>
          <a:xfrm>
            <a:off x="468263" y="462662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PoljeZBesedilom 30"/>
          <p:cNvSpPr txBox="1"/>
          <p:nvPr/>
        </p:nvSpPr>
        <p:spPr>
          <a:xfrm>
            <a:off x="847153" y="4473312"/>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skrb za redne stike, za radovednost in presenečenja ni odveč</a:t>
            </a:r>
            <a:endParaRPr lang="sl-SI" dirty="0"/>
          </a:p>
        </p:txBody>
      </p:sp>
      <p:sp>
        <p:nvSpPr>
          <p:cNvPr id="32" name="PoljeZBesedilom 31"/>
          <p:cNvSpPr txBox="1"/>
          <p:nvPr/>
        </p:nvSpPr>
        <p:spPr>
          <a:xfrm>
            <a:off x="396255" y="5314528"/>
            <a:ext cx="6405840" cy="369332"/>
          </a:xfrm>
          <a:prstGeom prst="rect">
            <a:avLst/>
          </a:prstGeom>
          <a:solidFill>
            <a:srgbClr val="FFFF00"/>
          </a:solidFill>
        </p:spPr>
        <p:txBody>
          <a:bodyPr wrap="square" rtlCol="0">
            <a:spAutoFit/>
          </a:bodyPr>
          <a:lstStyle/>
          <a:p>
            <a:r>
              <a:rPr lang="sl-SI" dirty="0" smtClean="0"/>
              <a:t>3. Kaj obsega poprodajno trženje?</a:t>
            </a:r>
            <a:endParaRPr lang="sl-SI" dirty="0"/>
          </a:p>
        </p:txBody>
      </p:sp>
      <p:cxnSp>
        <p:nvCxnSpPr>
          <p:cNvPr id="35" name="Raven povezovalnik 34"/>
          <p:cNvCxnSpPr/>
          <p:nvPr/>
        </p:nvCxnSpPr>
        <p:spPr>
          <a:xfrm>
            <a:off x="495497" y="6979755"/>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Raven povezovalnik 35"/>
          <p:cNvCxnSpPr/>
          <p:nvPr/>
        </p:nvCxnSpPr>
        <p:spPr>
          <a:xfrm>
            <a:off x="495497" y="7497648"/>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PoljeZBesedilom 36"/>
          <p:cNvSpPr txBox="1"/>
          <p:nvPr/>
        </p:nvSpPr>
        <p:spPr>
          <a:xfrm>
            <a:off x="468263" y="5850756"/>
            <a:ext cx="5400600" cy="646331"/>
          </a:xfrm>
          <a:prstGeom prst="rect">
            <a:avLst/>
          </a:prstGeom>
          <a:solidFill>
            <a:srgbClr val="FFC000"/>
          </a:solidFill>
          <a:ln>
            <a:solidFill>
              <a:srgbClr val="FFC000"/>
            </a:solidFill>
          </a:ln>
        </p:spPr>
        <p:txBody>
          <a:bodyPr wrap="square" rtlCol="0">
            <a:spAutoFit/>
          </a:bodyPr>
          <a:lstStyle/>
          <a:p>
            <a:pPr algn="ctr"/>
            <a:r>
              <a:rPr lang="sl-SI" dirty="0" smtClean="0"/>
              <a:t>vrsto trženjskih aktivnosti, osredinjene na nenehno spoznavanje novih podrobnosti</a:t>
            </a:r>
            <a:endParaRPr lang="sl-SI" dirty="0"/>
          </a:p>
        </p:txBody>
      </p:sp>
      <p:cxnSp>
        <p:nvCxnSpPr>
          <p:cNvPr id="38" name="Raven puščični povezovalnik 37"/>
          <p:cNvCxnSpPr/>
          <p:nvPr/>
        </p:nvCxnSpPr>
        <p:spPr>
          <a:xfrm>
            <a:off x="468263" y="6570836"/>
            <a:ext cx="0" cy="2160240"/>
          </a:xfrm>
          <a:prstGeom prst="straightConnector1">
            <a:avLst/>
          </a:prstGeom>
          <a:ln>
            <a:solidFill>
              <a:schemeClr val="accent6">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9" name="PoljeZBesedilom 38"/>
          <p:cNvSpPr txBox="1"/>
          <p:nvPr/>
        </p:nvSpPr>
        <p:spPr>
          <a:xfrm>
            <a:off x="882771" y="7344340"/>
            <a:ext cx="5901784"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merjenje zadovoljstva kupcev</a:t>
            </a:r>
            <a:endParaRPr lang="sl-SI" dirty="0"/>
          </a:p>
        </p:txBody>
      </p:sp>
      <p:sp>
        <p:nvSpPr>
          <p:cNvPr id="40" name="PoljeZBesedilom 39"/>
          <p:cNvSpPr txBox="1"/>
          <p:nvPr/>
        </p:nvSpPr>
        <p:spPr>
          <a:xfrm>
            <a:off x="874387" y="6768276"/>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o kupcih</a:t>
            </a:r>
            <a:endParaRPr lang="sl-SI" dirty="0"/>
          </a:p>
        </p:txBody>
      </p:sp>
      <p:cxnSp>
        <p:nvCxnSpPr>
          <p:cNvPr id="41" name="Raven povezovalnik 40"/>
          <p:cNvCxnSpPr/>
          <p:nvPr/>
        </p:nvCxnSpPr>
        <p:spPr>
          <a:xfrm>
            <a:off x="495497" y="8213183"/>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Raven povezovalnik 41"/>
          <p:cNvCxnSpPr/>
          <p:nvPr/>
        </p:nvCxnSpPr>
        <p:spPr>
          <a:xfrm>
            <a:off x="495497" y="873107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jeZBesedilom 42"/>
          <p:cNvSpPr txBox="1"/>
          <p:nvPr/>
        </p:nvSpPr>
        <p:spPr>
          <a:xfrm>
            <a:off x="882771" y="8577768"/>
            <a:ext cx="5901784" cy="646331"/>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sugestivno prodajo (sedanjemu kupcu ponudimo izdelek ali storitev, ki je povezana z že kupljenim izdelkom/storitvijo</a:t>
            </a:r>
            <a:endParaRPr lang="sl-SI" dirty="0"/>
          </a:p>
        </p:txBody>
      </p:sp>
      <p:sp>
        <p:nvSpPr>
          <p:cNvPr id="44" name="PoljeZBesedilom 43"/>
          <p:cNvSpPr txBox="1"/>
          <p:nvPr/>
        </p:nvSpPr>
        <p:spPr>
          <a:xfrm>
            <a:off x="874387" y="8001704"/>
            <a:ext cx="5910168" cy="369332"/>
          </a:xfrm>
          <a:prstGeom prst="rect">
            <a:avLst/>
          </a:prstGeom>
          <a:solidFill>
            <a:schemeClr val="bg1">
              <a:lumMod val="95000"/>
            </a:schemeClr>
          </a:solidFill>
          <a:ln>
            <a:solidFill>
              <a:schemeClr val="accent1">
                <a:shade val="95000"/>
                <a:satMod val="105000"/>
              </a:schemeClr>
            </a:solidFill>
          </a:ln>
        </p:spPr>
        <p:txBody>
          <a:bodyPr wrap="square" rtlCol="0">
            <a:spAutoFit/>
          </a:bodyPr>
          <a:lstStyle/>
          <a:p>
            <a:r>
              <a:rPr lang="sl-SI" dirty="0" smtClean="0"/>
              <a:t>stalno komuniciranje</a:t>
            </a:r>
            <a:endParaRPr lang="sl-SI" dirty="0"/>
          </a:p>
        </p:txBody>
      </p:sp>
    </p:spTree>
    <p:extLst>
      <p:ext uri="{BB962C8B-B14F-4D97-AF65-F5344CB8AC3E}">
        <p14:creationId xmlns:p14="http://schemas.microsoft.com/office/powerpoint/2010/main" val="2396039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00" y="1602284"/>
            <a:ext cx="7259433" cy="7632848"/>
          </a:xfrm>
          <a:prstGeom prst="rect">
            <a:avLst/>
          </a:prstGeom>
        </p:spPr>
      </p:pic>
    </p:spTree>
    <p:extLst>
      <p:ext uri="{BB962C8B-B14F-4D97-AF65-F5344CB8AC3E}">
        <p14:creationId xmlns:p14="http://schemas.microsoft.com/office/powerpoint/2010/main" val="17561086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31" y="162124"/>
            <a:ext cx="6761692" cy="10531276"/>
          </a:xfrm>
          <a:prstGeom prst="rect">
            <a:avLst/>
          </a:prstGeom>
        </p:spPr>
      </p:pic>
    </p:spTree>
    <p:extLst>
      <p:ext uri="{BB962C8B-B14F-4D97-AF65-F5344CB8AC3E}">
        <p14:creationId xmlns:p14="http://schemas.microsoft.com/office/powerpoint/2010/main" val="3347872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102" y="1242244"/>
            <a:ext cx="7213557" cy="7200800"/>
          </a:xfrm>
          <a:prstGeom prst="rect">
            <a:avLst/>
          </a:prstGeom>
        </p:spPr>
      </p:pic>
    </p:spTree>
    <p:extLst>
      <p:ext uri="{BB962C8B-B14F-4D97-AF65-F5344CB8AC3E}">
        <p14:creationId xmlns:p14="http://schemas.microsoft.com/office/powerpoint/2010/main" val="28794193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2" y="594172"/>
            <a:ext cx="7345425" cy="9001000"/>
          </a:xfrm>
          <a:prstGeom prst="rect">
            <a:avLst/>
          </a:prstGeom>
        </p:spPr>
      </p:pic>
    </p:spTree>
    <p:extLst>
      <p:ext uri="{BB962C8B-B14F-4D97-AF65-F5344CB8AC3E}">
        <p14:creationId xmlns:p14="http://schemas.microsoft.com/office/powerpoint/2010/main" val="14426074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3" y="1026220"/>
            <a:ext cx="7420542" cy="8856984"/>
          </a:xfrm>
          <a:prstGeom prst="rect">
            <a:avLst/>
          </a:prstGeom>
        </p:spPr>
      </p:pic>
    </p:spTree>
    <p:extLst>
      <p:ext uri="{BB962C8B-B14F-4D97-AF65-F5344CB8AC3E}">
        <p14:creationId xmlns:p14="http://schemas.microsoft.com/office/powerpoint/2010/main" val="1049861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31" y="3762524"/>
            <a:ext cx="7267943" cy="3024336"/>
          </a:xfrm>
          <a:prstGeom prst="rect">
            <a:avLst/>
          </a:prstGeom>
        </p:spPr>
      </p:pic>
    </p:spTree>
    <p:extLst>
      <p:ext uri="{BB962C8B-B14F-4D97-AF65-F5344CB8AC3E}">
        <p14:creationId xmlns:p14="http://schemas.microsoft.com/office/powerpoint/2010/main" val="625418753"/>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6120</TotalTime>
  <Words>2725</Words>
  <Application>Microsoft Office PowerPoint</Application>
  <PresentationFormat>Po meri</PresentationFormat>
  <Paragraphs>473</Paragraphs>
  <Slides>44</Slides>
  <Notes>3</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44</vt:i4>
      </vt:variant>
    </vt:vector>
  </HeadingPairs>
  <TitlesOfParts>
    <vt:vector size="47" baseType="lpstr">
      <vt:lpstr>Arial</vt:lpstr>
      <vt:lpstr>Calibri</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Janez</dc:creator>
  <cp:lastModifiedBy>Janez Cernilec</cp:lastModifiedBy>
  <cp:revision>652</cp:revision>
  <cp:lastPrinted>2015-05-31T08:37:01Z</cp:lastPrinted>
  <dcterms:created xsi:type="dcterms:W3CDTF">2014-09-07T06:32:34Z</dcterms:created>
  <dcterms:modified xsi:type="dcterms:W3CDTF">2015-06-15T04:19:58Z</dcterms:modified>
</cp:coreProperties>
</file>