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257" r:id="rId3"/>
    <p:sldId id="258" r:id="rId4"/>
    <p:sldId id="259" r:id="rId5"/>
    <p:sldId id="263" r:id="rId6"/>
    <p:sldId id="272" r:id="rId7"/>
    <p:sldId id="274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90" r:id="rId21"/>
    <p:sldId id="291" r:id="rId22"/>
    <p:sldId id="292" r:id="rId23"/>
    <p:sldId id="293" r:id="rId24"/>
    <p:sldId id="294" r:id="rId25"/>
    <p:sldId id="295" r:id="rId26"/>
    <p:sldId id="297" r:id="rId27"/>
    <p:sldId id="298" r:id="rId28"/>
    <p:sldId id="299" r:id="rId29"/>
    <p:sldId id="300" r:id="rId30"/>
    <p:sldId id="301" r:id="rId31"/>
    <p:sldId id="302" r:id="rId32"/>
    <p:sldId id="260" r:id="rId33"/>
    <p:sldId id="262" r:id="rId34"/>
    <p:sldId id="261" r:id="rId35"/>
    <p:sldId id="264" r:id="rId36"/>
    <p:sldId id="265" r:id="rId37"/>
    <p:sldId id="266" r:id="rId38"/>
    <p:sldId id="267" r:id="rId39"/>
    <p:sldId id="268" r:id="rId40"/>
    <p:sldId id="269" r:id="rId41"/>
    <p:sldId id="270" r:id="rId42"/>
    <p:sldId id="271" r:id="rId43"/>
    <p:sldId id="273" r:id="rId44"/>
    <p:sldId id="275" r:id="rId45"/>
    <p:sldId id="288" r:id="rId46"/>
    <p:sldId id="289" r:id="rId47"/>
    <p:sldId id="296" r:id="rId48"/>
    <p:sldId id="303" r:id="rId49"/>
  </p:sldIdLst>
  <p:sldSz cx="7561263" cy="10693400"/>
  <p:notesSz cx="6669088" cy="9928225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5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9" autoAdjust="0"/>
    <p:restoredTop sz="94660"/>
  </p:normalViewPr>
  <p:slideViewPr>
    <p:cSldViewPr>
      <p:cViewPr varScale="1">
        <p:scale>
          <a:sx n="54" d="100"/>
          <a:sy n="54" d="100"/>
        </p:scale>
        <p:origin x="1589" y="86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E20F0-366D-47DA-BA04-798C868BFDC0}" type="datetimeFigureOut">
              <a:rPr lang="sl-SI" smtClean="0"/>
              <a:t>31.10.2015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2019300" y="744538"/>
            <a:ext cx="263048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C6991-769A-48AC-9C9C-00067F04831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45887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31.10.2015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9437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31.10.2015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52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31.10.2015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08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31.10.2015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673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31.10.2015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38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31.10.2015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354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31.10.2015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4690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31.10.2015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2858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31.10.2015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5479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31.10.2015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616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31.10.2015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31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3ACB-DEC5-4264-B998-DBACDC9FF53C}" type="datetimeFigureOut">
              <a:rPr lang="sl-SI" smtClean="0"/>
              <a:t>31.10.2015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196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rcatorgroup.si/sl/medijsko-sredisce/multimedijski-arhiv/celostna-graficna-podoba/" TargetMode="External"/><Relationship Id="rId2" Type="http://schemas.openxmlformats.org/officeDocument/2006/relationships/hyperlink" Target="http://bos.zrc-sazu.si/cgi/a03.exe?name=sskj_testa&amp;expression=tipografija&amp;hs=1" TargetMode="External"/><Relationship Id="rId1" Type="http://schemas.openxmlformats.org/officeDocument/2006/relationships/slideLayout" Target="../slideLayouts/slideLayout1.xml"/><Relationship Id="rId4" Type="http://schemas.openxmlformats.org/officeDocument/2006/relationships/slide" Target="slide3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40.xml"/><Relationship Id="rId3" Type="http://schemas.openxmlformats.org/officeDocument/2006/relationships/slide" Target="slide34.xml"/><Relationship Id="rId7" Type="http://schemas.openxmlformats.org/officeDocument/2006/relationships/slide" Target="slide37.xml"/><Relationship Id="rId2" Type="http://schemas.openxmlformats.org/officeDocument/2006/relationships/slide" Target="slide3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6.xml"/><Relationship Id="rId5" Type="http://schemas.openxmlformats.org/officeDocument/2006/relationships/slide" Target="slide35.xml"/><Relationship Id="rId10" Type="http://schemas.openxmlformats.org/officeDocument/2006/relationships/slide" Target="slide42.xml"/><Relationship Id="rId4" Type="http://schemas.openxmlformats.org/officeDocument/2006/relationships/slide" Target="slide41.xml"/><Relationship Id="rId9" Type="http://schemas.openxmlformats.org/officeDocument/2006/relationships/slide" Target="slide3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4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4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3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l-VTFqKF4k" TargetMode="External"/><Relationship Id="rId2" Type="http://schemas.openxmlformats.org/officeDocument/2006/relationships/hyperlink" Target="http://4d.rtvslo.si/arhiv/zapisi-iz-mocvirja/174340690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youtu.be/lhM1MoUov_E" TargetMode="External"/><Relationship Id="rId5" Type="http://schemas.openxmlformats.org/officeDocument/2006/relationships/hyperlink" Target="https://youtu.be/QdIc9EXIH90" TargetMode="External"/><Relationship Id="rId4" Type="http://schemas.openxmlformats.org/officeDocument/2006/relationships/hyperlink" Target="https://youtu.be/3iCeEGo6A3A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rive.google.com/file/d/0BySL1pFjedrpZXpmdlFVRFZPUEk/view?usp=sharing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slide" Target="slide4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user/topshopsi/videos" TargetMode="Externa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47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48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naga.si/sites/default/files/snaga_si/stran/datoteke/vec_kot_napotki_za_ravnanje_z_odpadki_2015.pdf" TargetMode="External"/><Relationship Id="rId3" Type="http://schemas.openxmlformats.org/officeDocument/2006/relationships/hyperlink" Target="http://www.lidl.si/sl/5840.htm" TargetMode="External"/><Relationship Id="rId7" Type="http://schemas.openxmlformats.org/officeDocument/2006/relationships/hyperlink" Target="https://www.nlb.si/revija-osebno-9.pdf" TargetMode="External"/><Relationship Id="rId2" Type="http://schemas.openxmlformats.org/officeDocument/2006/relationships/hyperlink" Target="http://www.pomp-forum.si/sl/content/pomp-finalisti-so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youtu.be/jq_SjHTAaOQ" TargetMode="External"/><Relationship Id="rId5" Type="http://schemas.openxmlformats.org/officeDocument/2006/relationships/hyperlink" Target="https://www.facebook.com/lidlslovenija/" TargetMode="External"/><Relationship Id="rId4" Type="http://schemas.openxmlformats.org/officeDocument/2006/relationships/hyperlink" Target="http://vsebovredu.triglav.si/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erfud.si/" TargetMode="External"/><Relationship Id="rId3" Type="http://schemas.openxmlformats.org/officeDocument/2006/relationships/hyperlink" Target="https://www.youtube.com/watch?v=gixLyrt6oRU" TargetMode="External"/><Relationship Id="rId7" Type="http://schemas.openxmlformats.org/officeDocument/2006/relationships/hyperlink" Target="http://www.naredivrt.si/si/" TargetMode="External"/><Relationship Id="rId2" Type="http://schemas.openxmlformats.org/officeDocument/2006/relationships/hyperlink" Target="http://www.idrija2020.si/portfolio/tbi-revija-za-prihodnost-mesta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youtu.be/92q7Z0SMHq4" TargetMode="External"/><Relationship Id="rId5" Type="http://schemas.openxmlformats.org/officeDocument/2006/relationships/hyperlink" Target="http://www.volkswagen.si/ve_o_volkswagnu/das_auto_revija/revija" TargetMode="External"/><Relationship Id="rId4" Type="http://schemas.openxmlformats.org/officeDocument/2006/relationships/hyperlink" Target="https://vimeo.com/123386552" TargetMode="External"/><Relationship Id="rId9" Type="http://schemas.openxmlformats.org/officeDocument/2006/relationships/hyperlink" Target="http://letnoporocilo2014.triglav.eu/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2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5151" y="738188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S kom podjetje komunicira?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612279" y="23413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6.8 TRŽNO KOMUNICIRANJE</a:t>
            </a:r>
            <a:endParaRPr lang="sl-SI" sz="2400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2268463" y="1458268"/>
            <a:ext cx="29523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Podjetje</a:t>
            </a:r>
            <a:endParaRPr lang="sl-SI" dirty="0"/>
          </a:p>
        </p:txBody>
      </p:sp>
      <p:cxnSp>
        <p:nvCxnSpPr>
          <p:cNvPr id="7" name="Raven puščični povezovalnik 6"/>
          <p:cNvCxnSpPr>
            <a:stCxn id="6" idx="2"/>
          </p:cNvCxnSpPr>
          <p:nvPr/>
        </p:nvCxnSpPr>
        <p:spPr>
          <a:xfrm>
            <a:off x="3744627" y="1827600"/>
            <a:ext cx="0" cy="481524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3761345" y="2300005"/>
            <a:ext cx="1296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komunicira</a:t>
            </a:r>
            <a:endParaRPr lang="sl-SI" dirty="0"/>
          </a:p>
        </p:txBody>
      </p:sp>
      <p:cxnSp>
        <p:nvCxnSpPr>
          <p:cNvPr id="9" name="Raven povezovalnik 8"/>
          <p:cNvCxnSpPr/>
          <p:nvPr/>
        </p:nvCxnSpPr>
        <p:spPr>
          <a:xfrm>
            <a:off x="2052439" y="3258468"/>
            <a:ext cx="540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oljeZBesedilom 9"/>
          <p:cNvSpPr txBox="1"/>
          <p:nvPr/>
        </p:nvSpPr>
        <p:spPr>
          <a:xfrm>
            <a:off x="252239" y="3978548"/>
            <a:ext cx="3276364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kupci (sedanjimi in možnimi)</a:t>
            </a:r>
            <a:endParaRPr lang="sl-SI" dirty="0"/>
          </a:p>
        </p:txBody>
      </p:sp>
      <p:sp>
        <p:nvSpPr>
          <p:cNvPr id="11" name="PoljeZBesedilom 10"/>
          <p:cNvSpPr txBox="1"/>
          <p:nvPr/>
        </p:nvSpPr>
        <p:spPr>
          <a:xfrm>
            <a:off x="3960651" y="3978548"/>
            <a:ext cx="3276364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zaposlenimi</a:t>
            </a:r>
            <a:endParaRPr lang="sl-SI" dirty="0"/>
          </a:p>
        </p:txBody>
      </p:sp>
      <p:cxnSp>
        <p:nvCxnSpPr>
          <p:cNvPr id="12" name="Raven puščični povezovalnik 11"/>
          <p:cNvCxnSpPr/>
          <p:nvPr/>
        </p:nvCxnSpPr>
        <p:spPr>
          <a:xfrm>
            <a:off x="2052439" y="3258468"/>
            <a:ext cx="0" cy="720080"/>
          </a:xfrm>
          <a:prstGeom prst="straightConnector1">
            <a:avLst/>
          </a:prstGeom>
          <a:ln>
            <a:solidFill>
              <a:schemeClr val="accent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en puščični povezovalnik 12"/>
          <p:cNvCxnSpPr/>
          <p:nvPr/>
        </p:nvCxnSpPr>
        <p:spPr>
          <a:xfrm>
            <a:off x="5508823" y="3258468"/>
            <a:ext cx="0" cy="720080"/>
          </a:xfrm>
          <a:prstGeom prst="straightConnector1">
            <a:avLst/>
          </a:prstGeom>
          <a:ln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oljeZBesedilom 13"/>
          <p:cNvSpPr txBox="1"/>
          <p:nvPr/>
        </p:nvSpPr>
        <p:spPr>
          <a:xfrm>
            <a:off x="252239" y="4842644"/>
            <a:ext cx="3276364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zastopniki</a:t>
            </a:r>
            <a:endParaRPr lang="sl-SI" dirty="0"/>
          </a:p>
        </p:txBody>
      </p:sp>
      <p:sp>
        <p:nvSpPr>
          <p:cNvPr id="16" name="PoljeZBesedilom 15"/>
          <p:cNvSpPr txBox="1"/>
          <p:nvPr/>
        </p:nvSpPr>
        <p:spPr>
          <a:xfrm>
            <a:off x="4176675" y="5706740"/>
            <a:ext cx="3276364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oslovnimi partnerji</a:t>
            </a:r>
            <a:endParaRPr lang="sl-SI" dirty="0"/>
          </a:p>
        </p:txBody>
      </p:sp>
      <p:cxnSp>
        <p:nvCxnSpPr>
          <p:cNvPr id="23" name="Raven puščični povezovalnik 22"/>
          <p:cNvCxnSpPr/>
          <p:nvPr/>
        </p:nvCxnSpPr>
        <p:spPr>
          <a:xfrm>
            <a:off x="7453039" y="3258468"/>
            <a:ext cx="0" cy="2448272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oljeZBesedilom 26"/>
          <p:cNvSpPr txBox="1"/>
          <p:nvPr/>
        </p:nvSpPr>
        <p:spPr>
          <a:xfrm>
            <a:off x="3960651" y="4842644"/>
            <a:ext cx="3276364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/>
              <a:t>dobavitelji</a:t>
            </a:r>
            <a:endParaRPr lang="sl-SI" dirty="0"/>
          </a:p>
        </p:txBody>
      </p:sp>
      <p:cxnSp>
        <p:nvCxnSpPr>
          <p:cNvPr id="29" name="Raven povezovalnik 28"/>
          <p:cNvCxnSpPr/>
          <p:nvPr/>
        </p:nvCxnSpPr>
        <p:spPr>
          <a:xfrm>
            <a:off x="2052439" y="4554612"/>
            <a:ext cx="33843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aven povezovalnik 30"/>
          <p:cNvCxnSpPr/>
          <p:nvPr/>
        </p:nvCxnSpPr>
        <p:spPr>
          <a:xfrm>
            <a:off x="2052439" y="4554612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aven povezovalnik 31"/>
          <p:cNvCxnSpPr/>
          <p:nvPr/>
        </p:nvCxnSpPr>
        <p:spPr>
          <a:xfrm>
            <a:off x="5436815" y="4554612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jeZBesedilom 35"/>
          <p:cNvSpPr txBox="1"/>
          <p:nvPr/>
        </p:nvSpPr>
        <p:spPr>
          <a:xfrm>
            <a:off x="2088443" y="6642844"/>
            <a:ext cx="3276364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drugimi javnostmi</a:t>
            </a:r>
            <a:endParaRPr lang="sl-SI" dirty="0"/>
          </a:p>
        </p:txBody>
      </p:sp>
      <p:sp>
        <p:nvSpPr>
          <p:cNvPr id="37" name="PoljeZBesedilom 36"/>
          <p:cNvSpPr txBox="1"/>
          <p:nvPr/>
        </p:nvSpPr>
        <p:spPr>
          <a:xfrm>
            <a:off x="684287" y="7425640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Zakaj komunicira z njimi?</a:t>
            </a:r>
            <a:endParaRPr lang="sl-SI" dirty="0"/>
          </a:p>
        </p:txBody>
      </p:sp>
      <p:sp>
        <p:nvSpPr>
          <p:cNvPr id="38" name="PoljeZBesedilom 37"/>
          <p:cNvSpPr txBox="1"/>
          <p:nvPr/>
        </p:nvSpPr>
        <p:spPr>
          <a:xfrm>
            <a:off x="2105162" y="8073712"/>
            <a:ext cx="29523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 njimi komunicira</a:t>
            </a:r>
            <a:endParaRPr lang="sl-SI" dirty="0"/>
          </a:p>
        </p:txBody>
      </p:sp>
      <p:sp>
        <p:nvSpPr>
          <p:cNvPr id="39" name="PoljeZBesedilom 38"/>
          <p:cNvSpPr txBox="1"/>
          <p:nvPr/>
        </p:nvSpPr>
        <p:spPr>
          <a:xfrm>
            <a:off x="148406" y="9801904"/>
            <a:ext cx="29523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ustvariti želeno sliko o sebi</a:t>
            </a:r>
            <a:endParaRPr lang="sl-SI" dirty="0"/>
          </a:p>
        </p:txBody>
      </p:sp>
      <p:sp>
        <p:nvSpPr>
          <p:cNvPr id="40" name="PoljeZBesedilom 39"/>
          <p:cNvSpPr txBox="1"/>
          <p:nvPr/>
        </p:nvSpPr>
        <p:spPr>
          <a:xfrm>
            <a:off x="3636615" y="9679954"/>
            <a:ext cx="2952328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d</a:t>
            </a:r>
            <a:r>
              <a:rPr lang="sl-SI" dirty="0" smtClean="0"/>
              <a:t>oločene javnosti do aktivnosti, npr. do nakupa ali podpore</a:t>
            </a:r>
            <a:endParaRPr lang="sl-SI" dirty="0"/>
          </a:p>
        </p:txBody>
      </p:sp>
      <p:cxnSp>
        <p:nvCxnSpPr>
          <p:cNvPr id="42" name="Raven povezovalnik 41"/>
          <p:cNvCxnSpPr/>
          <p:nvPr/>
        </p:nvCxnSpPr>
        <p:spPr>
          <a:xfrm>
            <a:off x="1116335" y="8803084"/>
            <a:ext cx="43204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ven povezovalnik 43"/>
          <p:cNvCxnSpPr/>
          <p:nvPr/>
        </p:nvCxnSpPr>
        <p:spPr>
          <a:xfrm>
            <a:off x="1116335" y="8803084"/>
            <a:ext cx="0" cy="9988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aven povezovalnik 45"/>
          <p:cNvCxnSpPr/>
          <p:nvPr/>
        </p:nvCxnSpPr>
        <p:spPr>
          <a:xfrm>
            <a:off x="5436815" y="8803084"/>
            <a:ext cx="0" cy="8768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aven puščični povezovalnik 48"/>
          <p:cNvCxnSpPr/>
          <p:nvPr/>
        </p:nvCxnSpPr>
        <p:spPr>
          <a:xfrm>
            <a:off x="3348583" y="8443044"/>
            <a:ext cx="0" cy="360040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oljeZBesedilom 51"/>
          <p:cNvSpPr txBox="1"/>
          <p:nvPr/>
        </p:nvSpPr>
        <p:spPr>
          <a:xfrm>
            <a:off x="252239" y="9081824"/>
            <a:ext cx="1188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želi</a:t>
            </a:r>
            <a:endParaRPr lang="sl-SI" dirty="0"/>
          </a:p>
        </p:txBody>
      </p:sp>
      <p:sp>
        <p:nvSpPr>
          <p:cNvPr id="53" name="PoljeZBesedilom 52"/>
          <p:cNvSpPr txBox="1"/>
          <p:nvPr/>
        </p:nvSpPr>
        <p:spPr>
          <a:xfrm>
            <a:off x="5580831" y="9081824"/>
            <a:ext cx="1188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pripraviti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43237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468263" y="378148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Kaj zajema splet tržnega komuniciranja (promocijski splet), ki zajema več orodij za komuniciranje?</a:t>
            </a:r>
            <a:endParaRPr lang="sl-SI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999" b="44779"/>
          <a:stretch/>
        </p:blipFill>
        <p:spPr>
          <a:xfrm>
            <a:off x="2313371" y="1052612"/>
            <a:ext cx="2547380" cy="2565896"/>
          </a:xfrm>
          <a:prstGeom prst="rect">
            <a:avLst/>
          </a:prstGeom>
        </p:spPr>
      </p:pic>
      <p:sp>
        <p:nvSpPr>
          <p:cNvPr id="7" name="PoljeZBesedilom 6"/>
          <p:cNvSpPr txBox="1"/>
          <p:nvPr/>
        </p:nvSpPr>
        <p:spPr>
          <a:xfrm>
            <a:off x="468263" y="3542742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Kakšna morajo biti vsa orodja komunikacijskega spleta?</a:t>
            </a:r>
            <a:endParaRPr lang="sl-SI" dirty="0"/>
          </a:p>
        </p:txBody>
      </p:sp>
      <p:cxnSp>
        <p:nvCxnSpPr>
          <p:cNvPr id="35" name="Raven povezovalnik 34"/>
          <p:cNvCxnSpPr/>
          <p:nvPr/>
        </p:nvCxnSpPr>
        <p:spPr>
          <a:xfrm>
            <a:off x="503832" y="6648378"/>
            <a:ext cx="57970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Skupina 43"/>
          <p:cNvGrpSpPr/>
          <p:nvPr/>
        </p:nvGrpSpPr>
        <p:grpSpPr>
          <a:xfrm>
            <a:off x="108223" y="4056090"/>
            <a:ext cx="7056784" cy="3321660"/>
            <a:chOff x="108223" y="6210796"/>
            <a:chExt cx="7056784" cy="3321660"/>
          </a:xfrm>
        </p:grpSpPr>
        <p:sp>
          <p:nvSpPr>
            <p:cNvPr id="8" name="PoljeZBesedilom 7"/>
            <p:cNvSpPr txBox="1"/>
            <p:nvPr/>
          </p:nvSpPr>
          <p:spPr>
            <a:xfrm>
              <a:off x="2268463" y="6210796"/>
              <a:ext cx="3276364" cy="646331"/>
            </a:xfrm>
            <a:prstGeom prst="rect">
              <a:avLst/>
            </a:prstGeom>
            <a:noFill/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sl-SI" dirty="0"/>
                <a:t>V</a:t>
              </a:r>
              <a:r>
                <a:rPr lang="sl-SI" dirty="0" smtClean="0"/>
                <a:t>sa orodja komunikacijskega spleta</a:t>
              </a:r>
              <a:endParaRPr lang="sl-SI" dirty="0"/>
            </a:p>
          </p:txBody>
        </p:sp>
        <p:sp>
          <p:nvSpPr>
            <p:cNvPr id="10" name="PoljeZBesedilom 9"/>
            <p:cNvSpPr txBox="1"/>
            <p:nvPr/>
          </p:nvSpPr>
          <p:spPr>
            <a:xfrm>
              <a:off x="4932759" y="7650956"/>
              <a:ext cx="2088232" cy="923330"/>
            </a:xfrm>
            <a:prstGeom prst="rect">
              <a:avLst/>
            </a:prstGeom>
            <a:noFill/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sl-SI" dirty="0" smtClean="0"/>
                <a:t>povezana z ostalimi elementi trženjskega spleta</a:t>
              </a:r>
              <a:endParaRPr lang="sl-SI" dirty="0"/>
            </a:p>
          </p:txBody>
        </p:sp>
        <p:grpSp>
          <p:nvGrpSpPr>
            <p:cNvPr id="13" name="Skupina 12"/>
            <p:cNvGrpSpPr/>
            <p:nvPr/>
          </p:nvGrpSpPr>
          <p:grpSpPr>
            <a:xfrm>
              <a:off x="180231" y="7929696"/>
              <a:ext cx="4680520" cy="369332"/>
              <a:chOff x="180231" y="7650956"/>
              <a:chExt cx="4680520" cy="369332"/>
            </a:xfrm>
          </p:grpSpPr>
          <p:sp>
            <p:nvSpPr>
              <p:cNvPr id="9" name="PoljeZBesedilom 8"/>
              <p:cNvSpPr txBox="1"/>
              <p:nvPr/>
            </p:nvSpPr>
            <p:spPr>
              <a:xfrm>
                <a:off x="180231" y="7650956"/>
                <a:ext cx="2088232" cy="369332"/>
              </a:xfrm>
              <a:prstGeom prst="rect">
                <a:avLst/>
              </a:prstGeom>
              <a:noFill/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l-SI" dirty="0" smtClean="0"/>
                  <a:t>povezana med seboj</a:t>
                </a:r>
                <a:endParaRPr lang="sl-SI" dirty="0"/>
              </a:p>
            </p:txBody>
          </p:sp>
          <p:cxnSp>
            <p:nvCxnSpPr>
              <p:cNvPr id="12" name="Raven puščični povezovalnik 11"/>
              <p:cNvCxnSpPr>
                <a:stCxn id="9" idx="3"/>
              </p:cNvCxnSpPr>
              <p:nvPr/>
            </p:nvCxnSpPr>
            <p:spPr>
              <a:xfrm>
                <a:off x="2268463" y="7835622"/>
                <a:ext cx="2592288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PoljeZBesedilom 13"/>
            <p:cNvSpPr txBox="1"/>
            <p:nvPr/>
          </p:nvSpPr>
          <p:spPr>
            <a:xfrm>
              <a:off x="3420591" y="7650956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dirty="0" smtClean="0"/>
                <a:t>hkrati</a:t>
              </a:r>
              <a:endParaRPr lang="sl-SI" dirty="0"/>
            </a:p>
          </p:txBody>
        </p:sp>
        <p:cxnSp>
          <p:nvCxnSpPr>
            <p:cNvPr id="16" name="Raven povezovalnik 15"/>
            <p:cNvCxnSpPr/>
            <p:nvPr/>
          </p:nvCxnSpPr>
          <p:spPr>
            <a:xfrm>
              <a:off x="1044327" y="7213241"/>
              <a:ext cx="504056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aven povezovalnik 17"/>
            <p:cNvCxnSpPr/>
            <p:nvPr/>
          </p:nvCxnSpPr>
          <p:spPr>
            <a:xfrm>
              <a:off x="1044327" y="7213241"/>
              <a:ext cx="0" cy="7164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aven povezovalnik 18"/>
            <p:cNvCxnSpPr/>
            <p:nvPr/>
          </p:nvCxnSpPr>
          <p:spPr>
            <a:xfrm>
              <a:off x="6012879" y="7218908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aven povezovalnik 21"/>
            <p:cNvCxnSpPr/>
            <p:nvPr/>
          </p:nvCxnSpPr>
          <p:spPr>
            <a:xfrm>
              <a:off x="3844242" y="6858868"/>
              <a:ext cx="0" cy="3688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PoljeZBesedilom 24"/>
            <p:cNvSpPr txBox="1"/>
            <p:nvPr/>
          </p:nvSpPr>
          <p:spPr>
            <a:xfrm>
              <a:off x="3844242" y="6829460"/>
              <a:ext cx="1584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dirty="0" smtClean="0"/>
                <a:t>morajo biti</a:t>
              </a:r>
              <a:endParaRPr lang="sl-SI" dirty="0"/>
            </a:p>
          </p:txBody>
        </p:sp>
        <p:sp>
          <p:nvSpPr>
            <p:cNvPr id="29" name="PoljeZBesedilom 28"/>
            <p:cNvSpPr txBox="1"/>
            <p:nvPr/>
          </p:nvSpPr>
          <p:spPr>
            <a:xfrm>
              <a:off x="108223" y="9163124"/>
              <a:ext cx="108012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sl-SI" dirty="0" smtClean="0"/>
                <a:t>izdelkom</a:t>
              </a:r>
              <a:endParaRPr lang="sl-SI" dirty="0"/>
            </a:p>
          </p:txBody>
        </p:sp>
        <p:sp>
          <p:nvSpPr>
            <p:cNvPr id="30" name="PoljeZBesedilom 29"/>
            <p:cNvSpPr txBox="1"/>
            <p:nvPr/>
          </p:nvSpPr>
          <p:spPr>
            <a:xfrm>
              <a:off x="1404367" y="9163124"/>
              <a:ext cx="72008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sl-SI" dirty="0" smtClean="0"/>
                <a:t>ceno</a:t>
              </a:r>
              <a:endParaRPr lang="sl-SI" dirty="0"/>
            </a:p>
          </p:txBody>
        </p:sp>
        <p:sp>
          <p:nvSpPr>
            <p:cNvPr id="31" name="PoljeZBesedilom 30"/>
            <p:cNvSpPr txBox="1"/>
            <p:nvPr/>
          </p:nvSpPr>
          <p:spPr>
            <a:xfrm>
              <a:off x="2340471" y="9163124"/>
              <a:ext cx="1728192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sl-SI" dirty="0"/>
                <a:t>p</a:t>
              </a:r>
              <a:r>
                <a:rPr lang="sl-SI" dirty="0" smtClean="0"/>
                <a:t>rodajno potjo</a:t>
              </a:r>
              <a:endParaRPr lang="sl-SI" dirty="0"/>
            </a:p>
          </p:txBody>
        </p:sp>
        <p:sp>
          <p:nvSpPr>
            <p:cNvPr id="32" name="PoljeZBesedilom 31"/>
            <p:cNvSpPr txBox="1"/>
            <p:nvPr/>
          </p:nvSpPr>
          <p:spPr>
            <a:xfrm>
              <a:off x="4212679" y="9163124"/>
              <a:ext cx="108012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sl-SI" dirty="0" smtClean="0"/>
                <a:t>ljudmi</a:t>
              </a:r>
              <a:endParaRPr lang="sl-SI" dirty="0"/>
            </a:p>
          </p:txBody>
        </p:sp>
        <p:sp>
          <p:nvSpPr>
            <p:cNvPr id="33" name="PoljeZBesedilom 32"/>
            <p:cNvSpPr txBox="1"/>
            <p:nvPr/>
          </p:nvSpPr>
          <p:spPr>
            <a:xfrm>
              <a:off x="5436815" y="9163124"/>
              <a:ext cx="1728192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sl-SI" dirty="0"/>
                <a:t>f</a:t>
              </a:r>
              <a:r>
                <a:rPr lang="sl-SI" dirty="0" smtClean="0"/>
                <a:t>izičnimi dokazi</a:t>
              </a:r>
              <a:endParaRPr lang="sl-SI" dirty="0"/>
            </a:p>
          </p:txBody>
        </p:sp>
        <p:cxnSp>
          <p:nvCxnSpPr>
            <p:cNvPr id="37" name="Raven povezovalnik 36"/>
            <p:cNvCxnSpPr/>
            <p:nvPr/>
          </p:nvCxnSpPr>
          <p:spPr>
            <a:xfrm>
              <a:off x="503832" y="8803084"/>
              <a:ext cx="0" cy="3600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Raven povezovalnik 37"/>
            <p:cNvCxnSpPr/>
            <p:nvPr/>
          </p:nvCxnSpPr>
          <p:spPr>
            <a:xfrm>
              <a:off x="1836415" y="8803084"/>
              <a:ext cx="0" cy="3600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Raven povezovalnik 38"/>
            <p:cNvCxnSpPr/>
            <p:nvPr/>
          </p:nvCxnSpPr>
          <p:spPr>
            <a:xfrm>
              <a:off x="3204567" y="8803084"/>
              <a:ext cx="0" cy="3600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Raven povezovalnik 39"/>
            <p:cNvCxnSpPr/>
            <p:nvPr/>
          </p:nvCxnSpPr>
          <p:spPr>
            <a:xfrm>
              <a:off x="4788743" y="8803084"/>
              <a:ext cx="0" cy="3600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Raven povezovalnik 40"/>
            <p:cNvCxnSpPr/>
            <p:nvPr/>
          </p:nvCxnSpPr>
          <p:spPr>
            <a:xfrm>
              <a:off x="6300911" y="8803084"/>
              <a:ext cx="0" cy="3600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aven povezovalnik 41"/>
            <p:cNvCxnSpPr/>
            <p:nvPr/>
          </p:nvCxnSpPr>
          <p:spPr>
            <a:xfrm>
              <a:off x="5796855" y="8587060"/>
              <a:ext cx="0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PoljeZBesedilom 45"/>
          <p:cNvSpPr txBox="1"/>
          <p:nvPr/>
        </p:nvSpPr>
        <p:spPr>
          <a:xfrm>
            <a:off x="540271" y="7569656"/>
            <a:ext cx="6405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5. Kaj tudi vključuje komunikacijska politika </a:t>
            </a:r>
            <a:r>
              <a:rPr lang="sl-SI" dirty="0" err="1" smtClean="0"/>
              <a:t>podjetaj</a:t>
            </a:r>
            <a:r>
              <a:rPr lang="sl-SI" dirty="0" smtClean="0"/>
              <a:t>?</a:t>
            </a:r>
            <a:endParaRPr lang="sl-SI" dirty="0"/>
          </a:p>
        </p:txBody>
      </p:sp>
      <p:sp>
        <p:nvSpPr>
          <p:cNvPr id="47" name="PoljeZBesedilom 46"/>
          <p:cNvSpPr txBox="1"/>
          <p:nvPr/>
        </p:nvSpPr>
        <p:spPr>
          <a:xfrm>
            <a:off x="1844812" y="8073712"/>
            <a:ext cx="330397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H komunikacijski politiki podjetja</a:t>
            </a:r>
            <a:endParaRPr lang="sl-SI" dirty="0"/>
          </a:p>
        </p:txBody>
      </p:sp>
      <p:sp>
        <p:nvSpPr>
          <p:cNvPr id="49" name="PoljeZBesedilom 48"/>
          <p:cNvSpPr txBox="1"/>
          <p:nvPr/>
        </p:nvSpPr>
        <p:spPr>
          <a:xfrm>
            <a:off x="2268463" y="9247906"/>
            <a:ext cx="2088232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sihološko pravilno vodeni prodajni razgovori</a:t>
            </a:r>
            <a:endParaRPr lang="sl-SI" dirty="0"/>
          </a:p>
        </p:txBody>
      </p:sp>
      <p:cxnSp>
        <p:nvCxnSpPr>
          <p:cNvPr id="51" name="Raven povezovalnik 50"/>
          <p:cNvCxnSpPr/>
          <p:nvPr/>
        </p:nvCxnSpPr>
        <p:spPr>
          <a:xfrm>
            <a:off x="3348584" y="8443044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PoljeZBesedilom 54"/>
          <p:cNvSpPr txBox="1"/>
          <p:nvPr/>
        </p:nvSpPr>
        <p:spPr>
          <a:xfrm>
            <a:off x="3564607" y="865906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spadajo</a:t>
            </a:r>
            <a:endParaRPr lang="sl-SI" dirty="0"/>
          </a:p>
        </p:txBody>
      </p:sp>
      <p:sp>
        <p:nvSpPr>
          <p:cNvPr id="56" name="PoljeZBesedilom 55"/>
          <p:cNvSpPr txBox="1"/>
          <p:nvPr/>
        </p:nvSpPr>
        <p:spPr>
          <a:xfrm>
            <a:off x="5148783" y="9526681"/>
            <a:ext cx="209662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err="1" smtClean="0"/>
              <a:t>neposredo</a:t>
            </a:r>
            <a:r>
              <a:rPr lang="sl-SI" dirty="0" smtClean="0"/>
              <a:t> trženje</a:t>
            </a:r>
            <a:endParaRPr lang="sl-SI" dirty="0"/>
          </a:p>
        </p:txBody>
      </p:sp>
      <p:grpSp>
        <p:nvGrpSpPr>
          <p:cNvPr id="61" name="Skupina 60"/>
          <p:cNvGrpSpPr/>
          <p:nvPr/>
        </p:nvGrpSpPr>
        <p:grpSpPr>
          <a:xfrm>
            <a:off x="4500711" y="9595172"/>
            <a:ext cx="432048" cy="152400"/>
            <a:chOff x="4500711" y="9598689"/>
            <a:chExt cx="432048" cy="152400"/>
          </a:xfrm>
        </p:grpSpPr>
        <p:cxnSp>
          <p:nvCxnSpPr>
            <p:cNvPr id="59" name="Raven povezovalnik 58"/>
            <p:cNvCxnSpPr/>
            <p:nvPr/>
          </p:nvCxnSpPr>
          <p:spPr>
            <a:xfrm>
              <a:off x="4500711" y="9598689"/>
              <a:ext cx="43204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Raven povezovalnik 59"/>
            <p:cNvCxnSpPr/>
            <p:nvPr/>
          </p:nvCxnSpPr>
          <p:spPr>
            <a:xfrm>
              <a:off x="4500711" y="9751089"/>
              <a:ext cx="43204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1997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5151" y="738188"/>
            <a:ext cx="669387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S čim poskušajo podjetja sporočati svojo poslovno usmeritev? Iz česa je sestavljena celostna grafična podoba (CGP)?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612279" y="23413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6.8.1 CELOSTNA GRAFIČNA PODOBA</a:t>
            </a:r>
            <a:endParaRPr lang="sl-SI" sz="2400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2268463" y="1458268"/>
            <a:ext cx="3816424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Podjetja svojo poslovno usmeritev</a:t>
            </a:r>
            <a:endParaRPr lang="sl-SI" dirty="0"/>
          </a:p>
        </p:txBody>
      </p:sp>
      <p:sp>
        <p:nvSpPr>
          <p:cNvPr id="10" name="PoljeZBesedilom 9"/>
          <p:cNvSpPr txBox="1"/>
          <p:nvPr/>
        </p:nvSpPr>
        <p:spPr>
          <a:xfrm>
            <a:off x="2337103" y="2547679"/>
            <a:ext cx="3276364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vidnimi simboli</a:t>
            </a:r>
            <a:endParaRPr lang="sl-SI" dirty="0"/>
          </a:p>
        </p:txBody>
      </p:sp>
      <p:sp>
        <p:nvSpPr>
          <p:cNvPr id="3" name="PoljeZBesedilom 2"/>
          <p:cNvSpPr txBox="1"/>
          <p:nvPr/>
        </p:nvSpPr>
        <p:spPr>
          <a:xfrm>
            <a:off x="4212679" y="196232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s</a:t>
            </a:r>
            <a:r>
              <a:rPr lang="sl-SI" dirty="0" smtClean="0"/>
              <a:t>kušajo sporočati z</a:t>
            </a:r>
            <a:endParaRPr lang="sl-SI" dirty="0"/>
          </a:p>
        </p:txBody>
      </p:sp>
      <p:cxnSp>
        <p:nvCxnSpPr>
          <p:cNvPr id="18" name="Raven povezovalnik 17"/>
          <p:cNvCxnSpPr/>
          <p:nvPr/>
        </p:nvCxnSpPr>
        <p:spPr>
          <a:xfrm>
            <a:off x="3996655" y="1827600"/>
            <a:ext cx="0" cy="7200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jeZBesedilom 10"/>
          <p:cNvSpPr txBox="1"/>
          <p:nvPr/>
        </p:nvSpPr>
        <p:spPr>
          <a:xfrm>
            <a:off x="36215" y="5228878"/>
            <a:ext cx="1050851" cy="383787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ime</a:t>
            </a:r>
            <a:endParaRPr lang="sl-SI" dirty="0"/>
          </a:p>
        </p:txBody>
      </p:sp>
      <p:sp>
        <p:nvSpPr>
          <p:cNvPr id="14" name="PoljeZBesedilom 13"/>
          <p:cNvSpPr txBox="1"/>
          <p:nvPr/>
        </p:nvSpPr>
        <p:spPr>
          <a:xfrm>
            <a:off x="1260351" y="5220105"/>
            <a:ext cx="1941005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grafični simbol</a:t>
            </a:r>
            <a:endParaRPr lang="sl-SI" dirty="0"/>
          </a:p>
        </p:txBody>
      </p:sp>
      <p:sp>
        <p:nvSpPr>
          <p:cNvPr id="33" name="PoljeZBesedilom 32"/>
          <p:cNvSpPr txBox="1"/>
          <p:nvPr/>
        </p:nvSpPr>
        <p:spPr>
          <a:xfrm>
            <a:off x="3348583" y="5256108"/>
            <a:ext cx="1348867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barve</a:t>
            </a:r>
            <a:endParaRPr lang="sl-SI" dirty="0"/>
          </a:p>
        </p:txBody>
      </p:sp>
      <p:sp>
        <p:nvSpPr>
          <p:cNvPr id="34" name="PoljeZBesedilom 33"/>
          <p:cNvSpPr txBox="1"/>
          <p:nvPr/>
        </p:nvSpPr>
        <p:spPr>
          <a:xfrm>
            <a:off x="5240076" y="5265400"/>
            <a:ext cx="2068947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ozicijsko geslo</a:t>
            </a:r>
            <a:endParaRPr lang="sl-SI" dirty="0"/>
          </a:p>
        </p:txBody>
      </p:sp>
      <p:sp>
        <p:nvSpPr>
          <p:cNvPr id="19" name="PoljeZBesedilom 18"/>
          <p:cNvSpPr txBox="1"/>
          <p:nvPr/>
        </p:nvSpPr>
        <p:spPr>
          <a:xfrm>
            <a:off x="2700511" y="6705560"/>
            <a:ext cx="288032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podjetja in blagovnih znamk</a:t>
            </a:r>
            <a:endParaRPr lang="sl-SI" dirty="0"/>
          </a:p>
        </p:txBody>
      </p:sp>
      <p:cxnSp>
        <p:nvCxnSpPr>
          <p:cNvPr id="22" name="Raven povezovalnik 21"/>
          <p:cNvCxnSpPr/>
          <p:nvPr/>
        </p:nvCxnSpPr>
        <p:spPr>
          <a:xfrm>
            <a:off x="561640" y="5994772"/>
            <a:ext cx="58787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aven povezovalnik 40"/>
          <p:cNvCxnSpPr/>
          <p:nvPr/>
        </p:nvCxnSpPr>
        <p:spPr>
          <a:xfrm>
            <a:off x="544795" y="5625440"/>
            <a:ext cx="0" cy="402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aven povezovalnik 47"/>
          <p:cNvCxnSpPr/>
          <p:nvPr/>
        </p:nvCxnSpPr>
        <p:spPr>
          <a:xfrm>
            <a:off x="2628503" y="5625440"/>
            <a:ext cx="0" cy="402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aven povezovalnik 49"/>
          <p:cNvCxnSpPr/>
          <p:nvPr/>
        </p:nvCxnSpPr>
        <p:spPr>
          <a:xfrm>
            <a:off x="4001179" y="5625440"/>
            <a:ext cx="0" cy="402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aven povezovalnik 50"/>
          <p:cNvCxnSpPr/>
          <p:nvPr/>
        </p:nvCxnSpPr>
        <p:spPr>
          <a:xfrm>
            <a:off x="6444927" y="5625440"/>
            <a:ext cx="0" cy="421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Raven povezovalnik 53"/>
          <p:cNvCxnSpPr/>
          <p:nvPr/>
        </p:nvCxnSpPr>
        <p:spPr>
          <a:xfrm>
            <a:off x="3996655" y="6027872"/>
            <a:ext cx="0" cy="7496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Raven povezovalnik 54"/>
          <p:cNvCxnSpPr/>
          <p:nvPr/>
        </p:nvCxnSpPr>
        <p:spPr>
          <a:xfrm>
            <a:off x="3996655" y="2970437"/>
            <a:ext cx="0" cy="7200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PoljeZBesedilom 55"/>
          <p:cNvSpPr txBox="1"/>
          <p:nvPr/>
        </p:nvSpPr>
        <p:spPr>
          <a:xfrm>
            <a:off x="2340471" y="3690516"/>
            <a:ext cx="3276364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 celostno grafično podobo (CGP)</a:t>
            </a:r>
            <a:endParaRPr lang="sl-SI" dirty="0"/>
          </a:p>
        </p:txBody>
      </p:sp>
      <p:sp>
        <p:nvSpPr>
          <p:cNvPr id="57" name="PoljeZBesedilom 56"/>
          <p:cNvSpPr txBox="1"/>
          <p:nvPr/>
        </p:nvSpPr>
        <p:spPr>
          <a:xfrm>
            <a:off x="4212679" y="304244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organizirani</a:t>
            </a:r>
            <a:endParaRPr lang="sl-SI" dirty="0"/>
          </a:p>
        </p:txBody>
      </p:sp>
      <p:cxnSp>
        <p:nvCxnSpPr>
          <p:cNvPr id="58" name="Raven povezovalnik 57"/>
          <p:cNvCxnSpPr/>
          <p:nvPr/>
        </p:nvCxnSpPr>
        <p:spPr>
          <a:xfrm>
            <a:off x="3996655" y="433858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PoljeZBesedilom 58"/>
          <p:cNvSpPr txBox="1"/>
          <p:nvPr/>
        </p:nvSpPr>
        <p:spPr>
          <a:xfrm>
            <a:off x="4212679" y="4410595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err="1" smtClean="0"/>
              <a:t>sestavlajo</a:t>
            </a:r>
            <a:r>
              <a:rPr lang="sl-SI" dirty="0" smtClean="0"/>
              <a:t> jo</a:t>
            </a:r>
            <a:endParaRPr lang="sl-SI" dirty="0"/>
          </a:p>
        </p:txBody>
      </p:sp>
      <p:cxnSp>
        <p:nvCxnSpPr>
          <p:cNvPr id="62" name="Raven povezovalnik 61"/>
          <p:cNvCxnSpPr/>
          <p:nvPr/>
        </p:nvCxnSpPr>
        <p:spPr>
          <a:xfrm>
            <a:off x="561640" y="4853675"/>
            <a:ext cx="58832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Raven povezovalnik 62"/>
          <p:cNvCxnSpPr/>
          <p:nvPr/>
        </p:nvCxnSpPr>
        <p:spPr>
          <a:xfrm>
            <a:off x="540271" y="4842644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Raven povezovalnik 63"/>
          <p:cNvCxnSpPr/>
          <p:nvPr/>
        </p:nvCxnSpPr>
        <p:spPr>
          <a:xfrm>
            <a:off x="2628503" y="4842644"/>
            <a:ext cx="0" cy="3693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aven povezovalnik 64"/>
          <p:cNvCxnSpPr/>
          <p:nvPr/>
        </p:nvCxnSpPr>
        <p:spPr>
          <a:xfrm>
            <a:off x="3996655" y="4842644"/>
            <a:ext cx="0" cy="4413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Raven povezovalnik 65"/>
          <p:cNvCxnSpPr/>
          <p:nvPr/>
        </p:nvCxnSpPr>
        <p:spPr>
          <a:xfrm>
            <a:off x="6444927" y="4842644"/>
            <a:ext cx="0" cy="4413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PoljeZBesedilom 78"/>
          <p:cNvSpPr txBox="1"/>
          <p:nvPr/>
        </p:nvSpPr>
        <p:spPr>
          <a:xfrm>
            <a:off x="767551" y="7364665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Ali grafični simboli zbujajo največ pozornosti?</a:t>
            </a:r>
            <a:endParaRPr lang="sl-SI" dirty="0"/>
          </a:p>
        </p:txBody>
      </p:sp>
      <p:sp>
        <p:nvSpPr>
          <p:cNvPr id="80" name="PoljeZBesedilom 79"/>
          <p:cNvSpPr txBox="1"/>
          <p:nvPr/>
        </p:nvSpPr>
        <p:spPr>
          <a:xfrm>
            <a:off x="767551" y="7938988"/>
            <a:ext cx="2148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Da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10333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5151" y="738188"/>
            <a:ext cx="669387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Iz česa so sestavljeni tipografski simboli? Kateri tipografski simbol je najpogostejši v zvezi s CGP?</a:t>
            </a:r>
            <a:endParaRPr lang="sl-SI" dirty="0"/>
          </a:p>
        </p:txBody>
      </p:sp>
      <p:sp>
        <p:nvSpPr>
          <p:cNvPr id="31" name="PoljeZBesedilom 30">
            <a:hlinkClick r:id="rId2"/>
          </p:cNvPr>
          <p:cNvSpPr txBox="1"/>
          <p:nvPr/>
        </p:nvSpPr>
        <p:spPr>
          <a:xfrm>
            <a:off x="2268463" y="1458268"/>
            <a:ext cx="381642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Tipografski simboli</a:t>
            </a:r>
            <a:endParaRPr lang="sl-SI" dirty="0"/>
          </a:p>
        </p:txBody>
      </p:sp>
      <p:sp>
        <p:nvSpPr>
          <p:cNvPr id="32" name="PoljeZBesedilom 31"/>
          <p:cNvSpPr txBox="1"/>
          <p:nvPr/>
        </p:nvSpPr>
        <p:spPr>
          <a:xfrm>
            <a:off x="3420591" y="2466380"/>
            <a:ext cx="151216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iz črk</a:t>
            </a:r>
            <a:endParaRPr lang="sl-SI" dirty="0"/>
          </a:p>
        </p:txBody>
      </p:sp>
      <p:cxnSp>
        <p:nvCxnSpPr>
          <p:cNvPr id="7" name="Raven povezovalnik 6"/>
          <p:cNvCxnSpPr/>
          <p:nvPr/>
        </p:nvCxnSpPr>
        <p:spPr>
          <a:xfrm>
            <a:off x="4183001" y="1890316"/>
            <a:ext cx="4580" cy="566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4284687" y="196232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sestavljeni</a:t>
            </a:r>
            <a:endParaRPr lang="sl-SI" dirty="0"/>
          </a:p>
        </p:txBody>
      </p:sp>
      <p:cxnSp>
        <p:nvCxnSpPr>
          <p:cNvPr id="38" name="Raven povezovalnik 37"/>
          <p:cNvCxnSpPr/>
          <p:nvPr/>
        </p:nvCxnSpPr>
        <p:spPr>
          <a:xfrm>
            <a:off x="4208099" y="2826420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oljeZBesedilom 38"/>
          <p:cNvSpPr txBox="1"/>
          <p:nvPr/>
        </p:nvSpPr>
        <p:spPr>
          <a:xfrm>
            <a:off x="59779" y="3702045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najpogostejši</a:t>
            </a:r>
            <a:endParaRPr lang="sl-SI" dirty="0"/>
          </a:p>
        </p:txBody>
      </p:sp>
      <p:sp>
        <p:nvSpPr>
          <p:cNvPr id="42" name="PoljeZBesedilom 41">
            <a:hlinkClick r:id="rId3"/>
          </p:cNvPr>
          <p:cNvSpPr txBox="1"/>
          <p:nvPr/>
        </p:nvSpPr>
        <p:spPr>
          <a:xfrm>
            <a:off x="756295" y="4185280"/>
            <a:ext cx="1359768" cy="369332"/>
          </a:xfrm>
          <a:prstGeom prst="rect">
            <a:avLst/>
          </a:prstGeom>
          <a:solidFill>
            <a:srgbClr val="FFE593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logotip</a:t>
            </a:r>
            <a:endParaRPr lang="sl-SI" dirty="0"/>
          </a:p>
        </p:txBody>
      </p:sp>
      <p:sp>
        <p:nvSpPr>
          <p:cNvPr id="43" name="PoljeZBesedilom 42"/>
          <p:cNvSpPr txBox="1"/>
          <p:nvPr/>
        </p:nvSpPr>
        <p:spPr>
          <a:xfrm>
            <a:off x="548655" y="5409417"/>
            <a:ext cx="193583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i</a:t>
            </a:r>
            <a:r>
              <a:rPr lang="sl-SI" dirty="0" smtClean="0"/>
              <a:t>me podjetja</a:t>
            </a:r>
            <a:endParaRPr lang="sl-SI" dirty="0"/>
          </a:p>
        </p:txBody>
      </p:sp>
      <p:cxnSp>
        <p:nvCxnSpPr>
          <p:cNvPr id="44" name="Raven povezovalnik 43"/>
          <p:cNvCxnSpPr/>
          <p:nvPr/>
        </p:nvCxnSpPr>
        <p:spPr>
          <a:xfrm>
            <a:off x="1548383" y="5778748"/>
            <a:ext cx="0" cy="12223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oljeZBesedilom 44"/>
          <p:cNvSpPr txBox="1"/>
          <p:nvPr/>
        </p:nvSpPr>
        <p:spPr>
          <a:xfrm>
            <a:off x="1332359" y="6140529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z</a:t>
            </a:r>
            <a:r>
              <a:rPr lang="sl-SI" dirty="0" smtClean="0"/>
              <a:t>apisano značilnimi</a:t>
            </a:r>
            <a:endParaRPr lang="sl-SI" dirty="0"/>
          </a:p>
        </p:txBody>
      </p:sp>
      <p:sp>
        <p:nvSpPr>
          <p:cNvPr id="46" name="PoljeZBesedilom 45"/>
          <p:cNvSpPr txBox="1"/>
          <p:nvPr/>
        </p:nvSpPr>
        <p:spPr>
          <a:xfrm>
            <a:off x="108223" y="7425640"/>
            <a:ext cx="136815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črkami</a:t>
            </a:r>
            <a:endParaRPr lang="sl-SI" dirty="0"/>
          </a:p>
        </p:txBody>
      </p:sp>
      <p:sp>
        <p:nvSpPr>
          <p:cNvPr id="47" name="PoljeZBesedilom 46"/>
          <p:cNvSpPr txBox="1"/>
          <p:nvPr/>
        </p:nvSpPr>
        <p:spPr>
          <a:xfrm>
            <a:off x="1836415" y="7434932"/>
            <a:ext cx="136815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barvami</a:t>
            </a:r>
            <a:endParaRPr lang="sl-SI" dirty="0"/>
          </a:p>
        </p:txBody>
      </p:sp>
      <p:cxnSp>
        <p:nvCxnSpPr>
          <p:cNvPr id="16" name="Raven povezovalnik 15"/>
          <p:cNvCxnSpPr/>
          <p:nvPr/>
        </p:nvCxnSpPr>
        <p:spPr>
          <a:xfrm>
            <a:off x="684287" y="7001143"/>
            <a:ext cx="18722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Raven povezovalnik 51"/>
          <p:cNvCxnSpPr/>
          <p:nvPr/>
        </p:nvCxnSpPr>
        <p:spPr>
          <a:xfrm>
            <a:off x="684287" y="7001143"/>
            <a:ext cx="0" cy="3617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aven povezovalnik 52"/>
          <p:cNvCxnSpPr/>
          <p:nvPr/>
        </p:nvCxnSpPr>
        <p:spPr>
          <a:xfrm>
            <a:off x="2556495" y="7001143"/>
            <a:ext cx="0" cy="4337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Raven povezovalnik 66"/>
          <p:cNvCxnSpPr/>
          <p:nvPr/>
        </p:nvCxnSpPr>
        <p:spPr>
          <a:xfrm>
            <a:off x="1548383" y="3618508"/>
            <a:ext cx="4392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Raven povezovalnik 69"/>
          <p:cNvCxnSpPr/>
          <p:nvPr/>
        </p:nvCxnSpPr>
        <p:spPr>
          <a:xfrm>
            <a:off x="1548383" y="361850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aven povezovalnik 72"/>
          <p:cNvCxnSpPr/>
          <p:nvPr/>
        </p:nvCxnSpPr>
        <p:spPr>
          <a:xfrm>
            <a:off x="1548383" y="4628361"/>
            <a:ext cx="0" cy="781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PoljeZBesedilom 75">
            <a:hlinkClick r:id="rId4" action="ppaction://hlinksldjump"/>
          </p:cNvPr>
          <p:cNvSpPr txBox="1"/>
          <p:nvPr/>
        </p:nvSpPr>
        <p:spPr>
          <a:xfrm>
            <a:off x="5076775" y="4173751"/>
            <a:ext cx="1359768" cy="369332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monogram</a:t>
            </a:r>
            <a:endParaRPr lang="sl-SI" dirty="0"/>
          </a:p>
        </p:txBody>
      </p:sp>
      <p:sp>
        <p:nvSpPr>
          <p:cNvPr id="77" name="PoljeZBesedilom 76"/>
          <p:cNvSpPr txBox="1"/>
          <p:nvPr/>
        </p:nvSpPr>
        <p:spPr>
          <a:xfrm>
            <a:off x="4471033" y="5397888"/>
            <a:ext cx="2621966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z</a:t>
            </a:r>
            <a:r>
              <a:rPr lang="sl-SI" dirty="0" smtClean="0"/>
              <a:t>ačetnica imena organizacije ali blagovne znamke</a:t>
            </a:r>
            <a:endParaRPr lang="sl-SI" dirty="0"/>
          </a:p>
        </p:txBody>
      </p:sp>
      <p:sp>
        <p:nvSpPr>
          <p:cNvPr id="78" name="PoljeZBesedilom 77"/>
          <p:cNvSpPr txBox="1"/>
          <p:nvPr/>
        </p:nvSpPr>
        <p:spPr>
          <a:xfrm>
            <a:off x="4932759" y="7386731"/>
            <a:ext cx="18002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značilnimi črkami, npr. M </a:t>
            </a:r>
            <a:r>
              <a:rPr lang="en-US" dirty="0" smtClean="0"/>
              <a:t>–</a:t>
            </a:r>
            <a:r>
              <a:rPr lang="sl-SI" dirty="0" smtClean="0"/>
              <a:t> Mercator</a:t>
            </a:r>
            <a:endParaRPr lang="sl-SI" dirty="0"/>
          </a:p>
        </p:txBody>
      </p:sp>
      <p:cxnSp>
        <p:nvCxnSpPr>
          <p:cNvPr id="86" name="Raven povezovalnik 85"/>
          <p:cNvCxnSpPr/>
          <p:nvPr/>
        </p:nvCxnSpPr>
        <p:spPr>
          <a:xfrm>
            <a:off x="5868863" y="4616832"/>
            <a:ext cx="0" cy="781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Raven povezovalnik 86"/>
          <p:cNvCxnSpPr/>
          <p:nvPr/>
        </p:nvCxnSpPr>
        <p:spPr>
          <a:xfrm>
            <a:off x="5940871" y="361850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Raven povezovalnik 88"/>
          <p:cNvCxnSpPr/>
          <p:nvPr/>
        </p:nvCxnSpPr>
        <p:spPr>
          <a:xfrm>
            <a:off x="5868863" y="6321218"/>
            <a:ext cx="0" cy="10417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PoljeZBesedilom 91"/>
          <p:cNvSpPr txBox="1"/>
          <p:nvPr/>
        </p:nvSpPr>
        <p:spPr>
          <a:xfrm>
            <a:off x="5652839" y="663355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izpisana z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25978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615151" y="738188"/>
            <a:ext cx="669387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5. Katere uporabe (aplikacije) so izpeljane iz logotipa, ki jih podjetje potrebuje?</a:t>
            </a:r>
            <a:endParaRPr lang="sl-SI" dirty="0"/>
          </a:p>
        </p:txBody>
      </p:sp>
      <p:sp>
        <p:nvSpPr>
          <p:cNvPr id="3" name="PoljeZBesedilom 2"/>
          <p:cNvSpPr txBox="1"/>
          <p:nvPr/>
        </p:nvSpPr>
        <p:spPr>
          <a:xfrm>
            <a:off x="1980431" y="1674292"/>
            <a:ext cx="324036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Uporabe (aplikacije) iz logotipa</a:t>
            </a:r>
            <a:endParaRPr lang="sl-SI" dirty="0"/>
          </a:p>
        </p:txBody>
      </p:sp>
      <p:cxnSp>
        <p:nvCxnSpPr>
          <p:cNvPr id="32" name="Raven povezovalnik 31"/>
          <p:cNvCxnSpPr/>
          <p:nvPr/>
        </p:nvCxnSpPr>
        <p:spPr>
          <a:xfrm>
            <a:off x="324247" y="7178258"/>
            <a:ext cx="469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oljeZBesedilom 3">
            <a:hlinkClick r:id="rId2" action="ppaction://hlinksldjump"/>
          </p:cNvPr>
          <p:cNvSpPr txBox="1"/>
          <p:nvPr/>
        </p:nvSpPr>
        <p:spPr>
          <a:xfrm>
            <a:off x="324247" y="2826420"/>
            <a:ext cx="3240360" cy="369332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osnovne aplikacije</a:t>
            </a:r>
            <a:endParaRPr lang="sl-SI" dirty="0"/>
          </a:p>
        </p:txBody>
      </p:sp>
      <p:sp>
        <p:nvSpPr>
          <p:cNvPr id="5" name="PoljeZBesedilom 4">
            <a:hlinkClick r:id="rId3" action="ppaction://hlinksldjump"/>
          </p:cNvPr>
          <p:cNvSpPr txBox="1"/>
          <p:nvPr/>
        </p:nvSpPr>
        <p:spPr>
          <a:xfrm>
            <a:off x="4068663" y="2826420"/>
            <a:ext cx="3240360" cy="369332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dodatne aplikacije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3132559" y="5431615"/>
            <a:ext cx="3240360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sistem zunanjega in notranjega označevanja</a:t>
            </a:r>
            <a:endParaRPr lang="sl-SI" dirty="0"/>
          </a:p>
        </p:txBody>
      </p:sp>
      <p:cxnSp>
        <p:nvCxnSpPr>
          <p:cNvPr id="8" name="Raven povezovalnik 7"/>
          <p:cNvCxnSpPr/>
          <p:nvPr/>
        </p:nvCxnSpPr>
        <p:spPr>
          <a:xfrm>
            <a:off x="324247" y="3195752"/>
            <a:ext cx="0" cy="39825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835642" y="3393192"/>
            <a:ext cx="2229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d</a:t>
            </a:r>
            <a:r>
              <a:rPr lang="sl-SI" dirty="0" smtClean="0"/>
              <a:t>opisni papir</a:t>
            </a:r>
            <a:endParaRPr lang="sl-SI" dirty="0"/>
          </a:p>
        </p:txBody>
      </p:sp>
      <p:cxnSp>
        <p:nvCxnSpPr>
          <p:cNvPr id="11" name="Raven povezovalnik 10"/>
          <p:cNvCxnSpPr/>
          <p:nvPr/>
        </p:nvCxnSpPr>
        <p:spPr>
          <a:xfrm>
            <a:off x="324247" y="3577858"/>
            <a:ext cx="469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jeZBesedilom 14"/>
          <p:cNvSpPr txBox="1"/>
          <p:nvPr/>
        </p:nvSpPr>
        <p:spPr>
          <a:xfrm>
            <a:off x="865743" y="3969256"/>
            <a:ext cx="2229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ovojnice</a:t>
            </a:r>
            <a:endParaRPr lang="sl-SI" dirty="0"/>
          </a:p>
        </p:txBody>
      </p:sp>
      <p:cxnSp>
        <p:nvCxnSpPr>
          <p:cNvPr id="16" name="Raven povezovalnik 15"/>
          <p:cNvCxnSpPr/>
          <p:nvPr/>
        </p:nvCxnSpPr>
        <p:spPr>
          <a:xfrm>
            <a:off x="324247" y="4153922"/>
            <a:ext cx="469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oljeZBesedilom 17"/>
          <p:cNvSpPr txBox="1"/>
          <p:nvPr/>
        </p:nvSpPr>
        <p:spPr>
          <a:xfrm>
            <a:off x="865743" y="4545320"/>
            <a:ext cx="2229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vizitke</a:t>
            </a:r>
            <a:endParaRPr lang="sl-SI" dirty="0"/>
          </a:p>
        </p:txBody>
      </p:sp>
      <p:cxnSp>
        <p:nvCxnSpPr>
          <p:cNvPr id="19" name="Raven povezovalnik 18"/>
          <p:cNvCxnSpPr/>
          <p:nvPr/>
        </p:nvCxnSpPr>
        <p:spPr>
          <a:xfrm>
            <a:off x="324247" y="4729986"/>
            <a:ext cx="469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jeZBesedilom 20"/>
          <p:cNvSpPr txBox="1"/>
          <p:nvPr/>
        </p:nvSpPr>
        <p:spPr>
          <a:xfrm>
            <a:off x="865743" y="5121384"/>
            <a:ext cx="2229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mape</a:t>
            </a:r>
            <a:endParaRPr lang="sl-SI" dirty="0"/>
          </a:p>
        </p:txBody>
      </p:sp>
      <p:cxnSp>
        <p:nvCxnSpPr>
          <p:cNvPr id="22" name="Raven povezovalnik 21"/>
          <p:cNvCxnSpPr/>
          <p:nvPr/>
        </p:nvCxnSpPr>
        <p:spPr>
          <a:xfrm>
            <a:off x="324247" y="5306050"/>
            <a:ext cx="469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oljeZBesedilom 23"/>
          <p:cNvSpPr txBox="1"/>
          <p:nvPr/>
        </p:nvSpPr>
        <p:spPr>
          <a:xfrm>
            <a:off x="865743" y="5769456"/>
            <a:ext cx="2229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obrazci</a:t>
            </a:r>
            <a:endParaRPr lang="sl-SI" dirty="0"/>
          </a:p>
        </p:txBody>
      </p:sp>
      <p:cxnSp>
        <p:nvCxnSpPr>
          <p:cNvPr id="25" name="Raven povezovalnik 24"/>
          <p:cNvCxnSpPr/>
          <p:nvPr/>
        </p:nvCxnSpPr>
        <p:spPr>
          <a:xfrm>
            <a:off x="324247" y="5954122"/>
            <a:ext cx="469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oljeZBesedilom 26"/>
          <p:cNvSpPr txBox="1"/>
          <p:nvPr/>
        </p:nvSpPr>
        <p:spPr>
          <a:xfrm>
            <a:off x="865743" y="6417528"/>
            <a:ext cx="2229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računi</a:t>
            </a:r>
            <a:endParaRPr lang="sl-SI" dirty="0"/>
          </a:p>
        </p:txBody>
      </p:sp>
      <p:cxnSp>
        <p:nvCxnSpPr>
          <p:cNvPr id="28" name="Raven povezovalnik 27"/>
          <p:cNvCxnSpPr/>
          <p:nvPr/>
        </p:nvCxnSpPr>
        <p:spPr>
          <a:xfrm>
            <a:off x="324247" y="6602194"/>
            <a:ext cx="469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oljeZBesedilom 30"/>
          <p:cNvSpPr txBox="1"/>
          <p:nvPr/>
        </p:nvSpPr>
        <p:spPr>
          <a:xfrm>
            <a:off x="907650" y="6993592"/>
            <a:ext cx="2229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računalniški obrazci</a:t>
            </a:r>
            <a:endParaRPr lang="sl-SI" dirty="0"/>
          </a:p>
        </p:txBody>
      </p:sp>
      <p:cxnSp>
        <p:nvCxnSpPr>
          <p:cNvPr id="33" name="Raven povezovalnik 32"/>
          <p:cNvCxnSpPr/>
          <p:nvPr/>
        </p:nvCxnSpPr>
        <p:spPr>
          <a:xfrm>
            <a:off x="4068663" y="3186460"/>
            <a:ext cx="0" cy="1440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oljeZBesedilom 34"/>
          <p:cNvSpPr txBox="1"/>
          <p:nvPr/>
        </p:nvSpPr>
        <p:spPr>
          <a:xfrm>
            <a:off x="4580058" y="3383900"/>
            <a:ext cx="2229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delovna oblačila</a:t>
            </a:r>
            <a:endParaRPr lang="sl-SI" dirty="0"/>
          </a:p>
        </p:txBody>
      </p:sp>
      <p:cxnSp>
        <p:nvCxnSpPr>
          <p:cNvPr id="36" name="Raven povezovalnik 35"/>
          <p:cNvCxnSpPr/>
          <p:nvPr/>
        </p:nvCxnSpPr>
        <p:spPr>
          <a:xfrm>
            <a:off x="4068663" y="3568566"/>
            <a:ext cx="3578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oljeZBesedilom 37">
            <a:hlinkClick r:id="rId4" action="ppaction://hlinksldjump"/>
          </p:cNvPr>
          <p:cNvSpPr txBox="1"/>
          <p:nvPr/>
        </p:nvSpPr>
        <p:spPr>
          <a:xfrm>
            <a:off x="4610159" y="3762524"/>
            <a:ext cx="2698864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z</a:t>
            </a:r>
            <a:r>
              <a:rPr lang="sl-SI" dirty="0" smtClean="0"/>
              <a:t>asnova promocijskih tiskovin (letakov, oglasov)</a:t>
            </a:r>
            <a:endParaRPr lang="sl-SI" dirty="0"/>
          </a:p>
        </p:txBody>
      </p:sp>
      <p:cxnSp>
        <p:nvCxnSpPr>
          <p:cNvPr id="39" name="Raven povezovalnik 38"/>
          <p:cNvCxnSpPr/>
          <p:nvPr/>
        </p:nvCxnSpPr>
        <p:spPr>
          <a:xfrm>
            <a:off x="4070897" y="4069140"/>
            <a:ext cx="3578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oljeZBesedilom 40">
            <a:hlinkClick r:id="rId5" action="ppaction://hlinksldjump"/>
          </p:cNvPr>
          <p:cNvSpPr txBox="1"/>
          <p:nvPr/>
        </p:nvSpPr>
        <p:spPr>
          <a:xfrm>
            <a:off x="4610159" y="4410596"/>
            <a:ext cx="2229376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o</a:t>
            </a:r>
            <a:r>
              <a:rPr lang="sl-SI" dirty="0" smtClean="0"/>
              <a:t>značevanje na embalaži</a:t>
            </a:r>
            <a:endParaRPr lang="sl-SI" dirty="0"/>
          </a:p>
        </p:txBody>
      </p:sp>
      <p:cxnSp>
        <p:nvCxnSpPr>
          <p:cNvPr id="59" name="Raven povezovalnik 58"/>
          <p:cNvCxnSpPr/>
          <p:nvPr/>
        </p:nvCxnSpPr>
        <p:spPr>
          <a:xfrm>
            <a:off x="4068663" y="4626620"/>
            <a:ext cx="3578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aven povezovalnik 61"/>
          <p:cNvCxnSpPr/>
          <p:nvPr/>
        </p:nvCxnSpPr>
        <p:spPr>
          <a:xfrm>
            <a:off x="3132559" y="6076072"/>
            <a:ext cx="0" cy="41578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PoljeZBesedilom 62">
            <a:hlinkClick r:id="rId6" action="ppaction://hlinksldjump"/>
          </p:cNvPr>
          <p:cNvSpPr txBox="1"/>
          <p:nvPr/>
        </p:nvSpPr>
        <p:spPr>
          <a:xfrm>
            <a:off x="3643953" y="6273512"/>
            <a:ext cx="373707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u</a:t>
            </a:r>
            <a:r>
              <a:rPr lang="sl-SI" dirty="0" smtClean="0"/>
              <a:t>smerjevalne table na ulici</a:t>
            </a:r>
            <a:endParaRPr lang="sl-SI" dirty="0"/>
          </a:p>
        </p:txBody>
      </p:sp>
      <p:cxnSp>
        <p:nvCxnSpPr>
          <p:cNvPr id="64" name="Raven povezovalnik 63"/>
          <p:cNvCxnSpPr/>
          <p:nvPr/>
        </p:nvCxnSpPr>
        <p:spPr>
          <a:xfrm>
            <a:off x="3132559" y="6458178"/>
            <a:ext cx="3578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PoljeZBesedilom 64"/>
          <p:cNvSpPr txBox="1"/>
          <p:nvPr/>
        </p:nvSpPr>
        <p:spPr>
          <a:xfrm>
            <a:off x="3674055" y="6777568"/>
            <a:ext cx="2698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oznaka parkirišč</a:t>
            </a:r>
            <a:endParaRPr lang="sl-SI" dirty="0"/>
          </a:p>
        </p:txBody>
      </p:sp>
      <p:cxnSp>
        <p:nvCxnSpPr>
          <p:cNvPr id="66" name="Raven povezovalnik 65"/>
          <p:cNvCxnSpPr/>
          <p:nvPr/>
        </p:nvCxnSpPr>
        <p:spPr>
          <a:xfrm>
            <a:off x="3134793" y="6958752"/>
            <a:ext cx="3578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PoljeZBesedilom 66">
            <a:hlinkClick r:id="rId7" action="ppaction://hlinksldjump"/>
          </p:cNvPr>
          <p:cNvSpPr txBox="1"/>
          <p:nvPr/>
        </p:nvSpPr>
        <p:spPr>
          <a:xfrm>
            <a:off x="3674055" y="7362924"/>
            <a:ext cx="222937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table na stavbi</a:t>
            </a:r>
            <a:endParaRPr lang="sl-SI" dirty="0"/>
          </a:p>
        </p:txBody>
      </p:sp>
      <p:cxnSp>
        <p:nvCxnSpPr>
          <p:cNvPr id="68" name="Raven povezovalnik 67"/>
          <p:cNvCxnSpPr/>
          <p:nvPr/>
        </p:nvCxnSpPr>
        <p:spPr>
          <a:xfrm>
            <a:off x="3132559" y="7578948"/>
            <a:ext cx="3578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PoljeZBesedilom 69">
            <a:hlinkClick r:id="rId8" action="ppaction://hlinksldjump"/>
          </p:cNvPr>
          <p:cNvSpPr txBox="1"/>
          <p:nvPr/>
        </p:nvSpPr>
        <p:spPr>
          <a:xfrm>
            <a:off x="3674055" y="8010996"/>
            <a:ext cx="222937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zastave</a:t>
            </a:r>
            <a:endParaRPr lang="sl-SI" dirty="0"/>
          </a:p>
        </p:txBody>
      </p:sp>
      <p:cxnSp>
        <p:nvCxnSpPr>
          <p:cNvPr id="71" name="Raven povezovalnik 70"/>
          <p:cNvCxnSpPr/>
          <p:nvPr/>
        </p:nvCxnSpPr>
        <p:spPr>
          <a:xfrm>
            <a:off x="3132559" y="8227020"/>
            <a:ext cx="3578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PoljeZBesedilom 71"/>
          <p:cNvSpPr txBox="1"/>
          <p:nvPr/>
        </p:nvSpPr>
        <p:spPr>
          <a:xfrm>
            <a:off x="3674055" y="8649776"/>
            <a:ext cx="341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u</a:t>
            </a:r>
            <a:r>
              <a:rPr lang="sl-SI" dirty="0" smtClean="0"/>
              <a:t>smerjevalne table v stavbi</a:t>
            </a:r>
            <a:endParaRPr lang="sl-SI" dirty="0"/>
          </a:p>
        </p:txBody>
      </p:sp>
      <p:cxnSp>
        <p:nvCxnSpPr>
          <p:cNvPr id="73" name="Raven povezovalnik 72"/>
          <p:cNvCxnSpPr/>
          <p:nvPr/>
        </p:nvCxnSpPr>
        <p:spPr>
          <a:xfrm>
            <a:off x="3132559" y="8865800"/>
            <a:ext cx="3578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PoljeZBesedilom 73"/>
          <p:cNvSpPr txBox="1"/>
          <p:nvPr/>
        </p:nvSpPr>
        <p:spPr>
          <a:xfrm>
            <a:off x="3674055" y="9369856"/>
            <a:ext cx="2229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tablice na vratih</a:t>
            </a:r>
            <a:endParaRPr lang="sl-SI" dirty="0"/>
          </a:p>
        </p:txBody>
      </p:sp>
      <p:cxnSp>
        <p:nvCxnSpPr>
          <p:cNvPr id="75" name="Raven povezovalnik 74"/>
          <p:cNvCxnSpPr/>
          <p:nvPr/>
        </p:nvCxnSpPr>
        <p:spPr>
          <a:xfrm>
            <a:off x="3132559" y="9585880"/>
            <a:ext cx="3578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PoljeZBesedilom 75">
            <a:hlinkClick r:id="rId9" action="ppaction://hlinksldjump"/>
          </p:cNvPr>
          <p:cNvSpPr txBox="1"/>
          <p:nvPr/>
        </p:nvSpPr>
        <p:spPr>
          <a:xfrm>
            <a:off x="3674055" y="10017928"/>
            <a:ext cx="2229376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o</a:t>
            </a:r>
            <a:r>
              <a:rPr lang="sl-SI" dirty="0" smtClean="0"/>
              <a:t>znake avtomobilov</a:t>
            </a:r>
            <a:endParaRPr lang="sl-SI" dirty="0"/>
          </a:p>
        </p:txBody>
      </p:sp>
      <p:cxnSp>
        <p:nvCxnSpPr>
          <p:cNvPr id="77" name="Raven povezovalnik 76"/>
          <p:cNvCxnSpPr/>
          <p:nvPr/>
        </p:nvCxnSpPr>
        <p:spPr>
          <a:xfrm>
            <a:off x="3132559" y="10233952"/>
            <a:ext cx="3578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Raven povezovalnik 82"/>
          <p:cNvCxnSpPr/>
          <p:nvPr/>
        </p:nvCxnSpPr>
        <p:spPr>
          <a:xfrm>
            <a:off x="1692399" y="2394372"/>
            <a:ext cx="4211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Raven povezovalnik 84"/>
          <p:cNvCxnSpPr/>
          <p:nvPr/>
        </p:nvCxnSpPr>
        <p:spPr>
          <a:xfrm>
            <a:off x="1692399" y="239437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Raven povezovalnik 85"/>
          <p:cNvCxnSpPr/>
          <p:nvPr/>
        </p:nvCxnSpPr>
        <p:spPr>
          <a:xfrm>
            <a:off x="5940871" y="239437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Raven povezovalnik 86"/>
          <p:cNvCxnSpPr/>
          <p:nvPr/>
        </p:nvCxnSpPr>
        <p:spPr>
          <a:xfrm>
            <a:off x="3708623" y="2034332"/>
            <a:ext cx="0" cy="34563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Pravokotnik 90">
            <a:hlinkClick r:id="rId10" action="ppaction://hlinksldjump"/>
          </p:cNvPr>
          <p:cNvSpPr/>
          <p:nvPr/>
        </p:nvSpPr>
        <p:spPr>
          <a:xfrm>
            <a:off x="6907273" y="3837143"/>
            <a:ext cx="283565" cy="19395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9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5151" y="738188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6. Kaj so </a:t>
            </a:r>
            <a:r>
              <a:rPr lang="sl-SI" dirty="0" err="1" smtClean="0"/>
              <a:t>ikonični</a:t>
            </a:r>
            <a:r>
              <a:rPr lang="sl-SI" dirty="0" smtClean="0"/>
              <a:t> simboli?</a:t>
            </a:r>
            <a:endParaRPr lang="sl-SI" dirty="0"/>
          </a:p>
        </p:txBody>
      </p:sp>
      <p:sp>
        <p:nvSpPr>
          <p:cNvPr id="31" name="PoljeZBesedilom 30">
            <a:hlinkClick r:id="rId2" action="ppaction://hlinksldjump"/>
          </p:cNvPr>
          <p:cNvSpPr txBox="1"/>
          <p:nvPr/>
        </p:nvSpPr>
        <p:spPr>
          <a:xfrm>
            <a:off x="2268463" y="1458268"/>
            <a:ext cx="439248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err="1"/>
              <a:t>I</a:t>
            </a:r>
            <a:r>
              <a:rPr lang="sl-SI" dirty="0" err="1" smtClean="0"/>
              <a:t>konični</a:t>
            </a:r>
            <a:r>
              <a:rPr lang="sl-SI" dirty="0" smtClean="0"/>
              <a:t> simboli, npr. Fructal sadno drevo</a:t>
            </a:r>
            <a:endParaRPr lang="sl-SI" dirty="0"/>
          </a:p>
        </p:txBody>
      </p:sp>
      <p:sp>
        <p:nvSpPr>
          <p:cNvPr id="32" name="PoljeZBesedilom 31"/>
          <p:cNvSpPr txBox="1"/>
          <p:nvPr/>
        </p:nvSpPr>
        <p:spPr>
          <a:xfrm>
            <a:off x="3420591" y="2466380"/>
            <a:ext cx="151216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stvarnega sveta</a:t>
            </a:r>
            <a:endParaRPr lang="sl-SI" dirty="0"/>
          </a:p>
        </p:txBody>
      </p:sp>
      <p:cxnSp>
        <p:nvCxnSpPr>
          <p:cNvPr id="7" name="Raven povezovalnik 6"/>
          <p:cNvCxnSpPr/>
          <p:nvPr/>
        </p:nvCxnSpPr>
        <p:spPr>
          <a:xfrm>
            <a:off x="4183001" y="1890316"/>
            <a:ext cx="4580" cy="566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4284687" y="196232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so posnetki</a:t>
            </a:r>
            <a:endParaRPr lang="sl-SI" dirty="0"/>
          </a:p>
        </p:txBody>
      </p:sp>
      <p:sp>
        <p:nvSpPr>
          <p:cNvPr id="28" name="PoljeZBesedilom 27"/>
          <p:cNvSpPr txBox="1"/>
          <p:nvPr/>
        </p:nvSpPr>
        <p:spPr>
          <a:xfrm>
            <a:off x="3492599" y="4122564"/>
            <a:ext cx="151216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resnične</a:t>
            </a:r>
            <a:endParaRPr lang="sl-SI" dirty="0"/>
          </a:p>
        </p:txBody>
      </p:sp>
      <p:cxnSp>
        <p:nvCxnSpPr>
          <p:cNvPr id="29" name="Raven povezovalnik 28"/>
          <p:cNvCxnSpPr>
            <a:endCxn id="28" idx="0"/>
          </p:cNvCxnSpPr>
          <p:nvPr/>
        </p:nvCxnSpPr>
        <p:spPr>
          <a:xfrm flipH="1">
            <a:off x="4248683" y="3114452"/>
            <a:ext cx="6326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jeZBesedilom 29"/>
          <p:cNvSpPr txBox="1"/>
          <p:nvPr/>
        </p:nvSpPr>
        <p:spPr>
          <a:xfrm>
            <a:off x="4356695" y="339319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predstavljajo</a:t>
            </a:r>
            <a:endParaRPr lang="sl-SI" dirty="0"/>
          </a:p>
        </p:txBody>
      </p:sp>
      <p:sp>
        <p:nvSpPr>
          <p:cNvPr id="33" name="PoljeZBesedilom 32"/>
          <p:cNvSpPr txBox="1"/>
          <p:nvPr/>
        </p:nvSpPr>
        <p:spPr>
          <a:xfrm>
            <a:off x="972319" y="5697448"/>
            <a:ext cx="151216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stvari</a:t>
            </a:r>
            <a:endParaRPr lang="sl-SI" dirty="0"/>
          </a:p>
        </p:txBody>
      </p:sp>
      <p:sp>
        <p:nvSpPr>
          <p:cNvPr id="34" name="PoljeZBesedilom 33"/>
          <p:cNvSpPr txBox="1"/>
          <p:nvPr/>
        </p:nvSpPr>
        <p:spPr>
          <a:xfrm>
            <a:off x="5364807" y="5634732"/>
            <a:ext cx="151216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pojave</a:t>
            </a:r>
            <a:endParaRPr lang="sl-SI" dirty="0"/>
          </a:p>
        </p:txBody>
      </p:sp>
      <p:cxnSp>
        <p:nvCxnSpPr>
          <p:cNvPr id="3" name="Raven povezovalnik 2"/>
          <p:cNvCxnSpPr/>
          <p:nvPr/>
        </p:nvCxnSpPr>
        <p:spPr>
          <a:xfrm>
            <a:off x="1476375" y="5058668"/>
            <a:ext cx="46805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aven povezovalnik 5"/>
          <p:cNvCxnSpPr/>
          <p:nvPr/>
        </p:nvCxnSpPr>
        <p:spPr>
          <a:xfrm>
            <a:off x="1476375" y="5058668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ven povezovalnik 36"/>
          <p:cNvCxnSpPr/>
          <p:nvPr/>
        </p:nvCxnSpPr>
        <p:spPr>
          <a:xfrm>
            <a:off x="4284687" y="4482604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aven povezovalnik 39"/>
          <p:cNvCxnSpPr/>
          <p:nvPr/>
        </p:nvCxnSpPr>
        <p:spPr>
          <a:xfrm>
            <a:off x="6156895" y="5058668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oljeZBesedilom 40"/>
          <p:cNvSpPr txBox="1"/>
          <p:nvPr/>
        </p:nvSpPr>
        <p:spPr>
          <a:xfrm>
            <a:off x="2268463" y="7374676"/>
            <a:ext cx="345494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n</a:t>
            </a:r>
            <a:r>
              <a:rPr lang="sl-SI" dirty="0" smtClean="0"/>
              <a:t>jihov pomen teže spreminjamo</a:t>
            </a:r>
            <a:endParaRPr lang="sl-SI" dirty="0"/>
          </a:p>
        </p:txBody>
      </p:sp>
      <p:sp>
        <p:nvSpPr>
          <p:cNvPr id="12" name="Levi zaviti oklepaj 11"/>
          <p:cNvSpPr/>
          <p:nvPr/>
        </p:nvSpPr>
        <p:spPr>
          <a:xfrm rot="16200000">
            <a:off x="3578862" y="4280835"/>
            <a:ext cx="727574" cy="514857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7907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5151" y="738188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6. Kaj so abstraktni simboli?</a:t>
            </a:r>
            <a:endParaRPr lang="sl-SI" dirty="0"/>
          </a:p>
        </p:txBody>
      </p:sp>
      <p:sp>
        <p:nvSpPr>
          <p:cNvPr id="31" name="PoljeZBesedilom 30">
            <a:hlinkClick r:id="rId2" action="ppaction://hlinksldjump"/>
          </p:cNvPr>
          <p:cNvSpPr txBox="1"/>
          <p:nvPr/>
        </p:nvSpPr>
        <p:spPr>
          <a:xfrm>
            <a:off x="2268463" y="1458268"/>
            <a:ext cx="439248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Abstraktni simboli</a:t>
            </a:r>
            <a:endParaRPr lang="sl-SI" dirty="0"/>
          </a:p>
        </p:txBody>
      </p:sp>
      <p:cxnSp>
        <p:nvCxnSpPr>
          <p:cNvPr id="7" name="Raven povezovalnik 6"/>
          <p:cNvCxnSpPr/>
          <p:nvPr/>
        </p:nvCxnSpPr>
        <p:spPr>
          <a:xfrm>
            <a:off x="4183001" y="1890316"/>
            <a:ext cx="0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4284687" y="2097048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iso podobni</a:t>
            </a:r>
            <a:endParaRPr lang="sl-SI" dirty="0"/>
          </a:p>
        </p:txBody>
      </p:sp>
      <p:sp>
        <p:nvSpPr>
          <p:cNvPr id="28" name="PoljeZBesedilom 27"/>
          <p:cNvSpPr txBox="1"/>
          <p:nvPr/>
        </p:nvSpPr>
        <p:spPr>
          <a:xfrm>
            <a:off x="3420591" y="2754412"/>
            <a:ext cx="151216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resničnim</a:t>
            </a:r>
            <a:endParaRPr lang="sl-SI" dirty="0"/>
          </a:p>
        </p:txBody>
      </p:sp>
      <p:sp>
        <p:nvSpPr>
          <p:cNvPr id="33" name="PoljeZBesedilom 32"/>
          <p:cNvSpPr txBox="1"/>
          <p:nvPr/>
        </p:nvSpPr>
        <p:spPr>
          <a:xfrm>
            <a:off x="972319" y="4761344"/>
            <a:ext cx="151216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stvarem</a:t>
            </a:r>
            <a:endParaRPr lang="sl-SI" dirty="0"/>
          </a:p>
        </p:txBody>
      </p:sp>
      <p:sp>
        <p:nvSpPr>
          <p:cNvPr id="34" name="PoljeZBesedilom 33"/>
          <p:cNvSpPr txBox="1"/>
          <p:nvPr/>
        </p:nvSpPr>
        <p:spPr>
          <a:xfrm>
            <a:off x="5364807" y="4698628"/>
            <a:ext cx="151216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pojavom</a:t>
            </a:r>
            <a:endParaRPr lang="sl-SI" dirty="0"/>
          </a:p>
        </p:txBody>
      </p:sp>
      <p:cxnSp>
        <p:nvCxnSpPr>
          <p:cNvPr id="3" name="Raven povezovalnik 2"/>
          <p:cNvCxnSpPr/>
          <p:nvPr/>
        </p:nvCxnSpPr>
        <p:spPr>
          <a:xfrm>
            <a:off x="1476375" y="4122564"/>
            <a:ext cx="46805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aven povezovalnik 5"/>
          <p:cNvCxnSpPr/>
          <p:nvPr/>
        </p:nvCxnSpPr>
        <p:spPr>
          <a:xfrm>
            <a:off x="1476375" y="4122564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ven povezovalnik 36"/>
          <p:cNvCxnSpPr/>
          <p:nvPr/>
        </p:nvCxnSpPr>
        <p:spPr>
          <a:xfrm>
            <a:off x="4140671" y="3258468"/>
            <a:ext cx="0" cy="8434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oljeZBesedilom 40"/>
          <p:cNvSpPr txBox="1"/>
          <p:nvPr/>
        </p:nvSpPr>
        <p:spPr>
          <a:xfrm>
            <a:off x="2234613" y="7724705"/>
            <a:ext cx="345494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 komuniciranjem jim lahko vgradimo želen pomen</a:t>
            </a:r>
            <a:endParaRPr lang="sl-SI" dirty="0"/>
          </a:p>
        </p:txBody>
      </p:sp>
      <p:sp>
        <p:nvSpPr>
          <p:cNvPr id="12" name="Levi zaviti oklepaj 11"/>
          <p:cNvSpPr/>
          <p:nvPr/>
        </p:nvSpPr>
        <p:spPr>
          <a:xfrm rot="16200000">
            <a:off x="3598300" y="3064194"/>
            <a:ext cx="727574" cy="514857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cxnSp>
        <p:nvCxnSpPr>
          <p:cNvPr id="21" name="Raven povezovalnik 20"/>
          <p:cNvCxnSpPr/>
          <p:nvPr/>
        </p:nvCxnSpPr>
        <p:spPr>
          <a:xfrm>
            <a:off x="6156895" y="4122564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oljeZBesedilom 21"/>
          <p:cNvSpPr txBox="1"/>
          <p:nvPr/>
        </p:nvSpPr>
        <p:spPr>
          <a:xfrm>
            <a:off x="2387013" y="6138788"/>
            <a:ext cx="345494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s</a:t>
            </a:r>
            <a:r>
              <a:rPr lang="sl-SI" dirty="0" smtClean="0"/>
              <a:t>imboli ne nosijo prvotnega pomena</a:t>
            </a:r>
            <a:endParaRPr lang="sl-SI" dirty="0"/>
          </a:p>
        </p:txBody>
      </p:sp>
      <p:cxnSp>
        <p:nvCxnSpPr>
          <p:cNvPr id="23" name="Raven povezovalnik 22"/>
          <p:cNvCxnSpPr/>
          <p:nvPr/>
        </p:nvCxnSpPr>
        <p:spPr>
          <a:xfrm>
            <a:off x="4140671" y="6858868"/>
            <a:ext cx="0" cy="843415"/>
          </a:xfrm>
          <a:prstGeom prst="line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113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5151" y="738188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Kaj si prihranimo s predlogami?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612279" y="23413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6.8.1.1 PREDLOGA ZA DOPISE</a:t>
            </a:r>
            <a:endParaRPr lang="sl-SI" sz="2400" dirty="0"/>
          </a:p>
        </p:txBody>
      </p:sp>
      <p:sp>
        <p:nvSpPr>
          <p:cNvPr id="2" name="PoljeZBesedilom 1"/>
          <p:cNvSpPr txBox="1"/>
          <p:nvPr/>
        </p:nvSpPr>
        <p:spPr>
          <a:xfrm>
            <a:off x="1836415" y="1386260"/>
            <a:ext cx="352839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 predlogami si prihranimo čas</a:t>
            </a:r>
            <a:endParaRPr lang="sl-SI" dirty="0"/>
          </a:p>
        </p:txBody>
      </p:sp>
      <p:sp>
        <p:nvSpPr>
          <p:cNvPr id="32" name="PoljeZBesedilom 31"/>
          <p:cNvSpPr txBox="1"/>
          <p:nvPr/>
        </p:nvSpPr>
        <p:spPr>
          <a:xfrm>
            <a:off x="972319" y="2601104"/>
            <a:ext cx="158417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ri oblikovanju</a:t>
            </a:r>
            <a:endParaRPr lang="sl-SI" dirty="0"/>
          </a:p>
        </p:txBody>
      </p:sp>
      <p:sp>
        <p:nvSpPr>
          <p:cNvPr id="35" name="PoljeZBesedilom 34"/>
          <p:cNvSpPr txBox="1"/>
          <p:nvPr/>
        </p:nvSpPr>
        <p:spPr>
          <a:xfrm>
            <a:off x="5004767" y="2610396"/>
            <a:ext cx="100811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izdelavi</a:t>
            </a:r>
            <a:endParaRPr lang="sl-SI" dirty="0"/>
          </a:p>
        </p:txBody>
      </p:sp>
      <p:sp>
        <p:nvSpPr>
          <p:cNvPr id="36" name="PoljeZBesedilom 35"/>
          <p:cNvSpPr txBox="1"/>
          <p:nvPr/>
        </p:nvSpPr>
        <p:spPr>
          <a:xfrm>
            <a:off x="2812107" y="2601104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oslovnih dopisov</a:t>
            </a:r>
            <a:endParaRPr lang="sl-SI" dirty="0"/>
          </a:p>
        </p:txBody>
      </p:sp>
      <p:cxnSp>
        <p:nvCxnSpPr>
          <p:cNvPr id="37" name="Raven povezovalnik 36"/>
          <p:cNvCxnSpPr/>
          <p:nvPr/>
        </p:nvCxnSpPr>
        <p:spPr>
          <a:xfrm>
            <a:off x="1476375" y="2106340"/>
            <a:ext cx="4211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aven povezovalnik 37"/>
          <p:cNvCxnSpPr/>
          <p:nvPr/>
        </p:nvCxnSpPr>
        <p:spPr>
          <a:xfrm>
            <a:off x="1476375" y="210634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aven povezovalnik 38"/>
          <p:cNvCxnSpPr/>
          <p:nvPr/>
        </p:nvCxnSpPr>
        <p:spPr>
          <a:xfrm>
            <a:off x="5652839" y="210634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ven povezovalnik 41"/>
          <p:cNvCxnSpPr/>
          <p:nvPr/>
        </p:nvCxnSpPr>
        <p:spPr>
          <a:xfrm>
            <a:off x="3564607" y="1755592"/>
            <a:ext cx="0" cy="350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1908423" y="4257288"/>
            <a:ext cx="302433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d</a:t>
            </a:r>
            <a:r>
              <a:rPr lang="sl-SI" dirty="0" smtClean="0"/>
              <a:t>el celostne grafične podobe</a:t>
            </a:r>
            <a:endParaRPr lang="sl-SI" dirty="0"/>
          </a:p>
        </p:txBody>
      </p:sp>
      <p:sp>
        <p:nvSpPr>
          <p:cNvPr id="12" name="Desni zaviti oklepaj 11"/>
          <p:cNvSpPr/>
          <p:nvPr/>
        </p:nvSpPr>
        <p:spPr>
          <a:xfrm rot="5400000">
            <a:off x="2943497" y="1133982"/>
            <a:ext cx="954187" cy="489654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44" name="PoljeZBesedilom 43"/>
          <p:cNvSpPr txBox="1"/>
          <p:nvPr/>
        </p:nvSpPr>
        <p:spPr>
          <a:xfrm>
            <a:off x="767551" y="4905360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Kaj mora biti na vseh sporočilih, ki jih podjetje pošlje naslovniku?</a:t>
            </a:r>
            <a:endParaRPr lang="sl-SI" dirty="0"/>
          </a:p>
        </p:txBody>
      </p:sp>
      <p:cxnSp>
        <p:nvCxnSpPr>
          <p:cNvPr id="45" name="Raven povezovalnik 44"/>
          <p:cNvCxnSpPr/>
          <p:nvPr/>
        </p:nvCxnSpPr>
        <p:spPr>
          <a:xfrm>
            <a:off x="654186" y="9715285"/>
            <a:ext cx="469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oljeZBesedilom 45">
            <a:hlinkClick r:id="rId2" action="ppaction://hlinksldjump"/>
          </p:cNvPr>
          <p:cNvSpPr txBox="1"/>
          <p:nvPr/>
        </p:nvSpPr>
        <p:spPr>
          <a:xfrm>
            <a:off x="612279" y="5346700"/>
            <a:ext cx="3240360" cy="369332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Na vseh sporočilih morajo biti</a:t>
            </a:r>
            <a:endParaRPr lang="sl-SI" dirty="0"/>
          </a:p>
        </p:txBody>
      </p:sp>
      <p:cxnSp>
        <p:nvCxnSpPr>
          <p:cNvPr id="47" name="Raven povezovalnik 46"/>
          <p:cNvCxnSpPr/>
          <p:nvPr/>
        </p:nvCxnSpPr>
        <p:spPr>
          <a:xfrm>
            <a:off x="612279" y="5716032"/>
            <a:ext cx="0" cy="45753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oljeZBesedilom 48"/>
          <p:cNvSpPr txBox="1"/>
          <p:nvPr/>
        </p:nvSpPr>
        <p:spPr>
          <a:xfrm>
            <a:off x="1123674" y="5850756"/>
            <a:ext cx="2229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c</a:t>
            </a:r>
            <a:r>
              <a:rPr lang="sl-SI" dirty="0" smtClean="0"/>
              <a:t>elotna firma</a:t>
            </a:r>
            <a:endParaRPr lang="sl-SI" dirty="0"/>
          </a:p>
        </p:txBody>
      </p:sp>
      <p:cxnSp>
        <p:nvCxnSpPr>
          <p:cNvPr id="52" name="Raven povezovalnik 51"/>
          <p:cNvCxnSpPr/>
          <p:nvPr/>
        </p:nvCxnSpPr>
        <p:spPr>
          <a:xfrm>
            <a:off x="612279" y="6098138"/>
            <a:ext cx="469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PoljeZBesedilom 52"/>
          <p:cNvSpPr txBox="1"/>
          <p:nvPr/>
        </p:nvSpPr>
        <p:spPr>
          <a:xfrm>
            <a:off x="1153775" y="6426820"/>
            <a:ext cx="2229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sedež podjetja</a:t>
            </a:r>
            <a:endParaRPr lang="sl-SI" dirty="0"/>
          </a:p>
        </p:txBody>
      </p:sp>
      <p:cxnSp>
        <p:nvCxnSpPr>
          <p:cNvPr id="60" name="Raven povezovalnik 59"/>
          <p:cNvCxnSpPr/>
          <p:nvPr/>
        </p:nvCxnSpPr>
        <p:spPr>
          <a:xfrm>
            <a:off x="612279" y="6674202"/>
            <a:ext cx="469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PoljeZBesedilom 60"/>
          <p:cNvSpPr txBox="1"/>
          <p:nvPr/>
        </p:nvSpPr>
        <p:spPr>
          <a:xfrm>
            <a:off x="1153775" y="7002884"/>
            <a:ext cx="413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s</a:t>
            </a:r>
            <a:r>
              <a:rPr lang="sl-SI" dirty="0" smtClean="0"/>
              <a:t>odišče, pri katerem je družba vpisana</a:t>
            </a:r>
            <a:endParaRPr lang="sl-SI" dirty="0"/>
          </a:p>
        </p:txBody>
      </p:sp>
      <p:cxnSp>
        <p:nvCxnSpPr>
          <p:cNvPr id="67" name="Raven povezovalnik 66"/>
          <p:cNvCxnSpPr/>
          <p:nvPr/>
        </p:nvCxnSpPr>
        <p:spPr>
          <a:xfrm>
            <a:off x="612279" y="7250266"/>
            <a:ext cx="469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PoljeZBesedilom 67"/>
          <p:cNvSpPr txBox="1"/>
          <p:nvPr/>
        </p:nvSpPr>
        <p:spPr>
          <a:xfrm>
            <a:off x="1153775" y="7578948"/>
            <a:ext cx="3850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številka registrskega vpisa</a:t>
            </a:r>
            <a:endParaRPr lang="sl-SI" dirty="0"/>
          </a:p>
        </p:txBody>
      </p:sp>
      <p:cxnSp>
        <p:nvCxnSpPr>
          <p:cNvPr id="69" name="Raven povezovalnik 68"/>
          <p:cNvCxnSpPr/>
          <p:nvPr/>
        </p:nvCxnSpPr>
        <p:spPr>
          <a:xfrm>
            <a:off x="612279" y="7826330"/>
            <a:ext cx="469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PoljeZBesedilom 69"/>
          <p:cNvSpPr txBox="1"/>
          <p:nvPr/>
        </p:nvSpPr>
        <p:spPr>
          <a:xfrm>
            <a:off x="1153775" y="8227020"/>
            <a:ext cx="6155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i</a:t>
            </a:r>
            <a:r>
              <a:rPr lang="sl-SI" dirty="0" smtClean="0"/>
              <a:t>me in priimek predsednika nadzornega sveta, če obstaja</a:t>
            </a:r>
            <a:endParaRPr lang="sl-SI" dirty="0"/>
          </a:p>
        </p:txBody>
      </p:sp>
      <p:cxnSp>
        <p:nvCxnSpPr>
          <p:cNvPr id="71" name="Raven povezovalnik 70"/>
          <p:cNvCxnSpPr/>
          <p:nvPr/>
        </p:nvCxnSpPr>
        <p:spPr>
          <a:xfrm>
            <a:off x="612279" y="8474402"/>
            <a:ext cx="469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PoljeZBesedilom 71"/>
          <p:cNvSpPr txBox="1"/>
          <p:nvPr/>
        </p:nvSpPr>
        <p:spPr>
          <a:xfrm>
            <a:off x="1153775" y="8875092"/>
            <a:ext cx="572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z</a:t>
            </a:r>
            <a:r>
              <a:rPr lang="sl-SI" dirty="0" smtClean="0"/>
              <a:t>nesek osnovnega kapitala pri </a:t>
            </a:r>
            <a:r>
              <a:rPr lang="sl-SI" dirty="0" err="1" smtClean="0"/>
              <a:t>d.o.o</a:t>
            </a:r>
            <a:r>
              <a:rPr lang="sl-SI" dirty="0" smtClean="0"/>
              <a:t>. in </a:t>
            </a:r>
            <a:r>
              <a:rPr lang="sl-SI" dirty="0" err="1" smtClean="0"/>
              <a:t>d.d</a:t>
            </a:r>
            <a:r>
              <a:rPr lang="sl-SI" dirty="0" smtClean="0"/>
              <a:t>.</a:t>
            </a:r>
            <a:endParaRPr lang="sl-SI" dirty="0"/>
          </a:p>
        </p:txBody>
      </p:sp>
      <p:cxnSp>
        <p:nvCxnSpPr>
          <p:cNvPr id="73" name="Raven povezovalnik 72"/>
          <p:cNvCxnSpPr/>
          <p:nvPr/>
        </p:nvCxnSpPr>
        <p:spPr>
          <a:xfrm>
            <a:off x="612279" y="9122474"/>
            <a:ext cx="469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PoljeZBesedilom 73"/>
          <p:cNvSpPr txBox="1"/>
          <p:nvPr/>
        </p:nvSpPr>
        <p:spPr>
          <a:xfrm>
            <a:off x="1195681" y="9451156"/>
            <a:ext cx="5177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z</a:t>
            </a:r>
            <a:r>
              <a:rPr lang="sl-SI" dirty="0" smtClean="0"/>
              <a:t>nesek vplačanih vložkov</a:t>
            </a:r>
            <a:endParaRPr lang="sl-SI" dirty="0"/>
          </a:p>
        </p:txBody>
      </p:sp>
      <p:cxnSp>
        <p:nvCxnSpPr>
          <p:cNvPr id="75" name="Raven povezovalnik 74"/>
          <p:cNvCxnSpPr/>
          <p:nvPr/>
        </p:nvCxnSpPr>
        <p:spPr>
          <a:xfrm>
            <a:off x="612279" y="10291349"/>
            <a:ext cx="469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PoljeZBesedilom 75"/>
          <p:cNvSpPr txBox="1"/>
          <p:nvPr/>
        </p:nvSpPr>
        <p:spPr>
          <a:xfrm>
            <a:off x="1153774" y="10027220"/>
            <a:ext cx="5177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davčna številka, številka TRR in banka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3211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5151" y="594172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Kaj je poslovna vizitka?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612279" y="9011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6.8.1.2 POSLOVNA VIZITKA</a:t>
            </a:r>
            <a:endParaRPr lang="sl-SI" sz="2400" dirty="0"/>
          </a:p>
        </p:txBody>
      </p:sp>
      <p:sp>
        <p:nvSpPr>
          <p:cNvPr id="2" name="PoljeZBesedilom 1"/>
          <p:cNvSpPr txBox="1"/>
          <p:nvPr/>
        </p:nvSpPr>
        <p:spPr>
          <a:xfrm>
            <a:off x="1836415" y="954212"/>
            <a:ext cx="352839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Poslovna vizitka</a:t>
            </a:r>
            <a:endParaRPr lang="sl-SI" dirty="0"/>
          </a:p>
        </p:txBody>
      </p:sp>
      <p:cxnSp>
        <p:nvCxnSpPr>
          <p:cNvPr id="42" name="Raven povezovalnik 41"/>
          <p:cNvCxnSpPr/>
          <p:nvPr/>
        </p:nvCxnSpPr>
        <p:spPr>
          <a:xfrm>
            <a:off x="3564607" y="1395552"/>
            <a:ext cx="0" cy="4947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oljeZBesedilom 33"/>
          <p:cNvSpPr txBox="1"/>
          <p:nvPr/>
        </p:nvSpPr>
        <p:spPr>
          <a:xfrm>
            <a:off x="1836415" y="1881024"/>
            <a:ext cx="352839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pripomoček za učinkovito</a:t>
            </a:r>
            <a:endParaRPr lang="sl-SI" dirty="0"/>
          </a:p>
        </p:txBody>
      </p:sp>
      <p:sp>
        <p:nvSpPr>
          <p:cNvPr id="40" name="PoljeZBesedilom 39"/>
          <p:cNvSpPr txBox="1"/>
          <p:nvPr/>
        </p:nvSpPr>
        <p:spPr>
          <a:xfrm>
            <a:off x="972319" y="3186460"/>
            <a:ext cx="158417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družabno</a:t>
            </a:r>
            <a:endParaRPr lang="sl-SI" dirty="0"/>
          </a:p>
        </p:txBody>
      </p:sp>
      <p:sp>
        <p:nvSpPr>
          <p:cNvPr id="41" name="PoljeZBesedilom 40"/>
          <p:cNvSpPr txBox="1"/>
          <p:nvPr/>
        </p:nvSpPr>
        <p:spPr>
          <a:xfrm>
            <a:off x="5004767" y="3249176"/>
            <a:ext cx="129614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poslovno</a:t>
            </a:r>
            <a:endParaRPr lang="sl-SI" dirty="0"/>
          </a:p>
        </p:txBody>
      </p:sp>
      <p:cxnSp>
        <p:nvCxnSpPr>
          <p:cNvPr id="43" name="Raven povezovalnik 42"/>
          <p:cNvCxnSpPr/>
          <p:nvPr/>
        </p:nvCxnSpPr>
        <p:spPr>
          <a:xfrm>
            <a:off x="1476375" y="2745120"/>
            <a:ext cx="4211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aven povezovalnik 47"/>
          <p:cNvCxnSpPr/>
          <p:nvPr/>
        </p:nvCxnSpPr>
        <p:spPr>
          <a:xfrm>
            <a:off x="1476375" y="274512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aven povezovalnik 49"/>
          <p:cNvCxnSpPr/>
          <p:nvPr/>
        </p:nvCxnSpPr>
        <p:spPr>
          <a:xfrm>
            <a:off x="5652839" y="274512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aven povezovalnik 50"/>
          <p:cNvCxnSpPr/>
          <p:nvPr/>
        </p:nvCxnSpPr>
        <p:spPr>
          <a:xfrm>
            <a:off x="3564607" y="2250356"/>
            <a:ext cx="0" cy="422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PoljeZBesedilom 53"/>
          <p:cNvSpPr txBox="1"/>
          <p:nvPr/>
        </p:nvSpPr>
        <p:spPr>
          <a:xfrm>
            <a:off x="3060551" y="320763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komuniciranje</a:t>
            </a:r>
            <a:endParaRPr lang="sl-SI" dirty="0"/>
          </a:p>
        </p:txBody>
      </p:sp>
      <p:sp>
        <p:nvSpPr>
          <p:cNvPr id="55" name="PoljeZBesedilom 54"/>
          <p:cNvSpPr txBox="1"/>
          <p:nvPr/>
        </p:nvSpPr>
        <p:spPr>
          <a:xfrm>
            <a:off x="1116335" y="4752052"/>
            <a:ext cx="496855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kakovostnem papirju standardne velikosti 8 x 5 cm</a:t>
            </a:r>
            <a:endParaRPr lang="sl-SI" dirty="0"/>
          </a:p>
        </p:txBody>
      </p:sp>
      <p:sp>
        <p:nvSpPr>
          <p:cNvPr id="56" name="Desni zaviti oklepaj 55"/>
          <p:cNvSpPr/>
          <p:nvPr/>
        </p:nvSpPr>
        <p:spPr>
          <a:xfrm rot="5400000">
            <a:off x="2943497" y="1575322"/>
            <a:ext cx="954187" cy="489654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" name="PoljeZBesedilom 7"/>
          <p:cNvSpPr txBox="1"/>
          <p:nvPr/>
        </p:nvSpPr>
        <p:spPr>
          <a:xfrm>
            <a:off x="3736468" y="413238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natisnjena</a:t>
            </a:r>
            <a:endParaRPr lang="sl-SI" dirty="0"/>
          </a:p>
        </p:txBody>
      </p:sp>
      <p:sp>
        <p:nvSpPr>
          <p:cNvPr id="57" name="PoljeZBesedilom 56"/>
          <p:cNvSpPr txBox="1"/>
          <p:nvPr/>
        </p:nvSpPr>
        <p:spPr>
          <a:xfrm>
            <a:off x="612279" y="5274692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Kateri 2 vrsti vizitk poznamo in kakšne so njune lastnosti?</a:t>
            </a:r>
            <a:endParaRPr lang="sl-SI" dirty="0"/>
          </a:p>
        </p:txBody>
      </p:sp>
      <p:sp>
        <p:nvSpPr>
          <p:cNvPr id="58" name="PoljeZBesedilom 57"/>
          <p:cNvSpPr txBox="1"/>
          <p:nvPr/>
        </p:nvSpPr>
        <p:spPr>
          <a:xfrm>
            <a:off x="1044327" y="6642844"/>
            <a:ext cx="2304256" cy="36933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oslovne vizitke</a:t>
            </a:r>
            <a:endParaRPr lang="sl-SI" dirty="0"/>
          </a:p>
        </p:txBody>
      </p:sp>
      <p:sp>
        <p:nvSpPr>
          <p:cNvPr id="59" name="PoljeZBesedilom 58"/>
          <p:cNvSpPr txBox="1"/>
          <p:nvPr/>
        </p:nvSpPr>
        <p:spPr>
          <a:xfrm>
            <a:off x="4428703" y="6705560"/>
            <a:ext cx="1512168" cy="378124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o</a:t>
            </a:r>
            <a:r>
              <a:rPr lang="sl-SI" dirty="0" smtClean="0"/>
              <a:t>sebne vizitke</a:t>
            </a:r>
            <a:endParaRPr lang="sl-SI" dirty="0"/>
          </a:p>
        </p:txBody>
      </p:sp>
      <p:cxnSp>
        <p:nvCxnSpPr>
          <p:cNvPr id="62" name="Raven povezovalnik 61"/>
          <p:cNvCxnSpPr/>
          <p:nvPr/>
        </p:nvCxnSpPr>
        <p:spPr>
          <a:xfrm>
            <a:off x="2268463" y="6201504"/>
            <a:ext cx="2880320" cy="92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Raven povezovalnik 62"/>
          <p:cNvCxnSpPr/>
          <p:nvPr/>
        </p:nvCxnSpPr>
        <p:spPr>
          <a:xfrm>
            <a:off x="3492599" y="5788040"/>
            <a:ext cx="0" cy="422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Raven povezovalnik 63"/>
          <p:cNvCxnSpPr/>
          <p:nvPr/>
        </p:nvCxnSpPr>
        <p:spPr>
          <a:xfrm>
            <a:off x="2268463" y="6220088"/>
            <a:ext cx="0" cy="422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aven povezovalnik 64"/>
          <p:cNvCxnSpPr/>
          <p:nvPr/>
        </p:nvCxnSpPr>
        <p:spPr>
          <a:xfrm>
            <a:off x="5148783" y="6210796"/>
            <a:ext cx="0" cy="422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Raven povezovalnik 65"/>
          <p:cNvCxnSpPr/>
          <p:nvPr/>
        </p:nvCxnSpPr>
        <p:spPr>
          <a:xfrm>
            <a:off x="1332359" y="7497648"/>
            <a:ext cx="3024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Raven povezovalnik 76"/>
          <p:cNvCxnSpPr/>
          <p:nvPr/>
        </p:nvCxnSpPr>
        <p:spPr>
          <a:xfrm>
            <a:off x="2296308" y="7002884"/>
            <a:ext cx="0" cy="422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Raven povezovalnik 77"/>
          <p:cNvCxnSpPr/>
          <p:nvPr/>
        </p:nvCxnSpPr>
        <p:spPr>
          <a:xfrm>
            <a:off x="1332359" y="7506940"/>
            <a:ext cx="0" cy="422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Raven povezovalnik 78"/>
          <p:cNvCxnSpPr/>
          <p:nvPr/>
        </p:nvCxnSpPr>
        <p:spPr>
          <a:xfrm>
            <a:off x="4356695" y="7506940"/>
            <a:ext cx="0" cy="422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PoljeZBesedilom 79"/>
          <p:cNvSpPr txBox="1"/>
          <p:nvPr/>
        </p:nvSpPr>
        <p:spPr>
          <a:xfrm>
            <a:off x="108223" y="7929696"/>
            <a:ext cx="2304256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namenjene domačim p. partnerjem</a:t>
            </a:r>
            <a:endParaRPr lang="sl-SI" dirty="0"/>
          </a:p>
        </p:txBody>
      </p:sp>
      <p:sp>
        <p:nvSpPr>
          <p:cNvPr id="81" name="PoljeZBesedilom 80"/>
          <p:cNvSpPr txBox="1"/>
          <p:nvPr/>
        </p:nvSpPr>
        <p:spPr>
          <a:xfrm>
            <a:off x="2988543" y="7938988"/>
            <a:ext cx="2520280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namenjene tujim p. partnerjem (angl. jezik)</a:t>
            </a:r>
            <a:endParaRPr lang="sl-SI" dirty="0"/>
          </a:p>
        </p:txBody>
      </p:sp>
      <p:cxnSp>
        <p:nvCxnSpPr>
          <p:cNvPr id="82" name="Raven povezovalnik 81"/>
          <p:cNvCxnSpPr/>
          <p:nvPr/>
        </p:nvCxnSpPr>
        <p:spPr>
          <a:xfrm>
            <a:off x="108223" y="8587060"/>
            <a:ext cx="0" cy="21063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PoljeZBesedilom 82"/>
          <p:cNvSpPr txBox="1"/>
          <p:nvPr/>
        </p:nvSpPr>
        <p:spPr>
          <a:xfrm>
            <a:off x="619618" y="8577768"/>
            <a:ext cx="2229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i</a:t>
            </a:r>
            <a:r>
              <a:rPr lang="sl-SI" dirty="0" smtClean="0"/>
              <a:t>me, logotip podjetja</a:t>
            </a:r>
            <a:endParaRPr lang="sl-SI" dirty="0"/>
          </a:p>
        </p:txBody>
      </p:sp>
      <p:cxnSp>
        <p:nvCxnSpPr>
          <p:cNvPr id="84" name="Raven povezovalnik 83"/>
          <p:cNvCxnSpPr/>
          <p:nvPr/>
        </p:nvCxnSpPr>
        <p:spPr>
          <a:xfrm>
            <a:off x="108223" y="8825150"/>
            <a:ext cx="469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PoljeZBesedilom 84"/>
          <p:cNvSpPr txBox="1"/>
          <p:nvPr/>
        </p:nvSpPr>
        <p:spPr>
          <a:xfrm>
            <a:off x="649719" y="9153832"/>
            <a:ext cx="2229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Ime in priimek osebe</a:t>
            </a:r>
            <a:endParaRPr lang="sl-SI" dirty="0"/>
          </a:p>
        </p:txBody>
      </p:sp>
      <p:cxnSp>
        <p:nvCxnSpPr>
          <p:cNvPr id="86" name="Raven povezovalnik 85"/>
          <p:cNvCxnSpPr/>
          <p:nvPr/>
        </p:nvCxnSpPr>
        <p:spPr>
          <a:xfrm>
            <a:off x="108223" y="9401214"/>
            <a:ext cx="469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PoljeZBesedilom 86"/>
          <p:cNvSpPr txBox="1"/>
          <p:nvPr/>
        </p:nvSpPr>
        <p:spPr>
          <a:xfrm>
            <a:off x="649719" y="9729896"/>
            <a:ext cx="413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poklic, položaj oz. funkcija</a:t>
            </a:r>
            <a:endParaRPr lang="sl-SI" dirty="0"/>
          </a:p>
        </p:txBody>
      </p:sp>
      <p:cxnSp>
        <p:nvCxnSpPr>
          <p:cNvPr id="88" name="Raven povezovalnik 87"/>
          <p:cNvCxnSpPr/>
          <p:nvPr/>
        </p:nvCxnSpPr>
        <p:spPr>
          <a:xfrm>
            <a:off x="108223" y="9977278"/>
            <a:ext cx="469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PoljeZBesedilom 88"/>
          <p:cNvSpPr txBox="1"/>
          <p:nvPr/>
        </p:nvSpPr>
        <p:spPr>
          <a:xfrm>
            <a:off x="649719" y="10305960"/>
            <a:ext cx="3850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aslov, telefon, faks, elektronska pošta</a:t>
            </a:r>
            <a:endParaRPr lang="sl-SI" dirty="0"/>
          </a:p>
        </p:txBody>
      </p:sp>
      <p:cxnSp>
        <p:nvCxnSpPr>
          <p:cNvPr id="90" name="Raven povezovalnik 89"/>
          <p:cNvCxnSpPr/>
          <p:nvPr/>
        </p:nvCxnSpPr>
        <p:spPr>
          <a:xfrm>
            <a:off x="108223" y="10553342"/>
            <a:ext cx="469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Raven povezovalnik 90"/>
          <p:cNvCxnSpPr/>
          <p:nvPr/>
        </p:nvCxnSpPr>
        <p:spPr>
          <a:xfrm>
            <a:off x="2988543" y="8596352"/>
            <a:ext cx="0" cy="9268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PoljeZBesedilom 95"/>
          <p:cNvSpPr txBox="1"/>
          <p:nvPr/>
        </p:nvSpPr>
        <p:spPr>
          <a:xfrm>
            <a:off x="3530039" y="8659068"/>
            <a:ext cx="413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funkcija v angl. jeziku</a:t>
            </a:r>
            <a:endParaRPr lang="sl-SI" dirty="0"/>
          </a:p>
        </p:txBody>
      </p:sp>
      <p:cxnSp>
        <p:nvCxnSpPr>
          <p:cNvPr id="97" name="Raven povezovalnik 96"/>
          <p:cNvCxnSpPr/>
          <p:nvPr/>
        </p:nvCxnSpPr>
        <p:spPr>
          <a:xfrm>
            <a:off x="2988543" y="8906450"/>
            <a:ext cx="469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PoljeZBesedilom 97"/>
          <p:cNvSpPr txBox="1"/>
          <p:nvPr/>
        </p:nvSpPr>
        <p:spPr>
          <a:xfrm>
            <a:off x="3530039" y="9235132"/>
            <a:ext cx="3850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tel. št. zavrteti </a:t>
            </a:r>
            <a:r>
              <a:rPr lang="sl-SI" dirty="0" err="1" smtClean="0"/>
              <a:t>klicajoči</a:t>
            </a:r>
            <a:r>
              <a:rPr lang="sl-SI" dirty="0" smtClean="0"/>
              <a:t> </a:t>
            </a:r>
            <a:r>
              <a:rPr lang="sl-SI" sz="1400" dirty="0" smtClean="0"/>
              <a:t>(00386 223 235 10)</a:t>
            </a:r>
            <a:endParaRPr lang="sl-SI" sz="1400" dirty="0"/>
          </a:p>
        </p:txBody>
      </p:sp>
      <p:cxnSp>
        <p:nvCxnSpPr>
          <p:cNvPr id="99" name="Raven povezovalnik 98"/>
          <p:cNvCxnSpPr/>
          <p:nvPr/>
        </p:nvCxnSpPr>
        <p:spPr>
          <a:xfrm>
            <a:off x="2916535" y="9482514"/>
            <a:ext cx="469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PoljeZBesedilom 99"/>
          <p:cNvSpPr txBox="1"/>
          <p:nvPr/>
        </p:nvSpPr>
        <p:spPr>
          <a:xfrm>
            <a:off x="4788743" y="7074892"/>
            <a:ext cx="2229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ime in priimek osebe</a:t>
            </a:r>
            <a:endParaRPr lang="sl-SI" dirty="0"/>
          </a:p>
        </p:txBody>
      </p:sp>
      <p:cxnSp>
        <p:nvCxnSpPr>
          <p:cNvPr id="101" name="Raven povezovalnik 100"/>
          <p:cNvCxnSpPr/>
          <p:nvPr/>
        </p:nvCxnSpPr>
        <p:spPr>
          <a:xfrm>
            <a:off x="4428703" y="729091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Raven povezovalnik 107"/>
          <p:cNvCxnSpPr/>
          <p:nvPr/>
        </p:nvCxnSpPr>
        <p:spPr>
          <a:xfrm>
            <a:off x="4428703" y="7074892"/>
            <a:ext cx="0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PoljeZBesedilom 108"/>
          <p:cNvSpPr txBox="1"/>
          <p:nvPr/>
        </p:nvSpPr>
        <p:spPr>
          <a:xfrm>
            <a:off x="4788743" y="7497648"/>
            <a:ext cx="2636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naslov, tel., GSM, e-pošta</a:t>
            </a:r>
            <a:endParaRPr lang="sl-SI" dirty="0"/>
          </a:p>
        </p:txBody>
      </p:sp>
      <p:cxnSp>
        <p:nvCxnSpPr>
          <p:cNvPr id="110" name="Raven povezovalnik 109"/>
          <p:cNvCxnSpPr/>
          <p:nvPr/>
        </p:nvCxnSpPr>
        <p:spPr>
          <a:xfrm>
            <a:off x="4428703" y="771367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PoljeZBesedilom 110"/>
          <p:cNvSpPr txBox="1"/>
          <p:nvPr/>
        </p:nvSpPr>
        <p:spPr>
          <a:xfrm>
            <a:off x="5220791" y="6273512"/>
            <a:ext cx="2340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avedeni </a:t>
            </a:r>
            <a:r>
              <a:rPr lang="sl-SI" dirty="0" err="1" smtClean="0"/>
              <a:t>zas</a:t>
            </a:r>
            <a:r>
              <a:rPr lang="sl-SI" dirty="0" smtClean="0"/>
              <a:t>. podatki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54770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5151" y="594172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Kaj je oglaševanje?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612279" y="9011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6.8.2 </a:t>
            </a:r>
            <a:r>
              <a:rPr lang="sl-SI" sz="2400" dirty="0" smtClean="0">
                <a:solidFill>
                  <a:srgbClr val="FF0000"/>
                </a:solidFill>
                <a:hlinkClick r:id="rId2"/>
              </a:rPr>
              <a:t>OGLAŠEVANJE</a:t>
            </a:r>
            <a:endParaRPr lang="sl-SI" sz="2400" dirty="0">
              <a:solidFill>
                <a:srgbClr val="FF0000"/>
              </a:solidFill>
            </a:endParaRPr>
          </a:p>
        </p:txBody>
      </p:sp>
      <p:sp>
        <p:nvSpPr>
          <p:cNvPr id="2" name="PoljeZBesedilom 1"/>
          <p:cNvSpPr txBox="1"/>
          <p:nvPr/>
        </p:nvSpPr>
        <p:spPr>
          <a:xfrm>
            <a:off x="1836415" y="954212"/>
            <a:ext cx="352839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Oglaševanje</a:t>
            </a:r>
            <a:endParaRPr lang="sl-SI" dirty="0"/>
          </a:p>
        </p:txBody>
      </p:sp>
      <p:cxnSp>
        <p:nvCxnSpPr>
          <p:cNvPr id="42" name="Raven povezovalnik 41"/>
          <p:cNvCxnSpPr/>
          <p:nvPr/>
        </p:nvCxnSpPr>
        <p:spPr>
          <a:xfrm>
            <a:off x="3564607" y="1395552"/>
            <a:ext cx="0" cy="4947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oljeZBesedilom 33"/>
          <p:cNvSpPr txBox="1"/>
          <p:nvPr/>
        </p:nvSpPr>
        <p:spPr>
          <a:xfrm>
            <a:off x="1836415" y="1881024"/>
            <a:ext cx="352839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plačana oblika</a:t>
            </a:r>
            <a:endParaRPr lang="sl-SI" dirty="0"/>
          </a:p>
        </p:txBody>
      </p:sp>
      <p:sp>
        <p:nvSpPr>
          <p:cNvPr id="40" name="PoljeZBesedilom 39"/>
          <p:cNvSpPr txBox="1"/>
          <p:nvPr/>
        </p:nvSpPr>
        <p:spPr>
          <a:xfrm>
            <a:off x="972319" y="3186460"/>
            <a:ext cx="158417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izdelka</a:t>
            </a:r>
            <a:endParaRPr lang="sl-SI" dirty="0"/>
          </a:p>
        </p:txBody>
      </p:sp>
      <p:sp>
        <p:nvSpPr>
          <p:cNvPr id="41" name="PoljeZBesedilom 40"/>
          <p:cNvSpPr txBox="1"/>
          <p:nvPr/>
        </p:nvSpPr>
        <p:spPr>
          <a:xfrm>
            <a:off x="5004767" y="3249176"/>
            <a:ext cx="129614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ideje</a:t>
            </a:r>
            <a:endParaRPr lang="sl-SI" dirty="0"/>
          </a:p>
        </p:txBody>
      </p:sp>
      <p:cxnSp>
        <p:nvCxnSpPr>
          <p:cNvPr id="43" name="Raven povezovalnik 42"/>
          <p:cNvCxnSpPr/>
          <p:nvPr/>
        </p:nvCxnSpPr>
        <p:spPr>
          <a:xfrm>
            <a:off x="1476375" y="2745120"/>
            <a:ext cx="4211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aven povezovalnik 47"/>
          <p:cNvCxnSpPr/>
          <p:nvPr/>
        </p:nvCxnSpPr>
        <p:spPr>
          <a:xfrm>
            <a:off x="1476375" y="274512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aven povezovalnik 49"/>
          <p:cNvCxnSpPr/>
          <p:nvPr/>
        </p:nvCxnSpPr>
        <p:spPr>
          <a:xfrm>
            <a:off x="5652839" y="274512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aven povezovalnik 50"/>
          <p:cNvCxnSpPr/>
          <p:nvPr/>
        </p:nvCxnSpPr>
        <p:spPr>
          <a:xfrm>
            <a:off x="3564607" y="2250356"/>
            <a:ext cx="0" cy="422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PoljeZBesedilom 53"/>
          <p:cNvSpPr txBox="1"/>
          <p:nvPr/>
        </p:nvSpPr>
        <p:spPr>
          <a:xfrm>
            <a:off x="3060551" y="3207638"/>
            <a:ext cx="1049913" cy="36727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storitve</a:t>
            </a:r>
            <a:endParaRPr lang="sl-SI" dirty="0"/>
          </a:p>
        </p:txBody>
      </p:sp>
      <p:sp>
        <p:nvSpPr>
          <p:cNvPr id="55" name="PoljeZBesedilom 54"/>
          <p:cNvSpPr txBox="1"/>
          <p:nvPr/>
        </p:nvSpPr>
        <p:spPr>
          <a:xfrm>
            <a:off x="3018750" y="4594414"/>
            <a:ext cx="1091714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medijih</a:t>
            </a:r>
            <a:endParaRPr lang="sl-SI" dirty="0"/>
          </a:p>
        </p:txBody>
      </p:sp>
      <p:sp>
        <p:nvSpPr>
          <p:cNvPr id="56" name="Desni zaviti oklepaj 55"/>
          <p:cNvSpPr/>
          <p:nvPr/>
        </p:nvSpPr>
        <p:spPr>
          <a:xfrm rot="5400000">
            <a:off x="2943497" y="1575322"/>
            <a:ext cx="954187" cy="489654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57" name="PoljeZBesedilom 56"/>
          <p:cNvSpPr txBox="1"/>
          <p:nvPr/>
        </p:nvSpPr>
        <p:spPr>
          <a:xfrm>
            <a:off x="612279" y="5274692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Kaj želi podjetje z oglasi doseči?</a:t>
            </a:r>
            <a:endParaRPr lang="sl-SI" dirty="0"/>
          </a:p>
        </p:txBody>
      </p:sp>
      <p:cxnSp>
        <p:nvCxnSpPr>
          <p:cNvPr id="52" name="Raven povezovalnik 51"/>
          <p:cNvCxnSpPr/>
          <p:nvPr/>
        </p:nvCxnSpPr>
        <p:spPr>
          <a:xfrm>
            <a:off x="3564607" y="2763704"/>
            <a:ext cx="0" cy="422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PoljeZBesedilom 52"/>
          <p:cNvSpPr txBox="1"/>
          <p:nvPr/>
        </p:nvSpPr>
        <p:spPr>
          <a:xfrm>
            <a:off x="1908424" y="5873670"/>
            <a:ext cx="352839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 oglasi podjetje</a:t>
            </a:r>
            <a:endParaRPr lang="sl-SI" dirty="0"/>
          </a:p>
        </p:txBody>
      </p:sp>
      <p:cxnSp>
        <p:nvCxnSpPr>
          <p:cNvPr id="60" name="Raven povezovalnik 59"/>
          <p:cNvCxnSpPr/>
          <p:nvPr/>
        </p:nvCxnSpPr>
        <p:spPr>
          <a:xfrm>
            <a:off x="3636616" y="6315010"/>
            <a:ext cx="0" cy="4947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PoljeZBesedilom 60"/>
          <p:cNvSpPr txBox="1"/>
          <p:nvPr/>
        </p:nvSpPr>
        <p:spPr>
          <a:xfrm>
            <a:off x="1908424" y="6800482"/>
            <a:ext cx="352839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porabnike</a:t>
            </a:r>
            <a:endParaRPr lang="sl-SI" dirty="0"/>
          </a:p>
        </p:txBody>
      </p:sp>
      <p:sp>
        <p:nvSpPr>
          <p:cNvPr id="67" name="PoljeZBesedilom 66">
            <a:hlinkClick r:id="rId3"/>
          </p:cNvPr>
          <p:cNvSpPr txBox="1"/>
          <p:nvPr/>
        </p:nvSpPr>
        <p:spPr>
          <a:xfrm>
            <a:off x="1044328" y="8105918"/>
            <a:ext cx="158417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obveščati</a:t>
            </a:r>
            <a:endParaRPr lang="sl-SI" dirty="0"/>
          </a:p>
        </p:txBody>
      </p:sp>
      <p:sp>
        <p:nvSpPr>
          <p:cNvPr id="68" name="PoljeZBesedilom 67">
            <a:hlinkClick r:id="rId4"/>
          </p:cNvPr>
          <p:cNvSpPr txBox="1"/>
          <p:nvPr/>
        </p:nvSpPr>
        <p:spPr>
          <a:xfrm>
            <a:off x="5076776" y="8168634"/>
            <a:ext cx="1296144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spomniti</a:t>
            </a:r>
            <a:endParaRPr lang="sl-SI" dirty="0"/>
          </a:p>
        </p:txBody>
      </p:sp>
      <p:cxnSp>
        <p:nvCxnSpPr>
          <p:cNvPr id="69" name="Raven povezovalnik 68"/>
          <p:cNvCxnSpPr/>
          <p:nvPr/>
        </p:nvCxnSpPr>
        <p:spPr>
          <a:xfrm>
            <a:off x="1548384" y="7664578"/>
            <a:ext cx="4211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Raven povezovalnik 69"/>
          <p:cNvCxnSpPr/>
          <p:nvPr/>
        </p:nvCxnSpPr>
        <p:spPr>
          <a:xfrm>
            <a:off x="1548384" y="766457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Raven povezovalnik 70"/>
          <p:cNvCxnSpPr/>
          <p:nvPr/>
        </p:nvCxnSpPr>
        <p:spPr>
          <a:xfrm>
            <a:off x="5724848" y="766457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Raven povezovalnik 71"/>
          <p:cNvCxnSpPr/>
          <p:nvPr/>
        </p:nvCxnSpPr>
        <p:spPr>
          <a:xfrm>
            <a:off x="3636616" y="7169814"/>
            <a:ext cx="0" cy="422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PoljeZBesedilom 72">
            <a:hlinkClick r:id="rId5"/>
          </p:cNvPr>
          <p:cNvSpPr txBox="1"/>
          <p:nvPr/>
        </p:nvSpPr>
        <p:spPr>
          <a:xfrm>
            <a:off x="3132560" y="8127096"/>
            <a:ext cx="1296143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prepričati</a:t>
            </a:r>
            <a:endParaRPr lang="sl-SI" dirty="0"/>
          </a:p>
        </p:txBody>
      </p:sp>
      <p:cxnSp>
        <p:nvCxnSpPr>
          <p:cNvPr id="76" name="Raven povezovalnik 75"/>
          <p:cNvCxnSpPr/>
          <p:nvPr/>
        </p:nvCxnSpPr>
        <p:spPr>
          <a:xfrm>
            <a:off x="3636616" y="7683162"/>
            <a:ext cx="0" cy="422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jeZBesedilom 2"/>
          <p:cNvSpPr txBox="1"/>
          <p:nvPr/>
        </p:nvSpPr>
        <p:spPr>
          <a:xfrm>
            <a:off x="3852639" y="631501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želi</a:t>
            </a:r>
            <a:endParaRPr lang="sl-SI" dirty="0"/>
          </a:p>
        </p:txBody>
      </p:sp>
      <p:sp>
        <p:nvSpPr>
          <p:cNvPr id="92" name="PoljeZBesedilom 91"/>
          <p:cNvSpPr txBox="1"/>
          <p:nvPr/>
        </p:nvSpPr>
        <p:spPr>
          <a:xfrm>
            <a:off x="3708623" y="1448976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je</a:t>
            </a:r>
            <a:endParaRPr lang="sl-SI" dirty="0"/>
          </a:p>
        </p:txBody>
      </p:sp>
      <p:sp>
        <p:nvSpPr>
          <p:cNvPr id="93" name="PoljeZBesedilom 92"/>
          <p:cNvSpPr txBox="1"/>
          <p:nvPr/>
        </p:nvSpPr>
        <p:spPr>
          <a:xfrm>
            <a:off x="3780631" y="2322364"/>
            <a:ext cx="2914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predstavitve</a:t>
            </a:r>
            <a:endParaRPr lang="sl-SI" dirty="0"/>
          </a:p>
        </p:txBody>
      </p:sp>
      <p:sp>
        <p:nvSpPr>
          <p:cNvPr id="6" name="Pravokotnik 5">
            <a:hlinkClick r:id="rId6"/>
          </p:cNvPr>
          <p:cNvSpPr/>
          <p:nvPr/>
        </p:nvSpPr>
        <p:spPr>
          <a:xfrm>
            <a:off x="1620391" y="8537966"/>
            <a:ext cx="360040" cy="2651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5060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96255" y="3546500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Katera so odločitvena področja oglaševanja?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396255" y="306140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Kaj mora poznati oglaševalec, da bo oglasno sporočilo uspešno?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2340471" y="1026220"/>
            <a:ext cx="2304256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poznati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2851866" y="1674292"/>
            <a:ext cx="2229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ciljno občinstvo</a:t>
            </a:r>
            <a:endParaRPr lang="sl-SI" dirty="0"/>
          </a:p>
        </p:txBody>
      </p:sp>
      <p:cxnSp>
        <p:nvCxnSpPr>
          <p:cNvPr id="8" name="Raven povezovalnik 7"/>
          <p:cNvCxnSpPr/>
          <p:nvPr/>
        </p:nvCxnSpPr>
        <p:spPr>
          <a:xfrm>
            <a:off x="2340471" y="1921674"/>
            <a:ext cx="469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2881967" y="2250356"/>
            <a:ext cx="2229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cilje komuniciranja</a:t>
            </a:r>
            <a:endParaRPr lang="sl-SI" dirty="0"/>
          </a:p>
        </p:txBody>
      </p:sp>
      <p:cxnSp>
        <p:nvCxnSpPr>
          <p:cNvPr id="10" name="Raven povezovalnik 9"/>
          <p:cNvCxnSpPr/>
          <p:nvPr/>
        </p:nvCxnSpPr>
        <p:spPr>
          <a:xfrm>
            <a:off x="2340471" y="2497738"/>
            <a:ext cx="469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jeZBesedilom 10"/>
          <p:cNvSpPr txBox="1"/>
          <p:nvPr/>
        </p:nvSpPr>
        <p:spPr>
          <a:xfrm>
            <a:off x="2881967" y="2826420"/>
            <a:ext cx="413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značilnosti medija …</a:t>
            </a:r>
            <a:endParaRPr lang="sl-SI" dirty="0"/>
          </a:p>
        </p:txBody>
      </p:sp>
      <p:cxnSp>
        <p:nvCxnSpPr>
          <p:cNvPr id="12" name="Raven povezovalnik 11"/>
          <p:cNvCxnSpPr/>
          <p:nvPr/>
        </p:nvCxnSpPr>
        <p:spPr>
          <a:xfrm>
            <a:off x="2340471" y="3073802"/>
            <a:ext cx="469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ven povezovalnik 15"/>
          <p:cNvCxnSpPr/>
          <p:nvPr/>
        </p:nvCxnSpPr>
        <p:spPr>
          <a:xfrm>
            <a:off x="2340471" y="1386260"/>
            <a:ext cx="0" cy="18094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Slika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73" y="4122564"/>
            <a:ext cx="6762132" cy="2880320"/>
          </a:xfrm>
          <a:prstGeom prst="rect">
            <a:avLst/>
          </a:prstGeom>
        </p:spPr>
      </p:pic>
      <p:sp>
        <p:nvSpPr>
          <p:cNvPr id="19" name="PoljeZBesedilom 18"/>
          <p:cNvSpPr txBox="1"/>
          <p:nvPr/>
        </p:nvSpPr>
        <p:spPr>
          <a:xfrm>
            <a:off x="468263" y="7137608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Katera so oglaševalska sredstva in oglaševalski nosilci (mediji)?</a:t>
            </a:r>
            <a:endParaRPr lang="sl-SI" dirty="0"/>
          </a:p>
        </p:txBody>
      </p:sp>
      <p:pic>
        <p:nvPicPr>
          <p:cNvPr id="20" name="Slika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78" y="7722964"/>
            <a:ext cx="6603621" cy="2582996"/>
          </a:xfrm>
          <a:prstGeom prst="rect">
            <a:avLst/>
          </a:prstGeom>
        </p:spPr>
      </p:pic>
      <p:sp>
        <p:nvSpPr>
          <p:cNvPr id="2" name="PoljeZBesedilom 1"/>
          <p:cNvSpPr txBox="1"/>
          <p:nvPr/>
        </p:nvSpPr>
        <p:spPr>
          <a:xfrm>
            <a:off x="540271" y="10305960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>
                <a:hlinkClick r:id="rId4"/>
              </a:rPr>
              <a:t>katalogi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47836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180231" y="162124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5. Kdaj govorimo o oglaševalski akciji?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2268463" y="738188"/>
            <a:ext cx="216024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Oglaševalska akcija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612279" y="2097048"/>
            <a:ext cx="230425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m</a:t>
            </a:r>
            <a:r>
              <a:rPr lang="sl-SI" dirty="0" smtClean="0"/>
              <a:t>edijev komuniciranja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4644727" y="2169056"/>
            <a:ext cx="230425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oglasnih sporočil</a:t>
            </a:r>
            <a:endParaRPr lang="sl-SI" dirty="0"/>
          </a:p>
        </p:txBody>
      </p:sp>
      <p:cxnSp>
        <p:nvCxnSpPr>
          <p:cNvPr id="9" name="Raven povezovalnik 8"/>
          <p:cNvCxnSpPr/>
          <p:nvPr/>
        </p:nvCxnSpPr>
        <p:spPr>
          <a:xfrm>
            <a:off x="1332359" y="1602284"/>
            <a:ext cx="45365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en povezovalnik 10"/>
          <p:cNvCxnSpPr/>
          <p:nvPr/>
        </p:nvCxnSpPr>
        <p:spPr>
          <a:xfrm>
            <a:off x="1332359" y="1602284"/>
            <a:ext cx="0" cy="4947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en povezovalnik 11"/>
          <p:cNvCxnSpPr/>
          <p:nvPr/>
        </p:nvCxnSpPr>
        <p:spPr>
          <a:xfrm>
            <a:off x="5796855" y="1602284"/>
            <a:ext cx="0" cy="4947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en povezovalnik 12"/>
          <p:cNvCxnSpPr/>
          <p:nvPr/>
        </p:nvCxnSpPr>
        <p:spPr>
          <a:xfrm>
            <a:off x="3348583" y="1098228"/>
            <a:ext cx="0" cy="4947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oljeZBesedilom 13"/>
          <p:cNvSpPr txBox="1"/>
          <p:nvPr/>
        </p:nvSpPr>
        <p:spPr>
          <a:xfrm>
            <a:off x="3492599" y="117023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uporabimo različne vrste</a:t>
            </a:r>
            <a:endParaRPr lang="sl-SI" dirty="0"/>
          </a:p>
        </p:txBody>
      </p:sp>
      <p:cxnSp>
        <p:nvCxnSpPr>
          <p:cNvPr id="15" name="Raven povezovalnik 14"/>
          <p:cNvCxnSpPr/>
          <p:nvPr/>
        </p:nvCxnSpPr>
        <p:spPr>
          <a:xfrm>
            <a:off x="1332359" y="3114452"/>
            <a:ext cx="46085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ven povezovalnik 15"/>
          <p:cNvCxnSpPr/>
          <p:nvPr/>
        </p:nvCxnSpPr>
        <p:spPr>
          <a:xfrm>
            <a:off x="1332359" y="2547680"/>
            <a:ext cx="0" cy="4947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aven povezovalnik 16"/>
          <p:cNvCxnSpPr/>
          <p:nvPr/>
        </p:nvCxnSpPr>
        <p:spPr>
          <a:xfrm>
            <a:off x="5868863" y="2538388"/>
            <a:ext cx="0" cy="4947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ven povezovalnik 18"/>
          <p:cNvCxnSpPr/>
          <p:nvPr/>
        </p:nvCxnSpPr>
        <p:spPr>
          <a:xfrm>
            <a:off x="3420591" y="3123744"/>
            <a:ext cx="0" cy="7107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oljeZBesedilom 19"/>
          <p:cNvSpPr txBox="1"/>
          <p:nvPr/>
        </p:nvSpPr>
        <p:spPr>
          <a:xfrm>
            <a:off x="3644998" y="3188201"/>
            <a:ext cx="3637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 katerimi želimo potrošnike</a:t>
            </a:r>
            <a:endParaRPr lang="sl-SI" dirty="0"/>
          </a:p>
        </p:txBody>
      </p:sp>
      <p:sp>
        <p:nvSpPr>
          <p:cNvPr id="22" name="PoljeZBesedilom 21"/>
          <p:cNvSpPr txBox="1"/>
          <p:nvPr/>
        </p:nvSpPr>
        <p:spPr>
          <a:xfrm>
            <a:off x="589037" y="4314487"/>
            <a:ext cx="1405743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obveščati</a:t>
            </a:r>
            <a:endParaRPr lang="sl-SI" dirty="0"/>
          </a:p>
        </p:txBody>
      </p:sp>
      <p:sp>
        <p:nvSpPr>
          <p:cNvPr id="23" name="PoljeZBesedilom 22"/>
          <p:cNvSpPr txBox="1"/>
          <p:nvPr/>
        </p:nvSpPr>
        <p:spPr>
          <a:xfrm>
            <a:off x="3644999" y="4175988"/>
            <a:ext cx="3637991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poglobiti njihovo poznavanje izdelkov oz. storitev na trgu</a:t>
            </a:r>
            <a:endParaRPr lang="sl-SI" dirty="0"/>
          </a:p>
        </p:txBody>
      </p:sp>
      <p:cxnSp>
        <p:nvCxnSpPr>
          <p:cNvPr id="24" name="Raven povezovalnik 23"/>
          <p:cNvCxnSpPr/>
          <p:nvPr/>
        </p:nvCxnSpPr>
        <p:spPr>
          <a:xfrm>
            <a:off x="1404367" y="3834532"/>
            <a:ext cx="3888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aven povezovalnik 24"/>
          <p:cNvCxnSpPr/>
          <p:nvPr/>
        </p:nvCxnSpPr>
        <p:spPr>
          <a:xfrm>
            <a:off x="1404367" y="3771816"/>
            <a:ext cx="0" cy="4947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aven povezovalnik 25"/>
          <p:cNvCxnSpPr/>
          <p:nvPr/>
        </p:nvCxnSpPr>
        <p:spPr>
          <a:xfrm>
            <a:off x="5292799" y="3834532"/>
            <a:ext cx="0" cy="3414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jeZBesedilom 29"/>
          <p:cNvSpPr txBox="1"/>
          <p:nvPr/>
        </p:nvSpPr>
        <p:spPr>
          <a:xfrm>
            <a:off x="332631" y="5121384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6. Katere so faze načrta oglaševalske akcije?</a:t>
            </a:r>
            <a:endParaRPr lang="sl-SI" dirty="0"/>
          </a:p>
        </p:txBody>
      </p:sp>
      <p:pic>
        <p:nvPicPr>
          <p:cNvPr id="31" name="Slika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14" y="5992115"/>
            <a:ext cx="6078923" cy="336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98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252239" y="450156"/>
            <a:ext cx="4248472" cy="36933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1. korak: Izbor ideje</a:t>
            </a:r>
            <a:endParaRPr lang="sl-SI" dirty="0"/>
          </a:p>
        </p:txBody>
      </p:sp>
      <p:cxnSp>
        <p:nvCxnSpPr>
          <p:cNvPr id="6" name="Raven povezovalnik 5"/>
          <p:cNvCxnSpPr/>
          <p:nvPr/>
        </p:nvCxnSpPr>
        <p:spPr>
          <a:xfrm>
            <a:off x="252239" y="810196"/>
            <a:ext cx="0" cy="350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ven povezovalnik 7"/>
          <p:cNvCxnSpPr/>
          <p:nvPr/>
        </p:nvCxnSpPr>
        <p:spPr>
          <a:xfrm>
            <a:off x="252239" y="1170236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756295" y="985570"/>
            <a:ext cx="630650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poiščite čim več idej za oglas (možganska nevihta, igro asociacij …)</a:t>
            </a:r>
            <a:endParaRPr lang="sl-SI" dirty="0"/>
          </a:p>
        </p:txBody>
      </p:sp>
      <p:sp>
        <p:nvSpPr>
          <p:cNvPr id="14" name="PoljeZBesedilom 13"/>
          <p:cNvSpPr txBox="1"/>
          <p:nvPr/>
        </p:nvSpPr>
        <p:spPr>
          <a:xfrm>
            <a:off x="282436" y="1777658"/>
            <a:ext cx="4248472" cy="36933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2. korak: </a:t>
            </a:r>
            <a:r>
              <a:rPr lang="sl-SI" dirty="0" err="1" smtClean="0"/>
              <a:t>Predprodukcija</a:t>
            </a:r>
            <a:endParaRPr lang="sl-SI" dirty="0"/>
          </a:p>
        </p:txBody>
      </p:sp>
      <p:cxnSp>
        <p:nvCxnSpPr>
          <p:cNvPr id="15" name="Raven povezovalnik 14"/>
          <p:cNvCxnSpPr/>
          <p:nvPr/>
        </p:nvCxnSpPr>
        <p:spPr>
          <a:xfrm>
            <a:off x="282436" y="2146990"/>
            <a:ext cx="0" cy="7088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ven povezovalnik 15"/>
          <p:cNvCxnSpPr/>
          <p:nvPr/>
        </p:nvCxnSpPr>
        <p:spPr>
          <a:xfrm>
            <a:off x="396255" y="2497738"/>
            <a:ext cx="318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jeZBesedilom 16"/>
          <p:cNvSpPr txBox="1"/>
          <p:nvPr/>
        </p:nvSpPr>
        <p:spPr>
          <a:xfrm>
            <a:off x="786493" y="2313072"/>
            <a:ext cx="18002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 osnovi ideje</a:t>
            </a:r>
            <a:endParaRPr lang="sl-SI" dirty="0"/>
          </a:p>
        </p:txBody>
      </p:sp>
      <p:cxnSp>
        <p:nvCxnSpPr>
          <p:cNvPr id="20" name="Raven povezovalnik 19"/>
          <p:cNvCxnSpPr/>
          <p:nvPr/>
        </p:nvCxnSpPr>
        <p:spPr>
          <a:xfrm>
            <a:off x="324247" y="3361834"/>
            <a:ext cx="318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jeZBesedilom 20"/>
          <p:cNvSpPr txBox="1"/>
          <p:nvPr/>
        </p:nvSpPr>
        <p:spPr>
          <a:xfrm>
            <a:off x="714484" y="3177168"/>
            <a:ext cx="112193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izdelajte</a:t>
            </a:r>
            <a:endParaRPr lang="sl-SI" dirty="0"/>
          </a:p>
        </p:txBody>
      </p:sp>
      <p:cxnSp>
        <p:nvCxnSpPr>
          <p:cNvPr id="22" name="Raven povezovalnik 21"/>
          <p:cNvCxnSpPr/>
          <p:nvPr/>
        </p:nvCxnSpPr>
        <p:spPr>
          <a:xfrm>
            <a:off x="1908423" y="3402484"/>
            <a:ext cx="318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aven povezovalnik 23"/>
          <p:cNvCxnSpPr/>
          <p:nvPr/>
        </p:nvCxnSpPr>
        <p:spPr>
          <a:xfrm>
            <a:off x="2226652" y="3042444"/>
            <a:ext cx="0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aven povezovalnik 24"/>
          <p:cNvCxnSpPr/>
          <p:nvPr/>
        </p:nvCxnSpPr>
        <p:spPr>
          <a:xfrm>
            <a:off x="2238266" y="3042444"/>
            <a:ext cx="318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aven povezovalnik 25"/>
          <p:cNvCxnSpPr/>
          <p:nvPr/>
        </p:nvCxnSpPr>
        <p:spPr>
          <a:xfrm>
            <a:off x="2268463" y="3690516"/>
            <a:ext cx="318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oljeZBesedilom 26"/>
          <p:cNvSpPr txBox="1"/>
          <p:nvPr/>
        </p:nvSpPr>
        <p:spPr>
          <a:xfrm>
            <a:off x="2556495" y="2898428"/>
            <a:ext cx="18002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snemalno knjigo</a:t>
            </a:r>
            <a:endParaRPr lang="sl-SI" dirty="0"/>
          </a:p>
        </p:txBody>
      </p:sp>
      <p:sp>
        <p:nvSpPr>
          <p:cNvPr id="28" name="PoljeZBesedilom 27"/>
          <p:cNvSpPr txBox="1"/>
          <p:nvPr/>
        </p:nvSpPr>
        <p:spPr>
          <a:xfrm>
            <a:off x="2556495" y="3465200"/>
            <a:ext cx="460851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napišite scenarij (akcija in dialog), razčlenjen na posamezne</a:t>
            </a:r>
            <a:endParaRPr lang="sl-SI" dirty="0"/>
          </a:p>
        </p:txBody>
      </p:sp>
      <p:sp>
        <p:nvSpPr>
          <p:cNvPr id="30" name="PoljeZBesedilom 29"/>
          <p:cNvSpPr txBox="1"/>
          <p:nvPr/>
        </p:nvSpPr>
        <p:spPr>
          <a:xfrm>
            <a:off x="4032659" y="4410596"/>
            <a:ext cx="936104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kadre</a:t>
            </a:r>
            <a:endParaRPr lang="sl-SI" dirty="0"/>
          </a:p>
        </p:txBody>
      </p:sp>
      <p:sp>
        <p:nvSpPr>
          <p:cNvPr id="31" name="PoljeZBesedilom 30"/>
          <p:cNvSpPr txBox="1"/>
          <p:nvPr/>
        </p:nvSpPr>
        <p:spPr>
          <a:xfrm>
            <a:off x="3996655" y="5634732"/>
            <a:ext cx="936104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o</a:t>
            </a:r>
            <a:r>
              <a:rPr lang="sl-SI" dirty="0" smtClean="0"/>
              <a:t>pisan:</a:t>
            </a:r>
            <a:endParaRPr lang="sl-SI" dirty="0"/>
          </a:p>
        </p:txBody>
      </p:sp>
      <p:cxnSp>
        <p:nvCxnSpPr>
          <p:cNvPr id="32" name="Raven povezovalnik 31"/>
          <p:cNvCxnSpPr/>
          <p:nvPr/>
        </p:nvCxnSpPr>
        <p:spPr>
          <a:xfrm>
            <a:off x="3996655" y="5850756"/>
            <a:ext cx="0" cy="2808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aven povezovalnik 33"/>
          <p:cNvCxnSpPr/>
          <p:nvPr/>
        </p:nvCxnSpPr>
        <p:spPr>
          <a:xfrm>
            <a:off x="3996655" y="6930876"/>
            <a:ext cx="318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oljeZBesedilom 34"/>
          <p:cNvSpPr txBox="1"/>
          <p:nvPr/>
        </p:nvSpPr>
        <p:spPr>
          <a:xfrm>
            <a:off x="4500711" y="6210796"/>
            <a:ext cx="100811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vsebina</a:t>
            </a:r>
            <a:endParaRPr lang="sl-SI" dirty="0"/>
          </a:p>
        </p:txBody>
      </p:sp>
      <p:sp>
        <p:nvSpPr>
          <p:cNvPr id="36" name="PoljeZBesedilom 35"/>
          <p:cNvSpPr txBox="1"/>
          <p:nvPr/>
        </p:nvSpPr>
        <p:spPr>
          <a:xfrm>
            <a:off x="4500711" y="6705560"/>
            <a:ext cx="100811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čas</a:t>
            </a:r>
            <a:endParaRPr lang="sl-SI" dirty="0"/>
          </a:p>
        </p:txBody>
      </p:sp>
      <p:cxnSp>
        <p:nvCxnSpPr>
          <p:cNvPr id="37" name="Raven povezovalnik 36"/>
          <p:cNvCxnSpPr/>
          <p:nvPr/>
        </p:nvCxnSpPr>
        <p:spPr>
          <a:xfrm>
            <a:off x="4038466" y="7497648"/>
            <a:ext cx="318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aven povezovalnik 37"/>
          <p:cNvCxnSpPr/>
          <p:nvPr/>
        </p:nvCxnSpPr>
        <p:spPr>
          <a:xfrm>
            <a:off x="3996655" y="8155012"/>
            <a:ext cx="318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oljeZBesedilom 38"/>
          <p:cNvSpPr txBox="1"/>
          <p:nvPr/>
        </p:nvSpPr>
        <p:spPr>
          <a:xfrm>
            <a:off x="4386892" y="7290916"/>
            <a:ext cx="220205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g</a:t>
            </a:r>
            <a:r>
              <a:rPr lang="sl-SI" dirty="0" smtClean="0"/>
              <a:t>ibanje kamere</a:t>
            </a:r>
            <a:endParaRPr lang="sl-SI" dirty="0"/>
          </a:p>
        </p:txBody>
      </p:sp>
      <p:sp>
        <p:nvSpPr>
          <p:cNvPr id="40" name="PoljeZBesedilom 39"/>
          <p:cNvSpPr txBox="1"/>
          <p:nvPr/>
        </p:nvSpPr>
        <p:spPr>
          <a:xfrm>
            <a:off x="4500711" y="7929696"/>
            <a:ext cx="100811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glasba</a:t>
            </a:r>
            <a:endParaRPr lang="sl-SI" dirty="0"/>
          </a:p>
        </p:txBody>
      </p:sp>
      <p:cxnSp>
        <p:nvCxnSpPr>
          <p:cNvPr id="47" name="Raven povezovalnik 46"/>
          <p:cNvCxnSpPr/>
          <p:nvPr/>
        </p:nvCxnSpPr>
        <p:spPr>
          <a:xfrm>
            <a:off x="4068663" y="8659068"/>
            <a:ext cx="318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oljeZBesedilom 47"/>
          <p:cNvSpPr txBox="1"/>
          <p:nvPr/>
        </p:nvSpPr>
        <p:spPr>
          <a:xfrm>
            <a:off x="4500711" y="8433752"/>
            <a:ext cx="100811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kulisa …</a:t>
            </a:r>
            <a:endParaRPr lang="sl-SI" dirty="0"/>
          </a:p>
        </p:txBody>
      </p:sp>
      <p:cxnSp>
        <p:nvCxnSpPr>
          <p:cNvPr id="50" name="Raven puščični povezovalnik 49"/>
          <p:cNvCxnSpPr/>
          <p:nvPr/>
        </p:nvCxnSpPr>
        <p:spPr>
          <a:xfrm>
            <a:off x="4530908" y="4111531"/>
            <a:ext cx="0" cy="2990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aven puščični povezovalnik 50"/>
          <p:cNvCxnSpPr/>
          <p:nvPr/>
        </p:nvCxnSpPr>
        <p:spPr>
          <a:xfrm>
            <a:off x="4500711" y="4770636"/>
            <a:ext cx="0" cy="868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oljeZBesedilom 51"/>
          <p:cNvSpPr txBox="1"/>
          <p:nvPr/>
        </p:nvSpPr>
        <p:spPr>
          <a:xfrm>
            <a:off x="4544748" y="4986660"/>
            <a:ext cx="2160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vsak kader naj bo </a:t>
            </a:r>
            <a:endParaRPr lang="sl-SI" dirty="0"/>
          </a:p>
        </p:txBody>
      </p:sp>
      <p:sp>
        <p:nvSpPr>
          <p:cNvPr id="53" name="PoljeZBesedilom 52"/>
          <p:cNvSpPr txBox="1"/>
          <p:nvPr/>
        </p:nvSpPr>
        <p:spPr>
          <a:xfrm>
            <a:off x="252239" y="4329296"/>
            <a:ext cx="2592288" cy="36933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3. korak: Produkcija</a:t>
            </a:r>
            <a:endParaRPr lang="sl-SI" dirty="0"/>
          </a:p>
        </p:txBody>
      </p:sp>
      <p:cxnSp>
        <p:nvCxnSpPr>
          <p:cNvPr id="54" name="Raven povezovalnik 53"/>
          <p:cNvCxnSpPr/>
          <p:nvPr/>
        </p:nvCxnSpPr>
        <p:spPr>
          <a:xfrm>
            <a:off x="396255" y="5090026"/>
            <a:ext cx="318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PoljeZBesedilom 54"/>
          <p:cNvSpPr txBox="1"/>
          <p:nvPr/>
        </p:nvSpPr>
        <p:spPr>
          <a:xfrm>
            <a:off x="786492" y="4905360"/>
            <a:ext cx="274211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Snemanje (fotografiranje)</a:t>
            </a:r>
            <a:endParaRPr lang="sl-SI" dirty="0"/>
          </a:p>
        </p:txBody>
      </p:sp>
      <p:cxnSp>
        <p:nvCxnSpPr>
          <p:cNvPr id="56" name="Raven povezovalnik 55"/>
          <p:cNvCxnSpPr/>
          <p:nvPr/>
        </p:nvCxnSpPr>
        <p:spPr>
          <a:xfrm>
            <a:off x="828303" y="5274692"/>
            <a:ext cx="0" cy="3024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aven povezovalnik 56"/>
          <p:cNvCxnSpPr/>
          <p:nvPr/>
        </p:nvCxnSpPr>
        <p:spPr>
          <a:xfrm>
            <a:off x="870114" y="5625440"/>
            <a:ext cx="318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aven povezovalnik 57"/>
          <p:cNvCxnSpPr/>
          <p:nvPr/>
        </p:nvCxnSpPr>
        <p:spPr>
          <a:xfrm>
            <a:off x="942122" y="6282804"/>
            <a:ext cx="318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PoljeZBesedilom 58"/>
          <p:cNvSpPr txBox="1"/>
          <p:nvPr/>
        </p:nvSpPr>
        <p:spPr>
          <a:xfrm>
            <a:off x="1332359" y="5418708"/>
            <a:ext cx="230425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u</a:t>
            </a:r>
            <a:r>
              <a:rPr lang="sl-SI" dirty="0" smtClean="0"/>
              <a:t>streznih kadrov</a:t>
            </a:r>
            <a:endParaRPr lang="sl-SI" dirty="0"/>
          </a:p>
        </p:txBody>
      </p:sp>
      <p:sp>
        <p:nvSpPr>
          <p:cNvPr id="60" name="PoljeZBesedilom 59"/>
          <p:cNvSpPr txBox="1"/>
          <p:nvPr/>
        </p:nvSpPr>
        <p:spPr>
          <a:xfrm>
            <a:off x="1404367" y="6057488"/>
            <a:ext cx="100811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slik</a:t>
            </a:r>
            <a:endParaRPr lang="sl-SI" dirty="0"/>
          </a:p>
        </p:txBody>
      </p:sp>
      <p:cxnSp>
        <p:nvCxnSpPr>
          <p:cNvPr id="61" name="Raven povezovalnik 60"/>
          <p:cNvCxnSpPr/>
          <p:nvPr/>
        </p:nvCxnSpPr>
        <p:spPr>
          <a:xfrm>
            <a:off x="900311" y="6849576"/>
            <a:ext cx="318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aven povezovalnik 61"/>
          <p:cNvCxnSpPr/>
          <p:nvPr/>
        </p:nvCxnSpPr>
        <p:spPr>
          <a:xfrm>
            <a:off x="972319" y="7506940"/>
            <a:ext cx="318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PoljeZBesedilom 62"/>
          <p:cNvSpPr txBox="1"/>
          <p:nvPr/>
        </p:nvSpPr>
        <p:spPr>
          <a:xfrm>
            <a:off x="1362555" y="6642844"/>
            <a:ext cx="220205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zvoka</a:t>
            </a:r>
            <a:endParaRPr lang="sl-SI" dirty="0"/>
          </a:p>
        </p:txBody>
      </p:sp>
      <p:sp>
        <p:nvSpPr>
          <p:cNvPr id="64" name="PoljeZBesedilom 63"/>
          <p:cNvSpPr txBox="1"/>
          <p:nvPr/>
        </p:nvSpPr>
        <p:spPr>
          <a:xfrm>
            <a:off x="1434564" y="7281624"/>
            <a:ext cx="100811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glasba</a:t>
            </a:r>
            <a:endParaRPr lang="sl-SI" dirty="0"/>
          </a:p>
        </p:txBody>
      </p:sp>
      <p:cxnSp>
        <p:nvCxnSpPr>
          <p:cNvPr id="65" name="Raven povezovalnik 64"/>
          <p:cNvCxnSpPr/>
          <p:nvPr/>
        </p:nvCxnSpPr>
        <p:spPr>
          <a:xfrm>
            <a:off x="972319" y="8227020"/>
            <a:ext cx="318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PoljeZBesedilom 65"/>
          <p:cNvSpPr txBox="1"/>
          <p:nvPr/>
        </p:nvSpPr>
        <p:spPr>
          <a:xfrm>
            <a:off x="1434564" y="8001704"/>
            <a:ext cx="100811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kulisa …</a:t>
            </a:r>
            <a:endParaRPr lang="sl-SI" dirty="0"/>
          </a:p>
        </p:txBody>
      </p:sp>
      <p:sp>
        <p:nvSpPr>
          <p:cNvPr id="67" name="PoljeZBesedilom 66"/>
          <p:cNvSpPr txBox="1"/>
          <p:nvPr/>
        </p:nvSpPr>
        <p:spPr>
          <a:xfrm>
            <a:off x="252239" y="8515052"/>
            <a:ext cx="2592288" cy="36933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4. korak: </a:t>
            </a:r>
            <a:r>
              <a:rPr lang="sl-SI" dirty="0" err="1" smtClean="0"/>
              <a:t>Postprodukcija</a:t>
            </a:r>
            <a:endParaRPr lang="sl-SI" dirty="0"/>
          </a:p>
        </p:txBody>
      </p:sp>
      <p:cxnSp>
        <p:nvCxnSpPr>
          <p:cNvPr id="68" name="Raven povezovalnik 67"/>
          <p:cNvCxnSpPr/>
          <p:nvPr/>
        </p:nvCxnSpPr>
        <p:spPr>
          <a:xfrm>
            <a:off x="324247" y="9194482"/>
            <a:ext cx="318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PoljeZBesedilom 68"/>
          <p:cNvSpPr txBox="1"/>
          <p:nvPr/>
        </p:nvSpPr>
        <p:spPr>
          <a:xfrm>
            <a:off x="714483" y="9009816"/>
            <a:ext cx="673855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skupek različnih procesov po snemanju</a:t>
            </a:r>
            <a:endParaRPr lang="sl-SI" dirty="0"/>
          </a:p>
        </p:txBody>
      </p:sp>
      <p:cxnSp>
        <p:nvCxnSpPr>
          <p:cNvPr id="70" name="Raven povezovalnik 69"/>
          <p:cNvCxnSpPr/>
          <p:nvPr/>
        </p:nvCxnSpPr>
        <p:spPr>
          <a:xfrm>
            <a:off x="684287" y="9379148"/>
            <a:ext cx="0" cy="3024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Raven povezovalnik 70"/>
          <p:cNvCxnSpPr/>
          <p:nvPr/>
        </p:nvCxnSpPr>
        <p:spPr>
          <a:xfrm>
            <a:off x="798106" y="9729896"/>
            <a:ext cx="318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Raven povezovalnik 71"/>
          <p:cNvCxnSpPr/>
          <p:nvPr/>
        </p:nvCxnSpPr>
        <p:spPr>
          <a:xfrm>
            <a:off x="828303" y="10243244"/>
            <a:ext cx="318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PoljeZBesedilom 72"/>
          <p:cNvSpPr txBox="1"/>
          <p:nvPr/>
        </p:nvSpPr>
        <p:spPr>
          <a:xfrm>
            <a:off x="1260350" y="9523163"/>
            <a:ext cx="619268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u</a:t>
            </a:r>
            <a:r>
              <a:rPr lang="sl-SI" dirty="0" smtClean="0"/>
              <a:t>rejanje filmskega materiala, zvoka, glasbene kulise</a:t>
            </a:r>
            <a:endParaRPr lang="sl-SI" dirty="0"/>
          </a:p>
        </p:txBody>
      </p:sp>
      <p:cxnSp>
        <p:nvCxnSpPr>
          <p:cNvPr id="75" name="Raven povezovalnik 74"/>
          <p:cNvCxnSpPr/>
          <p:nvPr/>
        </p:nvCxnSpPr>
        <p:spPr>
          <a:xfrm>
            <a:off x="828303" y="11458088"/>
            <a:ext cx="318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Raven povezovalnik 75"/>
          <p:cNvCxnSpPr/>
          <p:nvPr/>
        </p:nvCxnSpPr>
        <p:spPr>
          <a:xfrm>
            <a:off x="900311" y="12115452"/>
            <a:ext cx="318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PoljeZBesedilom 76"/>
          <p:cNvSpPr txBox="1"/>
          <p:nvPr/>
        </p:nvSpPr>
        <p:spPr>
          <a:xfrm>
            <a:off x="1290547" y="11251356"/>
            <a:ext cx="220205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zvoka</a:t>
            </a:r>
            <a:endParaRPr lang="sl-SI" dirty="0"/>
          </a:p>
        </p:txBody>
      </p:sp>
      <p:sp>
        <p:nvSpPr>
          <p:cNvPr id="78" name="PoljeZBesedilom 77"/>
          <p:cNvSpPr txBox="1"/>
          <p:nvPr/>
        </p:nvSpPr>
        <p:spPr>
          <a:xfrm>
            <a:off x="1362556" y="11890136"/>
            <a:ext cx="100811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glasba</a:t>
            </a:r>
            <a:endParaRPr lang="sl-SI" dirty="0"/>
          </a:p>
        </p:txBody>
      </p:sp>
      <p:cxnSp>
        <p:nvCxnSpPr>
          <p:cNvPr id="79" name="Raven povezovalnik 78"/>
          <p:cNvCxnSpPr/>
          <p:nvPr/>
        </p:nvCxnSpPr>
        <p:spPr>
          <a:xfrm>
            <a:off x="900311" y="12835532"/>
            <a:ext cx="318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PoljeZBesedilom 79"/>
          <p:cNvSpPr txBox="1"/>
          <p:nvPr/>
        </p:nvSpPr>
        <p:spPr>
          <a:xfrm>
            <a:off x="1362556" y="12610216"/>
            <a:ext cx="100811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kulisa …</a:t>
            </a:r>
            <a:endParaRPr lang="sl-SI" dirty="0"/>
          </a:p>
        </p:txBody>
      </p:sp>
      <p:sp>
        <p:nvSpPr>
          <p:cNvPr id="81" name="PoljeZBesedilom 80"/>
          <p:cNvSpPr txBox="1"/>
          <p:nvPr/>
        </p:nvSpPr>
        <p:spPr>
          <a:xfrm>
            <a:off x="1188343" y="9955212"/>
            <a:ext cx="6264696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montaža vizualnih efektov, zapis </a:t>
            </a:r>
            <a:r>
              <a:rPr lang="sl-SI" dirty="0" err="1" smtClean="0"/>
              <a:t>mont</a:t>
            </a:r>
            <a:r>
              <a:rPr lang="sl-SI" dirty="0" smtClean="0"/>
              <a:t>. Mat. v film, prenos na nosilce</a:t>
            </a:r>
            <a:endParaRPr lang="sl-SI" dirty="0"/>
          </a:p>
        </p:txBody>
      </p:sp>
      <p:cxnSp>
        <p:nvCxnSpPr>
          <p:cNvPr id="82" name="Raven povezovalnik 81"/>
          <p:cNvCxnSpPr/>
          <p:nvPr/>
        </p:nvCxnSpPr>
        <p:spPr>
          <a:xfrm>
            <a:off x="3996655" y="6426820"/>
            <a:ext cx="318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PoljeZBesedilom 89"/>
          <p:cNvSpPr txBox="1"/>
          <p:nvPr/>
        </p:nvSpPr>
        <p:spPr>
          <a:xfrm>
            <a:off x="252239" y="18108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7. Katere so koraki za izdelavo konkretnega oglasa?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71384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5151" y="594172"/>
            <a:ext cx="669387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Kaj želi podjetje z orodji za pospeševanje prodaje (ang. </a:t>
            </a:r>
            <a:r>
              <a:rPr lang="sl-SI" dirty="0" err="1"/>
              <a:t>s</a:t>
            </a:r>
            <a:r>
              <a:rPr lang="sl-SI" dirty="0" err="1" smtClean="0"/>
              <a:t>ales</a:t>
            </a:r>
            <a:r>
              <a:rPr lang="sl-SI" dirty="0" smtClean="0"/>
              <a:t> </a:t>
            </a:r>
            <a:r>
              <a:rPr lang="sl-SI" dirty="0" err="1" smtClean="0"/>
              <a:t>promotion</a:t>
            </a:r>
            <a:r>
              <a:rPr lang="sl-SI" dirty="0" smtClean="0"/>
              <a:t>)?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612279" y="9011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6.8.3 POSPEŠEVANJE PRODAJE</a:t>
            </a:r>
            <a:endParaRPr lang="sl-SI" sz="2400" dirty="0"/>
          </a:p>
        </p:txBody>
      </p:sp>
      <p:sp>
        <p:nvSpPr>
          <p:cNvPr id="32" name="PoljeZBesedilom 31"/>
          <p:cNvSpPr txBox="1"/>
          <p:nvPr/>
        </p:nvSpPr>
        <p:spPr>
          <a:xfrm>
            <a:off x="1404367" y="1602284"/>
            <a:ext cx="534806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o</a:t>
            </a:r>
            <a:r>
              <a:rPr lang="sl-SI" dirty="0" smtClean="0"/>
              <a:t>rodja za pospeševanje prodaje (ang. </a:t>
            </a:r>
            <a:r>
              <a:rPr lang="sl-SI" dirty="0" err="1" smtClean="0"/>
              <a:t>sales</a:t>
            </a:r>
            <a:r>
              <a:rPr lang="sl-SI" dirty="0" smtClean="0"/>
              <a:t> </a:t>
            </a:r>
            <a:r>
              <a:rPr lang="sl-SI" dirty="0" err="1" smtClean="0"/>
              <a:t>promotion</a:t>
            </a:r>
            <a:r>
              <a:rPr lang="sl-SI" dirty="0" smtClean="0"/>
              <a:t>)</a:t>
            </a:r>
            <a:endParaRPr lang="sl-SI" dirty="0"/>
          </a:p>
        </p:txBody>
      </p:sp>
      <p:cxnSp>
        <p:nvCxnSpPr>
          <p:cNvPr id="7" name="Raven povezovalnik 6"/>
          <p:cNvCxnSpPr/>
          <p:nvPr/>
        </p:nvCxnSpPr>
        <p:spPr>
          <a:xfrm>
            <a:off x="3852639" y="1962324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3962087" y="2250356"/>
            <a:ext cx="1834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podjetje želi na kratek rok</a:t>
            </a:r>
            <a:endParaRPr lang="sl-SI" dirty="0"/>
          </a:p>
        </p:txBody>
      </p:sp>
      <p:sp>
        <p:nvSpPr>
          <p:cNvPr id="36" name="PoljeZBesedilom 35"/>
          <p:cNvSpPr txBox="1"/>
          <p:nvPr/>
        </p:nvSpPr>
        <p:spPr>
          <a:xfrm>
            <a:off x="2922852" y="3117081"/>
            <a:ext cx="194421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povečati prodajo</a:t>
            </a:r>
            <a:endParaRPr lang="sl-SI" dirty="0"/>
          </a:p>
        </p:txBody>
      </p:sp>
      <p:sp>
        <p:nvSpPr>
          <p:cNvPr id="37" name="PoljeZBesedilom 36"/>
          <p:cNvSpPr txBox="1"/>
          <p:nvPr/>
        </p:nvSpPr>
        <p:spPr>
          <a:xfrm>
            <a:off x="3278011" y="4262546"/>
            <a:ext cx="136815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svoje kupce</a:t>
            </a:r>
            <a:endParaRPr lang="sl-SI" dirty="0"/>
          </a:p>
        </p:txBody>
      </p:sp>
      <p:cxnSp>
        <p:nvCxnSpPr>
          <p:cNvPr id="38" name="Raven povezovalnik 37"/>
          <p:cNvCxnSpPr/>
          <p:nvPr/>
        </p:nvCxnSpPr>
        <p:spPr>
          <a:xfrm>
            <a:off x="4005039" y="4686707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oljeZBesedilom 38"/>
          <p:cNvSpPr txBox="1"/>
          <p:nvPr/>
        </p:nvSpPr>
        <p:spPr>
          <a:xfrm>
            <a:off x="756295" y="4974739"/>
            <a:ext cx="1834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želi nagovoriti kupujejo</a:t>
            </a:r>
            <a:endParaRPr lang="sl-SI" dirty="0"/>
          </a:p>
        </p:txBody>
      </p:sp>
      <p:sp>
        <p:nvSpPr>
          <p:cNvPr id="44" name="PoljeZBesedilom 43"/>
          <p:cNvSpPr txBox="1"/>
          <p:nvPr/>
        </p:nvSpPr>
        <p:spPr>
          <a:xfrm>
            <a:off x="432259" y="6210796"/>
            <a:ext cx="73706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več</a:t>
            </a:r>
            <a:endParaRPr lang="sl-SI" dirty="0"/>
          </a:p>
        </p:txBody>
      </p:sp>
      <p:sp>
        <p:nvSpPr>
          <p:cNvPr id="45" name="PoljeZBesedilom 44"/>
          <p:cNvSpPr txBox="1"/>
          <p:nvPr/>
        </p:nvSpPr>
        <p:spPr>
          <a:xfrm>
            <a:off x="1652893" y="6210796"/>
            <a:ext cx="126995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pogosteje</a:t>
            </a:r>
            <a:endParaRPr lang="sl-SI" dirty="0"/>
          </a:p>
        </p:txBody>
      </p:sp>
      <p:cxnSp>
        <p:nvCxnSpPr>
          <p:cNvPr id="10" name="Raven povezovalnik 9"/>
          <p:cNvCxnSpPr/>
          <p:nvPr/>
        </p:nvCxnSpPr>
        <p:spPr>
          <a:xfrm>
            <a:off x="900311" y="5838835"/>
            <a:ext cx="47525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aven povezovalnik 45"/>
          <p:cNvCxnSpPr/>
          <p:nvPr/>
        </p:nvCxnSpPr>
        <p:spPr>
          <a:xfrm>
            <a:off x="900311" y="5838835"/>
            <a:ext cx="0" cy="299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aven povezovalnik 46"/>
          <p:cNvCxnSpPr/>
          <p:nvPr/>
        </p:nvCxnSpPr>
        <p:spPr>
          <a:xfrm>
            <a:off x="2268463" y="5850756"/>
            <a:ext cx="0" cy="299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oljeZBesedilom 48"/>
          <p:cNvSpPr txBox="1"/>
          <p:nvPr/>
        </p:nvSpPr>
        <p:spPr>
          <a:xfrm>
            <a:off x="5076775" y="4986660"/>
            <a:ext cx="1834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privabiti</a:t>
            </a:r>
          </a:p>
          <a:p>
            <a:pPr algn="ctr"/>
            <a:r>
              <a:rPr lang="sl-SI" dirty="0" smtClean="0"/>
              <a:t>kupce</a:t>
            </a:r>
            <a:endParaRPr lang="sl-SI" dirty="0"/>
          </a:p>
        </p:txBody>
      </p:sp>
      <p:sp>
        <p:nvSpPr>
          <p:cNvPr id="58" name="PoljeZBesedilom 57"/>
          <p:cNvSpPr txBox="1"/>
          <p:nvPr/>
        </p:nvSpPr>
        <p:spPr>
          <a:xfrm>
            <a:off x="4454888" y="6210796"/>
            <a:ext cx="242208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k</a:t>
            </a:r>
            <a:r>
              <a:rPr lang="sl-SI" dirty="0" smtClean="0"/>
              <a:t>onkurenčnih izdelkov</a:t>
            </a:r>
            <a:endParaRPr lang="sl-SI" dirty="0"/>
          </a:p>
        </p:txBody>
      </p:sp>
      <p:cxnSp>
        <p:nvCxnSpPr>
          <p:cNvPr id="59" name="Raven povezovalnik 58"/>
          <p:cNvCxnSpPr/>
          <p:nvPr/>
        </p:nvCxnSpPr>
        <p:spPr>
          <a:xfrm>
            <a:off x="5652839" y="5850756"/>
            <a:ext cx="0" cy="299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uščica dol 12"/>
          <p:cNvSpPr/>
          <p:nvPr/>
        </p:nvSpPr>
        <p:spPr>
          <a:xfrm>
            <a:off x="3636615" y="3618508"/>
            <a:ext cx="504056" cy="504056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0805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oljeZBesedilom 61"/>
          <p:cNvSpPr txBox="1"/>
          <p:nvPr/>
        </p:nvSpPr>
        <p:spPr>
          <a:xfrm>
            <a:off x="324247" y="234132"/>
            <a:ext cx="669387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S katerimi ugodnostmi in spodbudami trgovec pospešuje svojo prodajo?</a:t>
            </a:r>
            <a:endParaRPr lang="sl-SI" dirty="0"/>
          </a:p>
        </p:txBody>
      </p:sp>
      <p:sp>
        <p:nvSpPr>
          <p:cNvPr id="21" name="PoljeZBesedilom 20"/>
          <p:cNvSpPr txBox="1"/>
          <p:nvPr/>
        </p:nvSpPr>
        <p:spPr>
          <a:xfrm>
            <a:off x="828303" y="1242244"/>
            <a:ext cx="5348062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Ugodnosti in spodbude za pospeševanje prodaje pri trgovcu</a:t>
            </a:r>
            <a:endParaRPr lang="sl-SI" dirty="0"/>
          </a:p>
        </p:txBody>
      </p:sp>
      <p:cxnSp>
        <p:nvCxnSpPr>
          <p:cNvPr id="3" name="Raven povezovalnik 2"/>
          <p:cNvCxnSpPr/>
          <p:nvPr/>
        </p:nvCxnSpPr>
        <p:spPr>
          <a:xfrm>
            <a:off x="828303" y="1888575"/>
            <a:ext cx="0" cy="46102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ven povezovalnik 8"/>
          <p:cNvCxnSpPr/>
          <p:nvPr/>
        </p:nvCxnSpPr>
        <p:spPr>
          <a:xfrm>
            <a:off x="828303" y="2610396"/>
            <a:ext cx="4244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jeZBesedilom 10"/>
          <p:cNvSpPr txBox="1"/>
          <p:nvPr/>
        </p:nvSpPr>
        <p:spPr>
          <a:xfrm>
            <a:off x="1260351" y="2394372"/>
            <a:ext cx="2520280" cy="369332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b="1" dirty="0" smtClean="0"/>
              <a:t>(ang. </a:t>
            </a:r>
            <a:r>
              <a:rPr lang="sl-SI" b="1" dirty="0" err="1" smtClean="0"/>
              <a:t>Staff</a:t>
            </a:r>
            <a:r>
              <a:rPr lang="sl-SI" b="1" dirty="0" smtClean="0"/>
              <a:t> </a:t>
            </a:r>
            <a:r>
              <a:rPr lang="sl-SI" b="1" dirty="0" err="1" smtClean="0"/>
              <a:t>promotion</a:t>
            </a:r>
            <a:r>
              <a:rPr lang="sl-SI" b="1" dirty="0" smtClean="0"/>
              <a:t>)</a:t>
            </a:r>
            <a:endParaRPr lang="sl-SI" b="1" dirty="0"/>
          </a:p>
        </p:txBody>
      </p:sp>
      <p:cxnSp>
        <p:nvCxnSpPr>
          <p:cNvPr id="14" name="Raven povezovalnik 13"/>
          <p:cNvCxnSpPr/>
          <p:nvPr/>
        </p:nvCxnSpPr>
        <p:spPr>
          <a:xfrm>
            <a:off x="1260351" y="2763704"/>
            <a:ext cx="0" cy="8455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ven povezovalnik 28"/>
          <p:cNvCxnSpPr/>
          <p:nvPr/>
        </p:nvCxnSpPr>
        <p:spPr>
          <a:xfrm>
            <a:off x="1332359" y="3114452"/>
            <a:ext cx="4244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jeZBesedilom 14"/>
          <p:cNvSpPr txBox="1"/>
          <p:nvPr/>
        </p:nvSpPr>
        <p:spPr>
          <a:xfrm>
            <a:off x="1908423" y="2898428"/>
            <a:ext cx="4032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š</a:t>
            </a:r>
            <a:r>
              <a:rPr lang="sl-SI" dirty="0" smtClean="0"/>
              <a:t>olanje prodajnega osebja</a:t>
            </a:r>
            <a:endParaRPr lang="sl-SI" dirty="0"/>
          </a:p>
        </p:txBody>
      </p:sp>
      <p:cxnSp>
        <p:nvCxnSpPr>
          <p:cNvPr id="31" name="Raven povezovalnik 30"/>
          <p:cNvCxnSpPr/>
          <p:nvPr/>
        </p:nvCxnSpPr>
        <p:spPr>
          <a:xfrm>
            <a:off x="1260351" y="3609216"/>
            <a:ext cx="4951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oljeZBesedilom 32"/>
          <p:cNvSpPr txBox="1"/>
          <p:nvPr/>
        </p:nvSpPr>
        <p:spPr>
          <a:xfrm>
            <a:off x="1908423" y="3393192"/>
            <a:ext cx="4032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tekmovanje prodajalcev na terenu</a:t>
            </a:r>
            <a:endParaRPr lang="sl-SI" dirty="0"/>
          </a:p>
        </p:txBody>
      </p:sp>
      <p:cxnSp>
        <p:nvCxnSpPr>
          <p:cNvPr id="34" name="Raven povezovalnik 33"/>
          <p:cNvCxnSpPr/>
          <p:nvPr/>
        </p:nvCxnSpPr>
        <p:spPr>
          <a:xfrm>
            <a:off x="828303" y="4266580"/>
            <a:ext cx="4951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oljeZBesedilom 34"/>
          <p:cNvSpPr txBox="1"/>
          <p:nvPr/>
        </p:nvSpPr>
        <p:spPr>
          <a:xfrm>
            <a:off x="1332359" y="4050556"/>
            <a:ext cx="5256584" cy="369332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s</a:t>
            </a:r>
            <a:r>
              <a:rPr lang="sl-SI" dirty="0" smtClean="0"/>
              <a:t>podbujanje trgovskih podjetij (</a:t>
            </a:r>
            <a:r>
              <a:rPr lang="sl-SI" b="1" dirty="0" smtClean="0"/>
              <a:t>ang. </a:t>
            </a:r>
            <a:r>
              <a:rPr lang="sl-SI" b="1" dirty="0" err="1" smtClean="0"/>
              <a:t>Merchandising</a:t>
            </a:r>
            <a:r>
              <a:rPr lang="sl-SI" b="1" dirty="0" smtClean="0"/>
              <a:t>)</a:t>
            </a:r>
            <a:endParaRPr lang="sl-SI" b="1" dirty="0"/>
          </a:p>
        </p:txBody>
      </p:sp>
      <p:cxnSp>
        <p:nvCxnSpPr>
          <p:cNvPr id="40" name="Raven povezovalnik 39"/>
          <p:cNvCxnSpPr/>
          <p:nvPr/>
        </p:nvCxnSpPr>
        <p:spPr>
          <a:xfrm>
            <a:off x="1332359" y="4419888"/>
            <a:ext cx="0" cy="14215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aven povezovalnik 40"/>
          <p:cNvCxnSpPr/>
          <p:nvPr/>
        </p:nvCxnSpPr>
        <p:spPr>
          <a:xfrm>
            <a:off x="1404367" y="4770636"/>
            <a:ext cx="4244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oljeZBesedilom 41"/>
          <p:cNvSpPr txBox="1"/>
          <p:nvPr/>
        </p:nvSpPr>
        <p:spPr>
          <a:xfrm>
            <a:off x="1980431" y="4554612"/>
            <a:ext cx="4032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 predstavitvijo izdelkov</a:t>
            </a:r>
            <a:endParaRPr lang="sl-SI" dirty="0"/>
          </a:p>
        </p:txBody>
      </p:sp>
      <p:cxnSp>
        <p:nvCxnSpPr>
          <p:cNvPr id="43" name="Raven povezovalnik 42"/>
          <p:cNvCxnSpPr/>
          <p:nvPr/>
        </p:nvCxnSpPr>
        <p:spPr>
          <a:xfrm>
            <a:off x="1404367" y="5265400"/>
            <a:ext cx="4244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oljeZBesedilom 47"/>
          <p:cNvSpPr txBox="1"/>
          <p:nvPr/>
        </p:nvSpPr>
        <p:spPr>
          <a:xfrm>
            <a:off x="1980431" y="5049376"/>
            <a:ext cx="4032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š</a:t>
            </a:r>
            <a:r>
              <a:rPr lang="sl-SI" dirty="0" smtClean="0"/>
              <a:t>olanjem prodajalcev</a:t>
            </a:r>
            <a:endParaRPr lang="sl-SI" dirty="0"/>
          </a:p>
        </p:txBody>
      </p:sp>
      <p:cxnSp>
        <p:nvCxnSpPr>
          <p:cNvPr id="50" name="Raven povezovalnik 49"/>
          <p:cNvCxnSpPr/>
          <p:nvPr/>
        </p:nvCxnSpPr>
        <p:spPr>
          <a:xfrm>
            <a:off x="1332359" y="5841464"/>
            <a:ext cx="5659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PoljeZBesedilom 50"/>
          <p:cNvSpPr txBox="1"/>
          <p:nvPr/>
        </p:nvSpPr>
        <p:spPr>
          <a:xfrm>
            <a:off x="2052439" y="5625440"/>
            <a:ext cx="4739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pomoč pri opremi, npr. prodajne police, nalepke</a:t>
            </a:r>
            <a:endParaRPr lang="sl-SI" dirty="0"/>
          </a:p>
        </p:txBody>
      </p:sp>
      <p:cxnSp>
        <p:nvCxnSpPr>
          <p:cNvPr id="52" name="Raven povezovalnik 51"/>
          <p:cNvCxnSpPr/>
          <p:nvPr/>
        </p:nvCxnSpPr>
        <p:spPr>
          <a:xfrm>
            <a:off x="828303" y="6498828"/>
            <a:ext cx="5659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PoljeZBesedilom 52"/>
          <p:cNvSpPr txBox="1"/>
          <p:nvPr/>
        </p:nvSpPr>
        <p:spPr>
          <a:xfrm>
            <a:off x="1404367" y="6282804"/>
            <a:ext cx="5184576" cy="649813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osebna pritegnitev potrošnikov v prodajalnah (</a:t>
            </a:r>
            <a:r>
              <a:rPr lang="sl-SI" b="1" dirty="0" smtClean="0"/>
              <a:t>ang. </a:t>
            </a:r>
            <a:r>
              <a:rPr lang="sl-SI" b="1" dirty="0" err="1" smtClean="0"/>
              <a:t>Consumer</a:t>
            </a:r>
            <a:r>
              <a:rPr lang="sl-SI" b="1" dirty="0" smtClean="0"/>
              <a:t> </a:t>
            </a:r>
            <a:r>
              <a:rPr lang="sl-SI" b="1" dirty="0" err="1" smtClean="0"/>
              <a:t>promotion</a:t>
            </a:r>
            <a:r>
              <a:rPr lang="sl-SI" dirty="0" smtClean="0"/>
              <a:t>)</a:t>
            </a:r>
            <a:endParaRPr lang="sl-SI" dirty="0"/>
          </a:p>
        </p:txBody>
      </p:sp>
      <p:cxnSp>
        <p:nvCxnSpPr>
          <p:cNvPr id="54" name="Raven povezovalnik 53"/>
          <p:cNvCxnSpPr/>
          <p:nvPr/>
        </p:nvCxnSpPr>
        <p:spPr>
          <a:xfrm>
            <a:off x="1404367" y="6652136"/>
            <a:ext cx="0" cy="17096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Raven povezovalnik 54"/>
          <p:cNvCxnSpPr/>
          <p:nvPr/>
        </p:nvCxnSpPr>
        <p:spPr>
          <a:xfrm>
            <a:off x="1476375" y="7290916"/>
            <a:ext cx="4244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PoljeZBesedilom 55"/>
          <p:cNvSpPr txBox="1"/>
          <p:nvPr/>
        </p:nvSpPr>
        <p:spPr>
          <a:xfrm>
            <a:off x="2052439" y="7074892"/>
            <a:ext cx="4032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 degustacijo izdelkov</a:t>
            </a:r>
            <a:endParaRPr lang="sl-SI" dirty="0"/>
          </a:p>
        </p:txBody>
      </p:sp>
      <p:cxnSp>
        <p:nvCxnSpPr>
          <p:cNvPr id="57" name="Raven povezovalnik 56"/>
          <p:cNvCxnSpPr/>
          <p:nvPr/>
        </p:nvCxnSpPr>
        <p:spPr>
          <a:xfrm>
            <a:off x="1476375" y="7785680"/>
            <a:ext cx="4244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PoljeZBesedilom 59"/>
          <p:cNvSpPr txBox="1"/>
          <p:nvPr/>
        </p:nvSpPr>
        <p:spPr>
          <a:xfrm>
            <a:off x="2052439" y="7569656"/>
            <a:ext cx="4032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vzorci</a:t>
            </a:r>
            <a:endParaRPr lang="sl-SI" dirty="0"/>
          </a:p>
        </p:txBody>
      </p:sp>
      <p:cxnSp>
        <p:nvCxnSpPr>
          <p:cNvPr id="61" name="Raven povezovalnik 60"/>
          <p:cNvCxnSpPr/>
          <p:nvPr/>
        </p:nvCxnSpPr>
        <p:spPr>
          <a:xfrm>
            <a:off x="1404367" y="8361744"/>
            <a:ext cx="5659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PoljeZBesedilom 62"/>
          <p:cNvSpPr txBox="1"/>
          <p:nvPr/>
        </p:nvSpPr>
        <p:spPr>
          <a:xfrm>
            <a:off x="2124447" y="8145720"/>
            <a:ext cx="4739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agradnimi igrami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45856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5151" y="594172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Kaj je namen sejemske predstavitve?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612279" y="9011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6.8.3.1 POSLOVNI SEJMI</a:t>
            </a:r>
            <a:endParaRPr lang="sl-SI" sz="2400" dirty="0"/>
          </a:p>
        </p:txBody>
      </p:sp>
      <p:sp>
        <p:nvSpPr>
          <p:cNvPr id="21" name="PoljeZBesedilom 20"/>
          <p:cNvSpPr txBox="1"/>
          <p:nvPr/>
        </p:nvSpPr>
        <p:spPr>
          <a:xfrm>
            <a:off x="684287" y="1242244"/>
            <a:ext cx="534806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Namen sejemske prireditve</a:t>
            </a:r>
            <a:endParaRPr lang="sl-SI" dirty="0"/>
          </a:p>
        </p:txBody>
      </p:sp>
      <p:cxnSp>
        <p:nvCxnSpPr>
          <p:cNvPr id="22" name="Raven povezovalnik 21"/>
          <p:cNvCxnSpPr/>
          <p:nvPr/>
        </p:nvCxnSpPr>
        <p:spPr>
          <a:xfrm>
            <a:off x="684287" y="2610396"/>
            <a:ext cx="4244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oljeZBesedilom 22"/>
          <p:cNvSpPr txBox="1"/>
          <p:nvPr/>
        </p:nvSpPr>
        <p:spPr>
          <a:xfrm>
            <a:off x="1116335" y="2394372"/>
            <a:ext cx="3744416" cy="369332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osredovanje in zbiranje informacij</a:t>
            </a:r>
            <a:endParaRPr lang="sl-SI" dirty="0"/>
          </a:p>
        </p:txBody>
      </p:sp>
      <p:cxnSp>
        <p:nvCxnSpPr>
          <p:cNvPr id="28" name="Raven povezovalnik 27"/>
          <p:cNvCxnSpPr/>
          <p:nvPr/>
        </p:nvCxnSpPr>
        <p:spPr>
          <a:xfrm>
            <a:off x="684287" y="3753232"/>
            <a:ext cx="4951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oljeZBesedilom 28"/>
          <p:cNvSpPr txBox="1"/>
          <p:nvPr/>
        </p:nvSpPr>
        <p:spPr>
          <a:xfrm>
            <a:off x="1188343" y="3537208"/>
            <a:ext cx="2952328" cy="369332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utrjevanje podobe podjetja</a:t>
            </a:r>
            <a:endParaRPr lang="sl-SI" dirty="0"/>
          </a:p>
        </p:txBody>
      </p:sp>
      <p:cxnSp>
        <p:nvCxnSpPr>
          <p:cNvPr id="42" name="Raven povezovalnik 41"/>
          <p:cNvCxnSpPr/>
          <p:nvPr/>
        </p:nvCxnSpPr>
        <p:spPr>
          <a:xfrm>
            <a:off x="697083" y="4914652"/>
            <a:ext cx="5659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oljeZBesedilom 42"/>
          <p:cNvSpPr txBox="1"/>
          <p:nvPr/>
        </p:nvSpPr>
        <p:spPr>
          <a:xfrm>
            <a:off x="1273147" y="4698628"/>
            <a:ext cx="5184576" cy="369332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prodajna naloga</a:t>
            </a:r>
            <a:endParaRPr lang="sl-SI" dirty="0"/>
          </a:p>
        </p:txBody>
      </p:sp>
      <p:cxnSp>
        <p:nvCxnSpPr>
          <p:cNvPr id="48" name="Raven povezovalnik 47"/>
          <p:cNvCxnSpPr/>
          <p:nvPr/>
        </p:nvCxnSpPr>
        <p:spPr>
          <a:xfrm>
            <a:off x="1273147" y="5067960"/>
            <a:ext cx="0" cy="20696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aven povezovalnik 49"/>
          <p:cNvCxnSpPr/>
          <p:nvPr/>
        </p:nvCxnSpPr>
        <p:spPr>
          <a:xfrm>
            <a:off x="1345155" y="5706740"/>
            <a:ext cx="4244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PoljeZBesedilom 50"/>
          <p:cNvSpPr txBox="1"/>
          <p:nvPr/>
        </p:nvSpPr>
        <p:spPr>
          <a:xfrm>
            <a:off x="1921219" y="5490716"/>
            <a:ext cx="5243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razstavljalec želi vzpostaviti stik s potencialnimi novimi kupci,</a:t>
            </a:r>
            <a:endParaRPr lang="sl-SI" dirty="0"/>
          </a:p>
        </p:txBody>
      </p:sp>
      <p:cxnSp>
        <p:nvCxnSpPr>
          <p:cNvPr id="52" name="Raven povezovalnik 51"/>
          <p:cNvCxnSpPr/>
          <p:nvPr/>
        </p:nvCxnSpPr>
        <p:spPr>
          <a:xfrm>
            <a:off x="1345155" y="6417528"/>
            <a:ext cx="4244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PoljeZBesedilom 52"/>
          <p:cNvSpPr txBox="1"/>
          <p:nvPr/>
        </p:nvSpPr>
        <p:spPr>
          <a:xfrm>
            <a:off x="1921219" y="6201504"/>
            <a:ext cx="4032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skleniti čim več poslov</a:t>
            </a:r>
            <a:endParaRPr lang="sl-SI" dirty="0"/>
          </a:p>
        </p:txBody>
      </p:sp>
      <p:cxnSp>
        <p:nvCxnSpPr>
          <p:cNvPr id="54" name="Raven povezovalnik 53"/>
          <p:cNvCxnSpPr/>
          <p:nvPr/>
        </p:nvCxnSpPr>
        <p:spPr>
          <a:xfrm>
            <a:off x="1273147" y="7137608"/>
            <a:ext cx="5659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PoljeZBesedilom 54"/>
          <p:cNvSpPr txBox="1"/>
          <p:nvPr/>
        </p:nvSpPr>
        <p:spPr>
          <a:xfrm>
            <a:off x="1993227" y="6921584"/>
            <a:ext cx="4739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utrjevati odnose s sedanjimi kupci</a:t>
            </a:r>
            <a:endParaRPr lang="sl-SI" dirty="0"/>
          </a:p>
        </p:txBody>
      </p:sp>
      <p:cxnSp>
        <p:nvCxnSpPr>
          <p:cNvPr id="3" name="Raven povezovalnik 2"/>
          <p:cNvCxnSpPr/>
          <p:nvPr/>
        </p:nvCxnSpPr>
        <p:spPr>
          <a:xfrm>
            <a:off x="684287" y="1602284"/>
            <a:ext cx="0" cy="33843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894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5151" y="594172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Kaj zahteva nastop na sejmu od </a:t>
            </a:r>
            <a:r>
              <a:rPr lang="sl-SI" dirty="0" err="1" smtClean="0"/>
              <a:t>razstavljalca</a:t>
            </a:r>
            <a:r>
              <a:rPr lang="sl-SI" dirty="0" smtClean="0"/>
              <a:t>?</a:t>
            </a:r>
            <a:endParaRPr lang="sl-SI" dirty="0"/>
          </a:p>
        </p:txBody>
      </p:sp>
      <p:sp>
        <p:nvSpPr>
          <p:cNvPr id="21" name="PoljeZBesedilom 20"/>
          <p:cNvSpPr txBox="1"/>
          <p:nvPr/>
        </p:nvSpPr>
        <p:spPr>
          <a:xfrm>
            <a:off x="684287" y="1242244"/>
            <a:ext cx="534806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Zahteve za nastop na sejmu za  </a:t>
            </a:r>
            <a:r>
              <a:rPr lang="sl-SI" dirty="0" err="1" smtClean="0"/>
              <a:t>razstavljalca</a:t>
            </a:r>
            <a:endParaRPr lang="sl-SI" dirty="0"/>
          </a:p>
        </p:txBody>
      </p:sp>
      <p:cxnSp>
        <p:nvCxnSpPr>
          <p:cNvPr id="3" name="Raven povezovalnik 2"/>
          <p:cNvCxnSpPr/>
          <p:nvPr/>
        </p:nvCxnSpPr>
        <p:spPr>
          <a:xfrm>
            <a:off x="684287" y="1602284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aven povezovalnik 23"/>
          <p:cNvCxnSpPr/>
          <p:nvPr/>
        </p:nvCxnSpPr>
        <p:spPr>
          <a:xfrm>
            <a:off x="684287" y="2106340"/>
            <a:ext cx="7126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oljeZBesedilom 24"/>
          <p:cNvSpPr txBox="1"/>
          <p:nvPr/>
        </p:nvSpPr>
        <p:spPr>
          <a:xfrm>
            <a:off x="1548522" y="1890316"/>
            <a:ext cx="561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opredeli ciljno skupino, namenja sejemsko predstavitev</a:t>
            </a:r>
            <a:endParaRPr lang="sl-SI" dirty="0"/>
          </a:p>
        </p:txBody>
      </p:sp>
      <p:cxnSp>
        <p:nvCxnSpPr>
          <p:cNvPr id="26" name="Raven povezovalnik 25"/>
          <p:cNvCxnSpPr/>
          <p:nvPr/>
        </p:nvCxnSpPr>
        <p:spPr>
          <a:xfrm>
            <a:off x="684287" y="2682404"/>
            <a:ext cx="71135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oljeZBesedilom 26"/>
          <p:cNvSpPr txBox="1"/>
          <p:nvPr/>
        </p:nvSpPr>
        <p:spPr>
          <a:xfrm>
            <a:off x="1548522" y="2385080"/>
            <a:ext cx="5256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opredeli cilje svoje sejemske predstavitve, na koncu cilje tudi izmeril</a:t>
            </a:r>
            <a:endParaRPr lang="sl-SI" dirty="0"/>
          </a:p>
        </p:txBody>
      </p:sp>
      <p:sp>
        <p:nvSpPr>
          <p:cNvPr id="30" name="PoljeZBesedilom 29"/>
          <p:cNvSpPr txBox="1"/>
          <p:nvPr/>
        </p:nvSpPr>
        <p:spPr>
          <a:xfrm>
            <a:off x="684287" y="3197493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Kaj mora storiti razstavljalec pred sejmom?</a:t>
            </a:r>
            <a:endParaRPr lang="sl-SI" dirty="0"/>
          </a:p>
        </p:txBody>
      </p:sp>
      <p:sp>
        <p:nvSpPr>
          <p:cNvPr id="31" name="PoljeZBesedilom 30"/>
          <p:cNvSpPr txBox="1"/>
          <p:nvPr/>
        </p:nvSpPr>
        <p:spPr>
          <a:xfrm>
            <a:off x="753423" y="3845565"/>
            <a:ext cx="534806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Aktivnosti pred sejmom za </a:t>
            </a:r>
            <a:r>
              <a:rPr lang="sl-SI" dirty="0" err="1" smtClean="0"/>
              <a:t>razstavljalca</a:t>
            </a:r>
            <a:endParaRPr lang="sl-SI" dirty="0"/>
          </a:p>
        </p:txBody>
      </p:sp>
      <p:cxnSp>
        <p:nvCxnSpPr>
          <p:cNvPr id="32" name="Raven povezovalnik 31"/>
          <p:cNvCxnSpPr/>
          <p:nvPr/>
        </p:nvCxnSpPr>
        <p:spPr>
          <a:xfrm>
            <a:off x="753423" y="4205605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aven povezovalnik 32"/>
          <p:cNvCxnSpPr/>
          <p:nvPr/>
        </p:nvCxnSpPr>
        <p:spPr>
          <a:xfrm>
            <a:off x="753423" y="4709661"/>
            <a:ext cx="7126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oljeZBesedilom 33"/>
          <p:cNvSpPr txBox="1"/>
          <p:nvPr/>
        </p:nvSpPr>
        <p:spPr>
          <a:xfrm>
            <a:off x="1617658" y="4493637"/>
            <a:ext cx="561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okliče poslovne partnerje in pomembne kupce</a:t>
            </a:r>
            <a:endParaRPr lang="sl-SI" dirty="0"/>
          </a:p>
        </p:txBody>
      </p:sp>
      <p:cxnSp>
        <p:nvCxnSpPr>
          <p:cNvPr id="35" name="Raven povezovalnik 34"/>
          <p:cNvCxnSpPr/>
          <p:nvPr/>
        </p:nvCxnSpPr>
        <p:spPr>
          <a:xfrm>
            <a:off x="753423" y="5285725"/>
            <a:ext cx="71135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jeZBesedilom 35"/>
          <p:cNvSpPr txBox="1"/>
          <p:nvPr/>
        </p:nvSpPr>
        <p:spPr>
          <a:xfrm>
            <a:off x="1617658" y="5049376"/>
            <a:ext cx="5256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povabi na razstavni prostor na sejmu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5055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32676" y="162124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Kaj je značilno za sejemsko predstavitev?</a:t>
            </a:r>
            <a:endParaRPr lang="sl-SI" dirty="0"/>
          </a:p>
        </p:txBody>
      </p:sp>
      <p:cxnSp>
        <p:nvCxnSpPr>
          <p:cNvPr id="5" name="Raven povezovalnik 4"/>
          <p:cNvCxnSpPr/>
          <p:nvPr/>
        </p:nvCxnSpPr>
        <p:spPr>
          <a:xfrm>
            <a:off x="332676" y="459448"/>
            <a:ext cx="0" cy="14401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aven povezovalnik 5"/>
          <p:cNvCxnSpPr/>
          <p:nvPr/>
        </p:nvCxnSpPr>
        <p:spPr>
          <a:xfrm>
            <a:off x="324247" y="1107520"/>
            <a:ext cx="7126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jeZBesedilom 6"/>
          <p:cNvSpPr txBox="1"/>
          <p:nvPr/>
        </p:nvSpPr>
        <p:spPr>
          <a:xfrm>
            <a:off x="1188482" y="821229"/>
            <a:ext cx="5616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z</a:t>
            </a:r>
            <a:r>
              <a:rPr lang="sl-SI" dirty="0" smtClean="0"/>
              <a:t>a sejemsko predstavitev so najpomembnejši ljudje: pripravijo, izvedejo.</a:t>
            </a:r>
            <a:endParaRPr lang="sl-SI" dirty="0"/>
          </a:p>
        </p:txBody>
      </p:sp>
      <p:cxnSp>
        <p:nvCxnSpPr>
          <p:cNvPr id="8" name="Raven povezovalnik 7"/>
          <p:cNvCxnSpPr/>
          <p:nvPr/>
        </p:nvCxnSpPr>
        <p:spPr>
          <a:xfrm>
            <a:off x="332676" y="1899609"/>
            <a:ext cx="4244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764724" y="1746300"/>
            <a:ext cx="1728192" cy="369332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sejemsko osebje</a:t>
            </a:r>
            <a:endParaRPr lang="sl-SI" dirty="0"/>
          </a:p>
        </p:txBody>
      </p:sp>
      <p:cxnSp>
        <p:nvCxnSpPr>
          <p:cNvPr id="10" name="Raven povezovalnik 9"/>
          <p:cNvCxnSpPr/>
          <p:nvPr/>
        </p:nvCxnSpPr>
        <p:spPr>
          <a:xfrm>
            <a:off x="757130" y="2115632"/>
            <a:ext cx="0" cy="48686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en povezovalnik 10"/>
          <p:cNvCxnSpPr/>
          <p:nvPr/>
        </p:nvCxnSpPr>
        <p:spPr>
          <a:xfrm>
            <a:off x="836732" y="2547680"/>
            <a:ext cx="2881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jeZBesedilom 11"/>
          <p:cNvSpPr txBox="1"/>
          <p:nvPr/>
        </p:nvSpPr>
        <p:spPr>
          <a:xfrm>
            <a:off x="1196772" y="2331656"/>
            <a:ext cx="561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načrtovano pred sejmom</a:t>
            </a:r>
            <a:endParaRPr lang="sl-SI" dirty="0"/>
          </a:p>
        </p:txBody>
      </p:sp>
      <p:cxnSp>
        <p:nvCxnSpPr>
          <p:cNvPr id="13" name="Raven povezovalnik 12"/>
          <p:cNvCxnSpPr/>
          <p:nvPr/>
        </p:nvCxnSpPr>
        <p:spPr>
          <a:xfrm>
            <a:off x="764724" y="2970436"/>
            <a:ext cx="3601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oljeZBesedilom 13"/>
          <p:cNvSpPr txBox="1"/>
          <p:nvPr/>
        </p:nvSpPr>
        <p:spPr>
          <a:xfrm>
            <a:off x="1196773" y="2826420"/>
            <a:ext cx="280831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primerni sodelavci za sejem</a:t>
            </a:r>
            <a:endParaRPr lang="sl-SI" dirty="0"/>
          </a:p>
        </p:txBody>
      </p:sp>
      <p:cxnSp>
        <p:nvCxnSpPr>
          <p:cNvPr id="15" name="Raven povezovalnik 14"/>
          <p:cNvCxnSpPr/>
          <p:nvPr/>
        </p:nvCxnSpPr>
        <p:spPr>
          <a:xfrm>
            <a:off x="1188482" y="3195752"/>
            <a:ext cx="0" cy="422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ven povezovalnik 15"/>
          <p:cNvCxnSpPr/>
          <p:nvPr/>
        </p:nvCxnSpPr>
        <p:spPr>
          <a:xfrm>
            <a:off x="1196911" y="3618508"/>
            <a:ext cx="2881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jeZBesedilom 16"/>
          <p:cNvSpPr txBox="1"/>
          <p:nvPr/>
        </p:nvSpPr>
        <p:spPr>
          <a:xfrm>
            <a:off x="1556951" y="3411776"/>
            <a:ext cx="561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aktivni, družabni, pozitivni, radi stike z ljudmi</a:t>
            </a:r>
            <a:endParaRPr lang="sl-SI" dirty="0"/>
          </a:p>
        </p:txBody>
      </p:sp>
      <p:cxnSp>
        <p:nvCxnSpPr>
          <p:cNvPr id="20" name="Raven povezovalnik 19"/>
          <p:cNvCxnSpPr/>
          <p:nvPr/>
        </p:nvCxnSpPr>
        <p:spPr>
          <a:xfrm>
            <a:off x="756295" y="4392012"/>
            <a:ext cx="3601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jeZBesedilom 20"/>
          <p:cNvSpPr txBox="1"/>
          <p:nvPr/>
        </p:nvSpPr>
        <p:spPr>
          <a:xfrm>
            <a:off x="1188344" y="4175988"/>
            <a:ext cx="381642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njihovo usposabljanje mora vsebovati</a:t>
            </a:r>
            <a:endParaRPr lang="sl-SI" dirty="0"/>
          </a:p>
        </p:txBody>
      </p:sp>
      <p:cxnSp>
        <p:nvCxnSpPr>
          <p:cNvPr id="22" name="Raven povezovalnik 21"/>
          <p:cNvCxnSpPr/>
          <p:nvPr/>
        </p:nvCxnSpPr>
        <p:spPr>
          <a:xfrm>
            <a:off x="1180053" y="4545320"/>
            <a:ext cx="0" cy="17374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ven povezovalnik 22"/>
          <p:cNvCxnSpPr/>
          <p:nvPr/>
        </p:nvCxnSpPr>
        <p:spPr>
          <a:xfrm>
            <a:off x="1188482" y="5202684"/>
            <a:ext cx="2881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oljeZBesedilom 23"/>
          <p:cNvSpPr txBox="1"/>
          <p:nvPr/>
        </p:nvSpPr>
        <p:spPr>
          <a:xfrm>
            <a:off x="1548522" y="4916393"/>
            <a:ext cx="5616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poznavanje izdelkov (koristi, zmogljivosti, cene, nabavne pogoje, dobavni roki, servis, reference)</a:t>
            </a:r>
            <a:endParaRPr lang="sl-SI" dirty="0"/>
          </a:p>
        </p:txBody>
      </p:sp>
      <p:cxnSp>
        <p:nvCxnSpPr>
          <p:cNvPr id="26" name="Raven povezovalnik 25"/>
          <p:cNvCxnSpPr/>
          <p:nvPr/>
        </p:nvCxnSpPr>
        <p:spPr>
          <a:xfrm>
            <a:off x="1196772" y="6282804"/>
            <a:ext cx="3517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oljeZBesedilom 26"/>
          <p:cNvSpPr txBox="1"/>
          <p:nvPr/>
        </p:nvSpPr>
        <p:spPr>
          <a:xfrm>
            <a:off x="1620391" y="5996513"/>
            <a:ext cx="5616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navodila za sprejem napovedanih kupcev in drugih sejemskih gostov</a:t>
            </a:r>
            <a:endParaRPr lang="sl-SI" dirty="0"/>
          </a:p>
        </p:txBody>
      </p:sp>
      <p:cxnSp>
        <p:nvCxnSpPr>
          <p:cNvPr id="30" name="Raven povezovalnik 29"/>
          <p:cNvCxnSpPr/>
          <p:nvPr/>
        </p:nvCxnSpPr>
        <p:spPr>
          <a:xfrm>
            <a:off x="756295" y="6984300"/>
            <a:ext cx="4321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oljeZBesedilom 30"/>
          <p:cNvSpPr txBox="1"/>
          <p:nvPr/>
        </p:nvSpPr>
        <p:spPr>
          <a:xfrm>
            <a:off x="1260351" y="6840284"/>
            <a:ext cx="417646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Kaj je pomembno glede nastopa na sejmu?</a:t>
            </a:r>
            <a:endParaRPr lang="sl-SI" dirty="0"/>
          </a:p>
        </p:txBody>
      </p:sp>
      <p:cxnSp>
        <p:nvCxnSpPr>
          <p:cNvPr id="32" name="Raven povezovalnik 31"/>
          <p:cNvCxnSpPr/>
          <p:nvPr/>
        </p:nvCxnSpPr>
        <p:spPr>
          <a:xfrm>
            <a:off x="1252061" y="7209616"/>
            <a:ext cx="0" cy="1881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aven povezovalnik 32"/>
          <p:cNvCxnSpPr/>
          <p:nvPr/>
        </p:nvCxnSpPr>
        <p:spPr>
          <a:xfrm>
            <a:off x="1260490" y="7632372"/>
            <a:ext cx="2881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oljeZBesedilom 33"/>
          <p:cNvSpPr txBox="1"/>
          <p:nvPr/>
        </p:nvSpPr>
        <p:spPr>
          <a:xfrm>
            <a:off x="1620530" y="7425640"/>
            <a:ext cx="561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prijetno in pozitivno ozračje</a:t>
            </a:r>
            <a:endParaRPr lang="sl-SI" dirty="0"/>
          </a:p>
        </p:txBody>
      </p:sp>
      <p:cxnSp>
        <p:nvCxnSpPr>
          <p:cNvPr id="38" name="Raven povezovalnik 37"/>
          <p:cNvCxnSpPr/>
          <p:nvPr/>
        </p:nvCxnSpPr>
        <p:spPr>
          <a:xfrm>
            <a:off x="1260351" y="8280444"/>
            <a:ext cx="2881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oljeZBesedilom 38"/>
          <p:cNvSpPr txBox="1"/>
          <p:nvPr/>
        </p:nvSpPr>
        <p:spPr>
          <a:xfrm>
            <a:off x="1620391" y="8073712"/>
            <a:ext cx="5616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prodajni uspeh zagotovi konkreten pogovor (ne dolgotrajno govorjenje)</a:t>
            </a:r>
            <a:endParaRPr lang="sl-SI" dirty="0"/>
          </a:p>
        </p:txBody>
      </p:sp>
      <p:sp>
        <p:nvSpPr>
          <p:cNvPr id="40" name="PoljeZBesedilom 39"/>
          <p:cNvSpPr txBox="1"/>
          <p:nvPr/>
        </p:nvSpPr>
        <p:spPr>
          <a:xfrm>
            <a:off x="1692400" y="8876832"/>
            <a:ext cx="1440160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predstavitve</a:t>
            </a:r>
            <a:endParaRPr lang="sl-SI" dirty="0"/>
          </a:p>
        </p:txBody>
      </p:sp>
      <p:cxnSp>
        <p:nvCxnSpPr>
          <p:cNvPr id="41" name="Raven povezovalnik 40"/>
          <p:cNvCxnSpPr/>
          <p:nvPr/>
        </p:nvCxnSpPr>
        <p:spPr>
          <a:xfrm>
            <a:off x="1252061" y="9091116"/>
            <a:ext cx="3684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aven povezovalnik 42"/>
          <p:cNvCxnSpPr/>
          <p:nvPr/>
        </p:nvCxnSpPr>
        <p:spPr>
          <a:xfrm>
            <a:off x="1692400" y="9246164"/>
            <a:ext cx="0" cy="1141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ven povezovalnik 43"/>
          <p:cNvCxnSpPr/>
          <p:nvPr/>
        </p:nvCxnSpPr>
        <p:spPr>
          <a:xfrm>
            <a:off x="1692538" y="9513872"/>
            <a:ext cx="2881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oljeZBesedilom 44"/>
          <p:cNvSpPr txBox="1"/>
          <p:nvPr/>
        </p:nvSpPr>
        <p:spPr>
          <a:xfrm>
            <a:off x="2052578" y="9307140"/>
            <a:ext cx="561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kratke, podrobne in učinkovite</a:t>
            </a:r>
            <a:endParaRPr lang="sl-SI" dirty="0"/>
          </a:p>
        </p:txBody>
      </p:sp>
      <p:cxnSp>
        <p:nvCxnSpPr>
          <p:cNvPr id="46" name="Raven povezovalnik 45"/>
          <p:cNvCxnSpPr/>
          <p:nvPr/>
        </p:nvCxnSpPr>
        <p:spPr>
          <a:xfrm>
            <a:off x="1692399" y="10017928"/>
            <a:ext cx="2881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PoljeZBesedilom 46"/>
          <p:cNvSpPr txBox="1"/>
          <p:nvPr/>
        </p:nvSpPr>
        <p:spPr>
          <a:xfrm>
            <a:off x="2052439" y="9811196"/>
            <a:ext cx="561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d</a:t>
            </a:r>
            <a:r>
              <a:rPr lang="sl-SI" dirty="0" smtClean="0"/>
              <a:t>ober prodajalec pomaga pri nakupu (ne prodaja!)</a:t>
            </a:r>
            <a:endParaRPr lang="sl-SI" dirty="0"/>
          </a:p>
        </p:txBody>
      </p:sp>
      <p:cxnSp>
        <p:nvCxnSpPr>
          <p:cNvPr id="48" name="Raven povezovalnik 47"/>
          <p:cNvCxnSpPr/>
          <p:nvPr/>
        </p:nvCxnSpPr>
        <p:spPr>
          <a:xfrm>
            <a:off x="1692399" y="10440684"/>
            <a:ext cx="2881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oljeZBesedilom 48"/>
          <p:cNvSpPr txBox="1"/>
          <p:nvPr/>
        </p:nvSpPr>
        <p:spPr>
          <a:xfrm>
            <a:off x="2052439" y="10233952"/>
            <a:ext cx="561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ajzanimivejša naročila pridejo šele po sejmu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2626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32676" y="162124"/>
            <a:ext cx="669387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Katere naloge in aktivnosti moramo izvesti pred sejmom (priprave, na sejemski dan in posejemske aktivnosti?</a:t>
            </a:r>
            <a:endParaRPr lang="sl-SI" dirty="0"/>
          </a:p>
        </p:txBody>
      </p:sp>
      <p:cxnSp>
        <p:nvCxnSpPr>
          <p:cNvPr id="5" name="Raven povezovalnik 4"/>
          <p:cNvCxnSpPr/>
          <p:nvPr/>
        </p:nvCxnSpPr>
        <p:spPr>
          <a:xfrm>
            <a:off x="332676" y="459448"/>
            <a:ext cx="0" cy="73448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ven povezovalnik 7"/>
          <p:cNvCxnSpPr/>
          <p:nvPr/>
        </p:nvCxnSpPr>
        <p:spPr>
          <a:xfrm>
            <a:off x="332676" y="1035513"/>
            <a:ext cx="4244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/>
          <p:cNvSpPr txBox="1"/>
          <p:nvPr/>
        </p:nvSpPr>
        <p:spPr>
          <a:xfrm>
            <a:off x="764723" y="882204"/>
            <a:ext cx="2079803" cy="369332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riprave na sejem</a:t>
            </a:r>
            <a:endParaRPr lang="sl-SI" dirty="0"/>
          </a:p>
        </p:txBody>
      </p:sp>
      <p:cxnSp>
        <p:nvCxnSpPr>
          <p:cNvPr id="10" name="Raven povezovalnik 9"/>
          <p:cNvCxnSpPr/>
          <p:nvPr/>
        </p:nvCxnSpPr>
        <p:spPr>
          <a:xfrm>
            <a:off x="757130" y="1242244"/>
            <a:ext cx="0" cy="39586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en povezovalnik 10"/>
          <p:cNvCxnSpPr/>
          <p:nvPr/>
        </p:nvCxnSpPr>
        <p:spPr>
          <a:xfrm>
            <a:off x="756295" y="1530276"/>
            <a:ext cx="2881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jeZBesedilom 11"/>
          <p:cNvSpPr txBox="1"/>
          <p:nvPr/>
        </p:nvSpPr>
        <p:spPr>
          <a:xfrm>
            <a:off x="1116335" y="1314252"/>
            <a:ext cx="5616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sklic uvodnega sestanek za organizacijo sejma, izdelava vabila za sestanek (tajnica na pobudo direktorja)</a:t>
            </a:r>
            <a:endParaRPr lang="sl-SI" dirty="0"/>
          </a:p>
        </p:txBody>
      </p:sp>
      <p:cxnSp>
        <p:nvCxnSpPr>
          <p:cNvPr id="42" name="Raven povezovalnik 41"/>
          <p:cNvCxnSpPr/>
          <p:nvPr/>
        </p:nvCxnSpPr>
        <p:spPr>
          <a:xfrm>
            <a:off x="828442" y="2241064"/>
            <a:ext cx="2881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PoljeZBesedilom 49"/>
          <p:cNvSpPr txBox="1"/>
          <p:nvPr/>
        </p:nvSpPr>
        <p:spPr>
          <a:xfrm>
            <a:off x="1188482" y="2025040"/>
            <a:ext cx="561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t</a:t>
            </a:r>
            <a:r>
              <a:rPr lang="sl-SI" dirty="0" smtClean="0"/>
              <a:t>ajnica po sestanku napiše zapisnik</a:t>
            </a:r>
            <a:endParaRPr lang="sl-SI" dirty="0"/>
          </a:p>
        </p:txBody>
      </p:sp>
      <p:cxnSp>
        <p:nvCxnSpPr>
          <p:cNvPr id="51" name="Raven povezovalnik 50"/>
          <p:cNvCxnSpPr/>
          <p:nvPr/>
        </p:nvCxnSpPr>
        <p:spPr>
          <a:xfrm>
            <a:off x="756295" y="2682404"/>
            <a:ext cx="2881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oljeZBesedilom 51">
            <a:hlinkClick r:id="rId2" action="ppaction://hlinksldjump"/>
          </p:cNvPr>
          <p:cNvSpPr txBox="1"/>
          <p:nvPr/>
        </p:nvSpPr>
        <p:spPr>
          <a:xfrm>
            <a:off x="1116335" y="2466380"/>
            <a:ext cx="5616485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o</a:t>
            </a:r>
            <a:r>
              <a:rPr lang="sl-SI" dirty="0" smtClean="0"/>
              <a:t>blikovanje terminskega načrta, določitev rokov za izvedbo posamezne aktivnosti</a:t>
            </a:r>
            <a:endParaRPr lang="sl-SI" dirty="0"/>
          </a:p>
        </p:txBody>
      </p:sp>
      <p:cxnSp>
        <p:nvCxnSpPr>
          <p:cNvPr id="53" name="Raven povezovalnik 52"/>
          <p:cNvCxnSpPr/>
          <p:nvPr/>
        </p:nvCxnSpPr>
        <p:spPr>
          <a:xfrm>
            <a:off x="828303" y="3474492"/>
            <a:ext cx="2881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PoljeZBesedilom 53"/>
          <p:cNvSpPr txBox="1"/>
          <p:nvPr/>
        </p:nvSpPr>
        <p:spPr>
          <a:xfrm>
            <a:off x="1188343" y="3258468"/>
            <a:ext cx="5616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nadzirajte priprave na sejem (naloge ne opravi v skladu s pričakovanji, dodelite nalogo zanesljivejši osebi</a:t>
            </a:r>
            <a:endParaRPr lang="sl-SI" dirty="0"/>
          </a:p>
        </p:txBody>
      </p:sp>
      <p:cxnSp>
        <p:nvCxnSpPr>
          <p:cNvPr id="55" name="Raven povezovalnik 54"/>
          <p:cNvCxnSpPr/>
          <p:nvPr/>
        </p:nvCxnSpPr>
        <p:spPr>
          <a:xfrm>
            <a:off x="828303" y="4194572"/>
            <a:ext cx="2881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PoljeZBesedilom 55">
            <a:hlinkClick r:id="rId3" action="ppaction://hlinksldjump"/>
          </p:cNvPr>
          <p:cNvSpPr txBox="1"/>
          <p:nvPr/>
        </p:nvSpPr>
        <p:spPr>
          <a:xfrm>
            <a:off x="1188343" y="3978548"/>
            <a:ext cx="5616485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fizične osebe, ki bodo na sejmu plačevale s plačilnimi karticami, pripravite posebno evidenco</a:t>
            </a:r>
            <a:endParaRPr lang="sl-SI" dirty="0"/>
          </a:p>
        </p:txBody>
      </p:sp>
      <p:cxnSp>
        <p:nvCxnSpPr>
          <p:cNvPr id="57" name="Raven povezovalnik 56"/>
          <p:cNvCxnSpPr/>
          <p:nvPr/>
        </p:nvCxnSpPr>
        <p:spPr>
          <a:xfrm>
            <a:off x="764723" y="5200943"/>
            <a:ext cx="3517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PoljeZBesedilom 57"/>
          <p:cNvSpPr txBox="1"/>
          <p:nvPr/>
        </p:nvSpPr>
        <p:spPr>
          <a:xfrm>
            <a:off x="1188343" y="4770636"/>
            <a:ext cx="5616485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dirty="0"/>
              <a:t>i</a:t>
            </a:r>
            <a:r>
              <a:rPr lang="sl-SI" dirty="0" smtClean="0"/>
              <a:t>gra vlog. dijak 1 (vloga kupca; zanima izdelek iz prodajnega kataloga); dijak 2 (vloga prodajalca); kako pristopiti do zainteresiranega oz. nezainteresiranega kupca </a:t>
            </a:r>
            <a:endParaRPr lang="sl-SI" dirty="0"/>
          </a:p>
        </p:txBody>
      </p:sp>
      <p:cxnSp>
        <p:nvCxnSpPr>
          <p:cNvPr id="59" name="Raven povezovalnik 58"/>
          <p:cNvCxnSpPr/>
          <p:nvPr/>
        </p:nvCxnSpPr>
        <p:spPr>
          <a:xfrm>
            <a:off x="324247" y="5860049"/>
            <a:ext cx="4244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PoljeZBesedilom 59"/>
          <p:cNvSpPr txBox="1"/>
          <p:nvPr/>
        </p:nvSpPr>
        <p:spPr>
          <a:xfrm>
            <a:off x="756294" y="5706740"/>
            <a:ext cx="2079803" cy="369332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s</a:t>
            </a:r>
            <a:r>
              <a:rPr lang="sl-SI" dirty="0" smtClean="0"/>
              <a:t>ejemski dan</a:t>
            </a:r>
            <a:endParaRPr lang="sl-SI" dirty="0"/>
          </a:p>
        </p:txBody>
      </p:sp>
      <p:cxnSp>
        <p:nvCxnSpPr>
          <p:cNvPr id="61" name="Raven povezovalnik 60"/>
          <p:cNvCxnSpPr/>
          <p:nvPr/>
        </p:nvCxnSpPr>
        <p:spPr>
          <a:xfrm>
            <a:off x="756295" y="6282804"/>
            <a:ext cx="2881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PoljeZBesedilom 61"/>
          <p:cNvSpPr txBox="1"/>
          <p:nvPr/>
        </p:nvSpPr>
        <p:spPr>
          <a:xfrm>
            <a:off x="1116335" y="6066780"/>
            <a:ext cx="5616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pridite dovolj zgodaj (ureditev stojnice in potreben promocijski material)</a:t>
            </a:r>
            <a:endParaRPr lang="sl-SI" dirty="0"/>
          </a:p>
        </p:txBody>
      </p:sp>
      <p:cxnSp>
        <p:nvCxnSpPr>
          <p:cNvPr id="63" name="Raven povezovalnik 62"/>
          <p:cNvCxnSpPr/>
          <p:nvPr/>
        </p:nvCxnSpPr>
        <p:spPr>
          <a:xfrm>
            <a:off x="819919" y="6930876"/>
            <a:ext cx="2881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PoljeZBesedilom 63"/>
          <p:cNvSpPr txBox="1"/>
          <p:nvPr/>
        </p:nvSpPr>
        <p:spPr>
          <a:xfrm>
            <a:off x="1179959" y="6714852"/>
            <a:ext cx="561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poskrbite za prijetno in pozitivno ozračje</a:t>
            </a:r>
            <a:endParaRPr lang="sl-SI" dirty="0"/>
          </a:p>
        </p:txBody>
      </p:sp>
      <p:cxnSp>
        <p:nvCxnSpPr>
          <p:cNvPr id="28" name="Raven povezovalnik 27"/>
          <p:cNvCxnSpPr/>
          <p:nvPr/>
        </p:nvCxnSpPr>
        <p:spPr>
          <a:xfrm>
            <a:off x="748701" y="6220088"/>
            <a:ext cx="0" cy="12868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aven povezovalnik 64"/>
          <p:cNvCxnSpPr/>
          <p:nvPr/>
        </p:nvCxnSpPr>
        <p:spPr>
          <a:xfrm>
            <a:off x="756295" y="7362924"/>
            <a:ext cx="2881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PoljeZBesedilom 65"/>
          <p:cNvSpPr txBox="1"/>
          <p:nvPr/>
        </p:nvSpPr>
        <p:spPr>
          <a:xfrm>
            <a:off x="1251967" y="7146900"/>
            <a:ext cx="561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b</a:t>
            </a:r>
            <a:r>
              <a:rPr lang="sl-SI" dirty="0" smtClean="0"/>
              <a:t>odite prijazni do sejemskih gostov in obiskovalcev</a:t>
            </a:r>
            <a:endParaRPr lang="sl-SI" dirty="0"/>
          </a:p>
        </p:txBody>
      </p:sp>
      <p:sp>
        <p:nvSpPr>
          <p:cNvPr id="67" name="PoljeZBesedilom 66"/>
          <p:cNvSpPr txBox="1"/>
          <p:nvPr/>
        </p:nvSpPr>
        <p:spPr>
          <a:xfrm>
            <a:off x="908694" y="7650956"/>
            <a:ext cx="5536233" cy="369332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osejemske aktivnosti (klikni za </a:t>
            </a:r>
            <a:r>
              <a:rPr lang="sl-SI" dirty="0" smtClean="0">
                <a:hlinkClick r:id="rId4" action="ppaction://hlinksldjump"/>
              </a:rPr>
              <a:t> naslednji diapozitiv!) </a:t>
            </a:r>
            <a:endParaRPr lang="sl-SI" dirty="0"/>
          </a:p>
        </p:txBody>
      </p:sp>
      <p:cxnSp>
        <p:nvCxnSpPr>
          <p:cNvPr id="75" name="Raven povezovalnik 74"/>
          <p:cNvCxnSpPr/>
          <p:nvPr/>
        </p:nvCxnSpPr>
        <p:spPr>
          <a:xfrm>
            <a:off x="396255" y="7804264"/>
            <a:ext cx="4244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05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Raven povezovalnik 80"/>
          <p:cNvCxnSpPr/>
          <p:nvPr/>
        </p:nvCxnSpPr>
        <p:spPr>
          <a:xfrm>
            <a:off x="901101" y="1323544"/>
            <a:ext cx="0" cy="3877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PoljeZBesedilom 83"/>
          <p:cNvSpPr txBox="1"/>
          <p:nvPr/>
        </p:nvSpPr>
        <p:spPr>
          <a:xfrm>
            <a:off x="1340649" y="1688806"/>
            <a:ext cx="4096165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oročilo o sejmu podjetja</a:t>
            </a:r>
            <a:endParaRPr lang="sl-SI" dirty="0"/>
          </a:p>
        </p:txBody>
      </p:sp>
      <p:cxnSp>
        <p:nvCxnSpPr>
          <p:cNvPr id="85" name="Raven povezovalnik 84"/>
          <p:cNvCxnSpPr/>
          <p:nvPr/>
        </p:nvCxnSpPr>
        <p:spPr>
          <a:xfrm>
            <a:off x="900311" y="1903090"/>
            <a:ext cx="3684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Raven povezovalnik 85"/>
          <p:cNvCxnSpPr/>
          <p:nvPr/>
        </p:nvCxnSpPr>
        <p:spPr>
          <a:xfrm flipH="1">
            <a:off x="1340649" y="2058138"/>
            <a:ext cx="1" cy="2677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Raven povezovalnik 86"/>
          <p:cNvCxnSpPr/>
          <p:nvPr/>
        </p:nvCxnSpPr>
        <p:spPr>
          <a:xfrm>
            <a:off x="1340788" y="2325846"/>
            <a:ext cx="2881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PoljeZBesedilom 87"/>
          <p:cNvSpPr txBox="1"/>
          <p:nvPr/>
        </p:nvSpPr>
        <p:spPr>
          <a:xfrm>
            <a:off x="1700828" y="2119114"/>
            <a:ext cx="56164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riprave na sejem (kdaj, zadolžitve, potek, načrt celostne podobe stojnica, potrebni material, </a:t>
            </a:r>
            <a:r>
              <a:rPr lang="sl-SI" dirty="0" err="1" smtClean="0"/>
              <a:t>izob</a:t>
            </a:r>
            <a:r>
              <a:rPr lang="sl-SI" dirty="0" smtClean="0"/>
              <a:t>. osebja … pomoč: zapisniki)</a:t>
            </a:r>
            <a:endParaRPr lang="sl-SI" dirty="0"/>
          </a:p>
        </p:txBody>
      </p:sp>
      <p:sp>
        <p:nvSpPr>
          <p:cNvPr id="47" name="PoljeZBesedilom 46"/>
          <p:cNvSpPr txBox="1"/>
          <p:nvPr/>
        </p:nvSpPr>
        <p:spPr>
          <a:xfrm>
            <a:off x="1340649" y="3344990"/>
            <a:ext cx="4096165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s</a:t>
            </a:r>
            <a:r>
              <a:rPr lang="sl-SI" dirty="0" smtClean="0"/>
              <a:t>ejemski dan</a:t>
            </a:r>
            <a:endParaRPr lang="sl-SI" dirty="0"/>
          </a:p>
        </p:txBody>
      </p:sp>
      <p:cxnSp>
        <p:nvCxnSpPr>
          <p:cNvPr id="48" name="Raven povezovalnik 47"/>
          <p:cNvCxnSpPr/>
          <p:nvPr/>
        </p:nvCxnSpPr>
        <p:spPr>
          <a:xfrm>
            <a:off x="900311" y="3559274"/>
            <a:ext cx="3684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Raven povezovalnik 67"/>
          <p:cNvCxnSpPr/>
          <p:nvPr/>
        </p:nvCxnSpPr>
        <p:spPr>
          <a:xfrm>
            <a:off x="1340788" y="3982030"/>
            <a:ext cx="2881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PoljeZBesedilom 68"/>
          <p:cNvSpPr txBox="1"/>
          <p:nvPr/>
        </p:nvSpPr>
        <p:spPr>
          <a:xfrm>
            <a:off x="1700828" y="3775298"/>
            <a:ext cx="56164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</a:t>
            </a:r>
            <a:r>
              <a:rPr lang="sl-SI" dirty="0" smtClean="0"/>
              <a:t>raj in datum sejma, navedite </a:t>
            </a:r>
            <a:r>
              <a:rPr lang="sl-SI" dirty="0" err="1" smtClean="0"/>
              <a:t>razstavljalce</a:t>
            </a:r>
            <a:r>
              <a:rPr lang="sl-SI" dirty="0" smtClean="0"/>
              <a:t>, kako je potekal sejem, zberite slikovno gradivo, opišite sejemske </a:t>
            </a:r>
            <a:r>
              <a:rPr lang="sl-SI" dirty="0" err="1" smtClean="0"/>
              <a:t>aktivnosit</a:t>
            </a:r>
            <a:r>
              <a:rPr lang="sl-SI" dirty="0" smtClean="0"/>
              <a:t> na stojnici</a:t>
            </a:r>
            <a:endParaRPr lang="sl-SI" dirty="0"/>
          </a:p>
        </p:txBody>
      </p:sp>
      <p:cxnSp>
        <p:nvCxnSpPr>
          <p:cNvPr id="70" name="Raven povezovalnik 69"/>
          <p:cNvCxnSpPr/>
          <p:nvPr/>
        </p:nvCxnSpPr>
        <p:spPr>
          <a:xfrm flipH="1">
            <a:off x="1332359" y="3662638"/>
            <a:ext cx="1" cy="2677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PoljeZBesedilom 70"/>
          <p:cNvSpPr txBox="1"/>
          <p:nvPr/>
        </p:nvSpPr>
        <p:spPr>
          <a:xfrm>
            <a:off x="1340649" y="4986660"/>
            <a:ext cx="4096165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Učinkovitost sejma</a:t>
            </a:r>
            <a:endParaRPr lang="sl-SI" dirty="0"/>
          </a:p>
        </p:txBody>
      </p:sp>
      <p:cxnSp>
        <p:nvCxnSpPr>
          <p:cNvPr id="72" name="Raven povezovalnik 71"/>
          <p:cNvCxnSpPr/>
          <p:nvPr/>
        </p:nvCxnSpPr>
        <p:spPr>
          <a:xfrm>
            <a:off x="900311" y="5200944"/>
            <a:ext cx="3684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aven povezovalnik 72"/>
          <p:cNvCxnSpPr/>
          <p:nvPr/>
        </p:nvCxnSpPr>
        <p:spPr>
          <a:xfrm>
            <a:off x="1340788" y="5922764"/>
            <a:ext cx="2881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PoljeZBesedilom 73"/>
          <p:cNvSpPr txBox="1"/>
          <p:nvPr/>
        </p:nvSpPr>
        <p:spPr>
          <a:xfrm>
            <a:off x="1700828" y="5697448"/>
            <a:ext cx="2583859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Računovodstvo naj poda:</a:t>
            </a:r>
            <a:endParaRPr lang="sl-SI" dirty="0"/>
          </a:p>
        </p:txBody>
      </p:sp>
      <p:cxnSp>
        <p:nvCxnSpPr>
          <p:cNvPr id="76" name="Raven povezovalnik 75"/>
          <p:cNvCxnSpPr/>
          <p:nvPr/>
        </p:nvCxnSpPr>
        <p:spPr>
          <a:xfrm flipH="1">
            <a:off x="1332362" y="5304308"/>
            <a:ext cx="1" cy="41561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ven povezovalnik 13"/>
          <p:cNvCxnSpPr/>
          <p:nvPr/>
        </p:nvCxnSpPr>
        <p:spPr>
          <a:xfrm>
            <a:off x="1700828" y="6066780"/>
            <a:ext cx="0" cy="25905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Raven povezovalnik 76"/>
          <p:cNvCxnSpPr/>
          <p:nvPr/>
        </p:nvCxnSpPr>
        <p:spPr>
          <a:xfrm>
            <a:off x="1692538" y="6642844"/>
            <a:ext cx="2881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PoljeZBesedilom 77"/>
          <p:cNvSpPr txBox="1"/>
          <p:nvPr/>
        </p:nvSpPr>
        <p:spPr>
          <a:xfrm>
            <a:off x="2052578" y="6367586"/>
            <a:ext cx="5616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z</a:t>
            </a:r>
            <a:r>
              <a:rPr lang="sl-SI" dirty="0" smtClean="0"/>
              <a:t>birno vrednost prodaje fizičnim in pravnim osebam na dan sejma</a:t>
            </a:r>
            <a:endParaRPr lang="sl-SI" dirty="0"/>
          </a:p>
        </p:txBody>
      </p:sp>
      <p:cxnSp>
        <p:nvCxnSpPr>
          <p:cNvPr id="79" name="Raven povezovalnik 78"/>
          <p:cNvCxnSpPr/>
          <p:nvPr/>
        </p:nvCxnSpPr>
        <p:spPr>
          <a:xfrm>
            <a:off x="1764407" y="7362924"/>
            <a:ext cx="2881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PoljeZBesedilom 79"/>
          <p:cNvSpPr txBox="1"/>
          <p:nvPr/>
        </p:nvSpPr>
        <p:spPr>
          <a:xfrm>
            <a:off x="2124447" y="7148641"/>
            <a:ext cx="561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kdo je bil po vrednosti največji kupec</a:t>
            </a:r>
            <a:endParaRPr lang="sl-SI" dirty="0"/>
          </a:p>
        </p:txBody>
      </p:sp>
      <p:cxnSp>
        <p:nvCxnSpPr>
          <p:cNvPr id="82" name="Raven povezovalnik 81"/>
          <p:cNvCxnSpPr/>
          <p:nvPr/>
        </p:nvCxnSpPr>
        <p:spPr>
          <a:xfrm>
            <a:off x="1764407" y="7999963"/>
            <a:ext cx="2881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PoljeZBesedilom 82"/>
          <p:cNvSpPr txBox="1"/>
          <p:nvPr/>
        </p:nvSpPr>
        <p:spPr>
          <a:xfrm>
            <a:off x="2124447" y="7785680"/>
            <a:ext cx="561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</a:t>
            </a:r>
            <a:r>
              <a:rPr lang="sl-SI" dirty="0" smtClean="0"/>
              <a:t>ateri izdelek oz. storitev se je najbolje prodajala</a:t>
            </a:r>
            <a:endParaRPr lang="sl-SI" dirty="0"/>
          </a:p>
        </p:txBody>
      </p:sp>
      <p:cxnSp>
        <p:nvCxnSpPr>
          <p:cNvPr id="89" name="Raven povezovalnik 88"/>
          <p:cNvCxnSpPr/>
          <p:nvPr/>
        </p:nvCxnSpPr>
        <p:spPr>
          <a:xfrm>
            <a:off x="1764407" y="8657327"/>
            <a:ext cx="2881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PoljeZBesedilom 90"/>
          <p:cNvSpPr txBox="1"/>
          <p:nvPr/>
        </p:nvSpPr>
        <p:spPr>
          <a:xfrm>
            <a:off x="2196455" y="8443044"/>
            <a:ext cx="5616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i</a:t>
            </a:r>
            <a:r>
              <a:rPr lang="sl-SI" dirty="0" smtClean="0"/>
              <a:t>zračunajte stroške sejma (material, osebje, stroški razstavnega prostora)</a:t>
            </a:r>
            <a:endParaRPr lang="sl-SI" dirty="0"/>
          </a:p>
        </p:txBody>
      </p:sp>
      <p:cxnSp>
        <p:nvCxnSpPr>
          <p:cNvPr id="92" name="Raven povezovalnik 91"/>
          <p:cNvCxnSpPr/>
          <p:nvPr/>
        </p:nvCxnSpPr>
        <p:spPr>
          <a:xfrm>
            <a:off x="1404367" y="9460448"/>
            <a:ext cx="2881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PoljeZBesedilom 92"/>
          <p:cNvSpPr txBox="1"/>
          <p:nvPr/>
        </p:nvSpPr>
        <p:spPr>
          <a:xfrm>
            <a:off x="1836415" y="9235132"/>
            <a:ext cx="548089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Ali je sejem prinesel rezultate, ki ste jih pričakovali?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45839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5151" y="594172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Kaj povečujemo s PR-službo (ang. </a:t>
            </a:r>
            <a:r>
              <a:rPr lang="sl-SI" dirty="0" err="1" smtClean="0"/>
              <a:t>public</a:t>
            </a:r>
            <a:r>
              <a:rPr lang="sl-SI" dirty="0" smtClean="0"/>
              <a:t> </a:t>
            </a:r>
            <a:r>
              <a:rPr lang="sl-SI" dirty="0" err="1" smtClean="0"/>
              <a:t>relations</a:t>
            </a:r>
            <a:r>
              <a:rPr lang="sl-SI" dirty="0" smtClean="0"/>
              <a:t>)?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612279" y="9011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6.8.4 ODNOSI Z JAVNOSTMI</a:t>
            </a:r>
            <a:endParaRPr lang="sl-SI" sz="2400" dirty="0"/>
          </a:p>
        </p:txBody>
      </p:sp>
      <p:sp>
        <p:nvSpPr>
          <p:cNvPr id="19" name="PoljeZBesedilom 18"/>
          <p:cNvSpPr txBox="1"/>
          <p:nvPr/>
        </p:nvSpPr>
        <p:spPr>
          <a:xfrm>
            <a:off x="2411043" y="1602284"/>
            <a:ext cx="324179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PR-služba (ang. </a:t>
            </a:r>
            <a:r>
              <a:rPr lang="sl-SI" dirty="0" err="1"/>
              <a:t>p</a:t>
            </a:r>
            <a:r>
              <a:rPr lang="sl-SI" dirty="0" err="1" smtClean="0"/>
              <a:t>ublic</a:t>
            </a:r>
            <a:r>
              <a:rPr lang="sl-SI" dirty="0" smtClean="0"/>
              <a:t> </a:t>
            </a:r>
            <a:r>
              <a:rPr lang="sl-SI" dirty="0" err="1" smtClean="0"/>
              <a:t>relations</a:t>
            </a:r>
            <a:r>
              <a:rPr lang="sl-SI" dirty="0" smtClean="0"/>
              <a:t>)</a:t>
            </a:r>
            <a:endParaRPr lang="sl-SI" dirty="0"/>
          </a:p>
        </p:txBody>
      </p:sp>
      <p:cxnSp>
        <p:nvCxnSpPr>
          <p:cNvPr id="20" name="Raven povezovalnik 19"/>
          <p:cNvCxnSpPr/>
          <p:nvPr/>
        </p:nvCxnSpPr>
        <p:spPr>
          <a:xfrm>
            <a:off x="3852639" y="1962324"/>
            <a:ext cx="0" cy="6573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oljeZBesedilom 23"/>
          <p:cNvSpPr txBox="1"/>
          <p:nvPr/>
        </p:nvSpPr>
        <p:spPr>
          <a:xfrm>
            <a:off x="3962087" y="2106340"/>
            <a:ext cx="1834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povečujemo</a:t>
            </a:r>
            <a:endParaRPr lang="sl-SI" dirty="0"/>
          </a:p>
        </p:txBody>
      </p:sp>
      <p:sp>
        <p:nvSpPr>
          <p:cNvPr id="25" name="PoljeZBesedilom 24"/>
          <p:cNvSpPr txBox="1"/>
          <p:nvPr/>
        </p:nvSpPr>
        <p:spPr>
          <a:xfrm>
            <a:off x="396255" y="3117081"/>
            <a:ext cx="219480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oznavanje podjetja</a:t>
            </a:r>
            <a:endParaRPr lang="sl-SI" dirty="0"/>
          </a:p>
        </p:txBody>
      </p:sp>
      <p:cxnSp>
        <p:nvCxnSpPr>
          <p:cNvPr id="33" name="Raven povezovalnik 32"/>
          <p:cNvCxnSpPr/>
          <p:nvPr/>
        </p:nvCxnSpPr>
        <p:spPr>
          <a:xfrm>
            <a:off x="1404367" y="2538388"/>
            <a:ext cx="4573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aven povezovalnik 38"/>
          <p:cNvCxnSpPr/>
          <p:nvPr/>
        </p:nvCxnSpPr>
        <p:spPr>
          <a:xfrm>
            <a:off x="1404367" y="2457088"/>
            <a:ext cx="0" cy="6573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PoljeZBesedilom 39"/>
          <p:cNvSpPr txBox="1"/>
          <p:nvPr/>
        </p:nvSpPr>
        <p:spPr>
          <a:xfrm>
            <a:off x="4526896" y="3198381"/>
            <a:ext cx="285413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z</a:t>
            </a:r>
            <a:r>
              <a:rPr lang="sl-SI" dirty="0" smtClean="0"/>
              <a:t>aupanje vanj kot celote</a:t>
            </a:r>
            <a:endParaRPr lang="sl-SI" dirty="0"/>
          </a:p>
        </p:txBody>
      </p:sp>
      <p:cxnSp>
        <p:nvCxnSpPr>
          <p:cNvPr id="41" name="Raven povezovalnik 40"/>
          <p:cNvCxnSpPr/>
          <p:nvPr/>
        </p:nvCxnSpPr>
        <p:spPr>
          <a:xfrm>
            <a:off x="5978311" y="2538388"/>
            <a:ext cx="0" cy="6573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oljeZBesedilom 43"/>
          <p:cNvSpPr txBox="1"/>
          <p:nvPr/>
        </p:nvSpPr>
        <p:spPr>
          <a:xfrm>
            <a:off x="767551" y="4113272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Kateri so ukrepi za izboljšanje odnosov z javnostmi?</a:t>
            </a:r>
            <a:endParaRPr lang="sl-SI" dirty="0"/>
          </a:p>
        </p:txBody>
      </p:sp>
      <p:sp>
        <p:nvSpPr>
          <p:cNvPr id="45" name="PoljeZBesedilom 44"/>
          <p:cNvSpPr txBox="1"/>
          <p:nvPr/>
        </p:nvSpPr>
        <p:spPr>
          <a:xfrm>
            <a:off x="684287" y="4761344"/>
            <a:ext cx="534806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Ukrepi za izboljšanje odnosov z javnostmi</a:t>
            </a:r>
            <a:endParaRPr lang="sl-SI" dirty="0"/>
          </a:p>
        </p:txBody>
      </p:sp>
      <p:cxnSp>
        <p:nvCxnSpPr>
          <p:cNvPr id="46" name="Raven povezovalnik 45"/>
          <p:cNvCxnSpPr/>
          <p:nvPr/>
        </p:nvCxnSpPr>
        <p:spPr>
          <a:xfrm>
            <a:off x="684287" y="5562724"/>
            <a:ext cx="4244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PoljeZBesedilom 46"/>
          <p:cNvSpPr txBox="1"/>
          <p:nvPr/>
        </p:nvSpPr>
        <p:spPr>
          <a:xfrm>
            <a:off x="1116335" y="5346700"/>
            <a:ext cx="3744416" cy="369332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tiskovne konference</a:t>
            </a:r>
            <a:endParaRPr lang="sl-SI" dirty="0"/>
          </a:p>
        </p:txBody>
      </p:sp>
      <p:cxnSp>
        <p:nvCxnSpPr>
          <p:cNvPr id="49" name="Raven povezovalnik 48"/>
          <p:cNvCxnSpPr/>
          <p:nvPr/>
        </p:nvCxnSpPr>
        <p:spPr>
          <a:xfrm>
            <a:off x="684287" y="6614968"/>
            <a:ext cx="4951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PoljeZBesedilom 55"/>
          <p:cNvSpPr txBox="1"/>
          <p:nvPr/>
        </p:nvSpPr>
        <p:spPr>
          <a:xfrm>
            <a:off x="1108741" y="6398944"/>
            <a:ext cx="4923608" cy="369332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lačana ali neplačana pozitivna poročila v tisku</a:t>
            </a:r>
            <a:endParaRPr lang="sl-SI" dirty="0"/>
          </a:p>
        </p:txBody>
      </p:sp>
      <p:cxnSp>
        <p:nvCxnSpPr>
          <p:cNvPr id="57" name="Raven povezovalnik 56"/>
          <p:cNvCxnSpPr/>
          <p:nvPr/>
        </p:nvCxnSpPr>
        <p:spPr>
          <a:xfrm>
            <a:off x="697083" y="7362924"/>
            <a:ext cx="5659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PoljeZBesedilom 57"/>
          <p:cNvSpPr txBox="1"/>
          <p:nvPr/>
        </p:nvSpPr>
        <p:spPr>
          <a:xfrm>
            <a:off x="1116335" y="7146899"/>
            <a:ext cx="5341388" cy="369332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atraktivno sestavljena poslovna poročila</a:t>
            </a:r>
            <a:endParaRPr lang="sl-SI" dirty="0"/>
          </a:p>
        </p:txBody>
      </p:sp>
      <p:cxnSp>
        <p:nvCxnSpPr>
          <p:cNvPr id="59" name="Raven povezovalnik 58"/>
          <p:cNvCxnSpPr/>
          <p:nvPr/>
        </p:nvCxnSpPr>
        <p:spPr>
          <a:xfrm>
            <a:off x="684287" y="5121384"/>
            <a:ext cx="0" cy="3681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jeZBesedilom 10"/>
          <p:cNvSpPr txBox="1"/>
          <p:nvPr/>
        </p:nvSpPr>
        <p:spPr>
          <a:xfrm>
            <a:off x="1407037" y="5850756"/>
            <a:ext cx="5901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npr. pri inovacijah, objavi četrtletnih ali letnih </a:t>
            </a:r>
            <a:r>
              <a:rPr lang="sl-SI" dirty="0" err="1" smtClean="0"/>
              <a:t>pos</a:t>
            </a:r>
            <a:r>
              <a:rPr lang="sl-SI" dirty="0" smtClean="0"/>
              <a:t>. rezultatov</a:t>
            </a:r>
            <a:endParaRPr lang="sl-SI" dirty="0"/>
          </a:p>
        </p:txBody>
      </p:sp>
      <p:cxnSp>
        <p:nvCxnSpPr>
          <p:cNvPr id="13" name="Raven povezovalnik 12"/>
          <p:cNvCxnSpPr/>
          <p:nvPr/>
        </p:nvCxnSpPr>
        <p:spPr>
          <a:xfrm>
            <a:off x="1116335" y="606678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ven povezovalnik 17"/>
          <p:cNvCxnSpPr/>
          <p:nvPr/>
        </p:nvCxnSpPr>
        <p:spPr>
          <a:xfrm>
            <a:off x="1116335" y="5716032"/>
            <a:ext cx="0" cy="350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PoljeZBesedilom 60"/>
          <p:cNvSpPr txBox="1"/>
          <p:nvPr/>
        </p:nvSpPr>
        <p:spPr>
          <a:xfrm>
            <a:off x="1116335" y="7857688"/>
            <a:ext cx="5328592" cy="378624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dnevi odprtih vrat</a:t>
            </a:r>
            <a:endParaRPr lang="sl-SI" dirty="0"/>
          </a:p>
        </p:txBody>
      </p:sp>
      <p:sp>
        <p:nvSpPr>
          <p:cNvPr id="64" name="PoljeZBesedilom 63"/>
          <p:cNvSpPr txBox="1"/>
          <p:nvPr/>
        </p:nvSpPr>
        <p:spPr>
          <a:xfrm>
            <a:off x="1116335" y="8649776"/>
            <a:ext cx="5760640" cy="369331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odpiranje znanstvenih, športnih ali kulturnih projektov</a:t>
            </a:r>
            <a:endParaRPr lang="sl-SI" dirty="0"/>
          </a:p>
        </p:txBody>
      </p:sp>
      <p:sp>
        <p:nvSpPr>
          <p:cNvPr id="66" name="PoljeZBesedilom 65"/>
          <p:cNvSpPr txBox="1"/>
          <p:nvPr/>
        </p:nvSpPr>
        <p:spPr>
          <a:xfrm>
            <a:off x="1559437" y="9153832"/>
            <a:ext cx="1501114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sponzoriranje</a:t>
            </a:r>
            <a:endParaRPr lang="sl-SI" dirty="0"/>
          </a:p>
        </p:txBody>
      </p:sp>
      <p:cxnSp>
        <p:nvCxnSpPr>
          <p:cNvPr id="67" name="Raven povezovalnik 66"/>
          <p:cNvCxnSpPr/>
          <p:nvPr/>
        </p:nvCxnSpPr>
        <p:spPr>
          <a:xfrm>
            <a:off x="1268735" y="936985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Raven povezovalnik 67"/>
          <p:cNvCxnSpPr/>
          <p:nvPr/>
        </p:nvCxnSpPr>
        <p:spPr>
          <a:xfrm>
            <a:off x="1268735" y="9019108"/>
            <a:ext cx="0" cy="350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Raven povezovalnik 69"/>
          <p:cNvCxnSpPr/>
          <p:nvPr/>
        </p:nvCxnSpPr>
        <p:spPr>
          <a:xfrm>
            <a:off x="1556767" y="9523164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PoljeZBesedilom 71"/>
          <p:cNvSpPr txBox="1"/>
          <p:nvPr/>
        </p:nvSpPr>
        <p:spPr>
          <a:xfrm>
            <a:off x="1911093" y="9657888"/>
            <a:ext cx="5901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podpiranje raziskovalnih projektov</a:t>
            </a:r>
            <a:endParaRPr lang="sl-SI" dirty="0"/>
          </a:p>
        </p:txBody>
      </p:sp>
      <p:cxnSp>
        <p:nvCxnSpPr>
          <p:cNvPr id="73" name="Raven povezovalnik 72"/>
          <p:cNvCxnSpPr/>
          <p:nvPr/>
        </p:nvCxnSpPr>
        <p:spPr>
          <a:xfrm>
            <a:off x="1620391" y="987391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PoljeZBesedilom 73"/>
          <p:cNvSpPr txBox="1"/>
          <p:nvPr/>
        </p:nvSpPr>
        <p:spPr>
          <a:xfrm>
            <a:off x="1908423" y="10089936"/>
            <a:ext cx="5901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mladih umetnikov, športnih društev</a:t>
            </a:r>
            <a:endParaRPr lang="sl-SI" dirty="0"/>
          </a:p>
        </p:txBody>
      </p:sp>
      <p:cxnSp>
        <p:nvCxnSpPr>
          <p:cNvPr id="75" name="Raven povezovalnik 74"/>
          <p:cNvCxnSpPr/>
          <p:nvPr/>
        </p:nvCxnSpPr>
        <p:spPr>
          <a:xfrm>
            <a:off x="1620391" y="1031525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Raven povezovalnik 77"/>
          <p:cNvCxnSpPr/>
          <p:nvPr/>
        </p:nvCxnSpPr>
        <p:spPr>
          <a:xfrm>
            <a:off x="684287" y="8803084"/>
            <a:ext cx="3499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Raven povezovalnik 79"/>
          <p:cNvCxnSpPr/>
          <p:nvPr/>
        </p:nvCxnSpPr>
        <p:spPr>
          <a:xfrm>
            <a:off x="766421" y="8010996"/>
            <a:ext cx="3499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450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5151" y="594172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Kaj vključuje neposredno trženje?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612279" y="9011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6.8.5 NEPOSREDNO TRŽENJE</a:t>
            </a:r>
            <a:endParaRPr lang="sl-SI" sz="2400" dirty="0"/>
          </a:p>
        </p:txBody>
      </p:sp>
      <p:sp>
        <p:nvSpPr>
          <p:cNvPr id="45" name="PoljeZBesedilom 44"/>
          <p:cNvSpPr txBox="1"/>
          <p:nvPr/>
        </p:nvSpPr>
        <p:spPr>
          <a:xfrm>
            <a:off x="684287" y="1098228"/>
            <a:ext cx="534806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Neposredno trženje vključuje</a:t>
            </a:r>
            <a:endParaRPr lang="sl-SI" dirty="0"/>
          </a:p>
        </p:txBody>
      </p:sp>
      <p:cxnSp>
        <p:nvCxnSpPr>
          <p:cNvPr id="46" name="Raven povezovalnik 45"/>
          <p:cNvCxnSpPr/>
          <p:nvPr/>
        </p:nvCxnSpPr>
        <p:spPr>
          <a:xfrm>
            <a:off x="684287" y="1899608"/>
            <a:ext cx="4244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PoljeZBesedilom 46"/>
          <p:cNvSpPr txBox="1"/>
          <p:nvPr/>
        </p:nvSpPr>
        <p:spPr>
          <a:xfrm>
            <a:off x="1116335" y="1683584"/>
            <a:ext cx="4916014" cy="380364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osebno prodajo</a:t>
            </a:r>
            <a:endParaRPr lang="sl-SI" dirty="0"/>
          </a:p>
        </p:txBody>
      </p:sp>
      <p:cxnSp>
        <p:nvCxnSpPr>
          <p:cNvPr id="49" name="Raven povezovalnik 48"/>
          <p:cNvCxnSpPr/>
          <p:nvPr/>
        </p:nvCxnSpPr>
        <p:spPr>
          <a:xfrm>
            <a:off x="684287" y="2682404"/>
            <a:ext cx="4951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PoljeZBesedilom 55"/>
          <p:cNvSpPr txBox="1"/>
          <p:nvPr/>
        </p:nvSpPr>
        <p:spPr>
          <a:xfrm>
            <a:off x="1188343" y="2466380"/>
            <a:ext cx="4844006" cy="369332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neposredno oglaševanje po pošti, telefonu</a:t>
            </a:r>
            <a:endParaRPr lang="sl-SI" dirty="0"/>
          </a:p>
        </p:txBody>
      </p:sp>
      <p:cxnSp>
        <p:nvCxnSpPr>
          <p:cNvPr id="57" name="Raven povezovalnik 56"/>
          <p:cNvCxnSpPr/>
          <p:nvPr/>
        </p:nvCxnSpPr>
        <p:spPr>
          <a:xfrm>
            <a:off x="697083" y="3546500"/>
            <a:ext cx="5659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PoljeZBesedilom 57"/>
          <p:cNvSpPr txBox="1"/>
          <p:nvPr/>
        </p:nvSpPr>
        <p:spPr>
          <a:xfrm>
            <a:off x="1179483" y="3330476"/>
            <a:ext cx="4852866" cy="378624"/>
          </a:xfrm>
          <a:prstGeom prst="rect">
            <a:avLst/>
          </a:prstGeom>
          <a:solidFill>
            <a:srgbClr val="FFE593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kataloško trženje</a:t>
            </a:r>
            <a:endParaRPr lang="sl-SI" dirty="0"/>
          </a:p>
        </p:txBody>
      </p:sp>
      <p:cxnSp>
        <p:nvCxnSpPr>
          <p:cNvPr id="59" name="Raven povezovalnik 58"/>
          <p:cNvCxnSpPr/>
          <p:nvPr/>
        </p:nvCxnSpPr>
        <p:spPr>
          <a:xfrm>
            <a:off x="684287" y="1458268"/>
            <a:ext cx="0" cy="43831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PoljeZBesedilom 60">
            <a:hlinkClick r:id="rId2"/>
          </p:cNvPr>
          <p:cNvSpPr txBox="1"/>
          <p:nvPr/>
        </p:nvSpPr>
        <p:spPr>
          <a:xfrm>
            <a:off x="1188343" y="4041264"/>
            <a:ext cx="4844006" cy="369332"/>
          </a:xfrm>
          <a:prstGeom prst="rect">
            <a:avLst/>
          </a:prstGeom>
          <a:solidFill>
            <a:srgbClr val="FFE593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TV prodajo</a:t>
            </a:r>
            <a:endParaRPr lang="sl-SI" dirty="0"/>
          </a:p>
        </p:txBody>
      </p:sp>
      <p:sp>
        <p:nvSpPr>
          <p:cNvPr id="64" name="PoljeZBesedilom 63"/>
          <p:cNvSpPr txBox="1"/>
          <p:nvPr/>
        </p:nvSpPr>
        <p:spPr>
          <a:xfrm>
            <a:off x="1188343" y="4833351"/>
            <a:ext cx="4844006" cy="369332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trženje v kioskih</a:t>
            </a:r>
            <a:endParaRPr lang="sl-SI" dirty="0"/>
          </a:p>
        </p:txBody>
      </p:sp>
      <p:cxnSp>
        <p:nvCxnSpPr>
          <p:cNvPr id="65" name="Raven povezovalnik 64"/>
          <p:cNvCxnSpPr/>
          <p:nvPr/>
        </p:nvCxnSpPr>
        <p:spPr>
          <a:xfrm>
            <a:off x="684287" y="4986660"/>
            <a:ext cx="5659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jeZBesedilom 35"/>
          <p:cNvSpPr txBox="1"/>
          <p:nvPr/>
        </p:nvSpPr>
        <p:spPr>
          <a:xfrm>
            <a:off x="1188343" y="5688156"/>
            <a:ext cx="4844006" cy="369332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elektronsko trženje</a:t>
            </a:r>
            <a:endParaRPr lang="sl-SI" dirty="0"/>
          </a:p>
        </p:txBody>
      </p:sp>
      <p:cxnSp>
        <p:nvCxnSpPr>
          <p:cNvPr id="37" name="Raven povezovalnik 36"/>
          <p:cNvCxnSpPr/>
          <p:nvPr/>
        </p:nvCxnSpPr>
        <p:spPr>
          <a:xfrm>
            <a:off x="684287" y="5841464"/>
            <a:ext cx="5659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ven povezovalnik 41"/>
          <p:cNvCxnSpPr/>
          <p:nvPr/>
        </p:nvCxnSpPr>
        <p:spPr>
          <a:xfrm>
            <a:off x="684287" y="4194572"/>
            <a:ext cx="5659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089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5151" y="306140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Kateri so razlogi za rast neposrednega trženja?</a:t>
            </a:r>
            <a:endParaRPr lang="sl-SI" dirty="0"/>
          </a:p>
        </p:txBody>
      </p:sp>
      <p:sp>
        <p:nvSpPr>
          <p:cNvPr id="45" name="PoljeZBesedilom 44"/>
          <p:cNvSpPr txBox="1"/>
          <p:nvPr/>
        </p:nvSpPr>
        <p:spPr>
          <a:xfrm>
            <a:off x="684287" y="1098228"/>
            <a:ext cx="534806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Razlogi za rast neposrednega trženja</a:t>
            </a:r>
            <a:endParaRPr lang="sl-SI" dirty="0"/>
          </a:p>
        </p:txBody>
      </p:sp>
      <p:cxnSp>
        <p:nvCxnSpPr>
          <p:cNvPr id="46" name="Raven povezovalnik 45"/>
          <p:cNvCxnSpPr/>
          <p:nvPr/>
        </p:nvCxnSpPr>
        <p:spPr>
          <a:xfrm>
            <a:off x="684287" y="1899608"/>
            <a:ext cx="4244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PoljeZBesedilom 46"/>
          <p:cNvSpPr txBox="1"/>
          <p:nvPr/>
        </p:nvSpPr>
        <p:spPr>
          <a:xfrm>
            <a:off x="1116335" y="1683583"/>
            <a:ext cx="6192688" cy="369332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drobljenje trga</a:t>
            </a:r>
            <a:endParaRPr lang="sl-SI" dirty="0"/>
          </a:p>
        </p:txBody>
      </p:sp>
      <p:cxnSp>
        <p:nvCxnSpPr>
          <p:cNvPr id="49" name="Raven povezovalnik 48"/>
          <p:cNvCxnSpPr/>
          <p:nvPr/>
        </p:nvCxnSpPr>
        <p:spPr>
          <a:xfrm>
            <a:off x="684287" y="2682404"/>
            <a:ext cx="4951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PoljeZBesedilom 55"/>
          <p:cNvSpPr txBox="1"/>
          <p:nvPr/>
        </p:nvSpPr>
        <p:spPr>
          <a:xfrm>
            <a:off x="1188343" y="2466380"/>
            <a:ext cx="6120680" cy="369332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draga vožnja z avtomobilom, gost promet, težave s parkiranjem</a:t>
            </a:r>
            <a:endParaRPr lang="sl-SI" dirty="0"/>
          </a:p>
        </p:txBody>
      </p:sp>
      <p:cxnSp>
        <p:nvCxnSpPr>
          <p:cNvPr id="57" name="Raven povezovalnik 56"/>
          <p:cNvCxnSpPr/>
          <p:nvPr/>
        </p:nvCxnSpPr>
        <p:spPr>
          <a:xfrm>
            <a:off x="697083" y="3546500"/>
            <a:ext cx="5659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PoljeZBesedilom 57"/>
          <p:cNvSpPr txBox="1"/>
          <p:nvPr/>
        </p:nvSpPr>
        <p:spPr>
          <a:xfrm>
            <a:off x="1179483" y="3330475"/>
            <a:ext cx="6129540" cy="369332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vrste pri blagajnah, pomanjkanje časa</a:t>
            </a:r>
            <a:endParaRPr lang="sl-SI" dirty="0"/>
          </a:p>
        </p:txBody>
      </p:sp>
      <p:cxnSp>
        <p:nvCxnSpPr>
          <p:cNvPr id="59" name="Raven povezovalnik 58"/>
          <p:cNvCxnSpPr/>
          <p:nvPr/>
        </p:nvCxnSpPr>
        <p:spPr>
          <a:xfrm>
            <a:off x="684287" y="1458268"/>
            <a:ext cx="0" cy="46085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PoljeZBesedilom 60"/>
          <p:cNvSpPr txBox="1"/>
          <p:nvPr/>
        </p:nvSpPr>
        <p:spPr>
          <a:xfrm>
            <a:off x="1188343" y="4041263"/>
            <a:ext cx="6120680" cy="646331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orabniki cenimo brezplačne telefonske klicne številke 24 ur na dan, sedem dni v tednu</a:t>
            </a:r>
            <a:endParaRPr lang="sl-SI" dirty="0"/>
          </a:p>
        </p:txBody>
      </p:sp>
      <p:sp>
        <p:nvSpPr>
          <p:cNvPr id="64" name="PoljeZBesedilom 63"/>
          <p:cNvSpPr txBox="1"/>
          <p:nvPr/>
        </p:nvSpPr>
        <p:spPr>
          <a:xfrm>
            <a:off x="1188343" y="5058667"/>
            <a:ext cx="4844006" cy="369332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naročanje je hitro in udobno</a:t>
            </a:r>
            <a:endParaRPr lang="sl-SI" dirty="0"/>
          </a:p>
        </p:txBody>
      </p:sp>
      <p:cxnSp>
        <p:nvCxnSpPr>
          <p:cNvPr id="65" name="Raven povezovalnik 64"/>
          <p:cNvCxnSpPr/>
          <p:nvPr/>
        </p:nvCxnSpPr>
        <p:spPr>
          <a:xfrm>
            <a:off x="684287" y="5211976"/>
            <a:ext cx="5659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jeZBesedilom 35"/>
          <p:cNvSpPr txBox="1"/>
          <p:nvPr/>
        </p:nvSpPr>
        <p:spPr>
          <a:xfrm>
            <a:off x="1188343" y="5913472"/>
            <a:ext cx="4844006" cy="369332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hitra dostava blaga …</a:t>
            </a:r>
            <a:endParaRPr lang="sl-SI" dirty="0"/>
          </a:p>
        </p:txBody>
      </p:sp>
      <p:cxnSp>
        <p:nvCxnSpPr>
          <p:cNvPr id="37" name="Raven povezovalnik 36"/>
          <p:cNvCxnSpPr/>
          <p:nvPr/>
        </p:nvCxnSpPr>
        <p:spPr>
          <a:xfrm>
            <a:off x="684287" y="6066780"/>
            <a:ext cx="5659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ven povezovalnik 41"/>
          <p:cNvCxnSpPr/>
          <p:nvPr/>
        </p:nvCxnSpPr>
        <p:spPr>
          <a:xfrm>
            <a:off x="684287" y="4194572"/>
            <a:ext cx="5659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oljeZBesedilom 18"/>
          <p:cNvSpPr txBox="1"/>
          <p:nvPr/>
        </p:nvSpPr>
        <p:spPr>
          <a:xfrm>
            <a:off x="684287" y="6777568"/>
            <a:ext cx="669387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Kako podjetje doseže največjo učinkovitost s pomočjo neposrednega trženja?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15998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oljeZBesedilom 18"/>
          <p:cNvSpPr txBox="1"/>
          <p:nvPr/>
        </p:nvSpPr>
        <p:spPr>
          <a:xfrm>
            <a:off x="468263" y="378148"/>
            <a:ext cx="669387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Kako podjetje doseže največjo učinkovitost s pomočjo neposrednega trženja?</a:t>
            </a:r>
            <a:endParaRPr lang="sl-SI" dirty="0"/>
          </a:p>
        </p:txBody>
      </p:sp>
      <p:sp>
        <p:nvSpPr>
          <p:cNvPr id="18" name="PoljeZBesedilom 17"/>
          <p:cNvSpPr txBox="1"/>
          <p:nvPr/>
        </p:nvSpPr>
        <p:spPr>
          <a:xfrm>
            <a:off x="540271" y="1323544"/>
            <a:ext cx="534806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Neposredno trženje vključuje</a:t>
            </a:r>
            <a:endParaRPr lang="sl-SI" dirty="0"/>
          </a:p>
        </p:txBody>
      </p:sp>
      <p:cxnSp>
        <p:nvCxnSpPr>
          <p:cNvPr id="20" name="Raven povezovalnik 19"/>
          <p:cNvCxnSpPr/>
          <p:nvPr/>
        </p:nvCxnSpPr>
        <p:spPr>
          <a:xfrm>
            <a:off x="540271" y="2124924"/>
            <a:ext cx="4244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jeZBesedilom 20"/>
          <p:cNvSpPr txBox="1"/>
          <p:nvPr/>
        </p:nvSpPr>
        <p:spPr>
          <a:xfrm>
            <a:off x="972319" y="1908900"/>
            <a:ext cx="4916014" cy="380364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osebno prodajo</a:t>
            </a:r>
            <a:endParaRPr lang="sl-SI" dirty="0"/>
          </a:p>
        </p:txBody>
      </p:sp>
      <p:cxnSp>
        <p:nvCxnSpPr>
          <p:cNvPr id="22" name="Raven povezovalnik 21"/>
          <p:cNvCxnSpPr/>
          <p:nvPr/>
        </p:nvCxnSpPr>
        <p:spPr>
          <a:xfrm>
            <a:off x="540271" y="2907720"/>
            <a:ext cx="4951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oljeZBesedilom 22"/>
          <p:cNvSpPr txBox="1"/>
          <p:nvPr/>
        </p:nvSpPr>
        <p:spPr>
          <a:xfrm>
            <a:off x="1044327" y="2691696"/>
            <a:ext cx="4844006" cy="369332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neposredno oglaševanje po pošti, telefonu</a:t>
            </a:r>
            <a:endParaRPr lang="sl-SI" dirty="0"/>
          </a:p>
        </p:txBody>
      </p:sp>
      <p:cxnSp>
        <p:nvCxnSpPr>
          <p:cNvPr id="24" name="Raven povezovalnik 23"/>
          <p:cNvCxnSpPr/>
          <p:nvPr/>
        </p:nvCxnSpPr>
        <p:spPr>
          <a:xfrm>
            <a:off x="553067" y="3771816"/>
            <a:ext cx="5659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oljeZBesedilom 24"/>
          <p:cNvSpPr txBox="1"/>
          <p:nvPr/>
        </p:nvSpPr>
        <p:spPr>
          <a:xfrm>
            <a:off x="1035467" y="3555792"/>
            <a:ext cx="4852866" cy="378624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kataloško trženje</a:t>
            </a:r>
            <a:endParaRPr lang="sl-SI" dirty="0"/>
          </a:p>
        </p:txBody>
      </p:sp>
      <p:cxnSp>
        <p:nvCxnSpPr>
          <p:cNvPr id="26" name="Raven povezovalnik 25"/>
          <p:cNvCxnSpPr/>
          <p:nvPr/>
        </p:nvCxnSpPr>
        <p:spPr>
          <a:xfrm>
            <a:off x="540271" y="1683584"/>
            <a:ext cx="0" cy="43831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oljeZBesedilom 26"/>
          <p:cNvSpPr txBox="1"/>
          <p:nvPr/>
        </p:nvSpPr>
        <p:spPr>
          <a:xfrm>
            <a:off x="1044327" y="4266580"/>
            <a:ext cx="4844006" cy="369332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TV prodajo</a:t>
            </a:r>
            <a:endParaRPr lang="sl-SI" dirty="0"/>
          </a:p>
        </p:txBody>
      </p:sp>
      <p:sp>
        <p:nvSpPr>
          <p:cNvPr id="28" name="PoljeZBesedilom 27"/>
          <p:cNvSpPr txBox="1"/>
          <p:nvPr/>
        </p:nvSpPr>
        <p:spPr>
          <a:xfrm>
            <a:off x="1044327" y="5058667"/>
            <a:ext cx="4844006" cy="369332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trženje v kioskih</a:t>
            </a:r>
            <a:endParaRPr lang="sl-SI" dirty="0"/>
          </a:p>
        </p:txBody>
      </p:sp>
      <p:sp>
        <p:nvSpPr>
          <p:cNvPr id="30" name="PoljeZBesedilom 29"/>
          <p:cNvSpPr txBox="1"/>
          <p:nvPr/>
        </p:nvSpPr>
        <p:spPr>
          <a:xfrm>
            <a:off x="1044327" y="5913472"/>
            <a:ext cx="4844006" cy="369332"/>
          </a:xfrm>
          <a:prstGeom prst="rect">
            <a:avLst/>
          </a:prstGeom>
          <a:solidFill>
            <a:srgbClr val="FFE593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elektronsko trženje</a:t>
            </a:r>
            <a:endParaRPr lang="sl-SI" dirty="0"/>
          </a:p>
        </p:txBody>
      </p:sp>
      <p:cxnSp>
        <p:nvCxnSpPr>
          <p:cNvPr id="31" name="Raven povezovalnik 30"/>
          <p:cNvCxnSpPr/>
          <p:nvPr/>
        </p:nvCxnSpPr>
        <p:spPr>
          <a:xfrm>
            <a:off x="540271" y="6066780"/>
            <a:ext cx="43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esni zaviti oklepaj 1"/>
          <p:cNvSpPr/>
          <p:nvPr/>
        </p:nvSpPr>
        <p:spPr>
          <a:xfrm rot="5400000">
            <a:off x="3073347" y="4149276"/>
            <a:ext cx="504056" cy="554461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" name="PoljeZBesedilom 2"/>
          <p:cNvSpPr txBox="1"/>
          <p:nvPr/>
        </p:nvSpPr>
        <p:spPr>
          <a:xfrm>
            <a:off x="1150581" y="7565009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ovezovanjem orodij neposrednega trženja</a:t>
            </a:r>
            <a:endParaRPr lang="sl-SI" dirty="0"/>
          </a:p>
        </p:txBody>
      </p:sp>
      <p:cxnSp>
        <p:nvCxnSpPr>
          <p:cNvPr id="34" name="Raven povezovalnik 33"/>
          <p:cNvCxnSpPr/>
          <p:nvPr/>
        </p:nvCxnSpPr>
        <p:spPr>
          <a:xfrm>
            <a:off x="540271" y="5274692"/>
            <a:ext cx="43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aven povezovalnik 34"/>
          <p:cNvCxnSpPr/>
          <p:nvPr/>
        </p:nvCxnSpPr>
        <p:spPr>
          <a:xfrm>
            <a:off x="540271" y="4482604"/>
            <a:ext cx="43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255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5151" y="594172"/>
            <a:ext cx="669387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Kaj naj vsebuje spletna stran podjetja in katera so pomembna načela za oblikovanje?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612279" y="9011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6.8.5.1 SPLETNA STRAN</a:t>
            </a:r>
            <a:endParaRPr lang="sl-SI" sz="2400" dirty="0"/>
          </a:p>
        </p:txBody>
      </p:sp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91" y="1674292"/>
            <a:ext cx="6347561" cy="378658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0218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597863" y="1098228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1. Kaj je vsebinski marketing?</a:t>
            </a:r>
            <a:endParaRPr lang="sl-SI" dirty="0"/>
          </a:p>
        </p:txBody>
      </p:sp>
      <p:sp>
        <p:nvSpPr>
          <p:cNvPr id="5" name="PoljeZBesedilom 4">
            <a:hlinkClick r:id="rId2" action="ppaction://hlinksldjump"/>
          </p:cNvPr>
          <p:cNvSpPr txBox="1"/>
          <p:nvPr/>
        </p:nvSpPr>
        <p:spPr>
          <a:xfrm>
            <a:off x="612279" y="90116"/>
            <a:ext cx="6264696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sz="2400" dirty="0" smtClean="0"/>
              <a:t>6.8.6 VSEBINSKI MARKETING (CONTENT MARKETING</a:t>
            </a:r>
            <a:endParaRPr lang="sl-SI" sz="2400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1404367" y="1602284"/>
            <a:ext cx="534806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Vsebinski  marketing (</a:t>
            </a:r>
            <a:r>
              <a:rPr lang="sl-SI" dirty="0" err="1" smtClean="0"/>
              <a:t>Content</a:t>
            </a:r>
            <a:r>
              <a:rPr lang="sl-SI" dirty="0" smtClean="0"/>
              <a:t> marketing)</a:t>
            </a:r>
            <a:endParaRPr lang="sl-SI" dirty="0"/>
          </a:p>
        </p:txBody>
      </p:sp>
      <p:cxnSp>
        <p:nvCxnSpPr>
          <p:cNvPr id="7" name="Raven povezovalnik 6"/>
          <p:cNvCxnSpPr/>
          <p:nvPr/>
        </p:nvCxnSpPr>
        <p:spPr>
          <a:xfrm>
            <a:off x="3852639" y="1962324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3962087" y="2250356"/>
            <a:ext cx="1834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m</a:t>
            </a:r>
            <a:r>
              <a:rPr lang="sl-SI" dirty="0" smtClean="0"/>
              <a:t>arketinška tehnika</a:t>
            </a:r>
            <a:endParaRPr lang="sl-SI" dirty="0"/>
          </a:p>
        </p:txBody>
      </p:sp>
      <p:sp>
        <p:nvSpPr>
          <p:cNvPr id="13" name="PoljeZBesedilom 12"/>
          <p:cNvSpPr txBox="1"/>
          <p:nvPr/>
        </p:nvSpPr>
        <p:spPr>
          <a:xfrm>
            <a:off x="876337" y="3474492"/>
            <a:ext cx="139212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ustvarjanja</a:t>
            </a:r>
            <a:endParaRPr lang="sl-SI" dirty="0"/>
          </a:p>
        </p:txBody>
      </p:sp>
      <p:sp>
        <p:nvSpPr>
          <p:cNvPr id="14" name="PoljeZBesedilom 13"/>
          <p:cNvSpPr txBox="1"/>
          <p:nvPr/>
        </p:nvSpPr>
        <p:spPr>
          <a:xfrm>
            <a:off x="5461938" y="3428325"/>
            <a:ext cx="126995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deljenja</a:t>
            </a:r>
            <a:endParaRPr lang="sl-SI" dirty="0"/>
          </a:p>
        </p:txBody>
      </p:sp>
      <p:cxnSp>
        <p:nvCxnSpPr>
          <p:cNvPr id="15" name="Raven povezovalnik 14"/>
          <p:cNvCxnSpPr/>
          <p:nvPr/>
        </p:nvCxnSpPr>
        <p:spPr>
          <a:xfrm>
            <a:off x="1344390" y="3102531"/>
            <a:ext cx="47525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ven povezovalnik 15"/>
          <p:cNvCxnSpPr/>
          <p:nvPr/>
        </p:nvCxnSpPr>
        <p:spPr>
          <a:xfrm>
            <a:off x="1344390" y="3102531"/>
            <a:ext cx="0" cy="299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aven povezovalnik 19"/>
          <p:cNvCxnSpPr/>
          <p:nvPr/>
        </p:nvCxnSpPr>
        <p:spPr>
          <a:xfrm>
            <a:off x="6096918" y="3114452"/>
            <a:ext cx="0" cy="299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aven povezovalnik 21"/>
          <p:cNvCxnSpPr/>
          <p:nvPr/>
        </p:nvCxnSpPr>
        <p:spPr>
          <a:xfrm>
            <a:off x="3852639" y="3114452"/>
            <a:ext cx="0" cy="22322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oljeZBesedilom 22"/>
          <p:cNvSpPr txBox="1"/>
          <p:nvPr/>
        </p:nvSpPr>
        <p:spPr>
          <a:xfrm>
            <a:off x="3871639" y="3843824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pomembnih,</a:t>
            </a:r>
          </a:p>
          <a:p>
            <a:r>
              <a:rPr lang="sl-SI" dirty="0"/>
              <a:t>k</a:t>
            </a:r>
            <a:r>
              <a:rPr lang="sl-SI" dirty="0" smtClean="0"/>
              <a:t>oristnih  vsebin -&gt; z namenom -&gt; jasno določeno občinstvo</a:t>
            </a:r>
            <a:endParaRPr lang="sl-SI" dirty="0"/>
          </a:p>
        </p:txBody>
      </p:sp>
      <p:sp>
        <p:nvSpPr>
          <p:cNvPr id="24" name="PoljeZBesedilom 23"/>
          <p:cNvSpPr txBox="1"/>
          <p:nvPr/>
        </p:nvSpPr>
        <p:spPr>
          <a:xfrm>
            <a:off x="1027322" y="5595857"/>
            <a:ext cx="139212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pritegnemo</a:t>
            </a:r>
            <a:endParaRPr lang="sl-SI" dirty="0"/>
          </a:p>
        </p:txBody>
      </p:sp>
      <p:sp>
        <p:nvSpPr>
          <p:cNvPr id="25" name="PoljeZBesedilom 24"/>
          <p:cNvSpPr txBox="1"/>
          <p:nvPr/>
        </p:nvSpPr>
        <p:spPr>
          <a:xfrm>
            <a:off x="4198663" y="5586565"/>
            <a:ext cx="301265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ripravimo do sodelovanja</a:t>
            </a:r>
            <a:endParaRPr lang="sl-SI" dirty="0"/>
          </a:p>
        </p:txBody>
      </p:sp>
      <p:cxnSp>
        <p:nvCxnSpPr>
          <p:cNvPr id="26" name="Raven povezovalnik 25"/>
          <p:cNvCxnSpPr/>
          <p:nvPr/>
        </p:nvCxnSpPr>
        <p:spPr>
          <a:xfrm>
            <a:off x="1495375" y="5358620"/>
            <a:ext cx="415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ven povezovalnik 26"/>
          <p:cNvCxnSpPr/>
          <p:nvPr/>
        </p:nvCxnSpPr>
        <p:spPr>
          <a:xfrm>
            <a:off x="1495375" y="5358620"/>
            <a:ext cx="0" cy="2279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aven povezovalnik 27"/>
          <p:cNvCxnSpPr/>
          <p:nvPr/>
        </p:nvCxnSpPr>
        <p:spPr>
          <a:xfrm>
            <a:off x="5652839" y="5370541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oljeZBesedilom 33"/>
          <p:cNvSpPr txBox="1"/>
          <p:nvPr/>
        </p:nvSpPr>
        <p:spPr>
          <a:xfrm>
            <a:off x="3932371" y="7146900"/>
            <a:ext cx="30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ustvarjanje zastonj vsebine</a:t>
            </a:r>
            <a:endParaRPr lang="sl-SI" dirty="0"/>
          </a:p>
        </p:txBody>
      </p:sp>
      <p:cxnSp>
        <p:nvCxnSpPr>
          <p:cNvPr id="35" name="Raven povezovalnik 34"/>
          <p:cNvCxnSpPr/>
          <p:nvPr/>
        </p:nvCxnSpPr>
        <p:spPr>
          <a:xfrm>
            <a:off x="3852639" y="7074892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jeZBesedilom 35"/>
          <p:cNvSpPr txBox="1"/>
          <p:nvPr/>
        </p:nvSpPr>
        <p:spPr>
          <a:xfrm>
            <a:off x="900311" y="9153832"/>
            <a:ext cx="139212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 kupce</a:t>
            </a:r>
            <a:endParaRPr lang="sl-SI" dirty="0"/>
          </a:p>
        </p:txBody>
      </p:sp>
      <p:sp>
        <p:nvSpPr>
          <p:cNvPr id="37" name="PoljeZBesedilom 36"/>
          <p:cNvSpPr txBox="1"/>
          <p:nvPr/>
        </p:nvSpPr>
        <p:spPr>
          <a:xfrm>
            <a:off x="3276576" y="9107665"/>
            <a:ext cx="417646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obstoječe kupce -&gt; spodbudila -&gt; k ponovnim nakupom</a:t>
            </a:r>
            <a:endParaRPr lang="sl-SI" dirty="0"/>
          </a:p>
        </p:txBody>
      </p:sp>
      <p:cxnSp>
        <p:nvCxnSpPr>
          <p:cNvPr id="38" name="Raven povezovalnik 37"/>
          <p:cNvCxnSpPr/>
          <p:nvPr/>
        </p:nvCxnSpPr>
        <p:spPr>
          <a:xfrm>
            <a:off x="1368364" y="8781871"/>
            <a:ext cx="39964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aven povezovalnik 38"/>
          <p:cNvCxnSpPr/>
          <p:nvPr/>
        </p:nvCxnSpPr>
        <p:spPr>
          <a:xfrm>
            <a:off x="1368364" y="8781871"/>
            <a:ext cx="0" cy="299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aven povezovalnik 39"/>
          <p:cNvCxnSpPr/>
          <p:nvPr/>
        </p:nvCxnSpPr>
        <p:spPr>
          <a:xfrm>
            <a:off x="5364807" y="8793792"/>
            <a:ext cx="0" cy="299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oljeZBesedilom 40"/>
          <p:cNvSpPr txBox="1"/>
          <p:nvPr/>
        </p:nvSpPr>
        <p:spPr>
          <a:xfrm>
            <a:off x="2350551" y="7653583"/>
            <a:ext cx="322307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ritegnila potencialne kupce</a:t>
            </a:r>
            <a:endParaRPr lang="sl-SI" dirty="0"/>
          </a:p>
        </p:txBody>
      </p:sp>
      <p:sp>
        <p:nvSpPr>
          <p:cNvPr id="42" name="PoljeZBesedilom 41"/>
          <p:cNvSpPr txBox="1"/>
          <p:nvPr/>
        </p:nvSpPr>
        <p:spPr>
          <a:xfrm>
            <a:off x="1456905" y="6705560"/>
            <a:ext cx="534806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Vsebinski  marketing (</a:t>
            </a:r>
            <a:r>
              <a:rPr lang="sl-SI" dirty="0" err="1" smtClean="0"/>
              <a:t>Content</a:t>
            </a:r>
            <a:r>
              <a:rPr lang="sl-SI" dirty="0" smtClean="0"/>
              <a:t> marketing)</a:t>
            </a:r>
            <a:endParaRPr lang="sl-SI" dirty="0"/>
          </a:p>
        </p:txBody>
      </p:sp>
      <p:cxnSp>
        <p:nvCxnSpPr>
          <p:cNvPr id="46" name="Raven povezovalnik 45"/>
          <p:cNvCxnSpPr/>
          <p:nvPr/>
        </p:nvCxnSpPr>
        <p:spPr>
          <a:xfrm>
            <a:off x="3852639" y="8022915"/>
            <a:ext cx="0" cy="7589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PoljeZBesedilom 50"/>
          <p:cNvSpPr txBox="1"/>
          <p:nvPr/>
        </p:nvSpPr>
        <p:spPr>
          <a:xfrm>
            <a:off x="3962087" y="8211767"/>
            <a:ext cx="21348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spremenila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14305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540271" y="306140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Kaj je cilj vsebinskega marketinga?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1307236" y="928371"/>
            <a:ext cx="534806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Cilj vsebinskega marketinga</a:t>
            </a:r>
            <a:endParaRPr lang="sl-SI" dirty="0"/>
          </a:p>
        </p:txBody>
      </p:sp>
      <p:cxnSp>
        <p:nvCxnSpPr>
          <p:cNvPr id="7" name="Raven povezovalnik 6"/>
          <p:cNvCxnSpPr/>
          <p:nvPr/>
        </p:nvCxnSpPr>
        <p:spPr>
          <a:xfrm>
            <a:off x="3755508" y="1288411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3864956" y="1639159"/>
            <a:ext cx="1834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pridobitev</a:t>
            </a:r>
            <a:endParaRPr lang="sl-SI" dirty="0"/>
          </a:p>
        </p:txBody>
      </p:sp>
      <p:sp>
        <p:nvSpPr>
          <p:cNvPr id="13" name="PoljeZBesedilom 12"/>
          <p:cNvSpPr txBox="1"/>
          <p:nvPr/>
        </p:nvSpPr>
        <p:spPr>
          <a:xfrm>
            <a:off x="779206" y="2800579"/>
            <a:ext cx="168015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dobičkonosnih</a:t>
            </a:r>
            <a:endParaRPr lang="sl-SI" dirty="0"/>
          </a:p>
        </p:txBody>
      </p:sp>
      <p:sp>
        <p:nvSpPr>
          <p:cNvPr id="14" name="PoljeZBesedilom 13"/>
          <p:cNvSpPr txBox="1"/>
          <p:nvPr/>
        </p:nvSpPr>
        <p:spPr>
          <a:xfrm>
            <a:off x="5364807" y="2754412"/>
            <a:ext cx="126995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z</a:t>
            </a:r>
            <a:r>
              <a:rPr lang="sl-SI" dirty="0" smtClean="0"/>
              <a:t>vestih kupcev</a:t>
            </a:r>
            <a:endParaRPr lang="sl-SI" dirty="0"/>
          </a:p>
        </p:txBody>
      </p:sp>
      <p:cxnSp>
        <p:nvCxnSpPr>
          <p:cNvPr id="15" name="Raven povezovalnik 14"/>
          <p:cNvCxnSpPr/>
          <p:nvPr/>
        </p:nvCxnSpPr>
        <p:spPr>
          <a:xfrm>
            <a:off x="1247259" y="2428618"/>
            <a:ext cx="47525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ven povezovalnik 15"/>
          <p:cNvCxnSpPr/>
          <p:nvPr/>
        </p:nvCxnSpPr>
        <p:spPr>
          <a:xfrm>
            <a:off x="1247259" y="2428618"/>
            <a:ext cx="0" cy="299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aven povezovalnik 19"/>
          <p:cNvCxnSpPr/>
          <p:nvPr/>
        </p:nvCxnSpPr>
        <p:spPr>
          <a:xfrm>
            <a:off x="5999787" y="2440539"/>
            <a:ext cx="0" cy="299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jeZBesedilom 29"/>
          <p:cNvSpPr txBox="1"/>
          <p:nvPr/>
        </p:nvSpPr>
        <p:spPr>
          <a:xfrm>
            <a:off x="612279" y="3690516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Kaj je namen vsebinskega marketinga?</a:t>
            </a:r>
            <a:endParaRPr lang="sl-SI" dirty="0"/>
          </a:p>
        </p:txBody>
      </p:sp>
      <p:sp>
        <p:nvSpPr>
          <p:cNvPr id="31" name="PoljeZBesedilom 30"/>
          <p:cNvSpPr txBox="1"/>
          <p:nvPr/>
        </p:nvSpPr>
        <p:spPr>
          <a:xfrm>
            <a:off x="1379244" y="4312747"/>
            <a:ext cx="534806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 vsebinskim marketingom kupce -&gt; izobražujemo</a:t>
            </a:r>
            <a:endParaRPr lang="sl-SI" dirty="0"/>
          </a:p>
        </p:txBody>
      </p:sp>
      <p:cxnSp>
        <p:nvCxnSpPr>
          <p:cNvPr id="32" name="Raven povezovalnik 31"/>
          <p:cNvCxnSpPr/>
          <p:nvPr/>
        </p:nvCxnSpPr>
        <p:spPr>
          <a:xfrm>
            <a:off x="3827516" y="4672787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oljeZBesedilom 32"/>
          <p:cNvSpPr txBox="1"/>
          <p:nvPr/>
        </p:nvSpPr>
        <p:spPr>
          <a:xfrm>
            <a:off x="3936964" y="5023535"/>
            <a:ext cx="1834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</a:t>
            </a:r>
            <a:r>
              <a:rPr lang="sl-SI" dirty="0" smtClean="0"/>
              <a:t>upci nas:</a:t>
            </a:r>
            <a:endParaRPr lang="sl-SI" dirty="0"/>
          </a:p>
        </p:txBody>
      </p:sp>
      <p:sp>
        <p:nvSpPr>
          <p:cNvPr id="43" name="PoljeZBesedilom 42"/>
          <p:cNvSpPr txBox="1"/>
          <p:nvPr/>
        </p:nvSpPr>
        <p:spPr>
          <a:xfrm>
            <a:off x="851214" y="6184955"/>
            <a:ext cx="168015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dobro spoznajo</a:t>
            </a:r>
            <a:endParaRPr lang="sl-SI" dirty="0"/>
          </a:p>
        </p:txBody>
      </p:sp>
      <p:sp>
        <p:nvSpPr>
          <p:cNvPr id="44" name="PoljeZBesedilom 43"/>
          <p:cNvSpPr txBox="1"/>
          <p:nvPr/>
        </p:nvSpPr>
        <p:spPr>
          <a:xfrm>
            <a:off x="5436815" y="6138788"/>
            <a:ext cx="126995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všeč smo jim</a:t>
            </a:r>
            <a:endParaRPr lang="sl-SI" dirty="0"/>
          </a:p>
        </p:txBody>
      </p:sp>
      <p:cxnSp>
        <p:nvCxnSpPr>
          <p:cNvPr id="45" name="Raven povezovalnik 44"/>
          <p:cNvCxnSpPr/>
          <p:nvPr/>
        </p:nvCxnSpPr>
        <p:spPr>
          <a:xfrm>
            <a:off x="1319267" y="5812994"/>
            <a:ext cx="47525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aven povezovalnik 46"/>
          <p:cNvCxnSpPr/>
          <p:nvPr/>
        </p:nvCxnSpPr>
        <p:spPr>
          <a:xfrm>
            <a:off x="1319267" y="5812994"/>
            <a:ext cx="0" cy="299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aven povezovalnik 47"/>
          <p:cNvCxnSpPr/>
          <p:nvPr/>
        </p:nvCxnSpPr>
        <p:spPr>
          <a:xfrm>
            <a:off x="6071795" y="5824915"/>
            <a:ext cx="0" cy="299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PoljeZBesedilom 58"/>
          <p:cNvSpPr txBox="1"/>
          <p:nvPr/>
        </p:nvSpPr>
        <p:spPr>
          <a:xfrm>
            <a:off x="3192536" y="6046455"/>
            <a:ext cx="126995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nam zaupajo</a:t>
            </a:r>
            <a:endParaRPr lang="sl-SI" dirty="0"/>
          </a:p>
        </p:txBody>
      </p:sp>
      <p:sp>
        <p:nvSpPr>
          <p:cNvPr id="2" name="Desni zaviti oklepaj 1"/>
          <p:cNvSpPr/>
          <p:nvPr/>
        </p:nvSpPr>
        <p:spPr>
          <a:xfrm rot="5400000">
            <a:off x="3431771" y="4288796"/>
            <a:ext cx="792087" cy="653036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" name="PoljeZBesedilom 2"/>
          <p:cNvSpPr txBox="1"/>
          <p:nvPr/>
        </p:nvSpPr>
        <p:spPr>
          <a:xfrm>
            <a:off x="2872759" y="8037727"/>
            <a:ext cx="258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r</a:t>
            </a:r>
            <a:r>
              <a:rPr lang="sl-SI" dirty="0" smtClean="0"/>
              <a:t>adi z nami poslujejo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1615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540271" y="306140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Zakaj vsebinski marketing?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324247" y="928371"/>
            <a:ext cx="698190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oplava oglasov na vseh medijih -&gt; ignorirati oglasna sporočila </a:t>
            </a:r>
            <a:endParaRPr lang="sl-SI" dirty="0"/>
          </a:p>
        </p:txBody>
      </p:sp>
      <p:cxnSp>
        <p:nvCxnSpPr>
          <p:cNvPr id="7" name="Raven povezovalnik 6"/>
          <p:cNvCxnSpPr/>
          <p:nvPr/>
        </p:nvCxnSpPr>
        <p:spPr>
          <a:xfrm>
            <a:off x="3755508" y="1288411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3864956" y="1639159"/>
            <a:ext cx="1834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ozornost le majhen %</a:t>
            </a:r>
            <a:endParaRPr lang="sl-SI" dirty="0"/>
          </a:p>
        </p:txBody>
      </p:sp>
      <p:sp>
        <p:nvSpPr>
          <p:cNvPr id="13" name="PoljeZBesedilom 12"/>
          <p:cNvSpPr txBox="1"/>
          <p:nvPr/>
        </p:nvSpPr>
        <p:spPr>
          <a:xfrm>
            <a:off x="779206" y="2800579"/>
            <a:ext cx="168015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i</a:t>
            </a:r>
            <a:r>
              <a:rPr lang="sl-SI" dirty="0" smtClean="0"/>
              <a:t>zvirnih oglasov</a:t>
            </a:r>
            <a:endParaRPr lang="sl-SI" dirty="0"/>
          </a:p>
        </p:txBody>
      </p:sp>
      <p:sp>
        <p:nvSpPr>
          <p:cNvPr id="14" name="PoljeZBesedilom 13"/>
          <p:cNvSpPr txBox="1"/>
          <p:nvPr/>
        </p:nvSpPr>
        <p:spPr>
          <a:xfrm>
            <a:off x="5364807" y="2754412"/>
            <a:ext cx="126995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kreativnih oglasov</a:t>
            </a:r>
            <a:endParaRPr lang="sl-SI" dirty="0"/>
          </a:p>
        </p:txBody>
      </p:sp>
      <p:cxnSp>
        <p:nvCxnSpPr>
          <p:cNvPr id="15" name="Raven povezovalnik 14"/>
          <p:cNvCxnSpPr/>
          <p:nvPr/>
        </p:nvCxnSpPr>
        <p:spPr>
          <a:xfrm>
            <a:off x="1247259" y="2428618"/>
            <a:ext cx="47525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ven povezovalnik 15"/>
          <p:cNvCxnSpPr/>
          <p:nvPr/>
        </p:nvCxnSpPr>
        <p:spPr>
          <a:xfrm>
            <a:off x="1247259" y="2428618"/>
            <a:ext cx="0" cy="299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aven povezovalnik 19"/>
          <p:cNvCxnSpPr/>
          <p:nvPr/>
        </p:nvCxnSpPr>
        <p:spPr>
          <a:xfrm>
            <a:off x="5999787" y="2440539"/>
            <a:ext cx="0" cy="299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uščica dol 4"/>
          <p:cNvSpPr/>
          <p:nvPr/>
        </p:nvSpPr>
        <p:spPr>
          <a:xfrm>
            <a:off x="2345193" y="2590515"/>
            <a:ext cx="2803590" cy="2324137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b="1" dirty="0" smtClean="0">
                <a:solidFill>
                  <a:srgbClr val="FF0000"/>
                </a:solidFill>
              </a:rPr>
              <a:t>VSEBINSKI MARKETING</a:t>
            </a:r>
            <a:endParaRPr lang="sl-SI" b="1" dirty="0">
              <a:solidFill>
                <a:srgbClr val="FF0000"/>
              </a:solidFill>
            </a:endParaRPr>
          </a:p>
        </p:txBody>
      </p:sp>
      <p:sp>
        <p:nvSpPr>
          <p:cNvPr id="25" name="PoljeZBesedilom 24"/>
          <p:cNvSpPr txBox="1"/>
          <p:nvPr/>
        </p:nvSpPr>
        <p:spPr>
          <a:xfrm>
            <a:off x="931606" y="5286613"/>
            <a:ext cx="168015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n</a:t>
            </a:r>
            <a:r>
              <a:rPr lang="sl-SI" dirty="0" smtClean="0"/>
              <a:t>e vsiljuje</a:t>
            </a:r>
          </a:p>
          <a:p>
            <a:pPr algn="ctr"/>
            <a:endParaRPr lang="sl-SI" dirty="0"/>
          </a:p>
        </p:txBody>
      </p:sp>
      <p:sp>
        <p:nvSpPr>
          <p:cNvPr id="26" name="PoljeZBesedilom 25"/>
          <p:cNvSpPr txBox="1"/>
          <p:nvPr/>
        </p:nvSpPr>
        <p:spPr>
          <a:xfrm>
            <a:off x="5517207" y="5240446"/>
            <a:ext cx="126995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n</a:t>
            </a:r>
            <a:r>
              <a:rPr lang="sl-SI" dirty="0" smtClean="0"/>
              <a:t>ičesar ne prodaja</a:t>
            </a:r>
            <a:endParaRPr lang="sl-SI" dirty="0"/>
          </a:p>
        </p:txBody>
      </p:sp>
      <p:cxnSp>
        <p:nvCxnSpPr>
          <p:cNvPr id="27" name="Raven povezovalnik 26"/>
          <p:cNvCxnSpPr/>
          <p:nvPr/>
        </p:nvCxnSpPr>
        <p:spPr>
          <a:xfrm>
            <a:off x="1399659" y="4914652"/>
            <a:ext cx="47525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aven povezovalnik 27"/>
          <p:cNvCxnSpPr/>
          <p:nvPr/>
        </p:nvCxnSpPr>
        <p:spPr>
          <a:xfrm>
            <a:off x="1399659" y="4914652"/>
            <a:ext cx="0" cy="299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ven povezovalnik 28"/>
          <p:cNvCxnSpPr/>
          <p:nvPr/>
        </p:nvCxnSpPr>
        <p:spPr>
          <a:xfrm>
            <a:off x="6152187" y="4926573"/>
            <a:ext cx="0" cy="299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aven povezovalnik 34"/>
          <p:cNvCxnSpPr>
            <a:endCxn id="26" idx="1"/>
          </p:cNvCxnSpPr>
          <p:nvPr/>
        </p:nvCxnSpPr>
        <p:spPr>
          <a:xfrm>
            <a:off x="2611764" y="5562724"/>
            <a:ext cx="2905443" cy="8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aven povezovalnik 35"/>
          <p:cNvCxnSpPr/>
          <p:nvPr/>
        </p:nvCxnSpPr>
        <p:spPr>
          <a:xfrm>
            <a:off x="3852639" y="5562724"/>
            <a:ext cx="0" cy="12978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ven povezovalnik 36"/>
          <p:cNvCxnSpPr/>
          <p:nvPr/>
        </p:nvCxnSpPr>
        <p:spPr>
          <a:xfrm>
            <a:off x="438670" y="8803084"/>
            <a:ext cx="0" cy="299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oljeZBesedilom 37"/>
          <p:cNvSpPr txBox="1"/>
          <p:nvPr/>
        </p:nvSpPr>
        <p:spPr>
          <a:xfrm>
            <a:off x="528285" y="7081779"/>
            <a:ext cx="1680158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informacije,</a:t>
            </a:r>
          </a:p>
          <a:p>
            <a:pPr algn="ctr"/>
            <a:r>
              <a:rPr lang="sl-SI" dirty="0" smtClean="0"/>
              <a:t>ki jih zanimajo</a:t>
            </a:r>
          </a:p>
          <a:p>
            <a:pPr algn="ctr"/>
            <a:endParaRPr lang="sl-SI" dirty="0"/>
          </a:p>
        </p:txBody>
      </p:sp>
      <p:sp>
        <p:nvSpPr>
          <p:cNvPr id="39" name="PoljeZBesedilom 38"/>
          <p:cNvSpPr txBox="1"/>
          <p:nvPr/>
        </p:nvSpPr>
        <p:spPr>
          <a:xfrm>
            <a:off x="5485912" y="7146900"/>
            <a:ext cx="126995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vsebina</a:t>
            </a:r>
          </a:p>
        </p:txBody>
      </p:sp>
      <p:cxnSp>
        <p:nvCxnSpPr>
          <p:cNvPr id="40" name="Raven povezovalnik 39"/>
          <p:cNvCxnSpPr/>
          <p:nvPr/>
        </p:nvCxnSpPr>
        <p:spPr>
          <a:xfrm>
            <a:off x="1368364" y="6858868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aven povezovalnik 40"/>
          <p:cNvCxnSpPr/>
          <p:nvPr/>
        </p:nvCxnSpPr>
        <p:spPr>
          <a:xfrm>
            <a:off x="6120892" y="6858868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oljeZBesedilom 45"/>
          <p:cNvSpPr txBox="1"/>
          <p:nvPr/>
        </p:nvSpPr>
        <p:spPr>
          <a:xfrm>
            <a:off x="3996655" y="5922764"/>
            <a:ext cx="1834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otencialnim kupcem nudimo</a:t>
            </a:r>
            <a:endParaRPr lang="sl-SI" dirty="0"/>
          </a:p>
        </p:txBody>
      </p:sp>
      <p:cxnSp>
        <p:nvCxnSpPr>
          <p:cNvPr id="49" name="Raven povezovalnik 48"/>
          <p:cNvCxnSpPr/>
          <p:nvPr/>
        </p:nvCxnSpPr>
        <p:spPr>
          <a:xfrm>
            <a:off x="1408043" y="6858868"/>
            <a:ext cx="47525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aven povezovalnik 49"/>
          <p:cNvCxnSpPr/>
          <p:nvPr/>
        </p:nvCxnSpPr>
        <p:spPr>
          <a:xfrm>
            <a:off x="6084887" y="7506940"/>
            <a:ext cx="0" cy="12978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aven povezovalnik 50"/>
          <p:cNvCxnSpPr/>
          <p:nvPr/>
        </p:nvCxnSpPr>
        <p:spPr>
          <a:xfrm>
            <a:off x="396255" y="8803084"/>
            <a:ext cx="65527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oljeZBesedilom 51"/>
          <p:cNvSpPr txBox="1"/>
          <p:nvPr/>
        </p:nvSpPr>
        <p:spPr>
          <a:xfrm>
            <a:off x="36215" y="9103890"/>
            <a:ext cx="93610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zanima</a:t>
            </a:r>
            <a:endParaRPr lang="sl-SI" dirty="0"/>
          </a:p>
        </p:txBody>
      </p:sp>
      <p:cxnSp>
        <p:nvCxnSpPr>
          <p:cNvPr id="53" name="Raven povezovalnik 52"/>
          <p:cNvCxnSpPr/>
          <p:nvPr/>
        </p:nvCxnSpPr>
        <p:spPr>
          <a:xfrm>
            <a:off x="3523550" y="8792051"/>
            <a:ext cx="0" cy="299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PoljeZBesedilom 53"/>
          <p:cNvSpPr txBox="1"/>
          <p:nvPr/>
        </p:nvSpPr>
        <p:spPr>
          <a:xfrm>
            <a:off x="2988543" y="9103037"/>
            <a:ext cx="144016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za njih pomembna</a:t>
            </a:r>
            <a:endParaRPr lang="sl-SI" dirty="0"/>
          </a:p>
        </p:txBody>
      </p:sp>
      <p:cxnSp>
        <p:nvCxnSpPr>
          <p:cNvPr id="55" name="Raven povezovalnik 54"/>
          <p:cNvCxnSpPr/>
          <p:nvPr/>
        </p:nvCxnSpPr>
        <p:spPr>
          <a:xfrm>
            <a:off x="6115838" y="8842846"/>
            <a:ext cx="0" cy="299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PoljeZBesedilom 55"/>
          <p:cNvSpPr txBox="1"/>
          <p:nvPr/>
        </p:nvSpPr>
        <p:spPr>
          <a:xfrm>
            <a:off x="5580831" y="9153832"/>
            <a:ext cx="144016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in jim koristi</a:t>
            </a:r>
            <a:endParaRPr lang="sl-SI" dirty="0"/>
          </a:p>
        </p:txBody>
      </p:sp>
      <p:sp>
        <p:nvSpPr>
          <p:cNvPr id="57" name="PoljeZBesedilom 56"/>
          <p:cNvSpPr txBox="1"/>
          <p:nvPr/>
        </p:nvSpPr>
        <p:spPr>
          <a:xfrm>
            <a:off x="1868241" y="10377968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KUPCI NAGRADIJO: NAKUPOM, ZVESTOBO</a:t>
            </a:r>
            <a:endParaRPr lang="sl-SI" dirty="0"/>
          </a:p>
        </p:txBody>
      </p:sp>
      <p:sp>
        <p:nvSpPr>
          <p:cNvPr id="58" name="Smeško 57"/>
          <p:cNvSpPr/>
          <p:nvPr/>
        </p:nvSpPr>
        <p:spPr>
          <a:xfrm>
            <a:off x="3523550" y="9837331"/>
            <a:ext cx="329089" cy="477921"/>
          </a:xfrm>
          <a:prstGeom prst="smileyFac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5403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540271" y="306140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5. Kdo vse uporablja vsebinski marketing?</a:t>
            </a:r>
            <a:endParaRPr lang="sl-SI" dirty="0"/>
          </a:p>
        </p:txBody>
      </p:sp>
      <p:sp>
        <p:nvSpPr>
          <p:cNvPr id="3" name="PoljeZBesedilom 2"/>
          <p:cNvSpPr txBox="1"/>
          <p:nvPr/>
        </p:nvSpPr>
        <p:spPr>
          <a:xfrm>
            <a:off x="540271" y="954212"/>
            <a:ext cx="6693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Kdo je prejel nagrado za najboljšo </a:t>
            </a:r>
            <a:r>
              <a:rPr lang="sl-SI" dirty="0">
                <a:solidFill>
                  <a:srgbClr val="FF0000"/>
                </a:solidFill>
              </a:rPr>
              <a:t>tiskano revijo oziroma časopis </a:t>
            </a:r>
            <a:r>
              <a:rPr lang="sl-SI" dirty="0"/>
              <a:t>na </a:t>
            </a:r>
            <a:r>
              <a:rPr lang="sl-SI" dirty="0">
                <a:hlinkClick r:id="rId2"/>
              </a:rPr>
              <a:t>Festivalu vsebinskega marketinga POMP Forum 2015</a:t>
            </a:r>
            <a:r>
              <a:rPr lang="sl-SI" dirty="0"/>
              <a:t>? </a:t>
            </a:r>
            <a:r>
              <a:rPr lang="sl-SI" dirty="0">
                <a:hlinkClick r:id="rId3"/>
              </a:rPr>
              <a:t>Revija Preprosto </a:t>
            </a:r>
            <a:r>
              <a:rPr lang="sl-SI" dirty="0" smtClean="0">
                <a:hlinkClick r:id="rId3"/>
              </a:rPr>
              <a:t>Lidl </a:t>
            </a:r>
            <a:r>
              <a:rPr lang="sl-SI" dirty="0">
                <a:hlinkClick r:id="rId3"/>
              </a:rPr>
              <a:t>Slovenija</a:t>
            </a:r>
            <a:endParaRPr lang="sl-SI" dirty="0"/>
          </a:p>
        </p:txBody>
      </p:sp>
      <p:sp>
        <p:nvSpPr>
          <p:cNvPr id="9" name="PoljeZBesedilom 8"/>
          <p:cNvSpPr txBox="1"/>
          <p:nvPr/>
        </p:nvSpPr>
        <p:spPr>
          <a:xfrm>
            <a:off x="531837" y="2156431"/>
            <a:ext cx="6693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Kdo je prejel nagrado na Konferenci vsebinskega marketinga POMP 2015 za najboljši </a:t>
            </a:r>
            <a:r>
              <a:rPr lang="sl-SI" dirty="0">
                <a:solidFill>
                  <a:srgbClr val="FF0000"/>
                </a:solidFill>
              </a:rPr>
              <a:t>digitalni medij</a:t>
            </a:r>
            <a:r>
              <a:rPr lang="sl-SI" dirty="0"/>
              <a:t>? </a:t>
            </a:r>
            <a:r>
              <a:rPr lang="sl-SI" dirty="0">
                <a:hlinkClick r:id="rId4"/>
              </a:rPr>
              <a:t>Zavarovalnica </a:t>
            </a:r>
            <a:r>
              <a:rPr lang="sl-SI" dirty="0" smtClean="0">
                <a:hlinkClick r:id="rId4"/>
              </a:rPr>
              <a:t>Triglav</a:t>
            </a:r>
            <a:r>
              <a:rPr lang="sl-SI" dirty="0">
                <a:hlinkClick r:id="rId4"/>
              </a:rPr>
              <a:t>, portal vse bo v redu, na katerem lahko najdete nasvete za brezskrben vsakdan</a:t>
            </a:r>
            <a:endParaRPr lang="sl-SI" dirty="0"/>
          </a:p>
        </p:txBody>
      </p:sp>
      <p:sp>
        <p:nvSpPr>
          <p:cNvPr id="10" name="PoljeZBesedilom 9"/>
          <p:cNvSpPr txBox="1"/>
          <p:nvPr/>
        </p:nvSpPr>
        <p:spPr>
          <a:xfrm>
            <a:off x="540271" y="3330476"/>
            <a:ext cx="6693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Kdo je prejel nagradno za najboljše komuniciranje </a:t>
            </a:r>
            <a:r>
              <a:rPr lang="sl-SI" dirty="0">
                <a:solidFill>
                  <a:srgbClr val="FF0000"/>
                </a:solidFill>
              </a:rPr>
              <a:t>na družabnih omrežjih</a:t>
            </a:r>
            <a:r>
              <a:rPr lang="sl-SI" dirty="0"/>
              <a:t> na festivalu Vsebinskega marketinga POMP Forum 2015? </a:t>
            </a:r>
            <a:r>
              <a:rPr lang="sl-SI" dirty="0">
                <a:hlinkClick r:id="rId5"/>
              </a:rPr>
              <a:t>Lidl </a:t>
            </a:r>
            <a:r>
              <a:rPr lang="sl-SI" dirty="0" smtClean="0">
                <a:hlinkClick r:id="rId5"/>
              </a:rPr>
              <a:t>Slovenija</a:t>
            </a:r>
            <a:r>
              <a:rPr lang="sl-SI" dirty="0"/>
              <a:t>, nagrajena je bila njegova stran na Facebooku</a:t>
            </a:r>
          </a:p>
        </p:txBody>
      </p:sp>
      <p:sp>
        <p:nvSpPr>
          <p:cNvPr id="11" name="PoljeZBesedilom 10"/>
          <p:cNvSpPr txBox="1"/>
          <p:nvPr/>
        </p:nvSpPr>
        <p:spPr>
          <a:xfrm>
            <a:off x="540271" y="4482604"/>
            <a:ext cx="6552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Kdo je prejel nagradno za najboljši </a:t>
            </a:r>
            <a:r>
              <a:rPr lang="sl-SI" dirty="0">
                <a:solidFill>
                  <a:srgbClr val="FF0000"/>
                </a:solidFill>
              </a:rPr>
              <a:t>e-</a:t>
            </a:r>
            <a:r>
              <a:rPr lang="sl-SI" dirty="0" err="1">
                <a:solidFill>
                  <a:srgbClr val="FF0000"/>
                </a:solidFill>
              </a:rPr>
              <a:t>novičnik</a:t>
            </a:r>
            <a:r>
              <a:rPr lang="sl-SI" dirty="0"/>
              <a:t> na festivalu Vsebinskega marketinga POMP Forum 2015? Mesečne novice Zavarovalnice T _ _ _ _ _ v</a:t>
            </a:r>
          </a:p>
        </p:txBody>
      </p:sp>
      <p:sp>
        <p:nvSpPr>
          <p:cNvPr id="12" name="PoljeZBesedilom 11"/>
          <p:cNvSpPr txBox="1"/>
          <p:nvPr/>
        </p:nvSpPr>
        <p:spPr>
          <a:xfrm>
            <a:off x="531837" y="5706740"/>
            <a:ext cx="65611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Kdo je prejel prvo nagradno na konferenci Vsebinskega marketinga, Pomp Forum 2015 za najboljši </a:t>
            </a:r>
            <a:r>
              <a:rPr lang="sl-SI" dirty="0">
                <a:solidFill>
                  <a:srgbClr val="FF0000"/>
                </a:solidFill>
              </a:rPr>
              <a:t>video</a:t>
            </a:r>
            <a:r>
              <a:rPr lang="sl-SI" dirty="0"/>
              <a:t>? </a:t>
            </a:r>
            <a:r>
              <a:rPr lang="sl-SI" dirty="0">
                <a:hlinkClick r:id="rId6"/>
              </a:rPr>
              <a:t>Škoda </a:t>
            </a:r>
            <a:r>
              <a:rPr lang="sl-SI" dirty="0" err="1">
                <a:hlinkClick r:id="rId6"/>
              </a:rPr>
              <a:t>Rapid</a:t>
            </a:r>
            <a:r>
              <a:rPr lang="sl-SI" dirty="0">
                <a:hlinkClick r:id="rId6"/>
              </a:rPr>
              <a:t> </a:t>
            </a:r>
            <a:r>
              <a:rPr lang="sl-SI" dirty="0" err="1">
                <a:hlinkClick r:id="rId6"/>
              </a:rPr>
              <a:t>Spaceback</a:t>
            </a:r>
            <a:r>
              <a:rPr lang="sl-SI" dirty="0">
                <a:hlinkClick r:id="rId6"/>
              </a:rPr>
              <a:t> za 1 % </a:t>
            </a:r>
            <a:r>
              <a:rPr lang="sl-SI" dirty="0" smtClean="0">
                <a:hlinkClick r:id="rId6"/>
              </a:rPr>
              <a:t>podjetje Porsche Slovenija</a:t>
            </a:r>
            <a:endParaRPr lang="sl-SI" dirty="0"/>
          </a:p>
        </p:txBody>
      </p:sp>
      <p:sp>
        <p:nvSpPr>
          <p:cNvPr id="17" name="PoljeZBesedilom 16"/>
          <p:cNvSpPr txBox="1"/>
          <p:nvPr/>
        </p:nvSpPr>
        <p:spPr>
          <a:xfrm>
            <a:off x="540271" y="6930876"/>
            <a:ext cx="6693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Kdo ima najboljšo </a:t>
            </a:r>
            <a:r>
              <a:rPr lang="sl-SI" dirty="0">
                <a:solidFill>
                  <a:srgbClr val="FF0000"/>
                </a:solidFill>
              </a:rPr>
              <a:t>naslovnico</a:t>
            </a:r>
            <a:r>
              <a:rPr lang="sl-SI" dirty="0"/>
              <a:t> ima po mnenju žirije na Festivalu Vsebinskega marketinga, POMP 2015 Forum? </a:t>
            </a:r>
            <a:r>
              <a:rPr lang="sl-SI" dirty="0">
                <a:hlinkClick r:id="rId7"/>
              </a:rPr>
              <a:t>9. številka revije Osebno </a:t>
            </a:r>
            <a:r>
              <a:rPr lang="sl-SI" dirty="0" smtClean="0">
                <a:hlinkClick r:id="rId7"/>
              </a:rPr>
              <a:t>NLB</a:t>
            </a:r>
            <a:endParaRPr lang="sl-SI" dirty="0"/>
          </a:p>
        </p:txBody>
      </p:sp>
      <p:sp>
        <p:nvSpPr>
          <p:cNvPr id="18" name="PoljeZBesedilom 17"/>
          <p:cNvSpPr txBox="1"/>
          <p:nvPr/>
        </p:nvSpPr>
        <p:spPr>
          <a:xfrm>
            <a:off x="540271" y="8083004"/>
            <a:ext cx="6552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Kdo je poskrbel za najboljšo </a:t>
            </a:r>
            <a:r>
              <a:rPr lang="sl-SI" dirty="0">
                <a:solidFill>
                  <a:srgbClr val="FF0000"/>
                </a:solidFill>
              </a:rPr>
              <a:t>oblikovno rešitev</a:t>
            </a:r>
            <a:r>
              <a:rPr lang="sl-SI" dirty="0"/>
              <a:t> na področju vsebinskega marketinga na Festivalu POMP Forum 2015? </a:t>
            </a:r>
            <a:r>
              <a:rPr lang="sl-SI" dirty="0">
                <a:hlinkClick r:id="rId8"/>
              </a:rPr>
              <a:t>V Snagi "Več kot napotki za ravnanje z </a:t>
            </a:r>
            <a:r>
              <a:rPr lang="sl-SI" dirty="0" smtClean="0">
                <a:hlinkClick r:id="rId8"/>
              </a:rPr>
              <a:t>odpadki</a:t>
            </a:r>
            <a:r>
              <a:rPr lang="sl-SI" dirty="0">
                <a:hlinkClick r:id="rId8"/>
              </a:rPr>
              <a:t>"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24357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540271" y="306140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5. Kdo vse uporablja vsebinski marketing?</a:t>
            </a:r>
            <a:endParaRPr lang="sl-SI" dirty="0"/>
          </a:p>
        </p:txBody>
      </p:sp>
      <p:sp>
        <p:nvSpPr>
          <p:cNvPr id="2" name="PoljeZBesedilom 1"/>
          <p:cNvSpPr txBox="1"/>
          <p:nvPr/>
        </p:nvSpPr>
        <p:spPr>
          <a:xfrm>
            <a:off x="540271" y="882204"/>
            <a:ext cx="61926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Nagrado za posebne dosežke na področju vsebinskega </a:t>
            </a:r>
            <a:r>
              <a:rPr lang="sl-SI" dirty="0" err="1"/>
              <a:t>makretinga</a:t>
            </a:r>
            <a:r>
              <a:rPr lang="sl-SI" dirty="0"/>
              <a:t> so dobili:</a:t>
            </a:r>
          </a:p>
          <a:p>
            <a:r>
              <a:rPr lang="sl-SI" dirty="0">
                <a:hlinkClick r:id="rId2"/>
              </a:rPr>
              <a:t>Klub idrijskih študentov za projekt »TBI«</a:t>
            </a:r>
            <a:r>
              <a:rPr lang="sl-SI" dirty="0"/>
              <a:t>,</a:t>
            </a:r>
          </a:p>
          <a:p>
            <a:r>
              <a:rPr lang="sl-SI" dirty="0">
                <a:hlinkClick r:id="rId3"/>
              </a:rPr>
              <a:t>MIK za »Premik«</a:t>
            </a:r>
            <a:r>
              <a:rPr lang="sl-SI" dirty="0"/>
              <a:t> in</a:t>
            </a:r>
          </a:p>
          <a:p>
            <a:r>
              <a:rPr lang="sl-SI" dirty="0">
                <a:hlinkClick r:id="rId4"/>
              </a:rPr>
              <a:t>KD </a:t>
            </a:r>
            <a:r>
              <a:rPr lang="sl-SI" dirty="0" err="1">
                <a:hlinkClick r:id="rId4"/>
              </a:rPr>
              <a:t>Group</a:t>
            </a:r>
            <a:r>
              <a:rPr lang="sl-SI" dirty="0">
                <a:hlinkClick r:id="rId4"/>
              </a:rPr>
              <a:t> za »Več kot številke«</a:t>
            </a:r>
            <a:r>
              <a:rPr lang="sl-SI" dirty="0"/>
              <a:t>.</a:t>
            </a:r>
          </a:p>
          <a:p>
            <a:r>
              <a:rPr lang="sl-SI" dirty="0"/>
              <a:t>Posebne pohvale so prejeli:</a:t>
            </a:r>
          </a:p>
          <a:p>
            <a:r>
              <a:rPr lang="sl-SI" dirty="0">
                <a:hlinkClick r:id="rId5"/>
              </a:rPr>
              <a:t>Porsche Slovenija za tiskano revijo/časopis </a:t>
            </a:r>
            <a:r>
              <a:rPr lang="sl-SI" dirty="0" err="1">
                <a:hlinkClick r:id="rId5"/>
              </a:rPr>
              <a:t>Das</a:t>
            </a:r>
            <a:r>
              <a:rPr lang="sl-SI" dirty="0">
                <a:hlinkClick r:id="rId5"/>
              </a:rPr>
              <a:t> </a:t>
            </a:r>
            <a:r>
              <a:rPr lang="sl-SI" dirty="0" err="1">
                <a:hlinkClick r:id="rId5"/>
              </a:rPr>
              <a:t>Auto</a:t>
            </a:r>
            <a:r>
              <a:rPr lang="sl-SI" dirty="0"/>
              <a:t>.</a:t>
            </a:r>
          </a:p>
          <a:p>
            <a:r>
              <a:rPr lang="sl-SI" dirty="0"/>
              <a:t>Revija, </a:t>
            </a:r>
            <a:r>
              <a:rPr lang="sl-SI" dirty="0" err="1"/>
              <a:t>Akrapovič</a:t>
            </a:r>
            <a:r>
              <a:rPr lang="sl-SI" dirty="0"/>
              <a:t> za interni časopis Megafon in </a:t>
            </a:r>
            <a:r>
              <a:rPr lang="sl-SI" dirty="0">
                <a:hlinkClick r:id="rId6"/>
              </a:rPr>
              <a:t>video New </a:t>
            </a:r>
            <a:r>
              <a:rPr lang="sl-SI" dirty="0" err="1">
                <a:hlinkClick r:id="rId6"/>
              </a:rPr>
              <a:t>Akrapovič</a:t>
            </a:r>
            <a:r>
              <a:rPr lang="sl-SI" dirty="0">
                <a:hlinkClick r:id="rId6"/>
              </a:rPr>
              <a:t> </a:t>
            </a:r>
            <a:r>
              <a:rPr lang="sl-SI" dirty="0" err="1">
                <a:hlinkClick r:id="rId6"/>
              </a:rPr>
              <a:t>Exhaust</a:t>
            </a:r>
            <a:r>
              <a:rPr lang="sl-SI" dirty="0">
                <a:hlinkClick r:id="rId6"/>
              </a:rPr>
              <a:t> </a:t>
            </a:r>
            <a:r>
              <a:rPr lang="sl-SI" dirty="0" err="1">
                <a:hlinkClick r:id="rId6"/>
              </a:rPr>
              <a:t>System</a:t>
            </a:r>
            <a:r>
              <a:rPr lang="sl-SI" dirty="0">
                <a:hlinkClick r:id="rId6"/>
              </a:rPr>
              <a:t> </a:t>
            </a:r>
            <a:r>
              <a:rPr lang="sl-SI" dirty="0" err="1">
                <a:hlinkClick r:id="rId6"/>
              </a:rPr>
              <a:t>for</a:t>
            </a:r>
            <a:r>
              <a:rPr lang="sl-SI" dirty="0">
                <a:hlinkClick r:id="rId6"/>
              </a:rPr>
              <a:t> BMW M4</a:t>
            </a:r>
            <a:r>
              <a:rPr lang="sl-SI" dirty="0"/>
              <a:t>,</a:t>
            </a:r>
          </a:p>
          <a:p>
            <a:r>
              <a:rPr lang="sl-SI" dirty="0">
                <a:hlinkClick r:id="rId7"/>
              </a:rPr>
              <a:t>AV Studio (za </a:t>
            </a:r>
            <a:r>
              <a:rPr lang="sl-SI" dirty="0" err="1">
                <a:hlinkClick r:id="rId7"/>
              </a:rPr>
              <a:t>Unichem</a:t>
            </a:r>
            <a:r>
              <a:rPr lang="sl-SI" dirty="0">
                <a:hlinkClick r:id="rId7"/>
              </a:rPr>
              <a:t>) za digitalni medij Naredi vrt</a:t>
            </a:r>
            <a:r>
              <a:rPr lang="sl-SI" dirty="0"/>
              <a:t>,</a:t>
            </a:r>
          </a:p>
          <a:p>
            <a:r>
              <a:rPr lang="sl-SI" dirty="0" err="1">
                <a:hlinkClick r:id="rId8"/>
              </a:rPr>
              <a:t>Hofer</a:t>
            </a:r>
            <a:r>
              <a:rPr lang="sl-SI" dirty="0">
                <a:hlinkClick r:id="rId8"/>
              </a:rPr>
              <a:t> trgovina za komuniciranje na družbenih medijih </a:t>
            </a:r>
            <a:r>
              <a:rPr lang="sl-SI" dirty="0" err="1">
                <a:hlinkClick r:id="rId8"/>
              </a:rPr>
              <a:t>FerFud</a:t>
            </a:r>
            <a:r>
              <a:rPr lang="sl-SI" dirty="0">
                <a:hlinkClick r:id="rId8"/>
              </a:rPr>
              <a:t>,</a:t>
            </a:r>
            <a:endParaRPr lang="sl-SI" dirty="0"/>
          </a:p>
          <a:p>
            <a:r>
              <a:rPr lang="sl-SI" dirty="0"/>
              <a:t>NLB za e-</a:t>
            </a:r>
            <a:r>
              <a:rPr lang="sl-SI" dirty="0" err="1"/>
              <a:t>novičnik</a:t>
            </a:r>
            <a:r>
              <a:rPr lang="sl-SI" dirty="0"/>
              <a:t> Osebno,</a:t>
            </a:r>
          </a:p>
          <a:p>
            <a:r>
              <a:rPr lang="sl-SI" dirty="0">
                <a:hlinkClick r:id="rId9"/>
              </a:rPr>
              <a:t>Studio </a:t>
            </a:r>
            <a:r>
              <a:rPr lang="sl-SI" dirty="0" err="1">
                <a:hlinkClick r:id="rId9"/>
              </a:rPr>
              <a:t>Kernel</a:t>
            </a:r>
            <a:r>
              <a:rPr lang="sl-SI" dirty="0">
                <a:hlinkClick r:id="rId9"/>
              </a:rPr>
              <a:t> (za Skupino Triglav) za oblikovno rešitev na področju vsebinskega marketinga za letno poročilo Zanesljiva naložba.</a:t>
            </a:r>
            <a:endParaRPr lang="sl-SI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07226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540271" y="306140"/>
            <a:ext cx="66938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6. Kje je vsebinski  marketing še posebej pomemben?</a:t>
            </a:r>
            <a:endParaRPr lang="sl-SI" dirty="0"/>
          </a:p>
        </p:txBody>
      </p:sp>
      <p:sp>
        <p:nvSpPr>
          <p:cNvPr id="2" name="PoljeZBesedilom 1"/>
          <p:cNvSpPr txBox="1"/>
          <p:nvPr/>
        </p:nvSpPr>
        <p:spPr>
          <a:xfrm>
            <a:off x="2765288" y="3661832"/>
            <a:ext cx="180020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SEO optimizacija</a:t>
            </a:r>
            <a:endParaRPr lang="sl-SI" dirty="0"/>
          </a:p>
        </p:txBody>
      </p:sp>
      <p:sp>
        <p:nvSpPr>
          <p:cNvPr id="3" name="PoljeZBesedilom 2"/>
          <p:cNvSpPr txBox="1"/>
          <p:nvPr/>
        </p:nvSpPr>
        <p:spPr>
          <a:xfrm>
            <a:off x="828303" y="954212"/>
            <a:ext cx="64058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PODROČJA, KJER JE VSEBINSKI MARKETING ZELO POMEMBEN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252239" y="1878350"/>
            <a:ext cx="295232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m</a:t>
            </a:r>
            <a:r>
              <a:rPr lang="sl-SI" dirty="0" smtClean="0"/>
              <a:t>arketing </a:t>
            </a:r>
            <a:r>
              <a:rPr lang="sl-SI" dirty="0"/>
              <a:t>socialnih </a:t>
            </a:r>
            <a:r>
              <a:rPr lang="sl-SI" dirty="0" smtClean="0"/>
              <a:t>omrežij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3528603" y="4494570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spletni iskalniki -&gt; nagradijo -&gt;  </a:t>
            </a:r>
          </a:p>
          <a:p>
            <a:r>
              <a:rPr lang="sl-SI" dirty="0" smtClean="0"/>
              <a:t>spletne strani</a:t>
            </a:r>
            <a:endParaRPr lang="sl-SI" dirty="0"/>
          </a:p>
        </p:txBody>
      </p:sp>
      <p:cxnSp>
        <p:nvCxnSpPr>
          <p:cNvPr id="9" name="Raven povezovalnik 8"/>
          <p:cNvCxnSpPr/>
          <p:nvPr/>
        </p:nvCxnSpPr>
        <p:spPr>
          <a:xfrm>
            <a:off x="3522488" y="4031164"/>
            <a:ext cx="0" cy="13995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oljeZBesedilom 9"/>
          <p:cNvSpPr txBox="1"/>
          <p:nvPr/>
        </p:nvSpPr>
        <p:spPr>
          <a:xfrm>
            <a:off x="2124447" y="5418708"/>
            <a:ext cx="299249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veliko </a:t>
            </a:r>
            <a:r>
              <a:rPr lang="sl-SI" dirty="0"/>
              <a:t>kvalitetne in unikatne vsebine</a:t>
            </a:r>
          </a:p>
          <a:p>
            <a:endParaRPr lang="sl-SI" dirty="0"/>
          </a:p>
        </p:txBody>
      </p:sp>
      <p:cxnSp>
        <p:nvCxnSpPr>
          <p:cNvPr id="23" name="Raven povezovalnik 22"/>
          <p:cNvCxnSpPr/>
          <p:nvPr/>
        </p:nvCxnSpPr>
        <p:spPr>
          <a:xfrm>
            <a:off x="3564607" y="1386260"/>
            <a:ext cx="0" cy="22755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oljeZBesedilom 26"/>
          <p:cNvSpPr txBox="1"/>
          <p:nvPr/>
        </p:nvSpPr>
        <p:spPr>
          <a:xfrm>
            <a:off x="4068663" y="1890316"/>
            <a:ext cx="295232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odnosi z javnostmi (PR)</a:t>
            </a:r>
            <a:endParaRPr lang="sl-SI" dirty="0"/>
          </a:p>
        </p:txBody>
      </p:sp>
      <p:sp>
        <p:nvSpPr>
          <p:cNvPr id="28" name="PoljeZBesedilom 27"/>
          <p:cNvSpPr txBox="1"/>
          <p:nvPr/>
        </p:nvSpPr>
        <p:spPr>
          <a:xfrm>
            <a:off x="5292799" y="2327881"/>
            <a:ext cx="2454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učinkovita PR strategija</a:t>
            </a:r>
          </a:p>
          <a:p>
            <a:r>
              <a:rPr lang="sl-SI" dirty="0" smtClean="0"/>
              <a:t>osredotoča stvari</a:t>
            </a:r>
            <a:endParaRPr lang="sl-SI" dirty="0"/>
          </a:p>
        </p:txBody>
      </p:sp>
      <p:cxnSp>
        <p:nvCxnSpPr>
          <p:cNvPr id="29" name="Raven povezovalnik 28"/>
          <p:cNvCxnSpPr/>
          <p:nvPr/>
        </p:nvCxnSpPr>
        <p:spPr>
          <a:xfrm>
            <a:off x="5292799" y="2250356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jeZBesedilom 29"/>
          <p:cNvSpPr txBox="1"/>
          <p:nvPr/>
        </p:nvSpPr>
        <p:spPr>
          <a:xfrm>
            <a:off x="4176675" y="3042444"/>
            <a:ext cx="299249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ljudi zanima</a:t>
            </a:r>
            <a:endParaRPr lang="sl-SI" dirty="0"/>
          </a:p>
        </p:txBody>
      </p:sp>
      <p:cxnSp>
        <p:nvCxnSpPr>
          <p:cNvPr id="33" name="Raven povezovalnik 32"/>
          <p:cNvCxnSpPr/>
          <p:nvPr/>
        </p:nvCxnSpPr>
        <p:spPr>
          <a:xfrm>
            <a:off x="1836415" y="1386260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oljeZBesedilom 34"/>
          <p:cNvSpPr txBox="1"/>
          <p:nvPr/>
        </p:nvSpPr>
        <p:spPr>
          <a:xfrm>
            <a:off x="180231" y="4194572"/>
            <a:ext cx="295232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pospeševanje prodaje</a:t>
            </a:r>
            <a:endParaRPr lang="sl-SI" dirty="0"/>
          </a:p>
        </p:txBody>
      </p:sp>
      <p:cxnSp>
        <p:nvCxnSpPr>
          <p:cNvPr id="36" name="Raven povezovalnik 35"/>
          <p:cNvCxnSpPr/>
          <p:nvPr/>
        </p:nvCxnSpPr>
        <p:spPr>
          <a:xfrm>
            <a:off x="3420591" y="1386260"/>
            <a:ext cx="0" cy="12601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aven povezovalnik 39"/>
          <p:cNvCxnSpPr/>
          <p:nvPr/>
        </p:nvCxnSpPr>
        <p:spPr>
          <a:xfrm flipH="1">
            <a:off x="1836415" y="2646400"/>
            <a:ext cx="15841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aven povezovalnik 40"/>
          <p:cNvCxnSpPr/>
          <p:nvPr/>
        </p:nvCxnSpPr>
        <p:spPr>
          <a:xfrm>
            <a:off x="1836415" y="2646400"/>
            <a:ext cx="0" cy="14761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ven povezovalnik 43"/>
          <p:cNvCxnSpPr/>
          <p:nvPr/>
        </p:nvCxnSpPr>
        <p:spPr>
          <a:xfrm>
            <a:off x="1836415" y="4563904"/>
            <a:ext cx="0" cy="26457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oljeZBesedilom 44"/>
          <p:cNvSpPr txBox="1"/>
          <p:nvPr/>
        </p:nvSpPr>
        <p:spPr>
          <a:xfrm>
            <a:off x="468263" y="7209616"/>
            <a:ext cx="299249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izdelka samega</a:t>
            </a:r>
            <a:endParaRPr lang="sl-SI" dirty="0"/>
          </a:p>
        </p:txBody>
      </p:sp>
      <p:sp>
        <p:nvSpPr>
          <p:cNvPr id="47" name="PoljeZBesedilom 46"/>
          <p:cNvSpPr txBox="1"/>
          <p:nvPr/>
        </p:nvSpPr>
        <p:spPr>
          <a:xfrm>
            <a:off x="180231" y="5132417"/>
            <a:ext cx="15182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zgodba, ki stoji za izdelkom -&gt; kupca -&gt; pomembnejša od</a:t>
            </a:r>
            <a:endParaRPr lang="sl-SI" dirty="0"/>
          </a:p>
        </p:txBody>
      </p:sp>
      <p:cxnSp>
        <p:nvCxnSpPr>
          <p:cNvPr id="49" name="Raven povezovalnik 48"/>
          <p:cNvCxnSpPr/>
          <p:nvPr/>
        </p:nvCxnSpPr>
        <p:spPr>
          <a:xfrm>
            <a:off x="5508823" y="1386260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963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creatim.com/resources/images/case_studies/casestudies_mercato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63" y="2898428"/>
            <a:ext cx="67818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27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ws-design.si/images/kobanara_cgp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31" y="2976663"/>
            <a:ext cx="7280300" cy="4314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5124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farm4.staticflickr.com/3208/3047962082_e80a83c661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87" y="594172"/>
            <a:ext cx="6264696" cy="946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28476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static.fjcdn.com/comments/Your+actual+face+_b31dad3633dc2226a5cc04c2c501be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56" y="3114452"/>
            <a:ext cx="7213375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98873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able: usmerjevalne &gt; Primer barvanega transparenta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47" y="3186460"/>
            <a:ext cx="6952492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48657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able: usmerjevalne &gt; Primer stenske tabl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47" y="1530276"/>
            <a:ext cx="7051023" cy="777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64357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able: svetlobne &gt; Primer svetlobne ta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63" y="1170236"/>
            <a:ext cx="6624736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2615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Avtomobilske nalepke &gt; Primer avtomobilskih nalep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47" y="2466380"/>
            <a:ext cx="7104789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5735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beta1.finance.si/pics/cache_F6/F66DO_merkur_zadar.1282848289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63" y="3906540"/>
            <a:ext cx="6513325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6893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namirnice.ba/wordpress/wp-content/uploads/2013/04/Mercator-za-djecu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47" y="1818308"/>
            <a:ext cx="6828230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07982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://www.frutek.si/o-frutku/frutkovi-oglasi/images/iman/oglasi_osnutek1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47" y="2898428"/>
            <a:ext cx="7033340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3816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sl.reflectapower.com/_cache/rsklan/structureA/thumb/220x1080/reference_fructal-logo-central_2_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335" y="2466380"/>
            <a:ext cx="4896541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4066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scripophily.com/webcart/vigs/handspringvig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54" y="2178348"/>
            <a:ext cx="6626741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87395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4" y="4842644"/>
            <a:ext cx="741682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9662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30" y="4050556"/>
            <a:ext cx="7124413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308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2404"/>
            <a:ext cx="7725379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9158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/>
          <a:srcRect l="32281" t="27600" r="34644" b="27600"/>
          <a:stretch/>
        </p:blipFill>
        <p:spPr>
          <a:xfrm>
            <a:off x="324247" y="1962324"/>
            <a:ext cx="7088288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128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5826</TotalTime>
  <Words>2018</Words>
  <Application>Microsoft Office PowerPoint</Application>
  <PresentationFormat>Po meri</PresentationFormat>
  <Paragraphs>411</Paragraphs>
  <Slides>48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48</vt:i4>
      </vt:variant>
    </vt:vector>
  </HeadingPairs>
  <TitlesOfParts>
    <vt:vector size="51" baseType="lpstr">
      <vt:lpstr>Arial</vt:lpstr>
      <vt:lpstr>Calibri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</dc:creator>
  <cp:lastModifiedBy>Janez Cernilec</cp:lastModifiedBy>
  <cp:revision>586</cp:revision>
  <cp:lastPrinted>2015-05-31T08:37:01Z</cp:lastPrinted>
  <dcterms:created xsi:type="dcterms:W3CDTF">2014-09-07T06:32:34Z</dcterms:created>
  <dcterms:modified xsi:type="dcterms:W3CDTF">2015-10-31T12:55:01Z</dcterms:modified>
</cp:coreProperties>
</file>