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2" autoAdjust="0"/>
    <p:restoredTop sz="94660"/>
  </p:normalViewPr>
  <p:slideViewPr>
    <p:cSldViewPr>
      <p:cViewPr varScale="1">
        <p:scale>
          <a:sx n="54" d="100"/>
          <a:sy n="54" d="100"/>
        </p:scale>
        <p:origin x="2371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18.5.2015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ellis-spas.si/wp/reference/" TargetMode="External"/><Relationship Id="rId13" Type="http://schemas.openxmlformats.org/officeDocument/2006/relationships/hyperlink" Target="http://www.revoz.si/" TargetMode="External"/><Relationship Id="rId3" Type="http://schemas.openxmlformats.org/officeDocument/2006/relationships/hyperlink" Target="http://www.hauraton.com/si/company/hauraton_international.php?navid=1266136517135#323" TargetMode="External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2" Type="http://schemas.openxmlformats.org/officeDocument/2006/relationships/hyperlink" Target="https://www.facebook.com/pages/Hauraton-Slovenija/286674041513403" TargetMode="Externa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goo.gl/ZHxrEZ" TargetMode="External"/><Relationship Id="rId11" Type="http://schemas.openxmlformats.org/officeDocument/2006/relationships/hyperlink" Target="http://www.renault.si/poiscite-pooblascenega-prodajalca/poiscite-pooblascenega-prodajalca.jsp" TargetMode="External"/><Relationship Id="rId5" Type="http://schemas.openxmlformats.org/officeDocument/2006/relationships/hyperlink" Target="http://www.hauraton.com/de/index.php" TargetMode="External"/><Relationship Id="rId15" Type="http://schemas.openxmlformats.org/officeDocument/2006/relationships/slide" Target="slide12.xml"/><Relationship Id="rId10" Type="http://schemas.openxmlformats.org/officeDocument/2006/relationships/hyperlink" Target="http://group.renault.com/en/our-company/locations/renault-locations/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pomeni pojem distribucija?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6.7 DISTRIBUCIJSKA POLITIKA</a:t>
            </a:r>
            <a:endParaRPr lang="sl-SI" sz="2400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2232459" y="1458268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distribucija</a:t>
            </a:r>
            <a:endParaRPr lang="sl-SI" dirty="0"/>
          </a:p>
        </p:txBody>
      </p:sp>
      <p:cxnSp>
        <p:nvCxnSpPr>
          <p:cNvPr id="3" name="Raven povezovalnik 2"/>
          <p:cNvCxnSpPr>
            <a:stCxn id="9" idx="2"/>
          </p:cNvCxnSpPr>
          <p:nvPr/>
        </p:nvCxnSpPr>
        <p:spPr>
          <a:xfrm>
            <a:off x="3708623" y="1827600"/>
            <a:ext cx="0" cy="12148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3852639" y="231307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omeni vse ukrepe</a:t>
            </a:r>
            <a:endParaRPr lang="sl-SI" dirty="0"/>
          </a:p>
        </p:txBody>
      </p:sp>
      <p:sp>
        <p:nvSpPr>
          <p:cNvPr id="27" name="PoljeZBesedilom 26"/>
          <p:cNvSpPr txBox="1"/>
          <p:nvPr/>
        </p:nvSpPr>
        <p:spPr>
          <a:xfrm>
            <a:off x="2268463" y="3042444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podjetje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3708623" y="3402484"/>
            <a:ext cx="0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3852639" y="375323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premošča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468263" y="4905360"/>
            <a:ext cx="8640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čas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5796855" y="4905360"/>
            <a:ext cx="8640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prostor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900311" y="4617328"/>
            <a:ext cx="54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900311" y="461732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6300911" y="462662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jeZBesedilom 39"/>
          <p:cNvSpPr txBox="1"/>
          <p:nvPr/>
        </p:nvSpPr>
        <p:spPr>
          <a:xfrm>
            <a:off x="3888643" y="591080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ločujeta</a:t>
            </a:r>
            <a:endParaRPr lang="sl-SI" dirty="0"/>
          </a:p>
        </p:txBody>
      </p:sp>
      <p:cxnSp>
        <p:nvCxnSpPr>
          <p:cNvPr id="41" name="Raven povezovalnik 40"/>
          <p:cNvCxnSpPr/>
          <p:nvPr/>
        </p:nvCxnSpPr>
        <p:spPr>
          <a:xfrm flipV="1">
            <a:off x="900311" y="5625440"/>
            <a:ext cx="540060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6300911" y="534670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ovezovalnik 44"/>
          <p:cNvCxnSpPr/>
          <p:nvPr/>
        </p:nvCxnSpPr>
        <p:spPr>
          <a:xfrm>
            <a:off x="900311" y="534670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468263" y="6417528"/>
            <a:ext cx="1440160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roizvajalca</a:t>
            </a:r>
          </a:p>
          <a:p>
            <a:pPr algn="ctr"/>
            <a:r>
              <a:rPr lang="sl-SI" dirty="0" smtClean="0"/>
              <a:t>nekega izdelka</a:t>
            </a:r>
            <a:endParaRPr lang="sl-SI" dirty="0"/>
          </a:p>
        </p:txBody>
      </p:sp>
      <p:sp>
        <p:nvSpPr>
          <p:cNvPr id="47" name="PoljeZBesedilom 46"/>
          <p:cNvSpPr txBox="1"/>
          <p:nvPr/>
        </p:nvSpPr>
        <p:spPr>
          <a:xfrm>
            <a:off x="5796855" y="6417528"/>
            <a:ext cx="1368152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porabnika</a:t>
            </a:r>
          </a:p>
          <a:p>
            <a:pPr algn="ctr"/>
            <a:r>
              <a:rPr lang="sl-SI" dirty="0" smtClean="0"/>
              <a:t>nekega izdelka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3780631" y="5634732"/>
            <a:ext cx="0" cy="1244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ven povezovalnik 53"/>
          <p:cNvCxnSpPr>
            <a:stCxn id="46" idx="3"/>
            <a:endCxn id="47" idx="1"/>
          </p:cNvCxnSpPr>
          <p:nvPr/>
        </p:nvCxnSpPr>
        <p:spPr>
          <a:xfrm>
            <a:off x="1908423" y="6879193"/>
            <a:ext cx="3888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674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252239" y="15283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Iz katerih 2 delov je sestavljena distribucijska politika?</a:t>
            </a:r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3" t="7351" r="5890" b="76899"/>
          <a:stretch/>
        </p:blipFill>
        <p:spPr>
          <a:xfrm>
            <a:off x="252239" y="666180"/>
            <a:ext cx="7128792" cy="2376264"/>
          </a:xfrm>
          <a:prstGeom prst="rect">
            <a:avLst/>
          </a:prstGeom>
        </p:spPr>
      </p:pic>
      <p:sp>
        <p:nvSpPr>
          <p:cNvPr id="5" name="PoljeZBesedilom 4"/>
          <p:cNvSpPr txBox="1"/>
          <p:nvPr/>
        </p:nvSpPr>
        <p:spPr>
          <a:xfrm>
            <a:off x="327119" y="325846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moramo določiti v okviru organizacije prodaje?</a:t>
            </a:r>
            <a:endParaRPr lang="sl-SI" dirty="0"/>
          </a:p>
        </p:txBody>
      </p:sp>
      <p:sp>
        <p:nvSpPr>
          <p:cNvPr id="6" name="PoljeZBesedilom 5">
            <a:hlinkClick r:id="rId3" action="ppaction://hlinksldjump"/>
          </p:cNvPr>
          <p:cNvSpPr txBox="1"/>
          <p:nvPr/>
        </p:nvSpPr>
        <p:spPr>
          <a:xfrm>
            <a:off x="2916535" y="3978548"/>
            <a:ext cx="1512168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prodajne poti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108223" y="5130676"/>
            <a:ext cx="320148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eposredna – direktna prodaja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4212679" y="5130676"/>
            <a:ext cx="31683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posredna – indirektna prodaja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1620391" y="4770636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1620391" y="477063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6156895" y="477063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3708623" y="441059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2844527" y="5985480"/>
            <a:ext cx="1872208" cy="369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prodajne sisteme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396255" y="7137608"/>
            <a:ext cx="244827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centralizirana prodaja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4788743" y="7137608"/>
            <a:ext cx="252028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decentralizirana prodaja</a:t>
            </a:r>
            <a:endParaRPr lang="sl-SI" dirty="0"/>
          </a:p>
        </p:txBody>
      </p:sp>
      <p:cxnSp>
        <p:nvCxnSpPr>
          <p:cNvPr id="18" name="Raven povezovalnik 17"/>
          <p:cNvCxnSpPr/>
          <p:nvPr/>
        </p:nvCxnSpPr>
        <p:spPr>
          <a:xfrm>
            <a:off x="1620391" y="6777568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1620391" y="67775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6156895" y="67775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/>
          <p:nvPr/>
        </p:nvCxnSpPr>
        <p:spPr>
          <a:xfrm>
            <a:off x="3708623" y="641752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2988543" y="7857689"/>
            <a:ext cx="1728192" cy="369329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prodajne oblike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396255" y="9009816"/>
            <a:ext cx="17281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trgovski potniki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4788743" y="9009816"/>
            <a:ext cx="2520280" cy="120032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druge prodajne organizacije, npr. samostojni trgovski zastopniki</a:t>
            </a:r>
            <a:endParaRPr lang="sl-SI" dirty="0"/>
          </a:p>
        </p:txBody>
      </p:sp>
      <p:cxnSp>
        <p:nvCxnSpPr>
          <p:cNvPr id="25" name="Raven povezovalnik 24"/>
          <p:cNvCxnSpPr/>
          <p:nvPr/>
        </p:nvCxnSpPr>
        <p:spPr>
          <a:xfrm>
            <a:off x="1404367" y="8649776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1404367" y="864977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5940871" y="864977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3780631" y="828973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91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6.7.1 PRODAJNE POTI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612279" y="88220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Po katerih 2 poteh lahko poteka prodaja?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132559" y="12422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prodaja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52239" y="239437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eposredni (direktni) poti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4788743" y="246638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osredni (indirektni) poti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1476375" y="2034332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1476375" y="203433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6228903" y="203433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3564607" y="160228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612279" y="289842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Kakšne so značilnosti neposredne (direktne) prodaje?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2708895" y="3474492"/>
            <a:ext cx="165618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roizvajalec svoje izdelke</a:t>
            </a:r>
            <a:endParaRPr lang="sl-SI" dirty="0"/>
          </a:p>
        </p:txBody>
      </p:sp>
      <p:cxnSp>
        <p:nvCxnSpPr>
          <p:cNvPr id="21" name="Raven povezovalnik 20"/>
          <p:cNvCxnSpPr/>
          <p:nvPr/>
        </p:nvCxnSpPr>
        <p:spPr>
          <a:xfrm>
            <a:off x="3492599" y="4194572"/>
            <a:ext cx="0" cy="9453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3132559" y="4268321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rodaja</a:t>
            </a:r>
          </a:p>
          <a:p>
            <a:pPr algn="ctr"/>
            <a:r>
              <a:rPr lang="sl-SI" dirty="0" smtClean="0"/>
              <a:t>neposredno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2700511" y="5202684"/>
            <a:ext cx="165618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tistemu, ki jih bo uporabil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468263" y="5202684"/>
            <a:ext cx="165618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investicijske dobrine</a:t>
            </a:r>
            <a:endParaRPr lang="sl-SI" dirty="0"/>
          </a:p>
        </p:txBody>
      </p:sp>
      <p:sp>
        <p:nvSpPr>
          <p:cNvPr id="26" name="PoljeZBesedilom 25"/>
          <p:cNvSpPr txBox="1"/>
          <p:nvPr/>
        </p:nvSpPr>
        <p:spPr>
          <a:xfrm>
            <a:off x="396255" y="6788601"/>
            <a:ext cx="165618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drugemu podjetju</a:t>
            </a:r>
            <a:endParaRPr lang="sl-SI" dirty="0"/>
          </a:p>
        </p:txBody>
      </p:sp>
      <p:cxnSp>
        <p:nvCxnSpPr>
          <p:cNvPr id="30" name="Raven puščični povezovalnik 29"/>
          <p:cNvCxnSpPr>
            <a:stCxn id="25" idx="2"/>
          </p:cNvCxnSpPr>
          <p:nvPr/>
        </p:nvCxnSpPr>
        <p:spPr>
          <a:xfrm>
            <a:off x="1296355" y="5849015"/>
            <a:ext cx="0" cy="939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5004767" y="5202684"/>
            <a:ext cx="165618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potrošne dobrine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4932759" y="6788601"/>
            <a:ext cx="165618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potrošnikom</a:t>
            </a:r>
            <a:endParaRPr lang="sl-SI" dirty="0"/>
          </a:p>
        </p:txBody>
      </p:sp>
      <p:cxnSp>
        <p:nvCxnSpPr>
          <p:cNvPr id="33" name="Raven puščični povezovalnik 32"/>
          <p:cNvCxnSpPr>
            <a:stCxn id="31" idx="2"/>
          </p:cNvCxnSpPr>
          <p:nvPr/>
        </p:nvCxnSpPr>
        <p:spPr>
          <a:xfrm>
            <a:off x="5832859" y="5849015"/>
            <a:ext cx="0" cy="939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uščični povezovalnik 34"/>
          <p:cNvCxnSpPr>
            <a:stCxn id="24" idx="1"/>
            <a:endCxn id="25" idx="3"/>
          </p:cNvCxnSpPr>
          <p:nvPr/>
        </p:nvCxnSpPr>
        <p:spPr>
          <a:xfrm flipH="1">
            <a:off x="2124447" y="552585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uščični povezovalnik 36"/>
          <p:cNvCxnSpPr>
            <a:stCxn id="24" idx="3"/>
            <a:endCxn id="31" idx="1"/>
          </p:cNvCxnSpPr>
          <p:nvPr/>
        </p:nvCxnSpPr>
        <p:spPr>
          <a:xfrm>
            <a:off x="4356695" y="5525850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Levi zaviti oklepaj 37"/>
          <p:cNvSpPr/>
          <p:nvPr/>
        </p:nvSpPr>
        <p:spPr>
          <a:xfrm rot="16200000">
            <a:off x="3398806" y="4982878"/>
            <a:ext cx="522058" cy="542616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9" name="PoljeZBesedilom 38"/>
          <p:cNvSpPr txBox="1"/>
          <p:nvPr/>
        </p:nvSpPr>
        <p:spPr>
          <a:xfrm>
            <a:off x="2848719" y="7988319"/>
            <a:ext cx="17960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direktna prodaja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548655" y="9236873"/>
            <a:ext cx="165618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centralizirana</a:t>
            </a:r>
          </a:p>
          <a:p>
            <a:pPr algn="ctr"/>
            <a:r>
              <a:rPr lang="sl-SI" dirty="0" smtClean="0"/>
              <a:t>brez podružnic</a:t>
            </a:r>
            <a:endParaRPr lang="sl-SI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4788743" y="9163124"/>
            <a:ext cx="2088232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decentralizirana prek lastnih podružnic</a:t>
            </a:r>
            <a:endParaRPr lang="sl-SI" dirty="0"/>
          </a:p>
        </p:txBody>
      </p:sp>
      <p:cxnSp>
        <p:nvCxnSpPr>
          <p:cNvPr id="43" name="Raven povezovalnik 42"/>
          <p:cNvCxnSpPr/>
          <p:nvPr/>
        </p:nvCxnSpPr>
        <p:spPr>
          <a:xfrm>
            <a:off x="1296355" y="8803084"/>
            <a:ext cx="4500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1260351" y="880308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ovezovalnik 44"/>
          <p:cNvCxnSpPr/>
          <p:nvPr/>
        </p:nvCxnSpPr>
        <p:spPr>
          <a:xfrm>
            <a:off x="5796855" y="880308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3717007" y="837103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91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2848719" y="306140"/>
            <a:ext cx="179600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direktna prodaja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548655" y="1554694"/>
            <a:ext cx="165618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centralizirana</a:t>
            </a:r>
          </a:p>
          <a:p>
            <a:pPr algn="ctr"/>
            <a:r>
              <a:rPr lang="sl-SI" dirty="0" smtClean="0"/>
              <a:t>brez podružnic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788743" y="1480945"/>
            <a:ext cx="208823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decentralizirana prek lastnih podružnic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1296355" y="1120905"/>
            <a:ext cx="4500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1260351" y="1120905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/>
          <p:nvPr/>
        </p:nvCxnSpPr>
        <p:spPr>
          <a:xfrm>
            <a:off x="5796855" y="1120905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3717007" y="688857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548655" y="3042444"/>
            <a:ext cx="1656184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prodaja na daljavo</a:t>
            </a:r>
            <a:endParaRPr lang="sl-SI" dirty="0"/>
          </a:p>
        </p:txBody>
      </p:sp>
      <p:cxnSp>
        <p:nvCxnSpPr>
          <p:cNvPr id="12" name="Raven povezovalnik 11"/>
          <p:cNvCxnSpPr>
            <a:stCxn id="10" idx="2"/>
          </p:cNvCxnSpPr>
          <p:nvPr/>
        </p:nvCxnSpPr>
        <p:spPr>
          <a:xfrm>
            <a:off x="1376747" y="3688775"/>
            <a:ext cx="0" cy="1585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1332359" y="3930347"/>
            <a:ext cx="205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onudbe</a:t>
            </a:r>
          </a:p>
          <a:p>
            <a:pPr algn="ctr"/>
            <a:r>
              <a:rPr lang="sl-SI" dirty="0" smtClean="0"/>
              <a:t>(odjemalcem pošljemo kataloge in prospekte)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40271" y="5274692"/>
            <a:ext cx="165618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kupcem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108223" y="6417528"/>
            <a:ext cx="165618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 telefonu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1980431" y="6426820"/>
            <a:ext cx="165618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 pismom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3780631" y="6426820"/>
            <a:ext cx="165618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faksom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5580831" y="6426820"/>
            <a:ext cx="1656184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prek svetovnega spleta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1116335" y="6066780"/>
            <a:ext cx="5040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/>
          <p:nvPr/>
        </p:nvCxnSpPr>
        <p:spPr>
          <a:xfrm>
            <a:off x="1116335" y="606678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2916535" y="606678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4716735" y="606678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/>
          <p:cNvCxnSpPr/>
          <p:nvPr/>
        </p:nvCxnSpPr>
        <p:spPr>
          <a:xfrm>
            <a:off x="6156895" y="606678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1332359" y="570674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1332359" y="225035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4797127" y="3055218"/>
            <a:ext cx="2079848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rodaja prek trgovskih potnikov</a:t>
            </a:r>
            <a:endParaRPr lang="sl-SI" dirty="0"/>
          </a:p>
        </p:txBody>
      </p:sp>
      <p:cxnSp>
        <p:nvCxnSpPr>
          <p:cNvPr id="43" name="Raven povezovalnik 42"/>
          <p:cNvCxnSpPr/>
          <p:nvPr/>
        </p:nvCxnSpPr>
        <p:spPr>
          <a:xfrm>
            <a:off x="1296355" y="2682404"/>
            <a:ext cx="4500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1332359" y="268240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ovezovalnik 44"/>
          <p:cNvCxnSpPr/>
          <p:nvPr/>
        </p:nvCxnSpPr>
        <p:spPr>
          <a:xfrm>
            <a:off x="5796855" y="268240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3636615" y="4194572"/>
            <a:ext cx="165618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zaposleni v podjetju</a:t>
            </a:r>
            <a:endParaRPr lang="sl-SI" dirty="0"/>
          </a:p>
        </p:txBody>
      </p:sp>
      <p:sp>
        <p:nvSpPr>
          <p:cNvPr id="47" name="PoljeZBesedilom 46"/>
          <p:cNvSpPr txBox="1"/>
          <p:nvPr/>
        </p:nvSpPr>
        <p:spPr>
          <a:xfrm>
            <a:off x="5436815" y="4194572"/>
            <a:ext cx="1656184" cy="120032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rodajna služba nadzira delo trgovskih potnikov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4284687" y="3906540"/>
            <a:ext cx="20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>
            <a:stCxn id="28" idx="2"/>
          </p:cNvCxnSpPr>
          <p:nvPr/>
        </p:nvCxnSpPr>
        <p:spPr>
          <a:xfrm>
            <a:off x="5837051" y="3701549"/>
            <a:ext cx="4192" cy="228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ovezovalnik 52"/>
          <p:cNvCxnSpPr/>
          <p:nvPr/>
        </p:nvCxnSpPr>
        <p:spPr>
          <a:xfrm>
            <a:off x="4284687" y="390654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6372919" y="390654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ven povezovalnik 58"/>
          <p:cNvCxnSpPr/>
          <p:nvPr/>
        </p:nvCxnSpPr>
        <p:spPr>
          <a:xfrm>
            <a:off x="7381031" y="1818308"/>
            <a:ext cx="0" cy="6120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ven povezovalnik 59"/>
          <p:cNvCxnSpPr/>
          <p:nvPr/>
        </p:nvCxnSpPr>
        <p:spPr>
          <a:xfrm>
            <a:off x="6876975" y="1890316"/>
            <a:ext cx="5400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1116335" y="7938988"/>
            <a:ext cx="6192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jeZBesedilom 63"/>
          <p:cNvSpPr txBox="1"/>
          <p:nvPr/>
        </p:nvSpPr>
        <p:spPr>
          <a:xfrm>
            <a:off x="324247" y="8577768"/>
            <a:ext cx="1656184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prodajni biroji</a:t>
            </a:r>
            <a:endParaRPr lang="sl-SI" dirty="0"/>
          </a:p>
        </p:txBody>
      </p:sp>
      <p:sp>
        <p:nvSpPr>
          <p:cNvPr id="65" name="PoljeZBesedilom 64"/>
          <p:cNvSpPr txBox="1"/>
          <p:nvPr/>
        </p:nvSpPr>
        <p:spPr>
          <a:xfrm>
            <a:off x="2268463" y="8587060"/>
            <a:ext cx="1656184" cy="1200329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rodajna predstavništva z odpremnim skladiščem</a:t>
            </a:r>
            <a:endParaRPr lang="sl-SI" dirty="0"/>
          </a:p>
        </p:txBody>
      </p:sp>
      <p:sp>
        <p:nvSpPr>
          <p:cNvPr id="66" name="PoljeZBesedilom 65"/>
          <p:cNvSpPr txBox="1"/>
          <p:nvPr/>
        </p:nvSpPr>
        <p:spPr>
          <a:xfrm>
            <a:off x="4716735" y="8538859"/>
            <a:ext cx="2160240" cy="923330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d</a:t>
            </a:r>
            <a:r>
              <a:rPr lang="sl-SI" dirty="0" smtClean="0"/>
              <a:t>ecentralizirana proizvodnja z lastno prodajo</a:t>
            </a:r>
            <a:endParaRPr lang="sl-SI" dirty="0"/>
          </a:p>
        </p:txBody>
      </p:sp>
      <p:cxnSp>
        <p:nvCxnSpPr>
          <p:cNvPr id="68" name="Raven povezovalnik 67"/>
          <p:cNvCxnSpPr/>
          <p:nvPr/>
        </p:nvCxnSpPr>
        <p:spPr>
          <a:xfrm>
            <a:off x="1116335" y="7938988"/>
            <a:ext cx="0" cy="599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>
            <a:off x="3132559" y="7938988"/>
            <a:ext cx="0" cy="599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aven povezovalnik 70"/>
          <p:cNvCxnSpPr/>
          <p:nvPr/>
        </p:nvCxnSpPr>
        <p:spPr>
          <a:xfrm>
            <a:off x="5580831" y="7938988"/>
            <a:ext cx="0" cy="599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46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16212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Kakšne so značilnosti posredne (indirektne) prodaje?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324247" y="1314252"/>
            <a:ext cx="13681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proizvajalec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444927" y="1314252"/>
            <a:ext cx="79208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kupec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420591" y="153027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vstopajo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2556495" y="2612137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s</a:t>
            </a:r>
            <a:r>
              <a:rPr lang="sl-SI" dirty="0" smtClean="0"/>
              <a:t>amostojne trgovske organizacije</a:t>
            </a:r>
            <a:endParaRPr lang="sl-SI" dirty="0"/>
          </a:p>
        </p:txBody>
      </p:sp>
      <p:cxnSp>
        <p:nvCxnSpPr>
          <p:cNvPr id="9" name="Raven puščični povezovalnik 8"/>
          <p:cNvCxnSpPr/>
          <p:nvPr/>
        </p:nvCxnSpPr>
        <p:spPr>
          <a:xfrm>
            <a:off x="3852639" y="1899608"/>
            <a:ext cx="0" cy="638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uščični povezovalnik 10"/>
          <p:cNvCxnSpPr/>
          <p:nvPr/>
        </p:nvCxnSpPr>
        <p:spPr>
          <a:xfrm>
            <a:off x="1764407" y="1498918"/>
            <a:ext cx="4608512" cy="0"/>
          </a:xfrm>
          <a:prstGeom prst="straightConnector1">
            <a:avLst/>
          </a:prstGeom>
          <a:ln>
            <a:headEnd type="arrow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324247" y="3978548"/>
            <a:ext cx="1944216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t</a:t>
            </a:r>
            <a:r>
              <a:rPr lang="sl-SI" dirty="0" smtClean="0"/>
              <a:t>rgovski zastopniki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2988543" y="3978548"/>
            <a:ext cx="1512169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komisionarji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004767" y="3978548"/>
            <a:ext cx="1944216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samostojni trgovci</a:t>
            </a:r>
            <a:endParaRPr lang="sl-SI" dirty="0"/>
          </a:p>
        </p:txBody>
      </p:sp>
      <p:cxnSp>
        <p:nvCxnSpPr>
          <p:cNvPr id="16" name="Raven povezovalnik 15"/>
          <p:cNvCxnSpPr/>
          <p:nvPr/>
        </p:nvCxnSpPr>
        <p:spPr>
          <a:xfrm>
            <a:off x="1260351" y="3474492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>
            <a:off x="1260351" y="347449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3780631" y="347449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6084887" y="347449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1332359" y="4410596"/>
            <a:ext cx="0" cy="144016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1404367" y="497736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prodajajo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360251" y="5920680"/>
            <a:ext cx="1944216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v</a:t>
            </a:r>
            <a:r>
              <a:rPr lang="sl-SI" dirty="0" smtClean="0"/>
              <a:t> imenu in za račun zastopane firme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3780631" y="4338588"/>
            <a:ext cx="0" cy="144016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3852639" y="498666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prodajajo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2880531" y="5848672"/>
            <a:ext cx="1944216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</a:t>
            </a:r>
            <a:r>
              <a:rPr lang="sl-SI" b="1" dirty="0" smtClean="0"/>
              <a:t>svojem</a:t>
            </a:r>
            <a:r>
              <a:rPr lang="sl-SI" dirty="0" smtClean="0"/>
              <a:t> imenu, vendar za račun zastopane firme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6084887" y="4425454"/>
            <a:ext cx="0" cy="144016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6156895" y="507352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prodajajo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5184787" y="5935538"/>
            <a:ext cx="1944216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</a:t>
            </a:r>
            <a:r>
              <a:rPr lang="sl-SI" b="1" dirty="0" smtClean="0"/>
              <a:t>svojem</a:t>
            </a:r>
            <a:r>
              <a:rPr lang="sl-SI" dirty="0" smtClean="0"/>
              <a:t> imenu in za </a:t>
            </a:r>
            <a:r>
              <a:rPr lang="sl-SI" b="1" dirty="0" smtClean="0"/>
              <a:t>svoj</a:t>
            </a:r>
            <a:r>
              <a:rPr lang="sl-SI" dirty="0" smtClean="0"/>
              <a:t> račun zastopane firme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5076775" y="4347880"/>
            <a:ext cx="0" cy="30870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/>
          <p:nvPr/>
        </p:nvCxnSpPr>
        <p:spPr>
          <a:xfrm flipH="1">
            <a:off x="1260351" y="7434932"/>
            <a:ext cx="5112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324247" y="8311802"/>
            <a:ext cx="1944216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t</a:t>
            </a:r>
            <a:r>
              <a:rPr lang="sl-SI" dirty="0" smtClean="0"/>
              <a:t>rgovce na debelo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5292799" y="8227020"/>
            <a:ext cx="1944216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t</a:t>
            </a:r>
            <a:r>
              <a:rPr lang="sl-SI" dirty="0" smtClean="0"/>
              <a:t>rgovce na drobno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1260351" y="7434932"/>
            <a:ext cx="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6372919" y="7434932"/>
            <a:ext cx="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1260351" y="8731076"/>
            <a:ext cx="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/>
          <p:cNvSpPr txBox="1"/>
          <p:nvPr/>
        </p:nvSpPr>
        <p:spPr>
          <a:xfrm>
            <a:off x="5364807" y="9585880"/>
            <a:ext cx="194421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končnim porabnikom</a:t>
            </a:r>
            <a:endParaRPr lang="sl-SI" dirty="0"/>
          </a:p>
        </p:txBody>
      </p:sp>
      <p:sp>
        <p:nvSpPr>
          <p:cNvPr id="45" name="PoljeZBesedilom 44"/>
          <p:cNvSpPr txBox="1"/>
          <p:nvPr/>
        </p:nvSpPr>
        <p:spPr>
          <a:xfrm>
            <a:off x="252239" y="9595172"/>
            <a:ext cx="194421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drugim podjetjem</a:t>
            </a:r>
            <a:endParaRPr lang="sl-SI" dirty="0"/>
          </a:p>
        </p:txBody>
      </p:sp>
      <p:sp>
        <p:nvSpPr>
          <p:cNvPr id="46" name="PoljeZBesedilom 45"/>
          <p:cNvSpPr txBox="1"/>
          <p:nvPr/>
        </p:nvSpPr>
        <p:spPr>
          <a:xfrm>
            <a:off x="1332359" y="894710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prodajajo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6372919" y="8659068"/>
            <a:ext cx="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/>
          <p:cNvSpPr txBox="1"/>
          <p:nvPr/>
        </p:nvSpPr>
        <p:spPr>
          <a:xfrm>
            <a:off x="6444927" y="893780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prodajajo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3043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hlinkClick r:id="rId2"/>
          </p:cNvPr>
          <p:cNvSpPr txBox="1"/>
          <p:nvPr/>
        </p:nvSpPr>
        <p:spPr>
          <a:xfrm>
            <a:off x="324247" y="162124"/>
            <a:ext cx="64058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4 Kako izgledajo tipične prodajne poti?</a:t>
            </a:r>
            <a:endParaRPr lang="sl-SI" dirty="0"/>
          </a:p>
        </p:txBody>
      </p:sp>
      <p:pic>
        <p:nvPicPr>
          <p:cNvPr id="4" name="Slika 3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6" t="20237" r="3919" b="49695"/>
          <a:stretch/>
        </p:blipFill>
        <p:spPr>
          <a:xfrm>
            <a:off x="324247" y="882204"/>
            <a:ext cx="7200800" cy="36004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Pravokotnik 1">
            <a:hlinkClick r:id="rId5"/>
          </p:cNvPr>
          <p:cNvSpPr/>
          <p:nvPr/>
        </p:nvSpPr>
        <p:spPr>
          <a:xfrm>
            <a:off x="324247" y="4626620"/>
            <a:ext cx="7056784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5" name="Slika 4">
            <a:hlinkClick r:id="rId6"/>
          </p:cNvPr>
          <p:cNvPicPr>
            <a:picLocks noChangeAspect="1"/>
          </p:cNvPicPr>
          <p:nvPr/>
        </p:nvPicPr>
        <p:blipFill rotWithShape="1">
          <a:blip r:embed="rId7"/>
          <a:srcRect l="23619" t="8700" r="62206" b="85700"/>
          <a:stretch/>
        </p:blipFill>
        <p:spPr>
          <a:xfrm>
            <a:off x="2628503" y="4662624"/>
            <a:ext cx="2592288" cy="576064"/>
          </a:xfrm>
          <a:prstGeom prst="rect">
            <a:avLst/>
          </a:prstGeom>
        </p:spPr>
      </p:pic>
      <p:sp>
        <p:nvSpPr>
          <p:cNvPr id="6" name="Pravokotnik 5">
            <a:hlinkClick r:id="rId8"/>
          </p:cNvPr>
          <p:cNvSpPr/>
          <p:nvPr/>
        </p:nvSpPr>
        <p:spPr>
          <a:xfrm>
            <a:off x="324247" y="5634732"/>
            <a:ext cx="7056784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9"/>
          <a:srcRect l="24013" t="8701" r="60237" b="85699"/>
          <a:stretch/>
        </p:blipFill>
        <p:spPr>
          <a:xfrm>
            <a:off x="2484487" y="5778748"/>
            <a:ext cx="2880320" cy="576064"/>
          </a:xfrm>
          <a:prstGeom prst="rect">
            <a:avLst/>
          </a:prstGeom>
        </p:spPr>
      </p:pic>
      <p:sp>
        <p:nvSpPr>
          <p:cNvPr id="10" name="Pravokotnik 9">
            <a:hlinkClick r:id="rId10"/>
          </p:cNvPr>
          <p:cNvSpPr/>
          <p:nvPr/>
        </p:nvSpPr>
        <p:spPr>
          <a:xfrm>
            <a:off x="324246" y="6828668"/>
            <a:ext cx="7056784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1" name="Slika 10">
            <a:hlinkClick r:id="rId11"/>
          </p:cNvPr>
          <p:cNvPicPr>
            <a:picLocks noChangeAspect="1"/>
          </p:cNvPicPr>
          <p:nvPr/>
        </p:nvPicPr>
        <p:blipFill rotWithShape="1">
          <a:blip r:embed="rId12"/>
          <a:srcRect l="63781" t="9401" r="24800" b="83599"/>
          <a:stretch/>
        </p:blipFill>
        <p:spPr>
          <a:xfrm>
            <a:off x="732380" y="7050457"/>
            <a:ext cx="2472441" cy="852566"/>
          </a:xfrm>
          <a:prstGeom prst="rect">
            <a:avLst/>
          </a:prstGeom>
        </p:spPr>
      </p:pic>
      <p:pic>
        <p:nvPicPr>
          <p:cNvPr id="13" name="Slika 12">
            <a:hlinkClick r:id="rId13"/>
          </p:cNvPr>
          <p:cNvPicPr>
            <a:picLocks noChangeAspect="1"/>
          </p:cNvPicPr>
          <p:nvPr/>
        </p:nvPicPr>
        <p:blipFill rotWithShape="1">
          <a:blip r:embed="rId14"/>
          <a:srcRect t="5900" r="87406" b="83600"/>
          <a:stretch/>
        </p:blipFill>
        <p:spPr>
          <a:xfrm>
            <a:off x="4860751" y="6886190"/>
            <a:ext cx="2303240" cy="1080120"/>
          </a:xfrm>
          <a:prstGeom prst="rect">
            <a:avLst/>
          </a:prstGeom>
        </p:spPr>
      </p:pic>
      <p:pic>
        <p:nvPicPr>
          <p:cNvPr id="15" name="Picture 2" descr="http://www.zelenaslovenija.si/images/stories/prevoz_avtomobilov-mala.jp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421" y="8454652"/>
            <a:ext cx="2519331" cy="188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161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16212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 Kakšne so značilnosti </a:t>
            </a:r>
            <a:r>
              <a:rPr lang="sl-SI" dirty="0" err="1" smtClean="0"/>
              <a:t>franšizinga</a:t>
            </a:r>
            <a:r>
              <a:rPr lang="sl-SI" dirty="0" smtClean="0"/>
              <a:t> kot oblike prodajne poti?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468263" y="1057578"/>
            <a:ext cx="129614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err="1" smtClean="0"/>
              <a:t>franšizing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340471" y="1088936"/>
            <a:ext cx="1689095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rodajna pot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1908423" y="102839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=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5259888" y="1098228"/>
            <a:ext cx="2193151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zelo znana podjetja</a:t>
            </a:r>
            <a:endParaRPr lang="sl-SI" dirty="0"/>
          </a:p>
        </p:txBody>
      </p:sp>
      <p:cxnSp>
        <p:nvCxnSpPr>
          <p:cNvPr id="9" name="Raven puščični povezovalnik 8"/>
          <p:cNvCxnSpPr/>
          <p:nvPr/>
        </p:nvCxnSpPr>
        <p:spPr>
          <a:xfrm>
            <a:off x="4029566" y="1242244"/>
            <a:ext cx="12632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4179768" y="8978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izberejo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2628503" y="2123416"/>
            <a:ext cx="208823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ridobitelj franšize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475912" y="3249176"/>
            <a:ext cx="1401063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gospodarsko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480030" y="3321184"/>
            <a:ext cx="852329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pravno</a:t>
            </a:r>
            <a:endParaRPr lang="sl-SI" dirty="0"/>
          </a:p>
        </p:txBody>
      </p:sp>
      <p:cxnSp>
        <p:nvCxnSpPr>
          <p:cNvPr id="17" name="Raven povezovalnik 16"/>
          <p:cNvCxnSpPr>
            <a:stCxn id="12" idx="2"/>
          </p:cNvCxnSpPr>
          <p:nvPr/>
        </p:nvCxnSpPr>
        <p:spPr>
          <a:xfrm>
            <a:off x="3672619" y="2492748"/>
            <a:ext cx="0" cy="20618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1044327" y="2970436"/>
            <a:ext cx="5112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/>
          <p:nvPr/>
        </p:nvCxnSpPr>
        <p:spPr>
          <a:xfrm>
            <a:off x="1044327" y="297043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6156895" y="297043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jeZBesedilom 24"/>
          <p:cNvSpPr txBox="1"/>
          <p:nvPr/>
        </p:nvSpPr>
        <p:spPr>
          <a:xfrm>
            <a:off x="3780631" y="2529096"/>
            <a:ext cx="255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samostojen</a:t>
            </a:r>
            <a:endParaRPr lang="sl-SI" dirty="0"/>
          </a:p>
        </p:txBody>
      </p:sp>
      <p:sp>
        <p:nvSpPr>
          <p:cNvPr id="27" name="PoljeZBesedilom 26"/>
          <p:cNvSpPr txBox="1"/>
          <p:nvPr/>
        </p:nvSpPr>
        <p:spPr>
          <a:xfrm>
            <a:off x="2931162" y="36092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mora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396255" y="5121384"/>
            <a:ext cx="223224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idez svojih prodajaln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1332359" y="4554612"/>
            <a:ext cx="44284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1353343" y="4644976"/>
            <a:ext cx="255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prilagoditi</a:t>
            </a:r>
            <a:endParaRPr lang="sl-SI" dirty="0"/>
          </a:p>
        </p:txBody>
      </p:sp>
      <p:cxnSp>
        <p:nvCxnSpPr>
          <p:cNvPr id="32" name="Raven povezovalnik 31"/>
          <p:cNvCxnSpPr/>
          <p:nvPr/>
        </p:nvCxnSpPr>
        <p:spPr>
          <a:xfrm>
            <a:off x="1332359" y="4554612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1332359" y="5562724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/>
          <p:cNvSpPr txBox="1"/>
          <p:nvPr/>
        </p:nvSpPr>
        <p:spPr>
          <a:xfrm>
            <a:off x="1404367" y="5634732"/>
            <a:ext cx="255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zahtevam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180231" y="6138788"/>
            <a:ext cx="208823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dajalca franšize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3708623" y="36185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sme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4644727" y="5130676"/>
            <a:ext cx="223224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njegov izbor izdelkov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5724847" y="4617328"/>
            <a:ext cx="255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prodajati</a:t>
            </a:r>
            <a:endParaRPr lang="sl-SI" dirty="0"/>
          </a:p>
        </p:txBody>
      </p:sp>
      <p:cxnSp>
        <p:nvCxnSpPr>
          <p:cNvPr id="41" name="Raven povezovalnik 40"/>
          <p:cNvCxnSpPr/>
          <p:nvPr/>
        </p:nvCxnSpPr>
        <p:spPr>
          <a:xfrm>
            <a:off x="5724847" y="4554612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utoShape 2" descr="Rezultat iskanja slik za logo mcdonald"/>
          <p:cNvSpPr>
            <a:spLocks noChangeAspect="1" noChangeArrowheads="1"/>
          </p:cNvSpPr>
          <p:nvPr/>
        </p:nvSpPr>
        <p:spPr bwMode="auto">
          <a:xfrm>
            <a:off x="1612007" y="794428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44" name="AutoShape 4" descr="Rezultat iskanja slik za logo mcdonal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45" name="Slika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55" y="7314257"/>
            <a:ext cx="1966130" cy="1486029"/>
          </a:xfrm>
          <a:prstGeom prst="rect">
            <a:avLst/>
          </a:prstGeom>
        </p:spPr>
      </p:pic>
      <p:pic>
        <p:nvPicPr>
          <p:cNvPr id="46" name="Slika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663" y="7747520"/>
            <a:ext cx="2492174" cy="618899"/>
          </a:xfrm>
          <a:prstGeom prst="rect">
            <a:avLst/>
          </a:prstGeom>
        </p:spPr>
      </p:pic>
      <p:pic>
        <p:nvPicPr>
          <p:cNvPr id="47" name="Slika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756" y="7144103"/>
            <a:ext cx="1539373" cy="19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79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162124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 Kakšne so značilnosti prodajne poti e-</a:t>
            </a:r>
            <a:r>
              <a:rPr lang="sl-SI" dirty="0" err="1" smtClean="0"/>
              <a:t>commerce</a:t>
            </a:r>
            <a:r>
              <a:rPr lang="sl-SI" dirty="0" smtClean="0"/>
              <a:t> ali spletne prodajalne?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3852639" y="20250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srečajo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663789" y="4194572"/>
            <a:ext cx="223368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oslovne povezave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412479" y="1128714"/>
            <a:ext cx="2808311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spletne prodajalne</a:t>
            </a:r>
          </a:p>
          <a:p>
            <a:pPr algn="ctr"/>
            <a:r>
              <a:rPr lang="sl-SI" dirty="0" smtClean="0"/>
              <a:t>e-poslovanje (e-</a:t>
            </a:r>
            <a:r>
              <a:rPr lang="sl-SI" dirty="0" err="1" smtClean="0"/>
              <a:t>commerce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2700511" y="2600234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različni </a:t>
            </a:r>
            <a:r>
              <a:rPr lang="sl-SI" dirty="0" smtClean="0"/>
              <a:t>partnerji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3780631" y="1746300"/>
            <a:ext cx="0" cy="8539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3852639" y="325933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nastajajo</a:t>
            </a:r>
            <a:endParaRPr lang="sl-SI" dirty="0"/>
          </a:p>
        </p:txBody>
      </p:sp>
      <p:cxnSp>
        <p:nvCxnSpPr>
          <p:cNvPr id="18" name="Raven povezovalnik 17"/>
          <p:cNvCxnSpPr>
            <a:endCxn id="5" idx="0"/>
          </p:cNvCxnSpPr>
          <p:nvPr/>
        </p:nvCxnSpPr>
        <p:spPr>
          <a:xfrm>
            <a:off x="3780631" y="2980598"/>
            <a:ext cx="0" cy="12139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180231" y="5058668"/>
            <a:ext cx="2233684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podjetnik in porabnik</a:t>
            </a:r>
          </a:p>
          <a:p>
            <a:pPr algn="ctr"/>
            <a:r>
              <a:rPr lang="sl-SI" dirty="0" smtClean="0"/>
              <a:t>Business to </a:t>
            </a:r>
            <a:r>
              <a:rPr lang="sl-SI" dirty="0" err="1" smtClean="0"/>
              <a:t>Consumer</a:t>
            </a:r>
            <a:endParaRPr lang="sl-SI" dirty="0" smtClean="0"/>
          </a:p>
          <a:p>
            <a:pPr algn="ctr"/>
            <a:r>
              <a:rPr lang="sl-SI" dirty="0" smtClean="0"/>
              <a:t>B2C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2555059" y="5058668"/>
            <a:ext cx="2233684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podjetnik in podjetnik</a:t>
            </a:r>
          </a:p>
          <a:p>
            <a:pPr algn="ctr"/>
            <a:r>
              <a:rPr lang="sl-SI" dirty="0" smtClean="0"/>
              <a:t>Business to </a:t>
            </a:r>
            <a:r>
              <a:rPr lang="sl-SI" dirty="0"/>
              <a:t>Business </a:t>
            </a:r>
            <a:r>
              <a:rPr lang="sl-SI" dirty="0" smtClean="0"/>
              <a:t>B2B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2988543" y="6810636"/>
            <a:ext cx="1513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elektronsko nabavljanje</a:t>
            </a:r>
            <a:endParaRPr lang="sl-SI" dirty="0"/>
          </a:p>
        </p:txBody>
      </p:sp>
      <p:cxnSp>
        <p:nvCxnSpPr>
          <p:cNvPr id="23" name="Raven povezovalnik 22"/>
          <p:cNvCxnSpPr/>
          <p:nvPr/>
        </p:nvCxnSpPr>
        <p:spPr>
          <a:xfrm>
            <a:off x="3780631" y="5981998"/>
            <a:ext cx="0" cy="804862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jeZBesedilom 24"/>
          <p:cNvSpPr txBox="1"/>
          <p:nvPr/>
        </p:nvSpPr>
        <p:spPr>
          <a:xfrm>
            <a:off x="4878197" y="5058668"/>
            <a:ext cx="2574841" cy="120032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porabnik in porabnik</a:t>
            </a:r>
          </a:p>
          <a:p>
            <a:pPr algn="ctr"/>
            <a:r>
              <a:rPr lang="sl-SI" dirty="0" err="1"/>
              <a:t>Consumer</a:t>
            </a:r>
            <a:endParaRPr lang="sl-SI" dirty="0"/>
          </a:p>
          <a:p>
            <a:pPr algn="ctr"/>
            <a:r>
              <a:rPr lang="sl-SI" dirty="0" smtClean="0"/>
              <a:t> to </a:t>
            </a:r>
            <a:r>
              <a:rPr lang="sl-SI" dirty="0" err="1"/>
              <a:t>Consumer</a:t>
            </a:r>
            <a:endParaRPr lang="sl-SI" dirty="0"/>
          </a:p>
          <a:p>
            <a:pPr algn="ctr"/>
            <a:r>
              <a:rPr lang="sl-SI" dirty="0" smtClean="0"/>
              <a:t> C2C</a:t>
            </a:r>
            <a:endParaRPr lang="sl-SI" dirty="0"/>
          </a:p>
        </p:txBody>
      </p:sp>
      <p:sp>
        <p:nvSpPr>
          <p:cNvPr id="26" name="PoljeZBesedilom 25"/>
          <p:cNvSpPr txBox="1"/>
          <p:nvPr/>
        </p:nvSpPr>
        <p:spPr>
          <a:xfrm>
            <a:off x="5364807" y="6963036"/>
            <a:ext cx="1513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E-</a:t>
            </a:r>
            <a:r>
              <a:rPr lang="sl-SI" dirty="0" err="1" smtClean="0"/>
              <a:t>Bay</a:t>
            </a:r>
            <a:endParaRPr lang="sl-SI" dirty="0"/>
          </a:p>
        </p:txBody>
      </p:sp>
      <p:cxnSp>
        <p:nvCxnSpPr>
          <p:cNvPr id="27" name="Raven povezovalnik 26"/>
          <p:cNvCxnSpPr>
            <a:stCxn id="25" idx="2"/>
          </p:cNvCxnSpPr>
          <p:nvPr/>
        </p:nvCxnSpPr>
        <p:spPr>
          <a:xfrm flipH="1">
            <a:off x="6156895" y="6258997"/>
            <a:ext cx="8723" cy="680263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612279" y="6498828"/>
            <a:ext cx="2233684" cy="147732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državljani z državnim organom</a:t>
            </a:r>
          </a:p>
          <a:p>
            <a:pPr algn="ctr"/>
            <a:r>
              <a:rPr lang="sl-SI" dirty="0" err="1" smtClean="0"/>
              <a:t>Citizen</a:t>
            </a:r>
            <a:r>
              <a:rPr lang="sl-SI" dirty="0" smtClean="0"/>
              <a:t> to </a:t>
            </a:r>
            <a:r>
              <a:rPr lang="sl-SI" dirty="0" err="1" smtClean="0"/>
              <a:t>Administration</a:t>
            </a:r>
            <a:endParaRPr lang="sl-SI" dirty="0" smtClean="0"/>
          </a:p>
          <a:p>
            <a:pPr algn="ctr"/>
            <a:r>
              <a:rPr lang="sl-SI" dirty="0" smtClean="0"/>
              <a:t>C2A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1188343" y="4770636"/>
            <a:ext cx="4977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ovezovalnik 32"/>
          <p:cNvCxnSpPr>
            <a:stCxn id="5" idx="2"/>
          </p:cNvCxnSpPr>
          <p:nvPr/>
        </p:nvCxnSpPr>
        <p:spPr>
          <a:xfrm>
            <a:off x="3780631" y="4563904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1260351" y="4716304"/>
            <a:ext cx="0" cy="414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3780631" y="4698628"/>
            <a:ext cx="0" cy="414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6156895" y="4698628"/>
            <a:ext cx="0" cy="414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2484487" y="4770636"/>
            <a:ext cx="0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359990" y="8155012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 Kakšne so značilnosti prodajne poti m-</a:t>
            </a:r>
            <a:r>
              <a:rPr lang="sl-SI" dirty="0" err="1" smtClean="0"/>
              <a:t>commerce</a:t>
            </a:r>
            <a:r>
              <a:rPr lang="sl-SI" dirty="0" smtClean="0"/>
              <a:t> ali spletno trgovanje prek mobilnikov?</a:t>
            </a:r>
            <a:endParaRPr lang="sl-SI" dirty="0"/>
          </a:p>
        </p:txBody>
      </p:sp>
      <p:sp>
        <p:nvSpPr>
          <p:cNvPr id="42" name="PoljeZBesedilom 41"/>
          <p:cNvSpPr txBox="1"/>
          <p:nvPr/>
        </p:nvSpPr>
        <p:spPr>
          <a:xfrm>
            <a:off x="2448222" y="8875092"/>
            <a:ext cx="2808311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s</a:t>
            </a:r>
            <a:r>
              <a:rPr lang="sl-SI" dirty="0" smtClean="0"/>
              <a:t>pletno trgovanje prek mobilnikov (m-</a:t>
            </a:r>
            <a:r>
              <a:rPr lang="sl-SI" dirty="0" err="1" smtClean="0"/>
              <a:t>commerce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-35793" y="10028961"/>
            <a:ext cx="2808311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parkiranje</a:t>
            </a:r>
            <a:endParaRPr lang="sl-SI" dirty="0"/>
          </a:p>
        </p:txBody>
      </p:sp>
      <p:sp>
        <p:nvSpPr>
          <p:cNvPr id="45" name="PoljeZBesedilom 44"/>
          <p:cNvSpPr txBox="1"/>
          <p:nvPr/>
        </p:nvSpPr>
        <p:spPr>
          <a:xfrm>
            <a:off x="4572720" y="10027220"/>
            <a:ext cx="2808311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pridobivanje borznih informacij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1340743" y="9883204"/>
            <a:ext cx="4977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1412751" y="9883204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3708623" y="952316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6300911" y="9883204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718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324247" y="162124"/>
            <a:ext cx="640584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 Kateri 2 metodi ima podjetje na razpolago za pridobitev potrebnega števila trgovskih posrednikov in kakšne značilnosti imata?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692399" y="1160944"/>
            <a:ext cx="424847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etode pridobivanja trgovskih posrednikov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96255" y="2178348"/>
            <a:ext cx="2088232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etoda vleke (</a:t>
            </a:r>
            <a:r>
              <a:rPr lang="sl-SI" dirty="0" err="1" smtClean="0"/>
              <a:t>pull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750643" y="2178348"/>
            <a:ext cx="2376264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etoda potiska (</a:t>
            </a:r>
            <a:r>
              <a:rPr lang="sl-SI" dirty="0" err="1" smtClean="0"/>
              <a:t>push</a:t>
            </a:r>
            <a:r>
              <a:rPr lang="sl-SI" dirty="0" smtClean="0"/>
              <a:t>)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1440371" y="1890316"/>
            <a:ext cx="4500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>
            <a:endCxn id="5" idx="0"/>
          </p:cNvCxnSpPr>
          <p:nvPr/>
        </p:nvCxnSpPr>
        <p:spPr>
          <a:xfrm>
            <a:off x="1440371" y="181830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5868863" y="181830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3780631" y="153027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324247" y="8289736"/>
            <a:ext cx="244827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ntenzivno oglaševanje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40271" y="9873912"/>
            <a:ext cx="17281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končni porabnik</a:t>
            </a:r>
            <a:endParaRPr lang="sl-SI" dirty="0"/>
          </a:p>
        </p:txBody>
      </p:sp>
      <p:cxnSp>
        <p:nvCxnSpPr>
          <p:cNvPr id="16" name="Raven povezovalnik 15"/>
          <p:cNvCxnSpPr/>
          <p:nvPr/>
        </p:nvCxnSpPr>
        <p:spPr>
          <a:xfrm>
            <a:off x="1440371" y="8659068"/>
            <a:ext cx="0" cy="121484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1548383" y="909111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usmerjeno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904503" y="6326936"/>
            <a:ext cx="10717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trgovino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1404367" y="6786860"/>
            <a:ext cx="0" cy="1502876"/>
          </a:xfrm>
          <a:prstGeom prst="line">
            <a:avLst/>
          </a:prstGeom>
          <a:ln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1548383" y="721890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pritegnemo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468263" y="4248653"/>
            <a:ext cx="172819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 svojo ponudbo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1404367" y="5804296"/>
            <a:ext cx="0" cy="522640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1620391" y="469728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ora sprejeti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110093" y="5435978"/>
            <a:ext cx="2738993" cy="36831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izdelke  z blagovno znamko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1404367" y="4626620"/>
            <a:ext cx="0" cy="792088"/>
          </a:xfrm>
          <a:prstGeom prst="line">
            <a:avLst/>
          </a:prstGeom>
          <a:ln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uščični povezovalnik 38"/>
          <p:cNvCxnSpPr/>
          <p:nvPr/>
        </p:nvCxnSpPr>
        <p:spPr>
          <a:xfrm>
            <a:off x="1404367" y="2538388"/>
            <a:ext cx="0" cy="1710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jeZBesedilom 39"/>
          <p:cNvSpPr txBox="1"/>
          <p:nvPr/>
        </p:nvSpPr>
        <p:spPr>
          <a:xfrm>
            <a:off x="5115366" y="6199044"/>
            <a:ext cx="144016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 spodbudo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4716735" y="4266580"/>
            <a:ext cx="244408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trgovske posrednike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5720655" y="4726504"/>
            <a:ext cx="0" cy="1502876"/>
          </a:xfrm>
          <a:prstGeom prst="line">
            <a:avLst/>
          </a:prstGeom>
          <a:ln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5864671" y="51585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pridobimo</a:t>
            </a:r>
            <a:endParaRPr lang="sl-SI" dirty="0"/>
          </a:p>
        </p:txBody>
      </p:sp>
      <p:cxnSp>
        <p:nvCxnSpPr>
          <p:cNvPr id="56" name="Raven puščični povezovalnik 55"/>
          <p:cNvCxnSpPr/>
          <p:nvPr/>
        </p:nvCxnSpPr>
        <p:spPr>
          <a:xfrm>
            <a:off x="5868863" y="2556315"/>
            <a:ext cx="0" cy="1710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5796855" y="6568376"/>
            <a:ext cx="0" cy="9699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ven povezovalnik 59"/>
          <p:cNvCxnSpPr/>
          <p:nvPr/>
        </p:nvCxnSpPr>
        <p:spPr>
          <a:xfrm>
            <a:off x="4231974" y="7588240"/>
            <a:ext cx="20689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3348583" y="7828071"/>
            <a:ext cx="1766783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u</a:t>
            </a:r>
            <a:r>
              <a:rPr lang="sl-SI" dirty="0" smtClean="0"/>
              <a:t>godni prodajni pogoji</a:t>
            </a:r>
            <a:endParaRPr lang="sl-SI" dirty="0"/>
          </a:p>
        </p:txBody>
      </p:sp>
      <p:sp>
        <p:nvSpPr>
          <p:cNvPr id="62" name="PoljeZBesedilom 61"/>
          <p:cNvSpPr txBox="1"/>
          <p:nvPr/>
        </p:nvSpPr>
        <p:spPr>
          <a:xfrm>
            <a:off x="3348583" y="8803084"/>
            <a:ext cx="1766783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kratki dobavni roki</a:t>
            </a:r>
            <a:endParaRPr lang="sl-SI" dirty="0"/>
          </a:p>
        </p:txBody>
      </p:sp>
      <p:sp>
        <p:nvSpPr>
          <p:cNvPr id="63" name="PoljeZBesedilom 62"/>
          <p:cNvSpPr txBox="1"/>
          <p:nvPr/>
        </p:nvSpPr>
        <p:spPr>
          <a:xfrm>
            <a:off x="3348583" y="9739188"/>
            <a:ext cx="1766783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ekskluzivna dobava</a:t>
            </a:r>
            <a:endParaRPr lang="sl-SI" dirty="0"/>
          </a:p>
        </p:txBody>
      </p:sp>
      <p:sp>
        <p:nvSpPr>
          <p:cNvPr id="65" name="PoljeZBesedilom 64"/>
          <p:cNvSpPr txBox="1"/>
          <p:nvPr/>
        </p:nvSpPr>
        <p:spPr>
          <a:xfrm>
            <a:off x="5470232" y="7829812"/>
            <a:ext cx="1766783" cy="147732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zagotovilo, da na določenem območju ne bo drugega ponudnika …</a:t>
            </a:r>
            <a:endParaRPr lang="sl-SI" dirty="0"/>
          </a:p>
        </p:txBody>
      </p:sp>
      <p:cxnSp>
        <p:nvCxnSpPr>
          <p:cNvPr id="68" name="Raven povezovalnik 67"/>
          <p:cNvCxnSpPr/>
          <p:nvPr/>
        </p:nvCxnSpPr>
        <p:spPr>
          <a:xfrm>
            <a:off x="4284687" y="7588240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>
            <a:off x="6300911" y="7578948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aven povezovalnik 71"/>
          <p:cNvCxnSpPr/>
          <p:nvPr/>
        </p:nvCxnSpPr>
        <p:spPr>
          <a:xfrm>
            <a:off x="5292799" y="7617138"/>
            <a:ext cx="0" cy="2441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aven povezovalnik 73"/>
          <p:cNvCxnSpPr/>
          <p:nvPr/>
        </p:nvCxnSpPr>
        <p:spPr>
          <a:xfrm>
            <a:off x="5148783" y="10027220"/>
            <a:ext cx="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ven povezovalnik 75"/>
          <p:cNvCxnSpPr/>
          <p:nvPr/>
        </p:nvCxnSpPr>
        <p:spPr>
          <a:xfrm>
            <a:off x="5148799" y="9091116"/>
            <a:ext cx="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542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612279" y="1810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6.7.2 PREVOZNE POTI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612279" y="52216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naloga tržne logistike?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268463" y="882204"/>
            <a:ext cx="223224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naloga tržne logistike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24247" y="2047816"/>
            <a:ext cx="2808312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pravočasni fizični premik izdelkov na kraj povpraševanja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924647" y="2119114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pravilni količini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2052439" y="3042444"/>
            <a:ext cx="2808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 optimalnimi stroški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1404367" y="1602284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1404367" y="1602284"/>
            <a:ext cx="0" cy="516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3420591" y="1301478"/>
            <a:ext cx="0" cy="300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>
            <a:off x="5076775" y="1602284"/>
            <a:ext cx="0" cy="4575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>
            <a:off x="3420591" y="1602284"/>
            <a:ext cx="0" cy="13688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684287" y="3474492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Katere odločitve mora podjetje urediti, izpeljati in nadzirati v zvezi s tržno logistiko?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3132559" y="4120823"/>
            <a:ext cx="9997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podjetje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3572991" y="4449505"/>
            <a:ext cx="0" cy="585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3744627" y="4665529"/>
            <a:ext cx="133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mora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756295" y="5457617"/>
            <a:ext cx="9997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urediti</a:t>
            </a:r>
            <a:endParaRPr lang="sl-SI" dirty="0"/>
          </a:p>
        </p:txBody>
      </p:sp>
      <p:sp>
        <p:nvSpPr>
          <p:cNvPr id="26" name="PoljeZBesedilom 25"/>
          <p:cNvSpPr txBox="1"/>
          <p:nvPr/>
        </p:nvSpPr>
        <p:spPr>
          <a:xfrm>
            <a:off x="2988543" y="5448325"/>
            <a:ext cx="9997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izpeljati</a:t>
            </a:r>
            <a:endParaRPr lang="sl-SI" dirty="0"/>
          </a:p>
        </p:txBody>
      </p:sp>
      <p:sp>
        <p:nvSpPr>
          <p:cNvPr id="27" name="PoljeZBesedilom 26"/>
          <p:cNvSpPr txBox="1"/>
          <p:nvPr/>
        </p:nvSpPr>
        <p:spPr>
          <a:xfrm>
            <a:off x="5517207" y="5457617"/>
            <a:ext cx="9997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nadzirati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1256159" y="5025569"/>
            <a:ext cx="4972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ovezovalnik 31"/>
          <p:cNvCxnSpPr/>
          <p:nvPr/>
        </p:nvCxnSpPr>
        <p:spPr>
          <a:xfrm>
            <a:off x="3564607" y="5849015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ovezovalnik 32"/>
          <p:cNvCxnSpPr/>
          <p:nvPr/>
        </p:nvCxnSpPr>
        <p:spPr>
          <a:xfrm>
            <a:off x="1260351" y="4961945"/>
            <a:ext cx="0" cy="585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6228903" y="5025569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3564607" y="4768895"/>
            <a:ext cx="0" cy="585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3693710" y="5849015"/>
            <a:ext cx="2053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naslednje odločitve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36215" y="6210796"/>
            <a:ext cx="2373585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rganiziranje prevoza izdelkov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2484487" y="6209055"/>
            <a:ext cx="2373585" cy="64633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rganiziranje priprave pošiljk v skladišču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4932759" y="6209055"/>
            <a:ext cx="2373585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rganiziranje servisne dejavnosti</a:t>
            </a:r>
            <a:endParaRPr lang="sl-SI" dirty="0"/>
          </a:p>
        </p:txBody>
      </p:sp>
      <p:sp>
        <p:nvSpPr>
          <p:cNvPr id="42" name="PoljeZBesedilom 41"/>
          <p:cNvSpPr txBox="1"/>
          <p:nvPr/>
        </p:nvSpPr>
        <p:spPr>
          <a:xfrm>
            <a:off x="36215" y="6930876"/>
            <a:ext cx="2373585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lastni ali tuji prevoz</a:t>
            </a:r>
            <a:endParaRPr lang="sl-SI" dirty="0"/>
          </a:p>
        </p:txBody>
      </p:sp>
      <p:sp>
        <p:nvSpPr>
          <p:cNvPr id="43" name="PoljeZBesedilom 42"/>
          <p:cNvSpPr txBox="1"/>
          <p:nvPr/>
        </p:nvSpPr>
        <p:spPr>
          <a:xfrm>
            <a:off x="36215" y="7362924"/>
            <a:ext cx="2373585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skrčenje prevoznih stroškov na minimum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36215" y="8056870"/>
            <a:ext cx="2373585" cy="1754326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usklajevanje stroškov prevoza z zahtevami kupcev (npr. ali želi kupec ekspresno pošiljko ali </a:t>
            </a:r>
            <a:r>
              <a:rPr lang="sl-SI" dirty="0" err="1" smtClean="0"/>
              <a:t>običjani</a:t>
            </a:r>
            <a:r>
              <a:rPr lang="sl-SI" dirty="0" smtClean="0"/>
              <a:t> prevoz</a:t>
            </a:r>
            <a:endParaRPr lang="sl-SI" dirty="0"/>
          </a:p>
        </p:txBody>
      </p:sp>
      <p:cxnSp>
        <p:nvCxnSpPr>
          <p:cNvPr id="46" name="Raven povezovalnik 45"/>
          <p:cNvCxnSpPr>
            <a:stCxn id="25" idx="2"/>
          </p:cNvCxnSpPr>
          <p:nvPr/>
        </p:nvCxnSpPr>
        <p:spPr>
          <a:xfrm>
            <a:off x="1256159" y="5826949"/>
            <a:ext cx="4192" cy="454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/>
          <p:cNvSpPr txBox="1"/>
          <p:nvPr/>
        </p:nvSpPr>
        <p:spPr>
          <a:xfrm>
            <a:off x="71606" y="57787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odločanje</a:t>
            </a:r>
            <a:endParaRPr lang="sl-SI" dirty="0"/>
          </a:p>
        </p:txBody>
      </p:sp>
      <p:sp>
        <p:nvSpPr>
          <p:cNvPr id="49" name="PoljeZBesedilom 48"/>
          <p:cNvSpPr txBox="1"/>
          <p:nvPr/>
        </p:nvSpPr>
        <p:spPr>
          <a:xfrm>
            <a:off x="2559174" y="7073151"/>
            <a:ext cx="1941537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nadzor odpreme</a:t>
            </a:r>
            <a:endParaRPr lang="sl-SI" dirty="0"/>
          </a:p>
        </p:txBody>
      </p:sp>
      <p:sp>
        <p:nvSpPr>
          <p:cNvPr id="50" name="PoljeZBesedilom 49"/>
          <p:cNvSpPr txBox="1"/>
          <p:nvPr/>
        </p:nvSpPr>
        <p:spPr>
          <a:xfrm>
            <a:off x="2665846" y="7577207"/>
            <a:ext cx="1797521" cy="3795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nadzor kakovosti</a:t>
            </a:r>
            <a:endParaRPr lang="sl-SI" dirty="0"/>
          </a:p>
        </p:txBody>
      </p:sp>
      <p:sp>
        <p:nvSpPr>
          <p:cNvPr id="51" name="PoljeZBesedilom 50"/>
          <p:cNvSpPr txBox="1"/>
          <p:nvPr/>
        </p:nvSpPr>
        <p:spPr>
          <a:xfrm>
            <a:off x="2674230" y="8081263"/>
            <a:ext cx="1797521" cy="3795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nadzor količine</a:t>
            </a:r>
            <a:endParaRPr lang="sl-SI" dirty="0"/>
          </a:p>
        </p:txBody>
      </p:sp>
      <p:sp>
        <p:nvSpPr>
          <p:cNvPr id="52" name="PoljeZBesedilom 51"/>
          <p:cNvSpPr txBox="1"/>
          <p:nvPr/>
        </p:nvSpPr>
        <p:spPr>
          <a:xfrm>
            <a:off x="2665846" y="8585319"/>
            <a:ext cx="1797521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ptimalna količina naročila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2628503" y="9307140"/>
            <a:ext cx="1797521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optimalni rok naročila</a:t>
            </a:r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2628503" y="10100969"/>
            <a:ext cx="1797521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odločanje o lokaciji skladišča</a:t>
            </a:r>
            <a:endParaRPr lang="sl-SI" dirty="0"/>
          </a:p>
        </p:txBody>
      </p:sp>
      <p:sp>
        <p:nvSpPr>
          <p:cNvPr id="55" name="PoljeZBesedilom 54"/>
          <p:cNvSpPr txBox="1"/>
          <p:nvPr/>
        </p:nvSpPr>
        <p:spPr>
          <a:xfrm>
            <a:off x="36215" y="9811196"/>
            <a:ext cx="2373585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pr. decentralizirana prod. skl. </a:t>
            </a:r>
            <a:r>
              <a:rPr lang="sl-SI" dirty="0" err="1" smtClean="0"/>
              <a:t>skraj</a:t>
            </a:r>
            <a:r>
              <a:rPr lang="sl-SI" dirty="0" smtClean="0"/>
              <a:t>. dob. rok.</a:t>
            </a:r>
            <a:endParaRPr lang="sl-SI" dirty="0"/>
          </a:p>
        </p:txBody>
      </p:sp>
      <p:cxnSp>
        <p:nvCxnSpPr>
          <p:cNvPr id="57" name="Raven puščični povezovalnik 56"/>
          <p:cNvCxnSpPr>
            <a:stCxn id="54" idx="1"/>
          </p:cNvCxnSpPr>
          <p:nvPr/>
        </p:nvCxnSpPr>
        <p:spPr>
          <a:xfrm flipH="1" flipV="1">
            <a:off x="2052439" y="10414916"/>
            <a:ext cx="576064" cy="9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5004767" y="7146900"/>
            <a:ext cx="1941537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optimiziranje zaloge rezervnih delov</a:t>
            </a:r>
            <a:endParaRPr lang="sl-SI" dirty="0"/>
          </a:p>
        </p:txBody>
      </p:sp>
      <p:sp>
        <p:nvSpPr>
          <p:cNvPr id="62" name="PoljeZBesedilom 61"/>
          <p:cNvSpPr txBox="1"/>
          <p:nvPr/>
        </p:nvSpPr>
        <p:spPr>
          <a:xfrm>
            <a:off x="5004767" y="8239794"/>
            <a:ext cx="1941537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izvajanje </a:t>
            </a:r>
            <a:r>
              <a:rPr lang="sl-SI" dirty="0" err="1" smtClean="0"/>
              <a:t>servisene</a:t>
            </a:r>
            <a:r>
              <a:rPr lang="sl-SI" dirty="0" smtClean="0"/>
              <a:t> službe</a:t>
            </a:r>
            <a:endParaRPr lang="sl-SI" dirty="0"/>
          </a:p>
        </p:txBody>
      </p:sp>
      <p:cxnSp>
        <p:nvCxnSpPr>
          <p:cNvPr id="63" name="Raven povezovalnik 62"/>
          <p:cNvCxnSpPr/>
          <p:nvPr/>
        </p:nvCxnSpPr>
        <p:spPr>
          <a:xfrm>
            <a:off x="6228903" y="5850756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85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6" t="51737" r="4905" b="13184"/>
          <a:stretch/>
        </p:blipFill>
        <p:spPr>
          <a:xfrm>
            <a:off x="180231" y="2106340"/>
            <a:ext cx="7196391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1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zelenaslovenija.si/images/stories/prevoz_avtomobilov-mal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31" y="2826420"/>
            <a:ext cx="710479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062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5226</TotalTime>
  <Words>575</Words>
  <Application>Microsoft Office PowerPoint</Application>
  <PresentationFormat>Po meri</PresentationFormat>
  <Paragraphs>172</Paragraphs>
  <Slides>12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544</cp:revision>
  <cp:lastPrinted>2015-04-06T14:59:11Z</cp:lastPrinted>
  <dcterms:created xsi:type="dcterms:W3CDTF">2014-09-07T06:32:34Z</dcterms:created>
  <dcterms:modified xsi:type="dcterms:W3CDTF">2015-05-18T07:35:13Z</dcterms:modified>
</cp:coreProperties>
</file>