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7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2" r:id="rId11"/>
    <p:sldId id="278" r:id="rId12"/>
    <p:sldId id="279" r:id="rId13"/>
    <p:sldId id="280" r:id="rId14"/>
    <p:sldId id="281" r:id="rId15"/>
    <p:sldId id="282" r:id="rId16"/>
    <p:sldId id="291" r:id="rId17"/>
    <p:sldId id="293" r:id="rId18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2" autoAdjust="0"/>
    <p:restoredTop sz="94660"/>
  </p:normalViewPr>
  <p:slideViewPr>
    <p:cSldViewPr>
      <p:cViewPr varScale="1">
        <p:scale>
          <a:sx n="54" d="100"/>
          <a:sy n="54" d="100"/>
        </p:scale>
        <p:origin x="237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hyperlink" Target="kamera_draga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Kateri dejavniki vplivajo na določitev prodajnih cen s strani podjetnika?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6.6 POLITIKA CEN</a:t>
            </a:r>
            <a:endParaRPr lang="sl-SI" sz="2400" dirty="0"/>
          </a:p>
        </p:txBody>
      </p:sp>
      <p:sp>
        <p:nvSpPr>
          <p:cNvPr id="9" name="PoljeZBesedilom 8">
            <a:hlinkClick r:id="rId2" action="ppaction://hlinkfile"/>
          </p:cNvPr>
          <p:cNvSpPr txBox="1"/>
          <p:nvPr/>
        </p:nvSpPr>
        <p:spPr>
          <a:xfrm>
            <a:off x="2232459" y="1674292"/>
            <a:ext cx="295232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Dejavniki, ki vplivajo na določitev prodajnih cen</a:t>
            </a:r>
            <a:endParaRPr lang="sl-SI" dirty="0"/>
          </a:p>
        </p:txBody>
      </p:sp>
      <p:cxnSp>
        <p:nvCxnSpPr>
          <p:cNvPr id="10" name="Raven puščični povezovalnik 9"/>
          <p:cNvCxnSpPr/>
          <p:nvPr/>
        </p:nvCxnSpPr>
        <p:spPr>
          <a:xfrm>
            <a:off x="3780631" y="2322364"/>
            <a:ext cx="0" cy="172819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44227" y="2610396"/>
            <a:ext cx="7417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>
            <a:hlinkClick r:id="rId3" action="ppaction://hlinksldjump"/>
          </p:cNvPr>
          <p:cNvSpPr txBox="1"/>
          <p:nvPr/>
        </p:nvSpPr>
        <p:spPr>
          <a:xfrm>
            <a:off x="216235" y="3186460"/>
            <a:ext cx="327636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stroški</a:t>
            </a:r>
            <a:endParaRPr lang="sl-SI" dirty="0"/>
          </a:p>
        </p:txBody>
      </p:sp>
      <p:sp>
        <p:nvSpPr>
          <p:cNvPr id="14" name="PoljeZBesedilom 13">
            <a:hlinkClick r:id="rId4" action="ppaction://hlinksldjump"/>
          </p:cNvPr>
          <p:cNvSpPr txBox="1"/>
          <p:nvPr/>
        </p:nvSpPr>
        <p:spPr>
          <a:xfrm>
            <a:off x="3924647" y="3195752"/>
            <a:ext cx="327636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oblike in sestava trga</a:t>
            </a:r>
            <a:endParaRPr lang="sl-SI" dirty="0"/>
          </a:p>
        </p:txBody>
      </p:sp>
      <p:cxnSp>
        <p:nvCxnSpPr>
          <p:cNvPr id="15" name="Raven puščični povezovalnik 14"/>
          <p:cNvCxnSpPr/>
          <p:nvPr/>
        </p:nvCxnSpPr>
        <p:spPr>
          <a:xfrm>
            <a:off x="2016435" y="2610396"/>
            <a:ext cx="0" cy="607422"/>
          </a:xfrm>
          <a:prstGeom prst="straightConnector1">
            <a:avLst/>
          </a:prstGeom>
          <a:ln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uščični povezovalnik 15"/>
          <p:cNvCxnSpPr/>
          <p:nvPr/>
        </p:nvCxnSpPr>
        <p:spPr>
          <a:xfrm>
            <a:off x="5472819" y="2610396"/>
            <a:ext cx="0" cy="607422"/>
          </a:xfrm>
          <a:prstGeom prst="straightConnector1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>
            <a:hlinkClick r:id="rId5" action="ppaction://hlinksldjump"/>
          </p:cNvPr>
          <p:cNvSpPr txBox="1"/>
          <p:nvPr/>
        </p:nvSpPr>
        <p:spPr>
          <a:xfrm>
            <a:off x="2232459" y="4050556"/>
            <a:ext cx="32763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razmerje med ponudbo in povpraševanjem</a:t>
            </a:r>
            <a:endParaRPr lang="sl-SI" dirty="0"/>
          </a:p>
        </p:txBody>
      </p:sp>
      <p:sp>
        <p:nvSpPr>
          <p:cNvPr id="18" name="PoljeZBesedilom 17">
            <a:hlinkClick r:id="rId4" action="ppaction://hlinksldjump"/>
          </p:cNvPr>
          <p:cNvSpPr txBox="1"/>
          <p:nvPr/>
        </p:nvSpPr>
        <p:spPr>
          <a:xfrm>
            <a:off x="36215" y="5058668"/>
            <a:ext cx="327636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preference ponudnikov in povpraševalcev</a:t>
            </a:r>
            <a:endParaRPr lang="sl-SI" dirty="0"/>
          </a:p>
        </p:txBody>
      </p:sp>
      <p:sp>
        <p:nvSpPr>
          <p:cNvPr id="19" name="PoljeZBesedilom 18">
            <a:hlinkClick r:id="rId4" action="ppaction://hlinksldjump"/>
          </p:cNvPr>
          <p:cNvSpPr txBox="1"/>
          <p:nvPr/>
        </p:nvSpPr>
        <p:spPr>
          <a:xfrm>
            <a:off x="4140671" y="5058668"/>
            <a:ext cx="327636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informiranost  ponudnikov in povpraševalcev</a:t>
            </a:r>
            <a:endParaRPr lang="sl-SI" dirty="0"/>
          </a:p>
        </p:txBody>
      </p:sp>
      <p:cxnSp>
        <p:nvCxnSpPr>
          <p:cNvPr id="20" name="Raven puščični povezovalnik 19"/>
          <p:cNvCxnSpPr/>
          <p:nvPr/>
        </p:nvCxnSpPr>
        <p:spPr>
          <a:xfrm flipH="1">
            <a:off x="89114" y="2610396"/>
            <a:ext cx="19110" cy="248514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uščični povezovalnik 20"/>
          <p:cNvCxnSpPr/>
          <p:nvPr/>
        </p:nvCxnSpPr>
        <p:spPr>
          <a:xfrm flipH="1">
            <a:off x="7316491" y="2610396"/>
            <a:ext cx="19110" cy="248514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2172658" y="6066780"/>
            <a:ext cx="327636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cenovna elastičnost </a:t>
            </a:r>
            <a:r>
              <a:rPr lang="sl-SI" dirty="0" smtClean="0">
                <a:hlinkClick r:id="rId6" action="ppaction://hlinksldjump"/>
              </a:rPr>
              <a:t>povpraševanja</a:t>
            </a:r>
            <a:endParaRPr lang="sl-SI" dirty="0" smtClean="0"/>
          </a:p>
        </p:txBody>
      </p:sp>
      <p:cxnSp>
        <p:nvCxnSpPr>
          <p:cNvPr id="25" name="Raven puščični povezovalnik 24"/>
          <p:cNvCxnSpPr/>
          <p:nvPr/>
        </p:nvCxnSpPr>
        <p:spPr>
          <a:xfrm flipH="1">
            <a:off x="7511246" y="2610396"/>
            <a:ext cx="13802" cy="38164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5508823" y="6408382"/>
            <a:ext cx="1980000" cy="18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>
            <a:hlinkClick r:id="rId7" action="ppaction://hlinksldjump"/>
          </p:cNvPr>
          <p:cNvSpPr txBox="1"/>
          <p:nvPr/>
        </p:nvSpPr>
        <p:spPr>
          <a:xfrm>
            <a:off x="1080331" y="7218908"/>
            <a:ext cx="543660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npr. pri neelastičnem povpraševanju so možnosti za cenovno politiko večje</a:t>
            </a:r>
          </a:p>
        </p:txBody>
      </p:sp>
      <p:sp>
        <p:nvSpPr>
          <p:cNvPr id="33" name="PoljeZBesedilom 32"/>
          <p:cNvSpPr txBox="1"/>
          <p:nvPr/>
        </p:nvSpPr>
        <p:spPr>
          <a:xfrm>
            <a:off x="1768963" y="837550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določena odstotna sprememba </a:t>
            </a:r>
            <a:r>
              <a:rPr lang="sl-SI" dirty="0" smtClean="0"/>
              <a:t>cene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1188343" y="9667180"/>
            <a:ext cx="511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manjše odstotno spremembo količine povpraševanja (zdravila, bencin)</a:t>
            </a:r>
          </a:p>
          <a:p>
            <a:endParaRPr lang="sl-SI" dirty="0"/>
          </a:p>
        </p:txBody>
      </p:sp>
      <p:cxnSp>
        <p:nvCxnSpPr>
          <p:cNvPr id="42" name="Raven puščični povezovalnik 41"/>
          <p:cNvCxnSpPr/>
          <p:nvPr/>
        </p:nvCxnSpPr>
        <p:spPr>
          <a:xfrm>
            <a:off x="3708623" y="8744840"/>
            <a:ext cx="0" cy="9223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3924647" y="8875092"/>
            <a:ext cx="100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vpliva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86749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5151" y="7381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cenovne politike so možne?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167429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so značilnosti stroškovno usmerjene cenovne politike?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052439" y="253838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Cenovna politika podjetja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484487" y="37625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dejanskih stroških</a:t>
            </a:r>
            <a:endParaRPr lang="sl-SI" dirty="0"/>
          </a:p>
        </p:txBody>
      </p:sp>
      <p:cxnSp>
        <p:nvCxnSpPr>
          <p:cNvPr id="8" name="Raven puščični povezovalnik 7"/>
          <p:cNvCxnSpPr/>
          <p:nvPr/>
        </p:nvCxnSpPr>
        <p:spPr>
          <a:xfrm>
            <a:off x="3420591" y="2907720"/>
            <a:ext cx="0" cy="710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3564607" y="311445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temelji</a:t>
            </a:r>
            <a:endParaRPr lang="sl-SI" dirty="0"/>
          </a:p>
        </p:txBody>
      </p:sp>
      <p:cxnSp>
        <p:nvCxnSpPr>
          <p:cNvPr id="10" name="Raven puščični povezovalnik 9"/>
          <p:cNvCxnSpPr>
            <a:endCxn id="12" idx="0"/>
          </p:cNvCxnSpPr>
          <p:nvPr/>
        </p:nvCxnSpPr>
        <p:spPr>
          <a:xfrm flipH="1">
            <a:off x="1946473" y="4203864"/>
            <a:ext cx="1474118" cy="1286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204567" y="45453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Kdaj?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294481" y="5490716"/>
            <a:ext cx="33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kupci nimajo pregleda nad trgom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3789015" y="5490716"/>
            <a:ext cx="33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težko primerjati cene izdelkov</a:t>
            </a:r>
            <a:endParaRPr lang="sl-SI" dirty="0"/>
          </a:p>
        </p:txBody>
      </p:sp>
      <p:cxnSp>
        <p:nvCxnSpPr>
          <p:cNvPr id="15" name="Raven puščični povezovalnik 14"/>
          <p:cNvCxnSpPr/>
          <p:nvPr/>
        </p:nvCxnSpPr>
        <p:spPr>
          <a:xfrm>
            <a:off x="3689485" y="4203864"/>
            <a:ext cx="1258280" cy="1286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1476375" y="7004625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pr. popravila in vzdrževanja, ki jih opravljajo obrtniki (</a:t>
            </a:r>
            <a:r>
              <a:rPr lang="sl-SI" dirty="0" err="1" smtClean="0"/>
              <a:t>vodoinštalater</a:t>
            </a:r>
            <a:r>
              <a:rPr lang="sl-SI" dirty="0" smtClean="0"/>
              <a:t>, </a:t>
            </a:r>
            <a:r>
              <a:rPr lang="sl-SI" dirty="0" err="1" smtClean="0"/>
              <a:t>avtoserviser</a:t>
            </a:r>
            <a:r>
              <a:rPr lang="sl-SI" dirty="0"/>
              <a:t> </a:t>
            </a:r>
            <a:r>
              <a:rPr lang="sl-SI" dirty="0" smtClean="0"/>
              <a:t>…)</a:t>
            </a:r>
            <a:endParaRPr lang="sl-SI" dirty="0"/>
          </a:p>
        </p:txBody>
      </p:sp>
      <p:cxnSp>
        <p:nvCxnSpPr>
          <p:cNvPr id="20" name="Raven puščični povezovalnik 19"/>
          <p:cNvCxnSpPr/>
          <p:nvPr/>
        </p:nvCxnSpPr>
        <p:spPr>
          <a:xfrm>
            <a:off x="2052439" y="5904180"/>
            <a:ext cx="1476164" cy="882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uščični povezovalnik 21"/>
          <p:cNvCxnSpPr/>
          <p:nvPr/>
        </p:nvCxnSpPr>
        <p:spPr>
          <a:xfrm flipH="1">
            <a:off x="3689485" y="5860048"/>
            <a:ext cx="1243274" cy="926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81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so značilnosti konkurenčno usmerjene cenovne politike?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628503" y="88220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cenovno politiko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1980431" y="246638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predvsem na podlagi cen konkurence</a:t>
            </a:r>
            <a:endParaRPr lang="sl-SI" dirty="0"/>
          </a:p>
        </p:txBody>
      </p:sp>
      <p:cxnSp>
        <p:nvCxnSpPr>
          <p:cNvPr id="6" name="Raven puščični povezovalnik 5"/>
          <p:cNvCxnSpPr/>
          <p:nvPr/>
        </p:nvCxnSpPr>
        <p:spPr>
          <a:xfrm>
            <a:off x="3492599" y="3123744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564607" y="167429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oblikujejo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1764407" y="418528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pr. ponudniki mobilne telefonije</a:t>
            </a:r>
            <a:endParaRPr lang="sl-SI" dirty="0"/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3492599" y="1314252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684287" y="484264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Kakšne so značilnosti glede na povpraševanje usmerjene cenovne politike?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396255" y="59227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e je povpraševanje veliko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1836415" y="672414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l</a:t>
            </a:r>
            <a:r>
              <a:rPr lang="sl-SI" dirty="0" smtClean="0"/>
              <a:t>ahko ponudnik</a:t>
            </a:r>
            <a:endParaRPr lang="sl-SI" dirty="0"/>
          </a:p>
        </p:txBody>
      </p:sp>
      <p:cxnSp>
        <p:nvCxnSpPr>
          <p:cNvPr id="21" name="Raven puščični povezovalnik 20"/>
          <p:cNvCxnSpPr/>
          <p:nvPr/>
        </p:nvCxnSpPr>
        <p:spPr>
          <a:xfrm>
            <a:off x="1764407" y="6364104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1044327" y="76230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poveča cene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3708623" y="59413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zmanjšanju povpraševanja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5148783" y="674272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mora ponudnik</a:t>
            </a:r>
            <a:endParaRPr lang="sl-SI" dirty="0"/>
          </a:p>
        </p:txBody>
      </p:sp>
      <p:cxnSp>
        <p:nvCxnSpPr>
          <p:cNvPr id="25" name="Raven puščični povezovalnik 24"/>
          <p:cNvCxnSpPr/>
          <p:nvPr/>
        </p:nvCxnSpPr>
        <p:spPr>
          <a:xfrm>
            <a:off x="5076775" y="6382688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4356695" y="7641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znižati cene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1548383" y="8793792"/>
            <a:ext cx="5408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pr. pred materinskim dnevom naraščajo cene cvetlic</a:t>
            </a:r>
            <a:endParaRPr lang="sl-SI" dirty="0"/>
          </a:p>
        </p:txBody>
      </p:sp>
      <p:cxnSp>
        <p:nvCxnSpPr>
          <p:cNvPr id="28" name="Raven puščični povezovalnik 27"/>
          <p:cNvCxnSpPr/>
          <p:nvPr/>
        </p:nvCxnSpPr>
        <p:spPr>
          <a:xfrm>
            <a:off x="3644999" y="7992412"/>
            <a:ext cx="0" cy="810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3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Kakšne so značilnosti s preferenco kupcev povezana cenovna politika?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412479" y="125153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 nizkimi akcijskimi cenami ob uvajanju novega izdelka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052439" y="3332217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pridobiti kupce na nakup</a:t>
            </a:r>
            <a:endParaRPr lang="sl-SI" dirty="0"/>
          </a:p>
        </p:txBody>
      </p:sp>
      <p:cxnSp>
        <p:nvCxnSpPr>
          <p:cNvPr id="6" name="Raven puščični povezovalnik 5"/>
          <p:cNvCxnSpPr/>
          <p:nvPr/>
        </p:nvCxnSpPr>
        <p:spPr>
          <a:xfrm>
            <a:off x="3636615" y="2043624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924647" y="23130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poskušamo</a:t>
            </a:r>
            <a:endParaRPr lang="sl-SI" dirty="0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3636615" y="3771816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3996655" y="4122564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pričakujemo kupec pozneje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2052439" y="512138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temu izdelku dal prednost</a:t>
            </a:r>
            <a:endParaRPr lang="sl-SI" dirty="0"/>
          </a:p>
        </p:txBody>
      </p:sp>
      <p:cxnSp>
        <p:nvCxnSpPr>
          <p:cNvPr id="16" name="Raven puščični povezovalnik 15"/>
          <p:cNvCxnSpPr/>
          <p:nvPr/>
        </p:nvCxnSpPr>
        <p:spPr>
          <a:xfrm>
            <a:off x="3636615" y="5572016"/>
            <a:ext cx="0" cy="10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2204839" y="677756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cene višje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6614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značilnosti diferenciacije cen (različnosti cen) kot posebnega ukrepa cenovne politike?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196455" y="14582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odjetja pogosto prodajajo</a:t>
            </a:r>
            <a:endParaRPr lang="sl-SI" dirty="0"/>
          </a:p>
        </p:txBody>
      </p:sp>
      <p:cxnSp>
        <p:nvCxnSpPr>
          <p:cNvPr id="6" name="Raven puščični povezovalnik 5"/>
          <p:cNvCxnSpPr/>
          <p:nvPr/>
        </p:nvCxnSpPr>
        <p:spPr>
          <a:xfrm>
            <a:off x="3708623" y="1782303"/>
            <a:ext cx="0" cy="11881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844527" y="32584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 različnih cenah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888643" y="2241064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enake izdelke</a:t>
            </a:r>
            <a:endParaRPr lang="sl-SI" dirty="0"/>
          </a:p>
        </p:txBody>
      </p:sp>
      <p:cxnSp>
        <p:nvCxnSpPr>
          <p:cNvPr id="11" name="Raven puščični povezovalnik 10"/>
          <p:cNvCxnSpPr/>
          <p:nvPr/>
        </p:nvCxnSpPr>
        <p:spPr>
          <a:xfrm>
            <a:off x="3708623" y="369051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3888643" y="411327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Zakaj?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2196455" y="5091993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različna kupna moč povpraševalcev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1908423" y="7074892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108223" y="7866980"/>
            <a:ext cx="3600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regionalna (prostorska) diferenciacija cen), npr. različne cene za domači trg iz izvoz …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3852639" y="7866980"/>
            <a:ext cx="3600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časovna diferenciacija cen, npr. predsezonske in sezonske cene v turizmu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2052439" y="9463930"/>
            <a:ext cx="3600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diferenciacijo cen po porabnikih (različne cene za podjetja in zasebnike, npr. elektrike in plina)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1908423" y="707489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>
            <a:endCxn id="19" idx="0"/>
          </p:cNvCxnSpPr>
          <p:nvPr/>
        </p:nvCxnSpPr>
        <p:spPr>
          <a:xfrm>
            <a:off x="5652839" y="707489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3780631" y="7074892"/>
            <a:ext cx="0" cy="2389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/>
          <p:cNvCxnSpPr/>
          <p:nvPr/>
        </p:nvCxnSpPr>
        <p:spPr>
          <a:xfrm>
            <a:off x="3780631" y="5778748"/>
            <a:ext cx="0" cy="129614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3924647" y="6068521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Katere so oblike diferenciacije cen?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7714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Kakšna je vloga plačilnih pogojev kot posebnega ukrepa cenovne politike?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612279" y="1388001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5.1 Kaj spada k odločitvam o plačilnih pogojih?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980431" y="3546500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180231" y="4327555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rabatna politika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924647" y="4327555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politika skontov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2700511" y="5121384"/>
            <a:ext cx="2592288" cy="382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kreditna politika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1980431" y="3535467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>
            <a:endCxn id="40" idx="0"/>
          </p:cNvCxnSpPr>
          <p:nvPr/>
        </p:nvCxnSpPr>
        <p:spPr>
          <a:xfrm>
            <a:off x="5724847" y="3535467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3852639" y="3535467"/>
            <a:ext cx="0" cy="1585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uščični povezovalnik 44"/>
          <p:cNvCxnSpPr/>
          <p:nvPr/>
        </p:nvCxnSpPr>
        <p:spPr>
          <a:xfrm>
            <a:off x="3852639" y="2466380"/>
            <a:ext cx="0" cy="106908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2195019" y="216456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 odločitvam o plačilnih pogojih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924647" y="2793801"/>
            <a:ext cx="183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spadajo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3852639" y="5490716"/>
            <a:ext cx="0" cy="1070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80231" y="6561544"/>
            <a:ext cx="7272808" cy="3728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cenovne popuste naj odobri</a:t>
            </a:r>
            <a:endParaRPr lang="sl-SI" dirty="0"/>
          </a:p>
        </p:txBody>
      </p:sp>
      <p:sp>
        <p:nvSpPr>
          <p:cNvPr id="48" name="PoljeZBesedilom 47"/>
          <p:cNvSpPr txBox="1"/>
          <p:nvPr/>
        </p:nvSpPr>
        <p:spPr>
          <a:xfrm>
            <a:off x="-35793" y="5274692"/>
            <a:ext cx="1837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podjetnik mora premisliti</a:t>
            </a:r>
            <a:endParaRPr lang="sl-SI" dirty="0"/>
          </a:p>
        </p:txBody>
      </p:sp>
      <p:sp>
        <p:nvSpPr>
          <p:cNvPr id="49" name="PoljeZBesedilom 48"/>
          <p:cNvSpPr txBox="1"/>
          <p:nvPr/>
        </p:nvSpPr>
        <p:spPr>
          <a:xfrm>
            <a:off x="2340471" y="8515052"/>
            <a:ext cx="3600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kupuje vse leto</a:t>
            </a:r>
          </a:p>
          <a:p>
            <a:pPr algn="ctr"/>
            <a:r>
              <a:rPr lang="sl-SI" dirty="0" smtClean="0"/>
              <a:t> (</a:t>
            </a:r>
            <a:r>
              <a:rPr lang="sl-SI" dirty="0" err="1" smtClean="0"/>
              <a:t>zvestobni</a:t>
            </a:r>
            <a:r>
              <a:rPr lang="sl-SI" dirty="0" smtClean="0"/>
              <a:t> rabat)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2340471" y="9523164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plača takoj (skonto)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1820559" y="7362924"/>
            <a:ext cx="417646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odjemalec </a:t>
            </a:r>
            <a:r>
              <a:rPr lang="sl-SI" dirty="0"/>
              <a:t>kupi večjo količino </a:t>
            </a:r>
            <a:r>
              <a:rPr lang="sl-SI" dirty="0" smtClean="0"/>
              <a:t>naenkrat</a:t>
            </a:r>
          </a:p>
          <a:p>
            <a:pPr algn="ctr"/>
            <a:r>
              <a:rPr lang="sl-SI" dirty="0" smtClean="0"/>
              <a:t>(količinski rabat)</a:t>
            </a:r>
            <a:endParaRPr lang="sl-SI" dirty="0"/>
          </a:p>
          <a:p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2340471" y="10171236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odobri poznejši plačilni rok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1692399" y="4698628"/>
            <a:ext cx="0" cy="1862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5724847" y="4698628"/>
            <a:ext cx="0" cy="1862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3852639" y="6934358"/>
            <a:ext cx="0" cy="428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1620391" y="6940168"/>
            <a:ext cx="0" cy="1862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1620391" y="8803084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6156895" y="6930876"/>
            <a:ext cx="0" cy="1907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5940871" y="88030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6588943" y="6930876"/>
            <a:ext cx="0" cy="3425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ovezovalnik 71"/>
          <p:cNvCxnSpPr/>
          <p:nvPr/>
        </p:nvCxnSpPr>
        <p:spPr>
          <a:xfrm>
            <a:off x="1476375" y="6930876"/>
            <a:ext cx="0" cy="2776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ovezovalnik 73"/>
          <p:cNvCxnSpPr/>
          <p:nvPr/>
        </p:nvCxnSpPr>
        <p:spPr>
          <a:xfrm>
            <a:off x="1476375" y="9667180"/>
            <a:ext cx="864096" cy="6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5940871" y="10380291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09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značilnosti </a:t>
            </a:r>
            <a:r>
              <a:rPr lang="sl-SI" dirty="0" err="1" smtClean="0"/>
              <a:t>kalkulativne</a:t>
            </a:r>
            <a:r>
              <a:rPr lang="sl-SI" dirty="0" smtClean="0"/>
              <a:t> izravnave kot posebnega ukrepa cenovne politike?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804174" y="14249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nekatere izdelke</a:t>
            </a:r>
            <a:endParaRPr lang="sl-SI" dirty="0"/>
          </a:p>
        </p:txBody>
      </p:sp>
      <p:cxnSp>
        <p:nvCxnSpPr>
          <p:cNvPr id="6" name="Raven puščični povezovalnik 5"/>
          <p:cNvCxnSpPr/>
          <p:nvPr/>
        </p:nvCxnSpPr>
        <p:spPr>
          <a:xfrm>
            <a:off x="1620391" y="1782303"/>
            <a:ext cx="0" cy="11881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756295" y="32584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 višjimi stroški kot so v resnici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1800411" y="2241064"/>
            <a:ext cx="18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lahko obremenimo</a:t>
            </a:r>
            <a:endParaRPr lang="sl-SI" dirty="0"/>
          </a:p>
        </p:txBody>
      </p:sp>
      <p:cxnSp>
        <p:nvCxnSpPr>
          <p:cNvPr id="11" name="Raven puščični povezovalnik 10"/>
          <p:cNvCxnSpPr/>
          <p:nvPr/>
        </p:nvCxnSpPr>
        <p:spPr>
          <a:xfrm>
            <a:off x="1620391" y="369051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800411" y="411327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Zakaj?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108223" y="5091993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lahko dražje prodamo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3755032" y="1356379"/>
            <a:ext cx="2757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ekatere izdelke</a:t>
            </a:r>
            <a:endParaRPr lang="sl-SI" dirty="0"/>
          </a:p>
        </p:txBody>
      </p:sp>
      <p:cxnSp>
        <p:nvCxnSpPr>
          <p:cNvPr id="22" name="Raven puščični povezovalnik 21"/>
          <p:cNvCxnSpPr/>
          <p:nvPr/>
        </p:nvCxnSpPr>
        <p:spPr>
          <a:xfrm>
            <a:off x="5076775" y="1782303"/>
            <a:ext cx="0" cy="11881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4428703" y="325846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 nižjimi stroški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5203191" y="2073205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obremenimo</a:t>
            </a:r>
            <a:endParaRPr lang="sl-SI" dirty="0"/>
          </a:p>
        </p:txBody>
      </p:sp>
      <p:cxnSp>
        <p:nvCxnSpPr>
          <p:cNvPr id="28" name="Raven puščični povezovalnik 27"/>
          <p:cNvCxnSpPr/>
          <p:nvPr/>
        </p:nvCxnSpPr>
        <p:spPr>
          <a:xfrm>
            <a:off x="5076775" y="369051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5256795" y="411327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Zakaj?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564607" y="5091993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 moremo drago prodati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180231" y="703671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butične izdelke prodajamo z večjim pribitkom</a:t>
            </a:r>
            <a:endParaRPr lang="sl-SI" dirty="0"/>
          </a:p>
        </p:txBody>
      </p:sp>
      <p:cxnSp>
        <p:nvCxnSpPr>
          <p:cNvPr id="34" name="Raven puščični povezovalnik 33"/>
          <p:cNvCxnSpPr/>
          <p:nvPr/>
        </p:nvCxnSpPr>
        <p:spPr>
          <a:xfrm>
            <a:off x="1688511" y="5562724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3636615" y="703671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Konfekcijske </a:t>
            </a:r>
            <a:r>
              <a:rPr lang="sl-SI" dirty="0" err="1" smtClean="0"/>
              <a:t>izdelkeprodajamo</a:t>
            </a:r>
            <a:r>
              <a:rPr lang="sl-SI" dirty="0" smtClean="0"/>
              <a:t> z nižjim pribitkom</a:t>
            </a:r>
            <a:endParaRPr lang="sl-SI" dirty="0"/>
          </a:p>
        </p:txBody>
      </p:sp>
      <p:cxnSp>
        <p:nvCxnSpPr>
          <p:cNvPr id="36" name="Raven puščični povezovalnik 35"/>
          <p:cNvCxnSpPr/>
          <p:nvPr/>
        </p:nvCxnSpPr>
        <p:spPr>
          <a:xfrm>
            <a:off x="5144895" y="5562724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95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37814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Kdaj imamo večje možnosti glede cenovne politike?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04567" y="13142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naš izdelek</a:t>
            </a:r>
            <a:endParaRPr lang="sl-SI" dirty="0"/>
          </a:p>
        </p:txBody>
      </p:sp>
      <p:cxnSp>
        <p:nvCxnSpPr>
          <p:cNvPr id="5" name="Raven puščični povezovalnik 4"/>
          <p:cNvCxnSpPr/>
          <p:nvPr/>
        </p:nvCxnSpPr>
        <p:spPr>
          <a:xfrm>
            <a:off x="3780631" y="1710295"/>
            <a:ext cx="0" cy="11881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2628503" y="304244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 izdelkov drugih proizvajalcev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140671" y="2169056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razlikuje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1908423" y="4842644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108223" y="5634732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kakovosti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852639" y="5634732"/>
            <a:ext cx="3600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oblikovanja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576295" y="6714852"/>
            <a:ext cx="25922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oglaševanja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1908423" y="484264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>
            <a:endCxn id="10" idx="0"/>
          </p:cNvCxnSpPr>
          <p:nvPr/>
        </p:nvCxnSpPr>
        <p:spPr>
          <a:xfrm>
            <a:off x="5652839" y="484264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>
            <a:off x="3780631" y="3546500"/>
            <a:ext cx="0" cy="336901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3924647" y="3906540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zaradi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4554726" y="6743621"/>
            <a:ext cx="24122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Servisiranja …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>
            <a:off x="3204567" y="6899518"/>
            <a:ext cx="129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2412479" y="9020849"/>
            <a:ext cx="266429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večje so možnosti cenovne politike</a:t>
            </a:r>
            <a:endParaRPr lang="sl-SI" dirty="0"/>
          </a:p>
        </p:txBody>
      </p:sp>
      <p:cxnSp>
        <p:nvCxnSpPr>
          <p:cNvPr id="28" name="Raven puščični povezovalnik 27"/>
          <p:cNvCxnSpPr/>
          <p:nvPr/>
        </p:nvCxnSpPr>
        <p:spPr>
          <a:xfrm>
            <a:off x="108223" y="5994772"/>
            <a:ext cx="0" cy="20882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uščični povezovalnik 30"/>
          <p:cNvCxnSpPr/>
          <p:nvPr/>
        </p:nvCxnSpPr>
        <p:spPr>
          <a:xfrm>
            <a:off x="1836415" y="7146900"/>
            <a:ext cx="0" cy="93610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uščični povezovalnik 31"/>
          <p:cNvCxnSpPr/>
          <p:nvPr/>
        </p:nvCxnSpPr>
        <p:spPr>
          <a:xfrm>
            <a:off x="5796855" y="7146900"/>
            <a:ext cx="0" cy="86409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uščični povezovalnik 32"/>
          <p:cNvCxnSpPr/>
          <p:nvPr/>
        </p:nvCxnSpPr>
        <p:spPr>
          <a:xfrm>
            <a:off x="7453039" y="5850756"/>
            <a:ext cx="0" cy="223224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108223" y="8010996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>
            <a:off x="3780631" y="801099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563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hlinkClick r:id="rId2" action="ppaction://hlinksldjump"/>
          </p:cNvPr>
          <p:cNvSpPr txBox="1"/>
          <p:nvPr/>
        </p:nvSpPr>
        <p:spPr>
          <a:xfrm>
            <a:off x="396255" y="1674292"/>
            <a:ext cx="2016224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prodajna cena brez DDV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6.6.1 KALKULACIJA PRODAJNE CENE</a:t>
            </a:r>
            <a:endParaRPr lang="sl-SI" sz="2400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687159" y="7381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Katere so postavke kalkulacije prodajne cene za trgovsko podjetje?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2736515" y="1818308"/>
            <a:ext cx="20162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abavna vrednost</a:t>
            </a:r>
            <a:endParaRPr lang="sl-SI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5724847" y="1679808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povečana za razliko v </a:t>
            </a:r>
            <a:r>
              <a:rPr lang="sl-SI" dirty="0" smtClean="0"/>
              <a:t>ceni</a:t>
            </a:r>
            <a:endParaRPr lang="sl-SI" dirty="0"/>
          </a:p>
        </p:txBody>
      </p:sp>
      <p:cxnSp>
        <p:nvCxnSpPr>
          <p:cNvPr id="19" name="Raven puščični povezovalnik 18"/>
          <p:cNvCxnSpPr>
            <a:stCxn id="27" idx="3"/>
            <a:endCxn id="2" idx="1"/>
          </p:cNvCxnSpPr>
          <p:nvPr/>
        </p:nvCxnSpPr>
        <p:spPr>
          <a:xfrm>
            <a:off x="4752739" y="2002974"/>
            <a:ext cx="972108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2455223" y="179236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396255" y="3038798"/>
            <a:ext cx="201622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razlika v ceni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2736515" y="3038798"/>
            <a:ext cx="11161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zaslužek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5724847" y="2900298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stroške poslovanja</a:t>
            </a:r>
            <a:endParaRPr lang="sl-SI" dirty="0"/>
          </a:p>
        </p:txBody>
      </p:sp>
      <p:cxnSp>
        <p:nvCxnSpPr>
          <p:cNvPr id="37" name="Raven puščični povezovalnik 36"/>
          <p:cNvCxnSpPr>
            <a:stCxn id="35" idx="3"/>
            <a:endCxn id="36" idx="1"/>
          </p:cNvCxnSpPr>
          <p:nvPr/>
        </p:nvCxnSpPr>
        <p:spPr>
          <a:xfrm>
            <a:off x="3852639" y="3223464"/>
            <a:ext cx="1872208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2455223" y="30128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765999" y="2466380"/>
            <a:ext cx="1973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trgovina oz. podjetje pokriva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1980431" y="4050685"/>
            <a:ext cx="10801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plače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348583" y="4052426"/>
            <a:ext cx="10801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potne stroške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4572719" y="4050685"/>
            <a:ext cx="108012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energijo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5796855" y="4050685"/>
            <a:ext cx="136815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najemnino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396255" y="4052426"/>
            <a:ext cx="136815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ustvarja dobiček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1080331" y="3762653"/>
            <a:ext cx="55086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6588943" y="3762653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5148783" y="3762653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3852639" y="3762653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2484487" y="3762653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1116335" y="3762653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6588943" y="397854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396255" y="5054893"/>
            <a:ext cx="201622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zstopni DDV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2736515" y="4914652"/>
            <a:ext cx="20162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davek na prodajo izdelkov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5212407" y="4914652"/>
            <a:ext cx="193583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išina izstopnega DDV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2455223" y="5028947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2476103" y="6129496"/>
            <a:ext cx="10801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prodajne vrednosti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5392427" y="6129496"/>
            <a:ext cx="136815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stopnje DDV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3052167" y="5841464"/>
            <a:ext cx="31323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3052167" y="58414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>
            <a:stCxn id="55" idx="2"/>
          </p:cNvCxnSpPr>
          <p:nvPr/>
        </p:nvCxnSpPr>
        <p:spPr>
          <a:xfrm>
            <a:off x="6180323" y="5560983"/>
            <a:ext cx="4192" cy="568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uščični povezovalnik 64"/>
          <p:cNvCxnSpPr/>
          <p:nvPr/>
        </p:nvCxnSpPr>
        <p:spPr>
          <a:xfrm>
            <a:off x="4708351" y="5202684"/>
            <a:ext cx="504056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6302967" y="5631849"/>
            <a:ext cx="91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odvisna</a:t>
            </a:r>
            <a:endParaRPr lang="sl-SI" dirty="0"/>
          </a:p>
        </p:txBody>
      </p:sp>
      <p:sp>
        <p:nvSpPr>
          <p:cNvPr id="69" name="PoljeZBesedilom 68"/>
          <p:cNvSpPr txBox="1"/>
          <p:nvPr/>
        </p:nvSpPr>
        <p:spPr>
          <a:xfrm>
            <a:off x="548655" y="7292657"/>
            <a:ext cx="201622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prodajna cena z DDV</a:t>
            </a:r>
            <a:endParaRPr lang="sl-SI" dirty="0"/>
          </a:p>
        </p:txBody>
      </p:sp>
      <p:sp>
        <p:nvSpPr>
          <p:cNvPr id="70" name="PoljeZBesedilom 69"/>
          <p:cNvSpPr txBox="1"/>
          <p:nvPr/>
        </p:nvSpPr>
        <p:spPr>
          <a:xfrm>
            <a:off x="2888915" y="7187549"/>
            <a:ext cx="20162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cena za enoto blaga</a:t>
            </a:r>
            <a:endParaRPr lang="sl-SI" dirty="0"/>
          </a:p>
        </p:txBody>
      </p:sp>
      <p:sp>
        <p:nvSpPr>
          <p:cNvPr id="71" name="PoljeZBesedilom 70"/>
          <p:cNvSpPr txBox="1"/>
          <p:nvPr/>
        </p:nvSpPr>
        <p:spPr>
          <a:xfrm>
            <a:off x="6364658" y="7338515"/>
            <a:ext cx="785689" cy="3731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2607623" y="73591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cxnSp>
        <p:nvCxnSpPr>
          <p:cNvPr id="75" name="Raven puščični povezovalnik 74"/>
          <p:cNvCxnSpPr>
            <a:stCxn id="71" idx="1"/>
            <a:endCxn id="70" idx="3"/>
          </p:cNvCxnSpPr>
          <p:nvPr/>
        </p:nvCxnSpPr>
        <p:spPr>
          <a:xfrm flipH="1" flipV="1">
            <a:off x="4905139" y="7510715"/>
            <a:ext cx="1459519" cy="14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/>
          <p:cNvSpPr txBox="1"/>
          <p:nvPr/>
        </p:nvSpPr>
        <p:spPr>
          <a:xfrm>
            <a:off x="5238793" y="6936392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plača</a:t>
            </a:r>
            <a:endParaRPr lang="sl-SI" dirty="0"/>
          </a:p>
        </p:txBody>
      </p:sp>
      <p:sp>
        <p:nvSpPr>
          <p:cNvPr id="77" name="PoljeZBesedilom 76"/>
          <p:cNvSpPr txBox="1"/>
          <p:nvPr/>
        </p:nvSpPr>
        <p:spPr>
          <a:xfrm>
            <a:off x="540271" y="8502293"/>
            <a:ext cx="201622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prodajna količina</a:t>
            </a:r>
            <a:endParaRPr lang="sl-SI" dirty="0"/>
          </a:p>
        </p:txBody>
      </p:sp>
      <p:sp>
        <p:nvSpPr>
          <p:cNvPr id="78" name="PoljeZBesedilom 77"/>
          <p:cNvSpPr txBox="1"/>
          <p:nvPr/>
        </p:nvSpPr>
        <p:spPr>
          <a:xfrm>
            <a:off x="2880531" y="8397185"/>
            <a:ext cx="20162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količina blaga za prodajo</a:t>
            </a:r>
            <a:endParaRPr lang="sl-SI" dirty="0"/>
          </a:p>
        </p:txBody>
      </p:sp>
      <p:sp>
        <p:nvSpPr>
          <p:cNvPr id="79" name="PoljeZBesedilom 78"/>
          <p:cNvSpPr txBox="1"/>
          <p:nvPr/>
        </p:nvSpPr>
        <p:spPr>
          <a:xfrm>
            <a:off x="6105649" y="8083004"/>
            <a:ext cx="130370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kilogramih</a:t>
            </a:r>
          </a:p>
          <a:p>
            <a:r>
              <a:rPr lang="sl-SI" dirty="0"/>
              <a:t>l</a:t>
            </a:r>
            <a:r>
              <a:rPr lang="sl-SI" dirty="0" smtClean="0"/>
              <a:t>itrih</a:t>
            </a:r>
          </a:p>
          <a:p>
            <a:r>
              <a:rPr lang="sl-SI" dirty="0" smtClean="0"/>
              <a:t>številu vrečk</a:t>
            </a:r>
            <a:endParaRPr lang="sl-SI" dirty="0"/>
          </a:p>
        </p:txBody>
      </p:sp>
      <p:sp>
        <p:nvSpPr>
          <p:cNvPr id="80" name="PoljeZBesedilom 79"/>
          <p:cNvSpPr txBox="1"/>
          <p:nvPr/>
        </p:nvSpPr>
        <p:spPr>
          <a:xfrm>
            <a:off x="2599239" y="8568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sp>
        <p:nvSpPr>
          <p:cNvPr id="82" name="PoljeZBesedilom 81"/>
          <p:cNvSpPr txBox="1"/>
          <p:nvPr/>
        </p:nvSpPr>
        <p:spPr>
          <a:xfrm>
            <a:off x="4932759" y="8146028"/>
            <a:ext cx="122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rodana v</a:t>
            </a:r>
            <a:endParaRPr lang="sl-SI" dirty="0"/>
          </a:p>
        </p:txBody>
      </p:sp>
      <p:cxnSp>
        <p:nvCxnSpPr>
          <p:cNvPr id="84" name="Raven puščični povezovalnik 83"/>
          <p:cNvCxnSpPr>
            <a:stCxn id="78" idx="3"/>
          </p:cNvCxnSpPr>
          <p:nvPr/>
        </p:nvCxnSpPr>
        <p:spPr>
          <a:xfrm flipV="1">
            <a:off x="4896755" y="8720350"/>
            <a:ext cx="1224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/>
          <p:cNvSpPr txBox="1"/>
          <p:nvPr/>
        </p:nvSpPr>
        <p:spPr>
          <a:xfrm>
            <a:off x="396255" y="959517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rodajna količina                                                       nabavljeni količini</a:t>
            </a:r>
            <a:endParaRPr lang="sl-SI" dirty="0"/>
          </a:p>
        </p:txBody>
      </p:sp>
      <p:cxnSp>
        <p:nvCxnSpPr>
          <p:cNvPr id="88" name="Raven puščični povezovalnik 87"/>
          <p:cNvCxnSpPr/>
          <p:nvPr/>
        </p:nvCxnSpPr>
        <p:spPr>
          <a:xfrm>
            <a:off x="2204839" y="9778420"/>
            <a:ext cx="25839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/>
          <p:cNvSpPr txBox="1"/>
          <p:nvPr/>
        </p:nvSpPr>
        <p:spPr>
          <a:xfrm>
            <a:off x="3201041" y="9179964"/>
            <a:ext cx="1224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i nujno enaka</a:t>
            </a:r>
            <a:endParaRPr lang="sl-SI" dirty="0"/>
          </a:p>
        </p:txBody>
      </p:sp>
      <p:sp>
        <p:nvSpPr>
          <p:cNvPr id="90" name="PoljeZBesedilom 89"/>
          <p:cNvSpPr txBox="1"/>
          <p:nvPr/>
        </p:nvSpPr>
        <p:spPr>
          <a:xfrm>
            <a:off x="612279" y="10027220"/>
            <a:ext cx="72008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kalo</a:t>
            </a:r>
            <a:endParaRPr lang="sl-SI" dirty="0"/>
          </a:p>
        </p:txBody>
      </p:sp>
      <p:sp>
        <p:nvSpPr>
          <p:cNvPr id="91" name="PoljeZBesedilom 90"/>
          <p:cNvSpPr txBox="1"/>
          <p:nvPr/>
        </p:nvSpPr>
        <p:spPr>
          <a:xfrm>
            <a:off x="1764407" y="9883204"/>
            <a:ext cx="16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zmanjšanje mase blaga</a:t>
            </a:r>
            <a:endParaRPr lang="sl-SI" dirty="0"/>
          </a:p>
        </p:txBody>
      </p:sp>
      <p:sp>
        <p:nvSpPr>
          <p:cNvPr id="92" name="PoljeZBesedilom 91"/>
          <p:cNvSpPr txBox="1"/>
          <p:nvPr/>
        </p:nvSpPr>
        <p:spPr>
          <a:xfrm>
            <a:off x="3996655" y="988320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r</a:t>
            </a:r>
            <a:r>
              <a:rPr lang="sl-SI" dirty="0" smtClean="0"/>
              <a:t>azsipa, loma, osušitve, okvare, izgub pri pakiranju</a:t>
            </a:r>
            <a:endParaRPr lang="sl-SI" dirty="0"/>
          </a:p>
        </p:txBody>
      </p:sp>
      <p:sp>
        <p:nvSpPr>
          <p:cNvPr id="93" name="PoljeZBesedilom 92"/>
          <p:cNvSpPr txBox="1"/>
          <p:nvPr/>
        </p:nvSpPr>
        <p:spPr>
          <a:xfrm>
            <a:off x="1260351" y="100272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cxnSp>
        <p:nvCxnSpPr>
          <p:cNvPr id="95" name="Raven povezovalnik 94"/>
          <p:cNvCxnSpPr/>
          <p:nvPr/>
        </p:nvCxnSpPr>
        <p:spPr>
          <a:xfrm flipH="1">
            <a:off x="180231" y="9460448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aven povezovalnik 96"/>
          <p:cNvCxnSpPr/>
          <p:nvPr/>
        </p:nvCxnSpPr>
        <p:spPr>
          <a:xfrm>
            <a:off x="180231" y="9451156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aven povezovalnik 101"/>
          <p:cNvCxnSpPr/>
          <p:nvPr/>
        </p:nvCxnSpPr>
        <p:spPr>
          <a:xfrm flipH="1">
            <a:off x="180231" y="10243244"/>
            <a:ext cx="432048" cy="0"/>
          </a:xfrm>
          <a:prstGeom prst="line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Raven puščični povezovalnik 103"/>
          <p:cNvCxnSpPr/>
          <p:nvPr/>
        </p:nvCxnSpPr>
        <p:spPr>
          <a:xfrm>
            <a:off x="2996927" y="10171236"/>
            <a:ext cx="9277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840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6.6.2 CENIK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87159" y="7381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Kakšne so značilnosti cenika?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4925685"/>
            <a:ext cx="25922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rodajne kalkulacije narejene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714950" y="6221829"/>
            <a:ext cx="25922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šifrant izdelkov določen</a:t>
            </a:r>
            <a:endParaRPr lang="sl-SI" dirty="0"/>
          </a:p>
        </p:txBody>
      </p:sp>
      <p:sp>
        <p:nvSpPr>
          <p:cNvPr id="7" name="PoljeZBesedilom 6">
            <a:hlinkClick r:id="rId2" action="ppaction://hlinksldjump"/>
          </p:cNvPr>
          <p:cNvSpPr txBox="1"/>
          <p:nvPr/>
        </p:nvSpPr>
        <p:spPr>
          <a:xfrm>
            <a:off x="5940871" y="5536883"/>
            <a:ext cx="79208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cenik</a:t>
            </a:r>
            <a:endParaRPr lang="sl-SI" dirty="0"/>
          </a:p>
        </p:txBody>
      </p:sp>
      <p:cxnSp>
        <p:nvCxnSpPr>
          <p:cNvPr id="9" name="Raven puščični povezovalnik 8"/>
          <p:cNvCxnSpPr>
            <a:endCxn id="7" idx="1"/>
          </p:cNvCxnSpPr>
          <p:nvPr/>
        </p:nvCxnSpPr>
        <p:spPr>
          <a:xfrm>
            <a:off x="3744627" y="5721549"/>
            <a:ext cx="21962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4284687" y="527643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pripravimo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3744627" y="5064184"/>
            <a:ext cx="0" cy="1342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 flipH="1">
            <a:off x="3204567" y="5064184"/>
            <a:ext cx="54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 flipH="1">
            <a:off x="3276575" y="6365845"/>
            <a:ext cx="54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5292799" y="7301949"/>
            <a:ext cx="216024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logotipom podjetja</a:t>
            </a:r>
            <a:endParaRPr lang="sl-SI" dirty="0"/>
          </a:p>
        </p:txBody>
      </p:sp>
      <p:cxnSp>
        <p:nvCxnSpPr>
          <p:cNvPr id="19" name="Raven povezovalnik 18"/>
          <p:cNvCxnSpPr>
            <a:stCxn id="7" idx="2"/>
          </p:cNvCxnSpPr>
          <p:nvPr/>
        </p:nvCxnSpPr>
        <p:spPr>
          <a:xfrm>
            <a:off x="6336915" y="5906215"/>
            <a:ext cx="0" cy="1395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5190129" y="6572577"/>
            <a:ext cx="132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opremimo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2268463" y="7292657"/>
            <a:ext cx="216024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datum veljavnosti cenika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058431" y="6820704"/>
            <a:ext cx="132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izpišemo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6084887" y="5906215"/>
            <a:ext cx="0" cy="315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 flipH="1">
            <a:off x="4099325" y="6221829"/>
            <a:ext cx="19855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4099325" y="6221829"/>
            <a:ext cx="0" cy="1070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36215" y="7292657"/>
            <a:ext cx="216024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kaj cene</a:t>
            </a:r>
          </a:p>
          <a:p>
            <a:pPr algn="ctr"/>
            <a:r>
              <a:rPr lang="sl-SI" dirty="0" smtClean="0"/>
              <a:t> vključujejo</a:t>
            </a:r>
            <a:endParaRPr lang="sl-SI" dirty="0"/>
          </a:p>
        </p:txBody>
      </p:sp>
      <p:cxnSp>
        <p:nvCxnSpPr>
          <p:cNvPr id="31" name="Raven povezovalnik 30"/>
          <p:cNvCxnSpPr>
            <a:stCxn id="29" idx="0"/>
          </p:cNvCxnSpPr>
          <p:nvPr/>
        </p:nvCxnSpPr>
        <p:spPr>
          <a:xfrm flipV="1">
            <a:off x="1116335" y="6757243"/>
            <a:ext cx="0" cy="535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1116335" y="6757243"/>
            <a:ext cx="2773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3924647" y="6046455"/>
            <a:ext cx="0" cy="75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 flipH="1">
            <a:off x="3924647" y="6077813"/>
            <a:ext cx="19855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5940871" y="5861789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862871" y="1837342"/>
            <a:ext cx="241370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nove prodajne programe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4103231" y="1890316"/>
            <a:ext cx="24137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osamezne akcije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2011094" y="3258468"/>
            <a:ext cx="3298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>
            <a:stCxn id="39" idx="2"/>
          </p:cNvCxnSpPr>
          <p:nvPr/>
        </p:nvCxnSpPr>
        <p:spPr>
          <a:xfrm>
            <a:off x="2069723" y="2483673"/>
            <a:ext cx="0" cy="774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5292799" y="2322364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3744627" y="3258468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3744627" y="4338588"/>
            <a:ext cx="26282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>
            <a:endCxn id="7" idx="0"/>
          </p:cNvCxnSpPr>
          <p:nvPr/>
        </p:nvCxnSpPr>
        <p:spPr>
          <a:xfrm>
            <a:off x="6336915" y="4338588"/>
            <a:ext cx="0" cy="1198295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2649176" y="2493132"/>
            <a:ext cx="2190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izdelamo posebne cenike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4824746" y="472243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dopolnjujemo</a:t>
            </a:r>
          </a:p>
        </p:txBody>
      </p:sp>
    </p:spTree>
    <p:extLst>
      <p:ext uri="{BB962C8B-B14F-4D97-AF65-F5344CB8AC3E}">
        <p14:creationId xmlns:p14="http://schemas.microsoft.com/office/powerpoint/2010/main" val="38320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439" r="4878"/>
          <a:stretch/>
        </p:blipFill>
        <p:spPr>
          <a:xfrm>
            <a:off x="1188343" y="306140"/>
            <a:ext cx="5472608" cy="93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4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55" y="1746300"/>
            <a:ext cx="676149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29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30" y="162124"/>
            <a:ext cx="711685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2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39" y="378148"/>
            <a:ext cx="717552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87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" y="3197674"/>
            <a:ext cx="7544454" cy="429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43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9" y="162123"/>
            <a:ext cx="7128792" cy="92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0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751" t="22700" r="51181" b="16401"/>
          <a:stretch/>
        </p:blipFill>
        <p:spPr>
          <a:xfrm>
            <a:off x="0" y="594172"/>
            <a:ext cx="7535714" cy="56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7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4964</TotalTime>
  <Words>589</Words>
  <Application>Microsoft Office PowerPoint</Application>
  <PresentationFormat>Po meri</PresentationFormat>
  <Paragraphs>147</Paragraphs>
  <Slides>17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506</cp:revision>
  <cp:lastPrinted>2015-04-06T14:59:11Z</cp:lastPrinted>
  <dcterms:created xsi:type="dcterms:W3CDTF">2014-09-07T06:32:34Z</dcterms:created>
  <dcterms:modified xsi:type="dcterms:W3CDTF">2015-05-08T03:35:23Z</dcterms:modified>
</cp:coreProperties>
</file>