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60" r:id="rId5"/>
    <p:sldId id="261" r:id="rId6"/>
    <p:sldId id="263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59" r:id="rId15"/>
    <p:sldId id="262" r:id="rId16"/>
    <p:sldId id="264" r:id="rId17"/>
    <p:sldId id="270" r:id="rId18"/>
    <p:sldId id="273" r:id="rId19"/>
    <p:sldId id="274" r:id="rId20"/>
    <p:sldId id="275" r:id="rId21"/>
    <p:sldId id="276" r:id="rId22"/>
  </p:sldIdLst>
  <p:sldSz cx="7561263" cy="10693400"/>
  <p:notesSz cx="6669088" cy="992822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0" autoAdjust="0"/>
    <p:restoredTop sz="94660"/>
  </p:normalViewPr>
  <p:slideViewPr>
    <p:cSldViewPr>
      <p:cViewPr varScale="1">
        <p:scale>
          <a:sx n="54" d="100"/>
          <a:sy n="54" d="100"/>
        </p:scale>
        <p:origin x="1531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26.4.2015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019300" y="744538"/>
            <a:ext cx="26304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C6991-769A-48AC-9C9C-00067F04831B}" type="slidenum">
              <a:rPr lang="sl-SI" smtClean="0"/>
              <a:t>11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0956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26.4.2015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26.4.2015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26.4.2015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26.4.2015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26.4.2015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26.4.2015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26.4.2015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26.4.2015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26.4.2015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26.4.2015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26.4.2015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26.4.2015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hyperlink" Target="http://www.avtohisavrtac.si/Haendler/S07149/?vw&amp;id=98000&amp;DOM=/modeli/golf" TargetMode="External"/><Relationship Id="rId1" Type="http://schemas.openxmlformats.org/officeDocument/2006/relationships/slideLayout" Target="../slideLayouts/slideLayout6.xml"/><Relationship Id="rId4" Type="http://schemas.openxmlformats.org/officeDocument/2006/relationships/slide" Target="slide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6.xml"/><Relationship Id="rId4" Type="http://schemas.openxmlformats.org/officeDocument/2006/relationships/slide" Target="slide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hyperlink" Target="http://www.poquitoma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tvslo.si/gospodarstvo/znamke-dela-revij-v-rokah-druzb-skupine-krater/264368" TargetMode="External"/><Relationship Id="rId2" Type="http://schemas.openxmlformats.org/officeDocument/2006/relationships/hyperlink" Target="http://trgovina.mercator.si/market/mercator-znamke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" Target="slide17.xm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1.xml"/><Relationship Id="rId5" Type="http://schemas.openxmlformats.org/officeDocument/2006/relationships/image" Target="../media/image13.png"/><Relationship Id="rId10" Type="http://schemas.openxmlformats.org/officeDocument/2006/relationships/image" Target="../media/image17.jpeg"/><Relationship Id="rId4" Type="http://schemas.openxmlformats.org/officeDocument/2006/relationships/slide" Target="slide20.xml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hyperlink" Target="http://www.philips.si/c-m-so/televizorji/serija-9000/latest#filters=4000_SERIES_SE&amp;sliders=&amp;support=&amp;price=&amp;priceBoxes=&amp;page=&amp;layout=12.subcategory.p-grid-icon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w3.si.volkswagen.at/modeli/golf/golf_1/izvedbe/" TargetMode="External"/><Relationship Id="rId1" Type="http://schemas.openxmlformats.org/officeDocument/2006/relationships/slideLayout" Target="../slideLayouts/slideLayout6.xml"/><Relationship Id="rId4" Type="http://schemas.openxmlformats.org/officeDocument/2006/relationships/slide" Target="slid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drogakolinska.com/sl/blagovne_znamke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738188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Katere odločitve sprejemamo v podjetju v okviru politike izdelkov in ponudbe?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6.5 POLITIKA IZDELKOV</a:t>
            </a:r>
            <a:endParaRPr lang="sl-SI" sz="24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268463" y="1458268"/>
            <a:ext cx="295232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 v o okviru politike izdelkov in ponudbe</a:t>
            </a:r>
            <a:endParaRPr lang="sl-SI" dirty="0"/>
          </a:p>
        </p:txBody>
      </p:sp>
      <p:cxnSp>
        <p:nvCxnSpPr>
          <p:cNvPr id="7" name="Raven puščični povezovalnik 6"/>
          <p:cNvCxnSpPr/>
          <p:nvPr/>
        </p:nvCxnSpPr>
        <p:spPr>
          <a:xfrm flipH="1">
            <a:off x="3744627" y="2104599"/>
            <a:ext cx="36004" cy="4682261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3888643" y="2396113"/>
            <a:ext cx="3492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sprejemajo podjetja naslednje odločitve</a:t>
            </a:r>
            <a:endParaRPr lang="sl-SI" dirty="0"/>
          </a:p>
        </p:txBody>
      </p:sp>
      <p:cxnSp>
        <p:nvCxnSpPr>
          <p:cNvPr id="9" name="Raven povezovalnik 8"/>
          <p:cNvCxnSpPr/>
          <p:nvPr/>
        </p:nvCxnSpPr>
        <p:spPr>
          <a:xfrm>
            <a:off x="180231" y="3258468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jeZBesedilom 9"/>
          <p:cNvSpPr txBox="1"/>
          <p:nvPr/>
        </p:nvSpPr>
        <p:spPr>
          <a:xfrm>
            <a:off x="252239" y="4473312"/>
            <a:ext cx="3276364" cy="1477328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</a:t>
            </a:r>
            <a:r>
              <a:rPr lang="sl-SI" dirty="0" smtClean="0"/>
              <a:t>ako naj oblikujejo posamezne izdelke in jih </a:t>
            </a:r>
            <a:r>
              <a:rPr lang="sl-SI" dirty="0" err="1" smtClean="0"/>
              <a:t>pozicionirajo</a:t>
            </a:r>
            <a:r>
              <a:rPr lang="sl-SI" dirty="0" smtClean="0"/>
              <a:t> na trgu, kako naj jih sčasoma spreminjajo in kdaj naj jih opustijo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3960651" y="4482604"/>
            <a:ext cx="3276364" cy="1477328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 katerimi blagovnimi znamkami naj uvedejo izdelke</a:t>
            </a:r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</p:txBody>
      </p:sp>
      <p:cxnSp>
        <p:nvCxnSpPr>
          <p:cNvPr id="12" name="Raven puščični povezovalnik 11"/>
          <p:cNvCxnSpPr/>
          <p:nvPr/>
        </p:nvCxnSpPr>
        <p:spPr>
          <a:xfrm>
            <a:off x="2052439" y="3258468"/>
            <a:ext cx="0" cy="1214844"/>
          </a:xfrm>
          <a:prstGeom prst="straightConnector1">
            <a:avLst/>
          </a:prstGeom>
          <a:ln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uščični povezovalnik 12"/>
          <p:cNvCxnSpPr/>
          <p:nvPr/>
        </p:nvCxnSpPr>
        <p:spPr>
          <a:xfrm>
            <a:off x="5508823" y="3258468"/>
            <a:ext cx="0" cy="1214844"/>
          </a:xfrm>
          <a:prstGeom prst="straightConnector1">
            <a:avLst/>
          </a:prstGeom>
          <a:ln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2304467" y="6786860"/>
            <a:ext cx="3276364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katere oz. koliko različnih izdelkov bodo proizvaja oz. ponujala</a:t>
            </a:r>
            <a:endParaRPr lang="sl-SI" dirty="0"/>
          </a:p>
        </p:txBody>
      </p:sp>
      <p:sp>
        <p:nvSpPr>
          <p:cNvPr id="15" name="PoljeZBesedilom 14"/>
          <p:cNvSpPr txBox="1"/>
          <p:nvPr/>
        </p:nvSpPr>
        <p:spPr>
          <a:xfrm>
            <a:off x="72219" y="8300769"/>
            <a:ext cx="3276364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kakšen naj bo zunanji videz izdelka (npr. embaliranje, </a:t>
            </a:r>
            <a:r>
              <a:rPr lang="sl-SI" dirty="0" err="1" smtClean="0"/>
              <a:t>etikiranje</a:t>
            </a:r>
            <a:r>
              <a:rPr lang="sl-SI" dirty="0" smtClean="0"/>
              <a:t>, oblikovanje)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4176675" y="8227020"/>
            <a:ext cx="3276364" cy="1200329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</a:t>
            </a:r>
            <a:r>
              <a:rPr lang="sl-SI" dirty="0" smtClean="0"/>
              <a:t>atere dodatne storitve naj ponudijo (npr. servis, podaljšano garancijo, izobraževanje, svetovanje)</a:t>
            </a:r>
            <a:endParaRPr lang="sl-SI" dirty="0"/>
          </a:p>
        </p:txBody>
      </p:sp>
      <p:cxnSp>
        <p:nvCxnSpPr>
          <p:cNvPr id="21" name="Raven puščični povezovalnik 20"/>
          <p:cNvCxnSpPr/>
          <p:nvPr/>
        </p:nvCxnSpPr>
        <p:spPr>
          <a:xfrm flipH="1">
            <a:off x="105441" y="3256727"/>
            <a:ext cx="38786" cy="504404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uščični povezovalnik 22"/>
          <p:cNvCxnSpPr/>
          <p:nvPr/>
        </p:nvCxnSpPr>
        <p:spPr>
          <a:xfrm flipH="1">
            <a:off x="7414253" y="3258468"/>
            <a:ext cx="38786" cy="504404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37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540271" y="23413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je izdelek?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556687" y="907192"/>
            <a:ext cx="17280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izdelek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2124447" y="1674292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je kar koli, kar je mogoče</a:t>
            </a:r>
            <a:endParaRPr lang="sl-SI" dirty="0"/>
          </a:p>
        </p:txBody>
      </p:sp>
      <p:cxnSp>
        <p:nvCxnSpPr>
          <p:cNvPr id="8" name="Raven puščični povezovalnik 7"/>
          <p:cNvCxnSpPr/>
          <p:nvPr/>
        </p:nvCxnSpPr>
        <p:spPr>
          <a:xfrm flipH="1">
            <a:off x="3420591" y="1276524"/>
            <a:ext cx="98" cy="16846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2052439" y="2961144"/>
            <a:ext cx="250227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 ponuditi na trgu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324247" y="6570836"/>
            <a:ext cx="15121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fizični izdelki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2052439" y="5130676"/>
            <a:ext cx="244827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</a:t>
            </a:r>
            <a:r>
              <a:rPr lang="sl-SI" dirty="0" smtClean="0"/>
              <a:t>eko željo ali potrebo</a:t>
            </a:r>
            <a:endParaRPr lang="sl-SI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1080331" y="5922764"/>
            <a:ext cx="543660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uščični povezovalnik 22"/>
          <p:cNvCxnSpPr/>
          <p:nvPr/>
        </p:nvCxnSpPr>
        <p:spPr>
          <a:xfrm flipH="1">
            <a:off x="3420591" y="3374048"/>
            <a:ext cx="98" cy="16846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/>
          <p:cNvSpPr txBox="1"/>
          <p:nvPr/>
        </p:nvSpPr>
        <p:spPr>
          <a:xfrm>
            <a:off x="1836415" y="4113272"/>
            <a:ext cx="169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zadovoljimo</a:t>
            </a:r>
            <a:endParaRPr lang="sl-SI" dirty="0"/>
          </a:p>
        </p:txBody>
      </p:sp>
      <p:cxnSp>
        <p:nvCxnSpPr>
          <p:cNvPr id="27" name="Raven povezovalnik 26"/>
          <p:cNvCxnSpPr>
            <a:endCxn id="10" idx="0"/>
          </p:cNvCxnSpPr>
          <p:nvPr/>
        </p:nvCxnSpPr>
        <p:spPr>
          <a:xfrm>
            <a:off x="1080331" y="5932056"/>
            <a:ext cx="0" cy="6387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2124447" y="6570836"/>
            <a:ext cx="15121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storitve</a:t>
            </a:r>
            <a:endParaRPr lang="sl-SI" dirty="0"/>
          </a:p>
        </p:txBody>
      </p:sp>
      <p:sp>
        <p:nvSpPr>
          <p:cNvPr id="29" name="PoljeZBesedilom 28"/>
          <p:cNvSpPr txBox="1"/>
          <p:nvPr/>
        </p:nvSpPr>
        <p:spPr>
          <a:xfrm>
            <a:off x="3924647" y="6570836"/>
            <a:ext cx="15121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doživetja</a:t>
            </a:r>
            <a:endParaRPr lang="sl-SI" dirty="0"/>
          </a:p>
        </p:txBody>
      </p:sp>
      <p:sp>
        <p:nvSpPr>
          <p:cNvPr id="30" name="PoljeZBesedilom 29"/>
          <p:cNvSpPr txBox="1"/>
          <p:nvPr/>
        </p:nvSpPr>
        <p:spPr>
          <a:xfrm>
            <a:off x="1116335" y="7281624"/>
            <a:ext cx="15121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dogodki</a:t>
            </a:r>
            <a:endParaRPr lang="sl-SI" dirty="0"/>
          </a:p>
        </p:txBody>
      </p:sp>
      <p:sp>
        <p:nvSpPr>
          <p:cNvPr id="31" name="PoljeZBesedilom 30"/>
          <p:cNvSpPr txBox="1"/>
          <p:nvPr/>
        </p:nvSpPr>
        <p:spPr>
          <a:xfrm>
            <a:off x="3132559" y="7290916"/>
            <a:ext cx="15121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osebe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4932759" y="7290916"/>
            <a:ext cx="15121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kraji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5724847" y="6570836"/>
            <a:ext cx="15121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premoženja</a:t>
            </a:r>
            <a:endParaRPr lang="sl-SI" dirty="0"/>
          </a:p>
        </p:txBody>
      </p:sp>
      <p:sp>
        <p:nvSpPr>
          <p:cNvPr id="34" name="PoljeZBesedilom 33"/>
          <p:cNvSpPr txBox="1"/>
          <p:nvPr/>
        </p:nvSpPr>
        <p:spPr>
          <a:xfrm>
            <a:off x="2124447" y="8073712"/>
            <a:ext cx="15121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informacije</a:t>
            </a:r>
            <a:endParaRPr lang="sl-SI" dirty="0"/>
          </a:p>
        </p:txBody>
      </p:sp>
      <p:sp>
        <p:nvSpPr>
          <p:cNvPr id="35" name="PoljeZBesedilom 34"/>
          <p:cNvSpPr txBox="1"/>
          <p:nvPr/>
        </p:nvSpPr>
        <p:spPr>
          <a:xfrm>
            <a:off x="4140671" y="8073712"/>
            <a:ext cx="15121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ideje</a:t>
            </a:r>
            <a:endParaRPr lang="sl-SI" dirty="0"/>
          </a:p>
        </p:txBody>
      </p:sp>
      <p:cxnSp>
        <p:nvCxnSpPr>
          <p:cNvPr id="36" name="Raven povezovalnik 35"/>
          <p:cNvCxnSpPr/>
          <p:nvPr/>
        </p:nvCxnSpPr>
        <p:spPr>
          <a:xfrm>
            <a:off x="1980431" y="5922764"/>
            <a:ext cx="0" cy="13588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2916535" y="5922764"/>
            <a:ext cx="0" cy="6387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en povezovalnik 37"/>
          <p:cNvCxnSpPr/>
          <p:nvPr/>
        </p:nvCxnSpPr>
        <p:spPr>
          <a:xfrm>
            <a:off x="4788743" y="5922764"/>
            <a:ext cx="0" cy="6387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ovezovalnik 38"/>
          <p:cNvCxnSpPr/>
          <p:nvPr/>
        </p:nvCxnSpPr>
        <p:spPr>
          <a:xfrm>
            <a:off x="6516935" y="5922764"/>
            <a:ext cx="0" cy="6387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ovezovalnik 41"/>
          <p:cNvCxnSpPr/>
          <p:nvPr/>
        </p:nvCxnSpPr>
        <p:spPr>
          <a:xfrm>
            <a:off x="3852639" y="5922764"/>
            <a:ext cx="0" cy="13588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ven povezovalnik 42"/>
          <p:cNvCxnSpPr/>
          <p:nvPr/>
        </p:nvCxnSpPr>
        <p:spPr>
          <a:xfrm>
            <a:off x="5580831" y="5922764"/>
            <a:ext cx="0" cy="13588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3744000" y="5922764"/>
            <a:ext cx="0" cy="114283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ven povezovalnik 46"/>
          <p:cNvCxnSpPr/>
          <p:nvPr/>
        </p:nvCxnSpPr>
        <p:spPr>
          <a:xfrm>
            <a:off x="2916535" y="7074892"/>
            <a:ext cx="826656" cy="92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2916535" y="7084184"/>
            <a:ext cx="0" cy="9895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aven povezovalnik 55"/>
          <p:cNvCxnSpPr/>
          <p:nvPr/>
        </p:nvCxnSpPr>
        <p:spPr>
          <a:xfrm>
            <a:off x="5508823" y="5922764"/>
            <a:ext cx="0" cy="114283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ven povezovalnik 56"/>
          <p:cNvCxnSpPr/>
          <p:nvPr/>
        </p:nvCxnSpPr>
        <p:spPr>
          <a:xfrm flipV="1">
            <a:off x="4860751" y="7066508"/>
            <a:ext cx="682640" cy="83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ven povezovalnik 57"/>
          <p:cNvCxnSpPr/>
          <p:nvPr/>
        </p:nvCxnSpPr>
        <p:spPr>
          <a:xfrm>
            <a:off x="4860751" y="7084184"/>
            <a:ext cx="0" cy="9895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ven povezovalnik 60"/>
          <p:cNvCxnSpPr/>
          <p:nvPr/>
        </p:nvCxnSpPr>
        <p:spPr>
          <a:xfrm>
            <a:off x="1729839" y="1088936"/>
            <a:ext cx="826656" cy="92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>
            <a:off x="4284687" y="1098228"/>
            <a:ext cx="826656" cy="92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ovezovalnik 62"/>
          <p:cNvCxnSpPr/>
          <p:nvPr/>
        </p:nvCxnSpPr>
        <p:spPr>
          <a:xfrm>
            <a:off x="1764407" y="1107520"/>
            <a:ext cx="0" cy="45272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ven povezovalnik 64"/>
          <p:cNvCxnSpPr/>
          <p:nvPr/>
        </p:nvCxnSpPr>
        <p:spPr>
          <a:xfrm>
            <a:off x="5148783" y="1107520"/>
            <a:ext cx="0" cy="45272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aven povezovalnik 65"/>
          <p:cNvCxnSpPr/>
          <p:nvPr/>
        </p:nvCxnSpPr>
        <p:spPr>
          <a:xfrm>
            <a:off x="1764407" y="5634732"/>
            <a:ext cx="342181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aven povezovalnik 67"/>
          <p:cNvCxnSpPr/>
          <p:nvPr/>
        </p:nvCxnSpPr>
        <p:spPr>
          <a:xfrm>
            <a:off x="3420591" y="5644024"/>
            <a:ext cx="0" cy="2880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oljeZBesedilom 69"/>
          <p:cNvSpPr txBox="1"/>
          <p:nvPr/>
        </p:nvSpPr>
        <p:spPr>
          <a:xfrm>
            <a:off x="2124447" y="5562724"/>
            <a:ext cx="129614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to so</a:t>
            </a:r>
            <a:endParaRPr lang="sl-SI" dirty="0"/>
          </a:p>
        </p:txBody>
      </p:sp>
      <p:sp>
        <p:nvSpPr>
          <p:cNvPr id="72" name="PoljeZBesedilom 71"/>
          <p:cNvSpPr txBox="1"/>
          <p:nvPr/>
        </p:nvSpPr>
        <p:spPr>
          <a:xfrm>
            <a:off x="612279" y="851505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O čem se mora podjetja najprej odločiti v zvezi s politiko izdelkov</a:t>
            </a:r>
            <a:endParaRPr lang="sl-SI" dirty="0"/>
          </a:p>
        </p:txBody>
      </p:sp>
      <p:sp>
        <p:nvSpPr>
          <p:cNvPr id="74" name="PoljeZBesedilom 73"/>
          <p:cNvSpPr txBox="1"/>
          <p:nvPr/>
        </p:nvSpPr>
        <p:spPr>
          <a:xfrm>
            <a:off x="2204839" y="8947100"/>
            <a:ext cx="250227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 katere izdelke</a:t>
            </a:r>
            <a:endParaRPr lang="sl-SI" dirty="0"/>
          </a:p>
        </p:txBody>
      </p:sp>
      <p:cxnSp>
        <p:nvCxnSpPr>
          <p:cNvPr id="76" name="Raven povezovalnik 75"/>
          <p:cNvCxnSpPr/>
          <p:nvPr/>
        </p:nvCxnSpPr>
        <p:spPr>
          <a:xfrm>
            <a:off x="1080331" y="9604464"/>
            <a:ext cx="50765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aven povezovalnik 77"/>
          <p:cNvCxnSpPr/>
          <p:nvPr/>
        </p:nvCxnSpPr>
        <p:spPr>
          <a:xfrm>
            <a:off x="1080331" y="960446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Raven povezovalnik 78"/>
          <p:cNvCxnSpPr/>
          <p:nvPr/>
        </p:nvCxnSpPr>
        <p:spPr>
          <a:xfrm>
            <a:off x="3420591" y="931643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Raven povezovalnik 80"/>
          <p:cNvCxnSpPr/>
          <p:nvPr/>
        </p:nvCxnSpPr>
        <p:spPr>
          <a:xfrm>
            <a:off x="6156895" y="960446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PoljeZBesedilom 81"/>
          <p:cNvSpPr txBox="1"/>
          <p:nvPr/>
        </p:nvSpPr>
        <p:spPr>
          <a:xfrm>
            <a:off x="126225" y="9883204"/>
            <a:ext cx="250227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izdelovalo</a:t>
            </a:r>
            <a:endParaRPr lang="sl-SI" dirty="0"/>
          </a:p>
        </p:txBody>
      </p:sp>
      <p:sp>
        <p:nvSpPr>
          <p:cNvPr id="83" name="PoljeZBesedilom 82"/>
          <p:cNvSpPr txBox="1"/>
          <p:nvPr/>
        </p:nvSpPr>
        <p:spPr>
          <a:xfrm>
            <a:off x="4806745" y="9892496"/>
            <a:ext cx="250227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ponujalo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2218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540271" y="23413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Kaj je ponudba izdelkov ali sortiment?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052439" y="954212"/>
            <a:ext cx="35283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 ponudba izdelkov ali sortiment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2052439" y="2025040"/>
            <a:ext cx="35283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 vse skupini </a:t>
            </a:r>
            <a:r>
              <a:rPr lang="sl-SI" dirty="0" err="1" smtClean="0"/>
              <a:t>izdelkovv</a:t>
            </a:r>
            <a:endParaRPr lang="sl-SI" dirty="0"/>
          </a:p>
        </p:txBody>
      </p:sp>
      <p:cxnSp>
        <p:nvCxnSpPr>
          <p:cNvPr id="9" name="Raven puščični povezovalnik 8"/>
          <p:cNvCxnSpPr/>
          <p:nvPr/>
        </p:nvCxnSpPr>
        <p:spPr>
          <a:xfrm>
            <a:off x="3780631" y="1323544"/>
            <a:ext cx="0" cy="701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jeZBesedilom 9"/>
          <p:cNvSpPr txBox="1"/>
          <p:nvPr/>
        </p:nvSpPr>
        <p:spPr>
          <a:xfrm>
            <a:off x="3204567" y="145826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so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2204839" y="3105160"/>
            <a:ext cx="35283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 kupcem v nakup</a:t>
            </a:r>
            <a:endParaRPr lang="sl-SI" dirty="0"/>
          </a:p>
        </p:txBody>
      </p:sp>
      <p:cxnSp>
        <p:nvCxnSpPr>
          <p:cNvPr id="12" name="Raven puščični povezovalnik 11"/>
          <p:cNvCxnSpPr/>
          <p:nvPr/>
        </p:nvCxnSpPr>
        <p:spPr>
          <a:xfrm>
            <a:off x="3780631" y="2412956"/>
            <a:ext cx="0" cy="701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1836415" y="2529096"/>
            <a:ext cx="2013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prodajalec ponuja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396255" y="389724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Kakšne so </a:t>
            </a:r>
            <a:r>
              <a:rPr lang="sl-SI" dirty="0" err="1" smtClean="0"/>
              <a:t>značinosti</a:t>
            </a:r>
            <a:r>
              <a:rPr lang="sl-SI" dirty="0" smtClean="0"/>
              <a:t> širine in globine izdelčne ponudbe?</a:t>
            </a:r>
            <a:endParaRPr lang="sl-SI" dirty="0"/>
          </a:p>
        </p:txBody>
      </p:sp>
      <p:sp>
        <p:nvSpPr>
          <p:cNvPr id="15" name="PoljeZBesedilom 14">
            <a:hlinkClick r:id="rId2" action="ppaction://hlinksldjump"/>
          </p:cNvPr>
          <p:cNvSpPr txBox="1"/>
          <p:nvPr/>
        </p:nvSpPr>
        <p:spPr>
          <a:xfrm>
            <a:off x="2556495" y="4545320"/>
            <a:ext cx="2088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 ponudba izdelkov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36215" y="5409416"/>
            <a:ext cx="352839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 širina izdelčne ponudbe</a:t>
            </a:r>
          </a:p>
          <a:p>
            <a:pPr algn="ctr"/>
            <a:r>
              <a:rPr lang="sl-SI" dirty="0" smtClean="0"/>
              <a:t>(sortimenta)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3924647" y="5418708"/>
            <a:ext cx="352839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 globina izdelčne ponudbe</a:t>
            </a:r>
          </a:p>
          <a:p>
            <a:pPr algn="ctr"/>
            <a:r>
              <a:rPr lang="sl-SI" dirty="0" smtClean="0"/>
              <a:t>(sortimenta)</a:t>
            </a:r>
            <a:endParaRPr lang="sl-SI" dirty="0"/>
          </a:p>
        </p:txBody>
      </p:sp>
      <p:cxnSp>
        <p:nvCxnSpPr>
          <p:cNvPr id="19" name="Raven povezovalnik 18"/>
          <p:cNvCxnSpPr/>
          <p:nvPr/>
        </p:nvCxnSpPr>
        <p:spPr>
          <a:xfrm>
            <a:off x="1548383" y="5202684"/>
            <a:ext cx="4184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ovezovalnik 20"/>
          <p:cNvCxnSpPr/>
          <p:nvPr/>
        </p:nvCxnSpPr>
        <p:spPr>
          <a:xfrm>
            <a:off x="1548383" y="5202684"/>
            <a:ext cx="0" cy="206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/>
          <p:cNvCxnSpPr/>
          <p:nvPr/>
        </p:nvCxnSpPr>
        <p:spPr>
          <a:xfrm>
            <a:off x="3636615" y="4914652"/>
            <a:ext cx="0" cy="2973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>
            <a:off x="5724847" y="5211976"/>
            <a:ext cx="0" cy="206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oljeZBesedilom 24"/>
          <p:cNvSpPr txBox="1"/>
          <p:nvPr/>
        </p:nvSpPr>
        <p:spPr>
          <a:xfrm>
            <a:off x="188615" y="6932617"/>
            <a:ext cx="35283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katere skupine izdelkov</a:t>
            </a:r>
            <a:endParaRPr lang="sl-SI" dirty="0"/>
          </a:p>
        </p:txBody>
      </p:sp>
      <p:cxnSp>
        <p:nvCxnSpPr>
          <p:cNvPr id="26" name="Raven povezovalnik 25"/>
          <p:cNvCxnSpPr/>
          <p:nvPr/>
        </p:nvCxnSpPr>
        <p:spPr>
          <a:xfrm>
            <a:off x="1548383" y="6076072"/>
            <a:ext cx="0" cy="8565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756295" y="627351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pove</a:t>
            </a:r>
            <a:endParaRPr lang="sl-SI" dirty="0"/>
          </a:p>
        </p:txBody>
      </p:sp>
      <p:cxnSp>
        <p:nvCxnSpPr>
          <p:cNvPr id="29" name="Raven povezovalnik 28"/>
          <p:cNvCxnSpPr/>
          <p:nvPr/>
        </p:nvCxnSpPr>
        <p:spPr>
          <a:xfrm>
            <a:off x="5724847" y="6066780"/>
            <a:ext cx="0" cy="8565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/>
          <p:cNvSpPr txBox="1"/>
          <p:nvPr/>
        </p:nvSpPr>
        <p:spPr>
          <a:xfrm>
            <a:off x="5004767" y="626422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pove</a:t>
            </a:r>
            <a:endParaRPr lang="sl-SI" dirty="0"/>
          </a:p>
        </p:txBody>
      </p:sp>
      <p:sp>
        <p:nvSpPr>
          <p:cNvPr id="31" name="PoljeZBesedilom 30"/>
          <p:cNvSpPr txBox="1"/>
          <p:nvPr/>
        </p:nvSpPr>
        <p:spPr>
          <a:xfrm>
            <a:off x="3924647" y="6930876"/>
            <a:ext cx="35283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koliko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3924647" y="7578948"/>
            <a:ext cx="79208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izvedb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5292799" y="7578948"/>
            <a:ext cx="79208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tipov</a:t>
            </a:r>
            <a:endParaRPr lang="sl-SI" dirty="0"/>
          </a:p>
        </p:txBody>
      </p:sp>
      <p:sp>
        <p:nvSpPr>
          <p:cNvPr id="34" name="PoljeZBesedilom 33"/>
          <p:cNvSpPr txBox="1"/>
          <p:nvPr/>
        </p:nvSpPr>
        <p:spPr>
          <a:xfrm>
            <a:off x="6444927" y="7578948"/>
            <a:ext cx="100524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modelov</a:t>
            </a:r>
            <a:endParaRPr lang="sl-SI" dirty="0"/>
          </a:p>
        </p:txBody>
      </p:sp>
      <p:sp>
        <p:nvSpPr>
          <p:cNvPr id="35" name="PoljeZBesedilom 34"/>
          <p:cNvSpPr txBox="1"/>
          <p:nvPr/>
        </p:nvSpPr>
        <p:spPr>
          <a:xfrm>
            <a:off x="4428703" y="8361744"/>
            <a:ext cx="150929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v</a:t>
            </a:r>
            <a:r>
              <a:rPr lang="sl-SI" dirty="0" smtClean="0"/>
              <a:t>rst izdelkov</a:t>
            </a:r>
            <a:endParaRPr lang="sl-SI" dirty="0"/>
          </a:p>
        </p:txBody>
      </p:sp>
      <p:sp>
        <p:nvSpPr>
          <p:cNvPr id="36" name="PoljeZBesedilom 35"/>
          <p:cNvSpPr txBox="1"/>
          <p:nvPr/>
        </p:nvSpPr>
        <p:spPr>
          <a:xfrm>
            <a:off x="1908423" y="9657888"/>
            <a:ext cx="35283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 podjetje izdeluje</a:t>
            </a:r>
            <a:endParaRPr lang="sl-SI" dirty="0"/>
          </a:p>
        </p:txBody>
      </p:sp>
      <p:cxnSp>
        <p:nvCxnSpPr>
          <p:cNvPr id="37" name="Raven povezovalnik 36"/>
          <p:cNvCxnSpPr/>
          <p:nvPr/>
        </p:nvCxnSpPr>
        <p:spPr>
          <a:xfrm>
            <a:off x="4428703" y="7298467"/>
            <a:ext cx="0" cy="280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ovezovalnik 38"/>
          <p:cNvCxnSpPr/>
          <p:nvPr/>
        </p:nvCxnSpPr>
        <p:spPr>
          <a:xfrm>
            <a:off x="5724847" y="7290916"/>
            <a:ext cx="0" cy="280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ovezovalnik 39"/>
          <p:cNvCxnSpPr/>
          <p:nvPr/>
        </p:nvCxnSpPr>
        <p:spPr>
          <a:xfrm>
            <a:off x="6948983" y="7290916"/>
            <a:ext cx="0" cy="280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ovezovalnik 40"/>
          <p:cNvCxnSpPr/>
          <p:nvPr/>
        </p:nvCxnSpPr>
        <p:spPr>
          <a:xfrm>
            <a:off x="5076775" y="7290916"/>
            <a:ext cx="0" cy="10708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2628503" y="7290916"/>
            <a:ext cx="0" cy="2088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ven povezovalnik 45"/>
          <p:cNvCxnSpPr/>
          <p:nvPr/>
        </p:nvCxnSpPr>
        <p:spPr>
          <a:xfrm>
            <a:off x="5076775" y="8731076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ovezovalnik 48"/>
          <p:cNvCxnSpPr/>
          <p:nvPr/>
        </p:nvCxnSpPr>
        <p:spPr>
          <a:xfrm>
            <a:off x="2628503" y="9379148"/>
            <a:ext cx="2448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ven povezovalnik 52"/>
          <p:cNvCxnSpPr/>
          <p:nvPr/>
        </p:nvCxnSpPr>
        <p:spPr>
          <a:xfrm>
            <a:off x="3852639" y="9379148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62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540271" y="30614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Kaj omogoča manjša širina programa?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1978995" y="1026220"/>
            <a:ext cx="35283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manjša širina programa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1836415" y="2538388"/>
            <a:ext cx="35283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večjo stopnjo specializacije</a:t>
            </a:r>
            <a:endParaRPr lang="sl-SI" dirty="0"/>
          </a:p>
        </p:txBody>
      </p:sp>
      <p:cxnSp>
        <p:nvCxnSpPr>
          <p:cNvPr id="8" name="Raven puščični povezovalnik 7"/>
          <p:cNvCxnSpPr>
            <a:stCxn id="5" idx="2"/>
          </p:cNvCxnSpPr>
          <p:nvPr/>
        </p:nvCxnSpPr>
        <p:spPr>
          <a:xfrm>
            <a:off x="3743191" y="1395552"/>
            <a:ext cx="0" cy="11428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ovezovalnik 9"/>
          <p:cNvCxnSpPr>
            <a:stCxn id="5" idx="1"/>
          </p:cNvCxnSpPr>
          <p:nvPr/>
        </p:nvCxnSpPr>
        <p:spPr>
          <a:xfrm flipH="1">
            <a:off x="1260351" y="1210886"/>
            <a:ext cx="718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1260351" y="1210886"/>
            <a:ext cx="0" cy="2335614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1836415" y="4050556"/>
            <a:ext cx="35283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manj različnih izdelkov</a:t>
            </a:r>
            <a:endParaRPr lang="sl-SI" dirty="0"/>
          </a:p>
        </p:txBody>
      </p:sp>
      <p:cxnSp>
        <p:nvCxnSpPr>
          <p:cNvPr id="14" name="Raven povezovalnik 13"/>
          <p:cNvCxnSpPr/>
          <p:nvPr/>
        </p:nvCxnSpPr>
        <p:spPr>
          <a:xfrm>
            <a:off x="3708623" y="4410596"/>
            <a:ext cx="0" cy="1656184"/>
          </a:xfrm>
          <a:prstGeom prst="line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jeZBesedilom 15"/>
          <p:cNvSpPr txBox="1"/>
          <p:nvPr/>
        </p:nvSpPr>
        <p:spPr>
          <a:xfrm>
            <a:off x="2844527" y="7713672"/>
            <a:ext cx="18722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večje serije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1764407" y="6066780"/>
            <a:ext cx="35283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ceneje</a:t>
            </a:r>
            <a:endParaRPr lang="sl-SI" dirty="0"/>
          </a:p>
        </p:txBody>
      </p:sp>
      <p:cxnSp>
        <p:nvCxnSpPr>
          <p:cNvPr id="18" name="Raven povezovalnik 17"/>
          <p:cNvCxnSpPr/>
          <p:nvPr/>
        </p:nvCxnSpPr>
        <p:spPr>
          <a:xfrm flipV="1">
            <a:off x="3708623" y="6436112"/>
            <a:ext cx="0" cy="1286853"/>
          </a:xfrm>
          <a:prstGeom prst="line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>
            <a:off x="1260351" y="3546500"/>
            <a:ext cx="24828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uščični povezovalnik 23"/>
          <p:cNvCxnSpPr/>
          <p:nvPr/>
        </p:nvCxnSpPr>
        <p:spPr>
          <a:xfrm>
            <a:off x="3708623" y="3546500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ljeZBesedilom 26"/>
          <p:cNvSpPr txBox="1"/>
          <p:nvPr/>
        </p:nvSpPr>
        <p:spPr>
          <a:xfrm>
            <a:off x="2340471" y="5062983"/>
            <a:ext cx="1582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izdelujemo</a:t>
            </a:r>
            <a:endParaRPr lang="sl-SI" dirty="0"/>
          </a:p>
        </p:txBody>
      </p:sp>
      <p:cxnSp>
        <p:nvCxnSpPr>
          <p:cNvPr id="29" name="Raven povezovalnik 28"/>
          <p:cNvCxnSpPr/>
          <p:nvPr/>
        </p:nvCxnSpPr>
        <p:spPr>
          <a:xfrm flipH="1">
            <a:off x="3348583" y="9360564"/>
            <a:ext cx="394608" cy="522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ovezovalnik 30"/>
          <p:cNvCxnSpPr/>
          <p:nvPr/>
        </p:nvCxnSpPr>
        <p:spPr>
          <a:xfrm>
            <a:off x="3743191" y="9360564"/>
            <a:ext cx="325472" cy="522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ven povezovalnik 32"/>
          <p:cNvCxnSpPr/>
          <p:nvPr/>
        </p:nvCxnSpPr>
        <p:spPr>
          <a:xfrm>
            <a:off x="3348583" y="9883204"/>
            <a:ext cx="720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en povezovalnik 35"/>
          <p:cNvCxnSpPr/>
          <p:nvPr/>
        </p:nvCxnSpPr>
        <p:spPr>
          <a:xfrm>
            <a:off x="1404367" y="9379148"/>
            <a:ext cx="46812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/>
          <p:cNvSpPr txBox="1"/>
          <p:nvPr/>
        </p:nvSpPr>
        <p:spPr>
          <a:xfrm>
            <a:off x="828303" y="893780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specializacijo</a:t>
            </a:r>
            <a:endParaRPr lang="sl-SI" dirty="0"/>
          </a:p>
        </p:txBody>
      </p:sp>
      <p:sp>
        <p:nvSpPr>
          <p:cNvPr id="38" name="PoljeZBesedilom 37"/>
          <p:cNvSpPr txBox="1"/>
          <p:nvPr/>
        </p:nvSpPr>
        <p:spPr>
          <a:xfrm>
            <a:off x="5076775" y="873107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različnostjo izdelkov</a:t>
            </a:r>
            <a:endParaRPr lang="sl-SI" dirty="0"/>
          </a:p>
        </p:txBody>
      </p:sp>
      <p:sp>
        <p:nvSpPr>
          <p:cNvPr id="39" name="PoljeZBesedilom 38"/>
          <p:cNvSpPr txBox="1"/>
          <p:nvPr/>
        </p:nvSpPr>
        <p:spPr>
          <a:xfrm>
            <a:off x="692671" y="8289736"/>
            <a:ext cx="66883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7. Kaj moramo poiskati pri oblikovanju strategije ponudbe izdelkov?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3060551" y="1002722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ravnotežje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7790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612279" y="450156"/>
            <a:ext cx="66883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8. Katere različice politike izdelkov imamo zaradi življenjskega ciklusa izdelka?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612279" y="1386260"/>
            <a:ext cx="66883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8a. Kakšne so značilnosti </a:t>
            </a:r>
            <a:r>
              <a:rPr lang="sl-SI" dirty="0"/>
              <a:t>inovacije izdelkov (pojem, vrste) ? </a:t>
            </a:r>
          </a:p>
        </p:txBody>
      </p:sp>
      <p:sp>
        <p:nvSpPr>
          <p:cNvPr id="5" name="PoljeZBesedilom 4"/>
          <p:cNvSpPr txBox="1"/>
          <p:nvPr/>
        </p:nvSpPr>
        <p:spPr>
          <a:xfrm>
            <a:off x="1978995" y="2034332"/>
            <a:ext cx="35283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inovacija izdelkov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1836415" y="3546500"/>
            <a:ext cx="35283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proizvodni program oz. sortiment</a:t>
            </a:r>
            <a:endParaRPr lang="sl-SI" dirty="0"/>
          </a:p>
        </p:txBody>
      </p:sp>
      <p:cxnSp>
        <p:nvCxnSpPr>
          <p:cNvPr id="7" name="Raven puščični povezovalnik 6"/>
          <p:cNvCxnSpPr>
            <a:stCxn id="5" idx="2"/>
          </p:cNvCxnSpPr>
          <p:nvPr/>
        </p:nvCxnSpPr>
        <p:spPr>
          <a:xfrm>
            <a:off x="3743191" y="2403664"/>
            <a:ext cx="0" cy="114283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jeZBesedilom 9"/>
          <p:cNvSpPr txBox="1"/>
          <p:nvPr/>
        </p:nvSpPr>
        <p:spPr>
          <a:xfrm>
            <a:off x="252239" y="5418708"/>
            <a:ext cx="24480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diferenciacijo</a:t>
            </a:r>
            <a:endParaRPr lang="sl-SI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1260351" y="4698628"/>
            <a:ext cx="4608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jeZBesedilom 17"/>
          <p:cNvSpPr txBox="1"/>
          <p:nvPr/>
        </p:nvSpPr>
        <p:spPr>
          <a:xfrm>
            <a:off x="2052439" y="268240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u</a:t>
            </a:r>
            <a:r>
              <a:rPr lang="sl-SI" dirty="0" smtClean="0"/>
              <a:t>vajanje novih izdelkov</a:t>
            </a:r>
            <a:endParaRPr lang="sl-SI" dirty="0"/>
          </a:p>
        </p:txBody>
      </p:sp>
      <p:sp>
        <p:nvSpPr>
          <p:cNvPr id="20" name="PoljeZBesedilom 19"/>
          <p:cNvSpPr txBox="1"/>
          <p:nvPr/>
        </p:nvSpPr>
        <p:spPr>
          <a:xfrm>
            <a:off x="4572991" y="5418708"/>
            <a:ext cx="24480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diverzifikacijo</a:t>
            </a:r>
            <a:endParaRPr lang="sl-SI" dirty="0"/>
          </a:p>
        </p:txBody>
      </p:sp>
      <p:cxnSp>
        <p:nvCxnSpPr>
          <p:cNvPr id="21" name="Raven puščični povezovalnik 20"/>
          <p:cNvCxnSpPr/>
          <p:nvPr/>
        </p:nvCxnSpPr>
        <p:spPr>
          <a:xfrm>
            <a:off x="1260351" y="4698628"/>
            <a:ext cx="0" cy="71078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uščični povezovalnik 22"/>
          <p:cNvCxnSpPr/>
          <p:nvPr/>
        </p:nvCxnSpPr>
        <p:spPr>
          <a:xfrm>
            <a:off x="5868863" y="4698628"/>
            <a:ext cx="0" cy="71078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uščični povezovalnik 24"/>
          <p:cNvCxnSpPr/>
          <p:nvPr/>
        </p:nvCxnSpPr>
        <p:spPr>
          <a:xfrm>
            <a:off x="1620391" y="2178348"/>
            <a:ext cx="0" cy="201622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>
            <a:off x="1620391" y="4122564"/>
            <a:ext cx="2122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aven puščični povezovalnik 29"/>
          <p:cNvCxnSpPr/>
          <p:nvPr/>
        </p:nvCxnSpPr>
        <p:spPr>
          <a:xfrm>
            <a:off x="3708623" y="4122564"/>
            <a:ext cx="0" cy="57606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en povezovalnik 31"/>
          <p:cNvCxnSpPr/>
          <p:nvPr/>
        </p:nvCxnSpPr>
        <p:spPr>
          <a:xfrm>
            <a:off x="1620391" y="2178348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2300275" y="418528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razlikujemo</a:t>
            </a:r>
            <a:endParaRPr lang="sl-SI" dirty="0"/>
          </a:p>
        </p:txBody>
      </p:sp>
      <p:sp>
        <p:nvSpPr>
          <p:cNvPr id="38" name="PoljeZBesedilom 37"/>
          <p:cNvSpPr txBox="1"/>
          <p:nvPr/>
        </p:nvSpPr>
        <p:spPr>
          <a:xfrm>
            <a:off x="180231" y="6572577"/>
            <a:ext cx="244800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ovečamo globino programa</a:t>
            </a:r>
          </a:p>
        </p:txBody>
      </p:sp>
      <p:cxnSp>
        <p:nvCxnSpPr>
          <p:cNvPr id="39" name="Raven puščični povezovalnik 38"/>
          <p:cNvCxnSpPr/>
          <p:nvPr/>
        </p:nvCxnSpPr>
        <p:spPr>
          <a:xfrm>
            <a:off x="1260351" y="5788040"/>
            <a:ext cx="0" cy="78279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oljeZBesedilom 39"/>
          <p:cNvSpPr txBox="1"/>
          <p:nvPr/>
        </p:nvSpPr>
        <p:spPr>
          <a:xfrm>
            <a:off x="1332359" y="5922764"/>
            <a:ext cx="2410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širina programa ostaja nespremenjena</a:t>
            </a:r>
            <a:endParaRPr lang="sl-SI" dirty="0"/>
          </a:p>
        </p:txBody>
      </p:sp>
      <p:sp>
        <p:nvSpPr>
          <p:cNvPr id="42" name="PoljeZBesedilom 41"/>
          <p:cNvSpPr txBox="1"/>
          <p:nvPr/>
        </p:nvSpPr>
        <p:spPr>
          <a:xfrm>
            <a:off x="180231" y="7508681"/>
            <a:ext cx="2448000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osamezen izdelek ponujamo v številnih različicah</a:t>
            </a:r>
          </a:p>
        </p:txBody>
      </p:sp>
      <p:cxnSp>
        <p:nvCxnSpPr>
          <p:cNvPr id="46" name="Raven puščični povezovalnik 45"/>
          <p:cNvCxnSpPr/>
          <p:nvPr/>
        </p:nvCxnSpPr>
        <p:spPr>
          <a:xfrm>
            <a:off x="1260351" y="7218908"/>
            <a:ext cx="0" cy="28803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oljeZBesedilom 47">
            <a:hlinkClick r:id="rId2"/>
          </p:cNvPr>
          <p:cNvSpPr txBox="1"/>
          <p:nvPr/>
        </p:nvSpPr>
        <p:spPr>
          <a:xfrm>
            <a:off x="252239" y="8659068"/>
            <a:ext cx="259228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VW -&gt; GOLF-&gt; št. variante</a:t>
            </a:r>
            <a:endParaRPr lang="sl-SI" dirty="0"/>
          </a:p>
        </p:txBody>
      </p:sp>
      <p:cxnSp>
        <p:nvCxnSpPr>
          <p:cNvPr id="49" name="Raven puščični povezovalnik 48"/>
          <p:cNvCxnSpPr/>
          <p:nvPr/>
        </p:nvCxnSpPr>
        <p:spPr>
          <a:xfrm>
            <a:off x="1260351" y="8371036"/>
            <a:ext cx="0" cy="28803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jeZBesedilom 49">
            <a:hlinkClick r:id="rId3" action="ppaction://hlinksldjump"/>
          </p:cNvPr>
          <p:cNvSpPr txBox="1"/>
          <p:nvPr/>
        </p:nvSpPr>
        <p:spPr>
          <a:xfrm>
            <a:off x="252239" y="9369856"/>
            <a:ext cx="900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izvedba</a:t>
            </a:r>
            <a:endParaRPr lang="sl-SI" dirty="0"/>
          </a:p>
        </p:txBody>
      </p:sp>
      <p:sp>
        <p:nvSpPr>
          <p:cNvPr id="51" name="PoljeZBesedilom 50"/>
          <p:cNvSpPr txBox="1"/>
          <p:nvPr/>
        </p:nvSpPr>
        <p:spPr>
          <a:xfrm>
            <a:off x="252239" y="10161944"/>
            <a:ext cx="9000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motor</a:t>
            </a:r>
            <a:endParaRPr lang="sl-SI" dirty="0"/>
          </a:p>
        </p:txBody>
      </p:sp>
      <p:sp>
        <p:nvSpPr>
          <p:cNvPr id="52" name="PoljeZBesedilom 51"/>
          <p:cNvSpPr txBox="1"/>
          <p:nvPr/>
        </p:nvSpPr>
        <p:spPr>
          <a:xfrm>
            <a:off x="1476375" y="9330947"/>
            <a:ext cx="1368152" cy="1200329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o</a:t>
            </a:r>
            <a:r>
              <a:rPr lang="sl-SI" dirty="0" smtClean="0"/>
              <a:t>blika karoserije: </a:t>
            </a:r>
            <a:r>
              <a:rPr lang="sl-SI" dirty="0" err="1" smtClean="0"/>
              <a:t>limunzina</a:t>
            </a:r>
            <a:r>
              <a:rPr lang="sl-SI" dirty="0" smtClean="0"/>
              <a:t>, kombi …</a:t>
            </a:r>
            <a:endParaRPr lang="sl-SI" dirty="0"/>
          </a:p>
        </p:txBody>
      </p:sp>
      <p:cxnSp>
        <p:nvCxnSpPr>
          <p:cNvPr id="53" name="Raven puščični povezovalnik 52"/>
          <p:cNvCxnSpPr/>
          <p:nvPr/>
        </p:nvCxnSpPr>
        <p:spPr>
          <a:xfrm>
            <a:off x="1332000" y="9028400"/>
            <a:ext cx="0" cy="135886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aven povezovalnik 55"/>
          <p:cNvCxnSpPr/>
          <p:nvPr/>
        </p:nvCxnSpPr>
        <p:spPr>
          <a:xfrm>
            <a:off x="1188343" y="9595172"/>
            <a:ext cx="1436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aven povezovalnik 58"/>
          <p:cNvCxnSpPr/>
          <p:nvPr/>
        </p:nvCxnSpPr>
        <p:spPr>
          <a:xfrm>
            <a:off x="1116335" y="10387260"/>
            <a:ext cx="2156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>
            <a:off x="1340743" y="9883204"/>
            <a:ext cx="1436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PoljeZBesedilom 62"/>
          <p:cNvSpPr txBox="1"/>
          <p:nvPr/>
        </p:nvSpPr>
        <p:spPr>
          <a:xfrm>
            <a:off x="4754175" y="6563285"/>
            <a:ext cx="24480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poveča širino programa</a:t>
            </a:r>
          </a:p>
        </p:txBody>
      </p:sp>
      <p:cxnSp>
        <p:nvCxnSpPr>
          <p:cNvPr id="64" name="Raven puščični povezovalnik 63"/>
          <p:cNvCxnSpPr/>
          <p:nvPr/>
        </p:nvCxnSpPr>
        <p:spPr>
          <a:xfrm>
            <a:off x="5834295" y="5778748"/>
            <a:ext cx="0" cy="78279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PoljeZBesedilom 64"/>
          <p:cNvSpPr txBox="1"/>
          <p:nvPr/>
        </p:nvSpPr>
        <p:spPr>
          <a:xfrm>
            <a:off x="3674055" y="5850756"/>
            <a:ext cx="2410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odjetje sprejme izdelke ni izdelovalo</a:t>
            </a:r>
            <a:endParaRPr lang="sl-SI" dirty="0"/>
          </a:p>
        </p:txBody>
      </p:sp>
      <p:sp>
        <p:nvSpPr>
          <p:cNvPr id="68" name="PoljeZBesedilom 67"/>
          <p:cNvSpPr txBox="1"/>
          <p:nvPr/>
        </p:nvSpPr>
        <p:spPr>
          <a:xfrm>
            <a:off x="4716735" y="7929696"/>
            <a:ext cx="24480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smuči</a:t>
            </a:r>
          </a:p>
        </p:txBody>
      </p:sp>
      <p:sp>
        <p:nvSpPr>
          <p:cNvPr id="69" name="PoljeZBesedilom 68"/>
          <p:cNvSpPr txBox="1"/>
          <p:nvPr/>
        </p:nvSpPr>
        <p:spPr>
          <a:xfrm>
            <a:off x="4644727" y="9297848"/>
            <a:ext cx="24480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smučarska oblačila</a:t>
            </a:r>
          </a:p>
        </p:txBody>
      </p:sp>
      <p:cxnSp>
        <p:nvCxnSpPr>
          <p:cNvPr id="70" name="Raven puščični povezovalnik 69"/>
          <p:cNvCxnSpPr/>
          <p:nvPr/>
        </p:nvCxnSpPr>
        <p:spPr>
          <a:xfrm>
            <a:off x="5868863" y="6940168"/>
            <a:ext cx="0" cy="98952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oljeZBesedilom 71"/>
          <p:cNvSpPr txBox="1"/>
          <p:nvPr/>
        </p:nvSpPr>
        <p:spPr>
          <a:xfrm>
            <a:off x="3962087" y="7281624"/>
            <a:ext cx="2410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proizvajalec</a:t>
            </a:r>
            <a:endParaRPr lang="sl-SI" dirty="0"/>
          </a:p>
        </p:txBody>
      </p:sp>
      <p:cxnSp>
        <p:nvCxnSpPr>
          <p:cNvPr id="73" name="Raven puščični povezovalnik 72"/>
          <p:cNvCxnSpPr/>
          <p:nvPr/>
        </p:nvCxnSpPr>
        <p:spPr>
          <a:xfrm>
            <a:off x="5868863" y="8317612"/>
            <a:ext cx="0" cy="98952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oljeZBesedilom 73"/>
          <p:cNvSpPr txBox="1"/>
          <p:nvPr/>
        </p:nvSpPr>
        <p:spPr>
          <a:xfrm>
            <a:off x="3996655" y="8587060"/>
            <a:ext cx="2410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Izdeloval še</a:t>
            </a:r>
            <a:endParaRPr lang="sl-SI" dirty="0"/>
          </a:p>
        </p:txBody>
      </p:sp>
      <p:sp>
        <p:nvSpPr>
          <p:cNvPr id="2" name="Pravokotnik 1">
            <a:hlinkClick r:id="rId4" action="ppaction://hlinksldjump"/>
          </p:cNvPr>
          <p:cNvSpPr/>
          <p:nvPr/>
        </p:nvSpPr>
        <p:spPr>
          <a:xfrm>
            <a:off x="6083179" y="1967840"/>
            <a:ext cx="1009548" cy="502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shema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5030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1978995" y="738188"/>
            <a:ext cx="35283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Variacije in eliminacije izdelkov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836415" y="2250356"/>
            <a:ext cx="35283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proizvodni program oz. sortiment</a:t>
            </a:r>
            <a:endParaRPr lang="sl-SI" dirty="0"/>
          </a:p>
        </p:txBody>
      </p:sp>
      <p:cxnSp>
        <p:nvCxnSpPr>
          <p:cNvPr id="5" name="Raven puščični povezovalnik 4"/>
          <p:cNvCxnSpPr>
            <a:stCxn id="3" idx="2"/>
          </p:cNvCxnSpPr>
          <p:nvPr/>
        </p:nvCxnSpPr>
        <p:spPr>
          <a:xfrm>
            <a:off x="3743191" y="1107520"/>
            <a:ext cx="0" cy="114283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>
            <a:hlinkClick r:id="rId2" action="ppaction://hlinksldjump"/>
          </p:cNvPr>
          <p:cNvSpPr txBox="1"/>
          <p:nvPr/>
        </p:nvSpPr>
        <p:spPr>
          <a:xfrm>
            <a:off x="252239" y="3834532"/>
            <a:ext cx="2448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variaciji izdelkov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1260351" y="3402484"/>
            <a:ext cx="4608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2052439" y="1386260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u</a:t>
            </a:r>
            <a:r>
              <a:rPr lang="sl-SI" dirty="0" smtClean="0"/>
              <a:t>vajanje novih izdelkov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4572991" y="3834532"/>
            <a:ext cx="24480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err="1" smtClean="0"/>
              <a:t>eleminacija</a:t>
            </a:r>
            <a:r>
              <a:rPr lang="sl-SI" dirty="0" smtClean="0"/>
              <a:t> izdelkov</a:t>
            </a:r>
            <a:endParaRPr lang="sl-SI" dirty="0"/>
          </a:p>
        </p:txBody>
      </p:sp>
      <p:cxnSp>
        <p:nvCxnSpPr>
          <p:cNvPr id="10" name="Raven puščični povezovalnik 9"/>
          <p:cNvCxnSpPr/>
          <p:nvPr/>
        </p:nvCxnSpPr>
        <p:spPr>
          <a:xfrm>
            <a:off x="1260351" y="3402484"/>
            <a:ext cx="0" cy="43204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uščični povezovalnik 10"/>
          <p:cNvCxnSpPr/>
          <p:nvPr/>
        </p:nvCxnSpPr>
        <p:spPr>
          <a:xfrm>
            <a:off x="5868863" y="3402484"/>
            <a:ext cx="0" cy="43204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uščični povezovalnik 11"/>
          <p:cNvCxnSpPr/>
          <p:nvPr/>
        </p:nvCxnSpPr>
        <p:spPr>
          <a:xfrm>
            <a:off x="1620391" y="882204"/>
            <a:ext cx="0" cy="201622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/>
          <p:nvPr/>
        </p:nvCxnSpPr>
        <p:spPr>
          <a:xfrm>
            <a:off x="1620391" y="2826420"/>
            <a:ext cx="2122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ovezovalnik 13"/>
          <p:cNvCxnSpPr/>
          <p:nvPr/>
        </p:nvCxnSpPr>
        <p:spPr>
          <a:xfrm>
            <a:off x="1620391" y="882204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jeZBesedilom 14"/>
          <p:cNvSpPr txBox="1"/>
          <p:nvPr/>
        </p:nvSpPr>
        <p:spPr>
          <a:xfrm>
            <a:off x="2300275" y="288913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razlikujemo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0" y="19849"/>
            <a:ext cx="756126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8a. Kakšne so značilnosti variacije in </a:t>
            </a:r>
            <a:r>
              <a:rPr lang="sl-SI" dirty="0" err="1" smtClean="0"/>
              <a:t>eleminacije</a:t>
            </a:r>
            <a:r>
              <a:rPr lang="sl-SI" dirty="0" smtClean="0"/>
              <a:t> izdelkov v okviru </a:t>
            </a:r>
            <a:r>
              <a:rPr lang="sl-SI" dirty="0"/>
              <a:t>politike izdelkov (pojem, vrste)? </a:t>
            </a:r>
          </a:p>
        </p:txBody>
      </p:sp>
      <p:sp>
        <p:nvSpPr>
          <p:cNvPr id="17" name="PoljeZBesedilom 16"/>
          <p:cNvSpPr txBox="1"/>
          <p:nvPr/>
        </p:nvSpPr>
        <p:spPr>
          <a:xfrm>
            <a:off x="180231" y="5697448"/>
            <a:ext cx="2448000" cy="1754326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 določenem času spreminjamo </a:t>
            </a:r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(bolj zanimivi za porabnike)</a:t>
            </a:r>
            <a:endParaRPr lang="sl-SI" dirty="0"/>
          </a:p>
        </p:txBody>
      </p:sp>
      <p:cxnSp>
        <p:nvCxnSpPr>
          <p:cNvPr id="18" name="Raven puščični povezovalnik 17"/>
          <p:cNvCxnSpPr/>
          <p:nvPr/>
        </p:nvCxnSpPr>
        <p:spPr>
          <a:xfrm>
            <a:off x="1260351" y="4203864"/>
            <a:ext cx="0" cy="149358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jeZBesedilom 18"/>
          <p:cNvSpPr txBox="1"/>
          <p:nvPr/>
        </p:nvSpPr>
        <p:spPr>
          <a:xfrm>
            <a:off x="1404367" y="4628361"/>
            <a:ext cx="237626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nekatere lastnosti izdelkov</a:t>
            </a:r>
          </a:p>
        </p:txBody>
      </p:sp>
      <p:cxnSp>
        <p:nvCxnSpPr>
          <p:cNvPr id="22" name="Raven puščični povezovalnik 21"/>
          <p:cNvCxnSpPr/>
          <p:nvPr/>
        </p:nvCxnSpPr>
        <p:spPr>
          <a:xfrm>
            <a:off x="1260351" y="6273513"/>
            <a:ext cx="0" cy="5760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>
            <a:hlinkClick r:id="rId3" action="ppaction://hlinksldjump"/>
          </p:cNvPr>
          <p:cNvSpPr txBox="1"/>
          <p:nvPr/>
        </p:nvSpPr>
        <p:spPr>
          <a:xfrm>
            <a:off x="828303" y="7650956"/>
            <a:ext cx="108012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funkcije</a:t>
            </a:r>
            <a:endParaRPr lang="sl-SI" dirty="0"/>
          </a:p>
        </p:txBody>
      </p:sp>
      <p:cxnSp>
        <p:nvCxnSpPr>
          <p:cNvPr id="25" name="Raven puščični povezovalnik 24"/>
          <p:cNvCxnSpPr/>
          <p:nvPr/>
        </p:nvCxnSpPr>
        <p:spPr>
          <a:xfrm>
            <a:off x="3132559" y="5274692"/>
            <a:ext cx="0" cy="504056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jeZBesedilom 28"/>
          <p:cNvSpPr txBox="1"/>
          <p:nvPr/>
        </p:nvSpPr>
        <p:spPr>
          <a:xfrm>
            <a:off x="828303" y="8227020"/>
            <a:ext cx="108012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material</a:t>
            </a:r>
            <a:endParaRPr lang="sl-SI" dirty="0"/>
          </a:p>
        </p:txBody>
      </p:sp>
      <p:sp>
        <p:nvSpPr>
          <p:cNvPr id="30" name="PoljeZBesedilom 29">
            <a:hlinkClick r:id="rId4" action="ppaction://hlinksldjump"/>
          </p:cNvPr>
          <p:cNvSpPr txBox="1"/>
          <p:nvPr/>
        </p:nvSpPr>
        <p:spPr>
          <a:xfrm>
            <a:off x="828303" y="9595172"/>
            <a:ext cx="108012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embalažo</a:t>
            </a:r>
            <a:endParaRPr lang="sl-SI" dirty="0"/>
          </a:p>
        </p:txBody>
      </p:sp>
      <p:sp>
        <p:nvSpPr>
          <p:cNvPr id="31" name="PoljeZBesedilom 30"/>
          <p:cNvSpPr txBox="1"/>
          <p:nvPr/>
        </p:nvSpPr>
        <p:spPr>
          <a:xfrm>
            <a:off x="828303" y="8731076"/>
            <a:ext cx="108012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barvo in obliko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828303" y="10161944"/>
            <a:ext cx="108012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opis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1908423" y="7866980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en povezovalnik 35"/>
          <p:cNvCxnSpPr/>
          <p:nvPr/>
        </p:nvCxnSpPr>
        <p:spPr>
          <a:xfrm>
            <a:off x="1908423" y="8443044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1908423" y="9019108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en povezovalnik 37"/>
          <p:cNvCxnSpPr/>
          <p:nvPr/>
        </p:nvCxnSpPr>
        <p:spPr>
          <a:xfrm>
            <a:off x="1980431" y="9811196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ovezovalnik 38"/>
          <p:cNvCxnSpPr/>
          <p:nvPr/>
        </p:nvCxnSpPr>
        <p:spPr>
          <a:xfrm>
            <a:off x="1908423" y="10315252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uščični povezovalnik 41"/>
          <p:cNvCxnSpPr/>
          <p:nvPr/>
        </p:nvCxnSpPr>
        <p:spPr>
          <a:xfrm>
            <a:off x="3708623" y="2826420"/>
            <a:ext cx="0" cy="57606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ravokotnik 48"/>
          <p:cNvSpPr/>
          <p:nvPr/>
        </p:nvSpPr>
        <p:spPr>
          <a:xfrm>
            <a:off x="3303066" y="8552313"/>
            <a:ext cx="22043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l-SI" dirty="0" smtClean="0"/>
              <a:t>spremembe </a:t>
            </a:r>
            <a:r>
              <a:rPr lang="sl-SI" dirty="0"/>
              <a:t>lastnosti </a:t>
            </a:r>
            <a:endParaRPr lang="sl-SI" dirty="0" smtClean="0"/>
          </a:p>
          <a:p>
            <a:pPr algn="ctr"/>
            <a:r>
              <a:rPr lang="sl-SI" dirty="0" smtClean="0"/>
              <a:t>izdelkov</a:t>
            </a:r>
            <a:endParaRPr lang="sl-SI" dirty="0"/>
          </a:p>
        </p:txBody>
      </p:sp>
      <p:sp>
        <p:nvSpPr>
          <p:cNvPr id="51" name="PoljeZBesedilom 50"/>
          <p:cNvSpPr txBox="1"/>
          <p:nvPr/>
        </p:nvSpPr>
        <p:spPr>
          <a:xfrm>
            <a:off x="4572719" y="4482604"/>
            <a:ext cx="237626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izdelek</a:t>
            </a:r>
          </a:p>
        </p:txBody>
      </p:sp>
      <p:sp>
        <p:nvSpPr>
          <p:cNvPr id="52" name="PoljeZBesedilom 51"/>
          <p:cNvSpPr txBox="1"/>
          <p:nvPr/>
        </p:nvSpPr>
        <p:spPr>
          <a:xfrm>
            <a:off x="4932759" y="5609236"/>
            <a:ext cx="1944216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pravočasno izločiti iz svojega programa</a:t>
            </a:r>
          </a:p>
        </p:txBody>
      </p:sp>
      <p:sp>
        <p:nvSpPr>
          <p:cNvPr id="53" name="PoljeZBesedilom 52"/>
          <p:cNvSpPr txBox="1"/>
          <p:nvPr/>
        </p:nvSpPr>
        <p:spPr>
          <a:xfrm>
            <a:off x="3348583" y="7220649"/>
            <a:ext cx="1944216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variacijo izdelkov</a:t>
            </a:r>
          </a:p>
          <a:p>
            <a:pPr algn="ctr"/>
            <a:endParaRPr lang="sl-SI" dirty="0" smtClean="0"/>
          </a:p>
        </p:txBody>
      </p:sp>
      <p:sp>
        <p:nvSpPr>
          <p:cNvPr id="54" name="PoljeZBesedilom 53"/>
          <p:cNvSpPr txBox="1"/>
          <p:nvPr/>
        </p:nvSpPr>
        <p:spPr>
          <a:xfrm>
            <a:off x="3852639" y="4957044"/>
            <a:ext cx="237626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err="1"/>
              <a:t>ž</a:t>
            </a:r>
            <a:r>
              <a:rPr lang="sl-SI" dirty="0" err="1" smtClean="0"/>
              <a:t>ivljenski</a:t>
            </a:r>
            <a:r>
              <a:rPr lang="sl-SI" dirty="0" smtClean="0"/>
              <a:t> ciklus</a:t>
            </a:r>
          </a:p>
          <a:p>
            <a:pPr algn="ctr"/>
            <a:r>
              <a:rPr lang="sl-SI" dirty="0" smtClean="0"/>
              <a:t> izteka</a:t>
            </a:r>
          </a:p>
        </p:txBody>
      </p:sp>
      <p:cxnSp>
        <p:nvCxnSpPr>
          <p:cNvPr id="55" name="Raven puščični povezovalnik 54"/>
          <p:cNvCxnSpPr/>
          <p:nvPr/>
        </p:nvCxnSpPr>
        <p:spPr>
          <a:xfrm>
            <a:off x="5868863" y="4851936"/>
            <a:ext cx="0" cy="75143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/>
          <p:cNvSpPr txBox="1"/>
          <p:nvPr/>
        </p:nvSpPr>
        <p:spPr>
          <a:xfrm>
            <a:off x="5436815" y="7220649"/>
            <a:ext cx="1944216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opuščanje skupin izdelkov </a:t>
            </a:r>
          </a:p>
        </p:txBody>
      </p:sp>
      <p:cxnSp>
        <p:nvCxnSpPr>
          <p:cNvPr id="59" name="Raven povezovalnik 58"/>
          <p:cNvCxnSpPr/>
          <p:nvPr/>
        </p:nvCxnSpPr>
        <p:spPr>
          <a:xfrm>
            <a:off x="4068663" y="6930876"/>
            <a:ext cx="2232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ven puščični povezovalnik 60"/>
          <p:cNvCxnSpPr/>
          <p:nvPr/>
        </p:nvCxnSpPr>
        <p:spPr>
          <a:xfrm>
            <a:off x="6300911" y="6930876"/>
            <a:ext cx="0" cy="28803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uščični povezovalnik 62"/>
          <p:cNvCxnSpPr/>
          <p:nvPr/>
        </p:nvCxnSpPr>
        <p:spPr>
          <a:xfrm>
            <a:off x="4068663" y="6930876"/>
            <a:ext cx="0" cy="28803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aven puščični povezovalnik 63"/>
          <p:cNvCxnSpPr/>
          <p:nvPr/>
        </p:nvCxnSpPr>
        <p:spPr>
          <a:xfrm>
            <a:off x="5868863" y="6570836"/>
            <a:ext cx="0" cy="36004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57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540271" y="162124"/>
            <a:ext cx="66883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8b. Kakšne so značilnosti dodatne storitve k izdelku v okviru politike izdelkov?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2556495" y="2817128"/>
            <a:ext cx="129614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izdelki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196455" y="1088936"/>
            <a:ext cx="18722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dodatne storitve</a:t>
            </a:r>
            <a:endParaRPr lang="sl-SI" dirty="0"/>
          </a:p>
        </p:txBody>
      </p:sp>
      <p:cxnSp>
        <p:nvCxnSpPr>
          <p:cNvPr id="7" name="Raven puščični povezovalnik 6"/>
          <p:cNvCxnSpPr>
            <a:endCxn id="4" idx="0"/>
          </p:cNvCxnSpPr>
          <p:nvPr/>
        </p:nvCxnSpPr>
        <p:spPr>
          <a:xfrm>
            <a:off x="3204567" y="1602284"/>
            <a:ext cx="0" cy="12148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3276575" y="1890316"/>
            <a:ext cx="1336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povezane z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828303" y="3906540"/>
            <a:ext cx="4536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108223" y="4482604"/>
            <a:ext cx="18722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svetovanje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2196455" y="4482604"/>
            <a:ext cx="18722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montaža</a:t>
            </a:r>
            <a:endParaRPr lang="sl-SI" dirty="0"/>
          </a:p>
        </p:txBody>
      </p:sp>
      <p:sp>
        <p:nvSpPr>
          <p:cNvPr id="13" name="PoljeZBesedilom 12"/>
          <p:cNvSpPr txBox="1"/>
          <p:nvPr/>
        </p:nvSpPr>
        <p:spPr>
          <a:xfrm>
            <a:off x="4356695" y="4482604"/>
            <a:ext cx="18722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usposabljanje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1116335" y="5121384"/>
            <a:ext cx="18722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vzdrževanje</a:t>
            </a:r>
            <a:endParaRPr lang="sl-SI" dirty="0"/>
          </a:p>
        </p:txBody>
      </p:sp>
      <p:sp>
        <p:nvSpPr>
          <p:cNvPr id="15" name="PoljeZBesedilom 14"/>
          <p:cNvSpPr txBox="1"/>
          <p:nvPr/>
        </p:nvSpPr>
        <p:spPr>
          <a:xfrm>
            <a:off x="3276575" y="5121384"/>
            <a:ext cx="18722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servisiranje</a:t>
            </a:r>
            <a:endParaRPr lang="sl-SI" dirty="0"/>
          </a:p>
        </p:txBody>
      </p:sp>
      <p:cxnSp>
        <p:nvCxnSpPr>
          <p:cNvPr id="19" name="Raven povezovalnik 18"/>
          <p:cNvCxnSpPr/>
          <p:nvPr/>
        </p:nvCxnSpPr>
        <p:spPr>
          <a:xfrm>
            <a:off x="828303" y="3906540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ven povezovalnik 19"/>
          <p:cNvCxnSpPr/>
          <p:nvPr/>
        </p:nvCxnSpPr>
        <p:spPr>
          <a:xfrm>
            <a:off x="3204567" y="3906540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ovezovalnik 20"/>
          <p:cNvCxnSpPr/>
          <p:nvPr/>
        </p:nvCxnSpPr>
        <p:spPr>
          <a:xfrm>
            <a:off x="5292799" y="3906540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/>
          <p:cNvCxnSpPr/>
          <p:nvPr/>
        </p:nvCxnSpPr>
        <p:spPr>
          <a:xfrm>
            <a:off x="4212679" y="3906540"/>
            <a:ext cx="0" cy="12148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>
            <a:off x="2087952" y="3906540"/>
            <a:ext cx="0" cy="12148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ovezovalnik 27"/>
          <p:cNvCxnSpPr/>
          <p:nvPr/>
        </p:nvCxnSpPr>
        <p:spPr>
          <a:xfrm>
            <a:off x="3204567" y="3123744"/>
            <a:ext cx="0" cy="7827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Desni zaviti oklepaj 29"/>
          <p:cNvSpPr/>
          <p:nvPr/>
        </p:nvSpPr>
        <p:spPr>
          <a:xfrm>
            <a:off x="6084887" y="738188"/>
            <a:ext cx="431064" cy="5400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1" name="PoljeZBesedilom 30"/>
          <p:cNvSpPr txBox="1"/>
          <p:nvPr/>
        </p:nvSpPr>
        <p:spPr>
          <a:xfrm>
            <a:off x="6372919" y="2826420"/>
            <a:ext cx="1259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prištevamo </a:t>
            </a:r>
          </a:p>
          <a:p>
            <a:pPr algn="ctr"/>
            <a:r>
              <a:rPr lang="sl-SI" dirty="0" smtClean="0"/>
              <a:t>k celoviti</a:t>
            </a:r>
          </a:p>
          <a:p>
            <a:pPr algn="ctr"/>
            <a:r>
              <a:rPr lang="sl-SI" dirty="0" smtClean="0"/>
              <a:t> ponudbi</a:t>
            </a:r>
          </a:p>
          <a:p>
            <a:pPr algn="ctr"/>
            <a:r>
              <a:rPr lang="sl-SI" dirty="0" smtClean="0"/>
              <a:t> izdelkov</a:t>
            </a:r>
            <a:endParaRPr lang="sl-SI" dirty="0"/>
          </a:p>
        </p:txBody>
      </p:sp>
      <p:cxnSp>
        <p:nvCxnSpPr>
          <p:cNvPr id="33" name="Raven puščični povezovalnik 32"/>
          <p:cNvCxnSpPr/>
          <p:nvPr/>
        </p:nvCxnSpPr>
        <p:spPr>
          <a:xfrm>
            <a:off x="3204567" y="3474492"/>
            <a:ext cx="30243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uščični povezovalnik 36"/>
          <p:cNvCxnSpPr/>
          <p:nvPr/>
        </p:nvCxnSpPr>
        <p:spPr>
          <a:xfrm>
            <a:off x="3204567" y="5706740"/>
            <a:ext cx="0" cy="1224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jeZBesedilom 37"/>
          <p:cNvSpPr txBox="1"/>
          <p:nvPr/>
        </p:nvSpPr>
        <p:spPr>
          <a:xfrm>
            <a:off x="2268463" y="7146900"/>
            <a:ext cx="187220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v</a:t>
            </a:r>
            <a:r>
              <a:rPr lang="sl-SI" dirty="0" smtClean="0"/>
              <a:t>ečini tehničnih izdelkov</a:t>
            </a:r>
            <a:endParaRPr lang="sl-SI" dirty="0"/>
          </a:p>
        </p:txBody>
      </p:sp>
      <p:sp>
        <p:nvSpPr>
          <p:cNvPr id="39" name="PoljeZBesedilom 38"/>
          <p:cNvSpPr txBox="1"/>
          <p:nvPr/>
        </p:nvSpPr>
        <p:spPr>
          <a:xfrm>
            <a:off x="252239" y="8876833"/>
            <a:ext cx="187220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trajne potrošne dobrine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5436815" y="8876833"/>
            <a:ext cx="187220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i</a:t>
            </a:r>
            <a:r>
              <a:rPr lang="sl-SI" dirty="0" smtClean="0"/>
              <a:t>nvesticijske dobrine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972319" y="8443044"/>
            <a:ext cx="5688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972319" y="8443044"/>
            <a:ext cx="0" cy="433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ven povezovalnik 44"/>
          <p:cNvCxnSpPr/>
          <p:nvPr/>
        </p:nvCxnSpPr>
        <p:spPr>
          <a:xfrm>
            <a:off x="6660951" y="8443044"/>
            <a:ext cx="0" cy="433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ovezovalnik 48"/>
          <p:cNvCxnSpPr>
            <a:stCxn id="38" idx="2"/>
          </p:cNvCxnSpPr>
          <p:nvPr/>
        </p:nvCxnSpPr>
        <p:spPr>
          <a:xfrm>
            <a:off x="3204567" y="7793231"/>
            <a:ext cx="0" cy="2161980"/>
          </a:xfrm>
          <a:prstGeom prst="line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oljeZBesedilom 53"/>
          <p:cNvSpPr txBox="1"/>
          <p:nvPr/>
        </p:nvSpPr>
        <p:spPr>
          <a:xfrm>
            <a:off x="3204567" y="8743850"/>
            <a:ext cx="1259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zgoraj navedene storitve</a:t>
            </a:r>
            <a:endParaRPr lang="sl-SI" dirty="0"/>
          </a:p>
        </p:txBody>
      </p:sp>
      <p:sp>
        <p:nvSpPr>
          <p:cNvPr id="55" name="PoljeZBesedilom 54"/>
          <p:cNvSpPr txBox="1"/>
          <p:nvPr/>
        </p:nvSpPr>
        <p:spPr>
          <a:xfrm>
            <a:off x="1404367" y="9955211"/>
            <a:ext cx="432048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č</a:t>
            </a:r>
            <a:r>
              <a:rPr lang="sl-SI" dirty="0" smtClean="0"/>
              <a:t>edalje pomembnejše za uspešno prodajo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4587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24247" y="738188"/>
            <a:ext cx="66883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je namen blagovne oz. storitvene znamke?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324247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6.5.1  BLAGOVNA ZNAMKA</a:t>
            </a:r>
            <a:endParaRPr lang="sl-SI" sz="2400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484487" y="1304960"/>
            <a:ext cx="280831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 blagovno oz. storitveno znamko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412479" y="3114452"/>
            <a:ext cx="280831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znak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3996655" y="238508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zavarujemo</a:t>
            </a:r>
            <a:endParaRPr lang="sl-SI" dirty="0"/>
          </a:p>
        </p:txBody>
      </p:sp>
      <p:cxnSp>
        <p:nvCxnSpPr>
          <p:cNvPr id="17" name="Raven povezovalnik 16"/>
          <p:cNvCxnSpPr/>
          <p:nvPr/>
        </p:nvCxnSpPr>
        <p:spPr>
          <a:xfrm>
            <a:off x="3852639" y="1951291"/>
            <a:ext cx="0" cy="1163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jeZBesedilom 17"/>
          <p:cNvSpPr txBox="1"/>
          <p:nvPr/>
        </p:nvSpPr>
        <p:spPr>
          <a:xfrm>
            <a:off x="2340471" y="4113272"/>
            <a:ext cx="280831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g</a:t>
            </a:r>
            <a:r>
              <a:rPr lang="sl-SI" dirty="0" smtClean="0"/>
              <a:t>ospodarskem prometu</a:t>
            </a:r>
            <a:endParaRPr lang="sl-SI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2340471" y="5193392"/>
            <a:ext cx="280831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r</a:t>
            </a:r>
            <a:r>
              <a:rPr lang="sl-SI" dirty="0" smtClean="0"/>
              <a:t>azlikovanju blaga in storitev</a:t>
            </a:r>
            <a:endParaRPr lang="sl-SI" dirty="0"/>
          </a:p>
        </p:txBody>
      </p:sp>
      <p:cxnSp>
        <p:nvCxnSpPr>
          <p:cNvPr id="20" name="Raven povezovalnik 19"/>
          <p:cNvCxnSpPr/>
          <p:nvPr/>
        </p:nvCxnSpPr>
        <p:spPr>
          <a:xfrm>
            <a:off x="3852639" y="3483784"/>
            <a:ext cx="0" cy="6387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ovezovalnik 20"/>
          <p:cNvCxnSpPr/>
          <p:nvPr/>
        </p:nvCxnSpPr>
        <p:spPr>
          <a:xfrm>
            <a:off x="3852639" y="4482604"/>
            <a:ext cx="0" cy="6591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/>
          <p:cNvSpPr txBox="1"/>
          <p:nvPr/>
        </p:nvSpPr>
        <p:spPr>
          <a:xfrm>
            <a:off x="4149055" y="461732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namenjen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4068663" y="360921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ki je</a:t>
            </a:r>
            <a:endParaRPr lang="sl-SI" dirty="0"/>
          </a:p>
        </p:txBody>
      </p:sp>
      <p:cxnSp>
        <p:nvCxnSpPr>
          <p:cNvPr id="26" name="Raven povezovalnik 25"/>
          <p:cNvCxnSpPr/>
          <p:nvPr/>
        </p:nvCxnSpPr>
        <p:spPr>
          <a:xfrm>
            <a:off x="3852639" y="585075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ljeZBesedilom 26"/>
          <p:cNvSpPr txBox="1"/>
          <p:nvPr/>
        </p:nvSpPr>
        <p:spPr>
          <a:xfrm>
            <a:off x="2124447" y="6714852"/>
            <a:ext cx="11521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iste</a:t>
            </a:r>
            <a:endParaRPr lang="sl-SI" dirty="0"/>
          </a:p>
        </p:txBody>
      </p:sp>
      <p:sp>
        <p:nvSpPr>
          <p:cNvPr id="28" name="PoljeZBesedilom 27"/>
          <p:cNvSpPr txBox="1"/>
          <p:nvPr/>
        </p:nvSpPr>
        <p:spPr>
          <a:xfrm>
            <a:off x="4140671" y="6714852"/>
            <a:ext cx="11521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podobne</a:t>
            </a:r>
            <a:endParaRPr lang="sl-SI" dirty="0"/>
          </a:p>
        </p:txBody>
      </p:sp>
      <p:cxnSp>
        <p:nvCxnSpPr>
          <p:cNvPr id="31" name="Raven povezovalnik 30"/>
          <p:cNvCxnSpPr/>
          <p:nvPr/>
        </p:nvCxnSpPr>
        <p:spPr>
          <a:xfrm>
            <a:off x="2700511" y="6282804"/>
            <a:ext cx="21686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en povezovalnik 31"/>
          <p:cNvCxnSpPr/>
          <p:nvPr/>
        </p:nvCxnSpPr>
        <p:spPr>
          <a:xfrm>
            <a:off x="2700511" y="628280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ven povezovalnik 32"/>
          <p:cNvCxnSpPr/>
          <p:nvPr/>
        </p:nvCxnSpPr>
        <p:spPr>
          <a:xfrm>
            <a:off x="4860751" y="628280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/>
          <p:cNvSpPr txBox="1"/>
          <p:nvPr/>
        </p:nvSpPr>
        <p:spPr>
          <a:xfrm>
            <a:off x="3564606" y="7353632"/>
            <a:ext cx="864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vrste</a:t>
            </a:r>
            <a:endParaRPr lang="sl-SI" dirty="0"/>
          </a:p>
        </p:txBody>
      </p:sp>
      <p:cxnSp>
        <p:nvCxnSpPr>
          <p:cNvPr id="36" name="Raven povezovalnik 35"/>
          <p:cNvCxnSpPr/>
          <p:nvPr/>
        </p:nvCxnSpPr>
        <p:spPr>
          <a:xfrm>
            <a:off x="2700511" y="7290916"/>
            <a:ext cx="21686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en povezovalnik 37"/>
          <p:cNvCxnSpPr/>
          <p:nvPr/>
        </p:nvCxnSpPr>
        <p:spPr>
          <a:xfrm>
            <a:off x="4860751" y="7084184"/>
            <a:ext cx="0" cy="206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ovezovalnik 39"/>
          <p:cNvCxnSpPr/>
          <p:nvPr/>
        </p:nvCxnSpPr>
        <p:spPr>
          <a:xfrm>
            <a:off x="2700511" y="7074892"/>
            <a:ext cx="0" cy="206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://www.financnitrgi.com/wp-content/uploads/trademarksoftheworld-460x2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985" y="7785679"/>
            <a:ext cx="5169958" cy="280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59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24247" y="234132"/>
            <a:ext cx="66883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V kakšnih oblikah se fizično pojavlja znak, ki lahko postane blagovna znamka 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484487" y="1098228"/>
            <a:ext cx="280831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Znak, ki lahko postane blagovna znamka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4068663" y="174630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je</a:t>
            </a:r>
            <a:endParaRPr lang="sl-SI" dirty="0"/>
          </a:p>
        </p:txBody>
      </p:sp>
      <p:cxnSp>
        <p:nvCxnSpPr>
          <p:cNvPr id="17" name="Raven povezovalnik 16"/>
          <p:cNvCxnSpPr/>
          <p:nvPr/>
        </p:nvCxnSpPr>
        <p:spPr>
          <a:xfrm>
            <a:off x="3780631" y="1746300"/>
            <a:ext cx="0" cy="3286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/>
          <p:cNvSpPr txBox="1"/>
          <p:nvPr/>
        </p:nvSpPr>
        <p:spPr>
          <a:xfrm>
            <a:off x="2628503" y="2346171"/>
            <a:ext cx="2376264" cy="1200329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beseda</a:t>
            </a:r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0872" y="2778219"/>
            <a:ext cx="771525" cy="438150"/>
          </a:xfrm>
          <a:prstGeom prst="rect">
            <a:avLst/>
          </a:prstGeom>
        </p:spPr>
      </p:pic>
      <p:sp>
        <p:nvSpPr>
          <p:cNvPr id="10" name="AutoShape 6" descr="Rezultat iskanja slik za fanta trademar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grpSp>
        <p:nvGrpSpPr>
          <p:cNvPr id="51" name="Skupina 50"/>
          <p:cNvGrpSpPr/>
          <p:nvPr/>
        </p:nvGrpSpPr>
        <p:grpSpPr>
          <a:xfrm>
            <a:off x="324246" y="2322364"/>
            <a:ext cx="2029913" cy="2862322"/>
            <a:chOff x="695701" y="2527045"/>
            <a:chExt cx="2088233" cy="3146716"/>
          </a:xfrm>
        </p:grpSpPr>
        <p:sp>
          <p:nvSpPr>
            <p:cNvPr id="6" name="PoljeZBesedilom 5"/>
            <p:cNvSpPr txBox="1"/>
            <p:nvPr/>
          </p:nvSpPr>
          <p:spPr>
            <a:xfrm>
              <a:off x="695701" y="2527045"/>
              <a:ext cx="2088233" cy="3146716"/>
            </a:xfrm>
            <a:prstGeom prst="rect">
              <a:avLst/>
            </a:prstGeom>
            <a:no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sl-SI" dirty="0"/>
                <a:t>k</a:t>
              </a:r>
              <a:r>
                <a:rPr lang="sl-SI" dirty="0" smtClean="0"/>
                <a:t>ombinacija barv</a:t>
              </a:r>
            </a:p>
            <a:p>
              <a:pPr algn="ctr"/>
              <a:endParaRPr lang="sl-SI" dirty="0"/>
            </a:p>
            <a:p>
              <a:pPr algn="ctr"/>
              <a:endParaRPr lang="sl-SI" dirty="0" smtClean="0"/>
            </a:p>
            <a:p>
              <a:pPr algn="ctr"/>
              <a:endParaRPr lang="sl-SI" dirty="0"/>
            </a:p>
            <a:p>
              <a:pPr algn="ctr"/>
              <a:endParaRPr lang="sl-SI" dirty="0" smtClean="0"/>
            </a:p>
            <a:p>
              <a:pPr algn="ctr"/>
              <a:endParaRPr lang="sl-SI" dirty="0"/>
            </a:p>
            <a:p>
              <a:pPr algn="ctr"/>
              <a:endParaRPr lang="sl-SI" dirty="0" smtClean="0"/>
            </a:p>
            <a:p>
              <a:pPr algn="ctr"/>
              <a:endParaRPr lang="sl-SI" dirty="0"/>
            </a:p>
            <a:p>
              <a:pPr algn="ctr"/>
              <a:endParaRPr lang="sl-SI" dirty="0"/>
            </a:p>
          </p:txBody>
        </p:sp>
        <p:pic>
          <p:nvPicPr>
            <p:cNvPr id="12" name="Slika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4159" y="3164334"/>
              <a:ext cx="2009775" cy="2038350"/>
            </a:xfrm>
            <a:prstGeom prst="rect">
              <a:avLst/>
            </a:prstGeom>
          </p:spPr>
        </p:pic>
      </p:grpSp>
      <p:sp>
        <p:nvSpPr>
          <p:cNvPr id="43" name="AutoShape 8" descr="Rezultat iskanja slik za fanta trademar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grpSp>
        <p:nvGrpSpPr>
          <p:cNvPr id="52" name="Skupina 51"/>
          <p:cNvGrpSpPr/>
          <p:nvPr/>
        </p:nvGrpSpPr>
        <p:grpSpPr>
          <a:xfrm>
            <a:off x="396255" y="5287759"/>
            <a:ext cx="1944217" cy="1998226"/>
            <a:chOff x="756294" y="5796746"/>
            <a:chExt cx="2088233" cy="2585323"/>
          </a:xfrm>
        </p:grpSpPr>
        <p:sp>
          <p:nvSpPr>
            <p:cNvPr id="44" name="PoljeZBesedilom 43"/>
            <p:cNvSpPr txBox="1"/>
            <p:nvPr/>
          </p:nvSpPr>
          <p:spPr>
            <a:xfrm>
              <a:off x="756294" y="5796746"/>
              <a:ext cx="2088233" cy="2585323"/>
            </a:xfrm>
            <a:prstGeom prst="rect">
              <a:avLst/>
            </a:prstGeom>
            <a:no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sl-SI" dirty="0"/>
                <a:t>k</a:t>
              </a:r>
              <a:r>
                <a:rPr lang="sl-SI" dirty="0" smtClean="0"/>
                <a:t>ombinacija barv</a:t>
              </a:r>
            </a:p>
            <a:p>
              <a:pPr algn="ctr"/>
              <a:endParaRPr lang="sl-SI" dirty="0"/>
            </a:p>
            <a:p>
              <a:pPr algn="ctr"/>
              <a:endParaRPr lang="sl-SI" dirty="0" smtClean="0"/>
            </a:p>
            <a:p>
              <a:pPr algn="ctr"/>
              <a:endParaRPr lang="sl-SI" dirty="0"/>
            </a:p>
            <a:p>
              <a:pPr algn="ctr"/>
              <a:endParaRPr lang="sl-SI" dirty="0" smtClean="0"/>
            </a:p>
            <a:p>
              <a:pPr algn="ctr"/>
              <a:endParaRPr lang="sl-SI" dirty="0"/>
            </a:p>
            <a:p>
              <a:pPr algn="ctr"/>
              <a:endParaRPr lang="sl-SI" dirty="0" smtClean="0"/>
            </a:p>
            <a:p>
              <a:pPr algn="ctr"/>
              <a:endParaRPr lang="sl-SI" dirty="0"/>
            </a:p>
            <a:p>
              <a:pPr algn="ctr"/>
              <a:endParaRPr lang="sl-SI" dirty="0"/>
            </a:p>
          </p:txBody>
        </p:sp>
        <p:pic>
          <p:nvPicPr>
            <p:cNvPr id="45" name="Slika 4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5047" y="6454120"/>
              <a:ext cx="1990725" cy="1562100"/>
            </a:xfrm>
            <a:prstGeom prst="rect">
              <a:avLst/>
            </a:prstGeom>
          </p:spPr>
        </p:pic>
      </p:grpSp>
      <p:grpSp>
        <p:nvGrpSpPr>
          <p:cNvPr id="60" name="Skupina 59"/>
          <p:cNvGrpSpPr/>
          <p:nvPr/>
        </p:nvGrpSpPr>
        <p:grpSpPr>
          <a:xfrm>
            <a:off x="2628503" y="4789220"/>
            <a:ext cx="2396545" cy="2429688"/>
            <a:chOff x="3239761" y="3978548"/>
            <a:chExt cx="2160240" cy="2308324"/>
          </a:xfrm>
        </p:grpSpPr>
        <p:sp>
          <p:nvSpPr>
            <p:cNvPr id="29" name="PoljeZBesedilom 28"/>
            <p:cNvSpPr txBox="1"/>
            <p:nvPr/>
          </p:nvSpPr>
          <p:spPr>
            <a:xfrm>
              <a:off x="3239761" y="3978548"/>
              <a:ext cx="2160240" cy="2308324"/>
            </a:xfrm>
            <a:prstGeom prst="rect">
              <a:avLst/>
            </a:prstGeom>
            <a:no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sl-SI" dirty="0" smtClean="0"/>
                <a:t>risba, slika</a:t>
              </a:r>
            </a:p>
            <a:p>
              <a:pPr algn="ctr"/>
              <a:endParaRPr lang="sl-SI" dirty="0"/>
            </a:p>
            <a:p>
              <a:pPr algn="ctr"/>
              <a:endParaRPr lang="sl-SI" dirty="0" smtClean="0"/>
            </a:p>
            <a:p>
              <a:pPr algn="ctr"/>
              <a:endParaRPr lang="sl-SI" dirty="0" smtClean="0"/>
            </a:p>
            <a:p>
              <a:pPr algn="ctr"/>
              <a:endParaRPr lang="sl-SI" dirty="0"/>
            </a:p>
            <a:p>
              <a:pPr algn="ctr"/>
              <a:endParaRPr lang="sl-SI" dirty="0" smtClean="0"/>
            </a:p>
            <a:p>
              <a:pPr algn="ctr"/>
              <a:endParaRPr lang="sl-SI" dirty="0"/>
            </a:p>
            <a:p>
              <a:pPr algn="ctr"/>
              <a:endParaRPr lang="sl-SI" dirty="0"/>
            </a:p>
          </p:txBody>
        </p:sp>
        <p:pic>
          <p:nvPicPr>
            <p:cNvPr id="47" name="Slika 4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80631" y="4554612"/>
              <a:ext cx="1224136" cy="1358533"/>
            </a:xfrm>
            <a:prstGeom prst="rect">
              <a:avLst/>
            </a:prstGeom>
          </p:spPr>
        </p:pic>
      </p:grpSp>
      <p:sp>
        <p:nvSpPr>
          <p:cNvPr id="56" name="PoljeZBesedilom 55"/>
          <p:cNvSpPr txBox="1"/>
          <p:nvPr/>
        </p:nvSpPr>
        <p:spPr>
          <a:xfrm>
            <a:off x="5292798" y="2322364"/>
            <a:ext cx="1970833" cy="2585323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</a:t>
            </a:r>
            <a:r>
              <a:rPr lang="sl-SI" dirty="0" smtClean="0"/>
              <a:t>ombinacija slike in izraza</a:t>
            </a:r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</p:txBody>
      </p:sp>
      <p:pic>
        <p:nvPicPr>
          <p:cNvPr id="54" name="Slika 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7185" y="3226062"/>
            <a:ext cx="1528679" cy="1302138"/>
          </a:xfrm>
          <a:prstGeom prst="rect">
            <a:avLst/>
          </a:prstGeom>
        </p:spPr>
      </p:pic>
      <p:sp>
        <p:nvSpPr>
          <p:cNvPr id="48" name="PoljeZBesedilom 47"/>
          <p:cNvSpPr txBox="1"/>
          <p:nvPr/>
        </p:nvSpPr>
        <p:spPr>
          <a:xfrm>
            <a:off x="5313079" y="5220768"/>
            <a:ext cx="2018424" cy="19261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vinjeta</a:t>
            </a:r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 smtClean="0"/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 smtClean="0"/>
          </a:p>
          <a:p>
            <a:pPr algn="ctr"/>
            <a:endParaRPr lang="sl-SI" dirty="0"/>
          </a:p>
        </p:txBody>
      </p:sp>
      <p:pic>
        <p:nvPicPr>
          <p:cNvPr id="59" name="Slika 58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8672" y="5527497"/>
            <a:ext cx="1411052" cy="956231"/>
          </a:xfrm>
          <a:prstGeom prst="rect">
            <a:avLst/>
          </a:prstGeom>
        </p:spPr>
      </p:pic>
      <p:sp>
        <p:nvSpPr>
          <p:cNvPr id="64" name="PoljeZBesedilom 63"/>
          <p:cNvSpPr txBox="1"/>
          <p:nvPr/>
        </p:nvSpPr>
        <p:spPr>
          <a:xfrm>
            <a:off x="396255" y="7399406"/>
            <a:ext cx="6867376" cy="2585323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</a:t>
            </a:r>
            <a:r>
              <a:rPr lang="sl-SI" dirty="0" smtClean="0"/>
              <a:t>ombinacija besede, risbe in izraza</a:t>
            </a:r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  <a:p>
            <a:pPr algn="ctr"/>
            <a:endParaRPr lang="sl-SI" dirty="0"/>
          </a:p>
        </p:txBody>
      </p:sp>
      <p:cxnSp>
        <p:nvCxnSpPr>
          <p:cNvPr id="2049" name="Raven povezovalnik 2048"/>
          <p:cNvCxnSpPr/>
          <p:nvPr/>
        </p:nvCxnSpPr>
        <p:spPr>
          <a:xfrm>
            <a:off x="1339202" y="2115632"/>
            <a:ext cx="51057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aven povezovalnik 70"/>
          <p:cNvCxnSpPr/>
          <p:nvPr/>
        </p:nvCxnSpPr>
        <p:spPr>
          <a:xfrm>
            <a:off x="1332359" y="2115632"/>
            <a:ext cx="0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ven povezovalnik 72"/>
          <p:cNvCxnSpPr/>
          <p:nvPr/>
        </p:nvCxnSpPr>
        <p:spPr>
          <a:xfrm>
            <a:off x="3780631" y="2074982"/>
            <a:ext cx="0" cy="247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aven povezovalnik 73"/>
          <p:cNvCxnSpPr/>
          <p:nvPr/>
        </p:nvCxnSpPr>
        <p:spPr>
          <a:xfrm>
            <a:off x="6444927" y="2106340"/>
            <a:ext cx="0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5" name="Slika 20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0511" y="7866980"/>
            <a:ext cx="2160240" cy="1966785"/>
          </a:xfrm>
          <a:prstGeom prst="rect">
            <a:avLst/>
          </a:prstGeom>
        </p:spPr>
      </p:pic>
      <p:sp>
        <p:nvSpPr>
          <p:cNvPr id="2057" name="PoljeZBesedilom 2056"/>
          <p:cNvSpPr txBox="1"/>
          <p:nvPr/>
        </p:nvSpPr>
        <p:spPr>
          <a:xfrm>
            <a:off x="2628503" y="3618508"/>
            <a:ext cx="237626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  beseda</a:t>
            </a:r>
          </a:p>
          <a:p>
            <a:endParaRPr lang="sl-SI" dirty="0"/>
          </a:p>
          <a:p>
            <a:endParaRPr lang="sl-SI" dirty="0"/>
          </a:p>
        </p:txBody>
      </p:sp>
      <p:pic>
        <p:nvPicPr>
          <p:cNvPr id="2058" name="Slika 205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61431" y="3936628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7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24247" y="234132"/>
            <a:ext cx="66883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Katere možnosti ima podjetje, če želi uvesti blagovno znamko za izdelek ali storitev?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764407" y="1242244"/>
            <a:ext cx="4392488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odjetje želi uvesti blagovno znamko</a:t>
            </a:r>
            <a:endParaRPr lang="sl-SI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3636615" y="1611576"/>
            <a:ext cx="0" cy="1430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/>
          <p:cNvSpPr txBox="1"/>
          <p:nvPr/>
        </p:nvSpPr>
        <p:spPr>
          <a:xfrm>
            <a:off x="3924647" y="202504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več možnosti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1548383" y="3042444"/>
            <a:ext cx="4392488" cy="175432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 blagovno znamko proizvajalca ali storitveno blagovno znamko</a:t>
            </a:r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  <a:p>
            <a:pPr algn="ctr"/>
            <a:endParaRPr lang="sl-SI" dirty="0"/>
          </a:p>
        </p:txBody>
      </p:sp>
      <p:sp>
        <p:nvSpPr>
          <p:cNvPr id="9" name="PoljeZBesedilom 8">
            <a:hlinkClick r:id="rId2"/>
          </p:cNvPr>
          <p:cNvSpPr txBox="1"/>
          <p:nvPr/>
        </p:nvSpPr>
        <p:spPr>
          <a:xfrm>
            <a:off x="1548383" y="5202684"/>
            <a:ext cx="4392488" cy="230832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 trgovinsko blagovno znamko ali blagovno znamko posrednikov</a:t>
            </a:r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  <a:p>
            <a:pPr algn="ctr"/>
            <a:endParaRPr lang="sl-SI" dirty="0"/>
          </a:p>
        </p:txBody>
      </p:sp>
      <p:sp>
        <p:nvSpPr>
          <p:cNvPr id="10" name="PoljeZBesedilom 9">
            <a:hlinkClick r:id="rId3"/>
          </p:cNvPr>
          <p:cNvSpPr txBox="1"/>
          <p:nvPr/>
        </p:nvSpPr>
        <p:spPr>
          <a:xfrm>
            <a:off x="1404367" y="8010996"/>
            <a:ext cx="4392488" cy="203132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 licenčno blagovno znamko ali “najemom“ imena</a:t>
            </a:r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627" y="3872220"/>
            <a:ext cx="1524000" cy="609600"/>
          </a:xfrm>
          <a:prstGeom prst="rect">
            <a:avLst/>
          </a:prstGeom>
        </p:spPr>
      </p:pic>
      <p:pic>
        <p:nvPicPr>
          <p:cNvPr id="4098" name="Picture 2" descr="http://www.najcena.si/images/products/la/5/6/8/9/Mercator_100_sadni_sok_ananas_1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211" y="5778748"/>
            <a:ext cx="1721808" cy="172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g.rtvslo.si/_up/upload/2011/07/19/64807062_del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898" y="8742109"/>
            <a:ext cx="1669425" cy="125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49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24247" y="234132"/>
            <a:ext cx="66883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Katere strategije lahko izbirajo podjetja, ki opremijo svoje izdelke oz. storitve z blagovno znamko?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324247" y="2130147"/>
            <a:ext cx="1728192" cy="120032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 posameznim imenom blagovne znamke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916535" y="9194482"/>
            <a:ext cx="446449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err="1" smtClean="0"/>
              <a:t>Kellogg</a:t>
            </a:r>
            <a:r>
              <a:rPr lang="sl-SI" dirty="0" smtClean="0"/>
              <a:t> (</a:t>
            </a:r>
            <a:r>
              <a:rPr lang="sl-SI" dirty="0" err="1" smtClean="0"/>
              <a:t>Kellogg‘s</a:t>
            </a:r>
            <a:r>
              <a:rPr lang="sl-SI" dirty="0" smtClean="0"/>
              <a:t> </a:t>
            </a:r>
            <a:r>
              <a:rPr lang="sl-SI" dirty="0" err="1" smtClean="0"/>
              <a:t>Rice</a:t>
            </a:r>
            <a:r>
              <a:rPr lang="sl-SI" dirty="0" smtClean="0"/>
              <a:t>, </a:t>
            </a:r>
            <a:r>
              <a:rPr lang="sl-SI" dirty="0" err="1" smtClean="0"/>
              <a:t>Kellogg‘s</a:t>
            </a:r>
            <a:r>
              <a:rPr lang="sl-SI" dirty="0" smtClean="0"/>
              <a:t> </a:t>
            </a:r>
            <a:r>
              <a:rPr lang="sl-SI" dirty="0" err="1" smtClean="0"/>
              <a:t>Corn</a:t>
            </a:r>
            <a:r>
              <a:rPr lang="sl-SI" dirty="0" smtClean="0"/>
              <a:t> </a:t>
            </a:r>
            <a:r>
              <a:rPr lang="sl-SI" dirty="0" err="1" smtClean="0"/>
              <a:t>Flakes</a:t>
            </a:r>
            <a:r>
              <a:rPr lang="sl-SI" dirty="0" smtClean="0"/>
              <a:t>)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404639" y="4484345"/>
            <a:ext cx="1575792" cy="64633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le </a:t>
            </a:r>
            <a:r>
              <a:rPr lang="sl-SI" dirty="0"/>
              <a:t>en </a:t>
            </a:r>
            <a:r>
              <a:rPr lang="sl-SI" dirty="0" smtClean="0"/>
              <a:t>izdelek</a:t>
            </a:r>
          </a:p>
          <a:p>
            <a:pPr algn="ctr"/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4932759" y="1602284"/>
            <a:ext cx="1728192" cy="64633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z družinskim imenom</a:t>
            </a:r>
          </a:p>
        </p:txBody>
      </p:sp>
      <p:sp>
        <p:nvSpPr>
          <p:cNvPr id="8" name="PoljeZBesedilom 7"/>
          <p:cNvSpPr txBox="1"/>
          <p:nvPr/>
        </p:nvSpPr>
        <p:spPr>
          <a:xfrm>
            <a:off x="4932759" y="3546500"/>
            <a:ext cx="1728192" cy="64633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vse izdelke </a:t>
            </a:r>
            <a:r>
              <a:rPr lang="sl-SI" dirty="0" smtClean="0"/>
              <a:t>podjetja</a:t>
            </a:r>
            <a:endParaRPr lang="sl-SI" dirty="0"/>
          </a:p>
        </p:txBody>
      </p:sp>
      <p:sp>
        <p:nvSpPr>
          <p:cNvPr id="9" name="Pravokotnik 8"/>
          <p:cNvSpPr/>
          <p:nvPr/>
        </p:nvSpPr>
        <p:spPr>
          <a:xfrm>
            <a:off x="1476831" y="3465200"/>
            <a:ext cx="1007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/>
              <a:t>označijo </a:t>
            </a:r>
          </a:p>
        </p:txBody>
      </p:sp>
      <p:sp>
        <p:nvSpPr>
          <p:cNvPr id="10" name="Pravokotnik 9"/>
          <p:cNvSpPr/>
          <p:nvPr/>
        </p:nvSpPr>
        <p:spPr>
          <a:xfrm>
            <a:off x="6084887" y="2754412"/>
            <a:ext cx="1007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/>
              <a:t>označijo </a:t>
            </a:r>
          </a:p>
        </p:txBody>
      </p:sp>
      <p:cxnSp>
        <p:nvCxnSpPr>
          <p:cNvPr id="12" name="Raven puščični povezovalnik 11"/>
          <p:cNvCxnSpPr>
            <a:stCxn id="4" idx="2"/>
            <a:endCxn id="6" idx="0"/>
          </p:cNvCxnSpPr>
          <p:nvPr/>
        </p:nvCxnSpPr>
        <p:spPr>
          <a:xfrm>
            <a:off x="1188343" y="3330476"/>
            <a:ext cx="4192" cy="11538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uščični povezovalnik 12"/>
          <p:cNvCxnSpPr>
            <a:endCxn id="8" idx="0"/>
          </p:cNvCxnSpPr>
          <p:nvPr/>
        </p:nvCxnSpPr>
        <p:spPr>
          <a:xfrm flipH="1">
            <a:off x="5796855" y="2353770"/>
            <a:ext cx="8384" cy="11927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jeZBesedilom 14"/>
          <p:cNvSpPr txBox="1"/>
          <p:nvPr/>
        </p:nvSpPr>
        <p:spPr>
          <a:xfrm>
            <a:off x="4788743" y="6066780"/>
            <a:ext cx="208823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različica </a:t>
            </a:r>
            <a:r>
              <a:rPr lang="sl-SI" dirty="0"/>
              <a:t>družinskega imena</a:t>
            </a:r>
          </a:p>
        </p:txBody>
      </p:sp>
      <p:sp>
        <p:nvSpPr>
          <p:cNvPr id="16" name="PoljeZBesedilom 15"/>
          <p:cNvSpPr txBox="1"/>
          <p:nvPr/>
        </p:nvSpPr>
        <p:spPr>
          <a:xfrm>
            <a:off x="4438158" y="7386731"/>
            <a:ext cx="2439888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zaščiteni znak podjetja povezan s posameznim izdelkom</a:t>
            </a:r>
          </a:p>
        </p:txBody>
      </p:sp>
      <p:cxnSp>
        <p:nvCxnSpPr>
          <p:cNvPr id="17" name="Raven puščični povezovalnik 16"/>
          <p:cNvCxnSpPr/>
          <p:nvPr/>
        </p:nvCxnSpPr>
        <p:spPr>
          <a:xfrm>
            <a:off x="5733231" y="4194572"/>
            <a:ext cx="0" cy="1872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uščični povezovalnik 18"/>
          <p:cNvCxnSpPr/>
          <p:nvPr/>
        </p:nvCxnSpPr>
        <p:spPr>
          <a:xfrm>
            <a:off x="5724847" y="6713111"/>
            <a:ext cx="0" cy="649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uščični povezovalnik 20"/>
          <p:cNvCxnSpPr/>
          <p:nvPr/>
        </p:nvCxnSpPr>
        <p:spPr>
          <a:xfrm>
            <a:off x="5724847" y="8297287"/>
            <a:ext cx="0" cy="897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ravokotnik 23">
            <a:hlinkClick r:id="rId3" action="ppaction://hlinksldjump"/>
          </p:cNvPr>
          <p:cNvSpPr/>
          <p:nvPr/>
        </p:nvSpPr>
        <p:spPr>
          <a:xfrm>
            <a:off x="684287" y="1026220"/>
            <a:ext cx="100811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Kolinska</a:t>
            </a:r>
            <a:endParaRPr lang="sl-SI" dirty="0"/>
          </a:p>
        </p:txBody>
      </p:sp>
      <p:pic>
        <p:nvPicPr>
          <p:cNvPr id="25" name="Slika 24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/>
          <a:srcRect r="56449" b="-6633"/>
          <a:stretch/>
        </p:blipFill>
        <p:spPr>
          <a:xfrm>
            <a:off x="108223" y="9955212"/>
            <a:ext cx="2016224" cy="648072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27" name="Raven puščični povezovalnik 26"/>
          <p:cNvCxnSpPr>
            <a:stCxn id="6" idx="2"/>
          </p:cNvCxnSpPr>
          <p:nvPr/>
        </p:nvCxnSpPr>
        <p:spPr>
          <a:xfrm>
            <a:off x="1192535" y="5130676"/>
            <a:ext cx="0" cy="48245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Slika 29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9693" y="957635"/>
            <a:ext cx="1619250" cy="42862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146" name="Picture 2" descr="http://trgovina.mercator.si/wcsstore/Zivila/images/products/a075/4003994111901_larg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623" y="9673410"/>
            <a:ext cx="579331" cy="93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poukouhalalfood.com/assets/images/box-rk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703" y="9700279"/>
            <a:ext cx="753612" cy="93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ero imag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99" y="9739188"/>
            <a:ext cx="1742644" cy="64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34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24247" y="738188"/>
            <a:ext cx="66883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Zakaj vse izdelke oziroma paleto storitev označimo s šiframi, ko je prodajni program opredeljen?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324247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6.5.2  ŠIFRANT IZDELKOV</a:t>
            </a:r>
            <a:endParaRPr lang="sl-SI" sz="2400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60834" y="2826420"/>
            <a:ext cx="280831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razločevanja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3924647" y="2826420"/>
            <a:ext cx="280831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računalniške obdelave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2484487" y="1530276"/>
            <a:ext cx="280831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š</a:t>
            </a:r>
            <a:r>
              <a:rPr lang="sl-SI" dirty="0" smtClean="0"/>
              <a:t>ifrant izdelkov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1836415" y="2322364"/>
            <a:ext cx="34563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1836415" y="2322364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/>
          <p:nvPr/>
        </p:nvCxnSpPr>
        <p:spPr>
          <a:xfrm>
            <a:off x="5292799" y="2322364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ovezovalnik 14"/>
          <p:cNvCxnSpPr/>
          <p:nvPr/>
        </p:nvCxnSpPr>
        <p:spPr>
          <a:xfrm>
            <a:off x="3564607" y="1899608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3668427" y="1941999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lažjega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2196455" y="4050556"/>
            <a:ext cx="280831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izdelke, storitve</a:t>
            </a:r>
            <a:endParaRPr lang="sl-SI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2268463" y="5634732"/>
            <a:ext cx="280831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 skupinah</a:t>
            </a:r>
            <a:endParaRPr lang="sl-SI" dirty="0"/>
          </a:p>
        </p:txBody>
      </p:sp>
      <p:cxnSp>
        <p:nvCxnSpPr>
          <p:cNvPr id="20" name="Raven povezovalnik 19"/>
          <p:cNvCxnSpPr>
            <a:endCxn id="19" idx="0"/>
          </p:cNvCxnSpPr>
          <p:nvPr/>
        </p:nvCxnSpPr>
        <p:spPr>
          <a:xfrm>
            <a:off x="3672619" y="4419888"/>
            <a:ext cx="0" cy="12148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jeZBesedilom 22"/>
          <p:cNvSpPr txBox="1"/>
          <p:nvPr/>
        </p:nvSpPr>
        <p:spPr>
          <a:xfrm>
            <a:off x="3852639" y="4851936"/>
            <a:ext cx="1111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razdelimo</a:t>
            </a:r>
            <a:endParaRPr lang="sl-SI" dirty="0"/>
          </a:p>
        </p:txBody>
      </p:sp>
      <p:cxnSp>
        <p:nvCxnSpPr>
          <p:cNvPr id="25" name="Raven povezovalnik 24"/>
          <p:cNvCxnSpPr/>
          <p:nvPr/>
        </p:nvCxnSpPr>
        <p:spPr>
          <a:xfrm>
            <a:off x="3636615" y="6013356"/>
            <a:ext cx="0" cy="12148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/>
          <p:cNvSpPr txBox="1"/>
          <p:nvPr/>
        </p:nvSpPr>
        <p:spPr>
          <a:xfrm>
            <a:off x="2340471" y="7228200"/>
            <a:ext cx="280831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oštevilčimo</a:t>
            </a:r>
            <a:endParaRPr lang="sl-SI" dirty="0"/>
          </a:p>
        </p:txBody>
      </p:sp>
      <p:sp>
        <p:nvSpPr>
          <p:cNvPr id="27" name="PoljeZBesedilom 26"/>
          <p:cNvSpPr txBox="1"/>
          <p:nvPr/>
        </p:nvSpPr>
        <p:spPr>
          <a:xfrm>
            <a:off x="3852639" y="6426820"/>
            <a:ext cx="1111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smiselno</a:t>
            </a:r>
            <a:endParaRPr lang="sl-SI" dirty="0"/>
          </a:p>
        </p:txBody>
      </p:sp>
      <p:sp>
        <p:nvSpPr>
          <p:cNvPr id="28" name="PoljeZBesedilom 27"/>
          <p:cNvSpPr txBox="1"/>
          <p:nvPr/>
        </p:nvSpPr>
        <p:spPr>
          <a:xfrm>
            <a:off x="476647" y="3476233"/>
            <a:ext cx="66883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Kako šifriramo izdelke?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39238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5"/>
          <a:stretch/>
        </p:blipFill>
        <p:spPr>
          <a:xfrm>
            <a:off x="252239" y="2898428"/>
            <a:ext cx="6984776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986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3" y="378148"/>
            <a:ext cx="7348359" cy="3240360"/>
          </a:xfrm>
          <a:prstGeom prst="rect">
            <a:avLst/>
          </a:prstGeom>
        </p:spPr>
      </p:pic>
      <p:pic>
        <p:nvPicPr>
          <p:cNvPr id="4" name="Slika 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06" y="3834532"/>
            <a:ext cx="5898391" cy="67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9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t="22001" r="60237" b="33200"/>
          <a:stretch/>
        </p:blipFill>
        <p:spPr>
          <a:xfrm>
            <a:off x="108223" y="2826420"/>
            <a:ext cx="7271792" cy="4608512"/>
          </a:xfrm>
          <a:prstGeom prst="rect">
            <a:avLst/>
          </a:prstGeom>
        </p:spPr>
      </p:pic>
      <p:sp>
        <p:nvSpPr>
          <p:cNvPr id="4" name="Pravokotnik 3">
            <a:hlinkClick r:id="rId4" action="ppaction://hlinksldjump"/>
          </p:cNvPr>
          <p:cNvSpPr/>
          <p:nvPr/>
        </p:nvSpPr>
        <p:spPr>
          <a:xfrm>
            <a:off x="2484487" y="594172"/>
            <a:ext cx="2304256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POVEZAVA NA DIAPOZITIV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884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hlinkClick r:id="rId2" action="ppaction://hlinksldjump"/>
          </p:cNvPr>
          <p:cNvSpPr txBox="1"/>
          <p:nvPr/>
        </p:nvSpPr>
        <p:spPr>
          <a:xfrm>
            <a:off x="396255" y="522164"/>
            <a:ext cx="6624736" cy="584775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sz="3200" dirty="0"/>
              <a:t>z</a:t>
            </a:r>
            <a:r>
              <a:rPr lang="sl-SI" sz="3200" dirty="0" smtClean="0"/>
              <a:t>aslon na daljinca -&gt; zaslon na dotik</a:t>
            </a:r>
            <a:endParaRPr lang="sl-SI" sz="3200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468263" y="1665581"/>
            <a:ext cx="6624736" cy="584775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sz="3200" dirty="0" smtClean="0"/>
              <a:t>okno iz lesa-&gt; okno iz umetne mase</a:t>
            </a:r>
            <a:endParaRPr lang="sl-SI" sz="32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468263" y="2889717"/>
            <a:ext cx="6624736" cy="584775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sz="3200" dirty="0" smtClean="0"/>
              <a:t>barva in oblika smuči</a:t>
            </a:r>
            <a:endParaRPr lang="sl-SI" sz="3200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468263" y="4122564"/>
            <a:ext cx="6624736" cy="1077218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sz="3200" dirty="0" smtClean="0"/>
              <a:t>druga oblika, drugačna izdelava, druga barva</a:t>
            </a:r>
            <a:endParaRPr lang="sl-SI" sz="3200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468263" y="5778748"/>
            <a:ext cx="6624736" cy="1077218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sz="3200" dirty="0" smtClean="0"/>
              <a:t>dodatek </a:t>
            </a:r>
            <a:r>
              <a:rPr lang="sl-SI" sz="3200" dirty="0"/>
              <a:t>“</a:t>
            </a:r>
            <a:r>
              <a:rPr lang="sl-SI" sz="3200" dirty="0" smtClean="0"/>
              <a:t>novo“, </a:t>
            </a:r>
            <a:r>
              <a:rPr lang="sl-SI" sz="3200" dirty="0"/>
              <a:t>“</a:t>
            </a:r>
            <a:r>
              <a:rPr lang="sl-SI" sz="3200" dirty="0" smtClean="0"/>
              <a:t>nova formula“ pri pralnih praških , zobnih kremah</a:t>
            </a:r>
            <a:endParaRPr lang="sl-SI" sz="3200" dirty="0"/>
          </a:p>
        </p:txBody>
      </p:sp>
    </p:spTree>
    <p:extLst>
      <p:ext uri="{BB962C8B-B14F-4D97-AF65-F5344CB8AC3E}">
        <p14:creationId xmlns:p14="http://schemas.microsoft.com/office/powerpoint/2010/main" val="2708098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l="37400" t="34600" r="37994" b="19200"/>
          <a:stretch/>
        </p:blipFill>
        <p:spPr>
          <a:xfrm>
            <a:off x="36215" y="1239188"/>
            <a:ext cx="7434699" cy="7851928"/>
          </a:xfrm>
          <a:prstGeom prst="rect">
            <a:avLst/>
          </a:prstGeom>
        </p:spPr>
      </p:pic>
      <p:sp>
        <p:nvSpPr>
          <p:cNvPr id="4" name="Pravokotnik 3">
            <a:hlinkClick r:id="rId4"/>
          </p:cNvPr>
          <p:cNvSpPr/>
          <p:nvPr/>
        </p:nvSpPr>
        <p:spPr>
          <a:xfrm>
            <a:off x="2412479" y="9451156"/>
            <a:ext cx="230425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Spletna stran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63342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65" y="522164"/>
            <a:ext cx="7200798" cy="2232248"/>
          </a:xfrm>
          <a:prstGeom prst="rect">
            <a:avLst/>
          </a:prstGeom>
        </p:spPr>
      </p:pic>
      <p:sp>
        <p:nvSpPr>
          <p:cNvPr id="4" name="PoljeZBesedilom 3"/>
          <p:cNvSpPr txBox="1"/>
          <p:nvPr/>
        </p:nvSpPr>
        <p:spPr>
          <a:xfrm>
            <a:off x="324247" y="282642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Fiat 500X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4428703" y="3001794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Zastava 750 fičko</a:t>
            </a:r>
          </a:p>
          <a:p>
            <a:r>
              <a:rPr lang="sl-SI" dirty="0" smtClean="0"/>
              <a:t>Fiat 600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48633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79" y="306140"/>
            <a:ext cx="6401355" cy="32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13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793" y="2610396"/>
            <a:ext cx="7552567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13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79" y="1890316"/>
            <a:ext cx="7344816" cy="652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31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4143</TotalTime>
  <Words>739</Words>
  <Application>Microsoft Office PowerPoint</Application>
  <PresentationFormat>Po meri</PresentationFormat>
  <Paragraphs>233</Paragraphs>
  <Slides>21</Slides>
  <Notes>1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</cp:lastModifiedBy>
  <cp:revision>473</cp:revision>
  <cp:lastPrinted>2015-04-06T14:59:11Z</cp:lastPrinted>
  <dcterms:created xsi:type="dcterms:W3CDTF">2014-09-07T06:32:34Z</dcterms:created>
  <dcterms:modified xsi:type="dcterms:W3CDTF">2015-04-26T07:08:47Z</dcterms:modified>
</cp:coreProperties>
</file>