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66" r:id="rId3"/>
    <p:sldId id="267" r:id="rId4"/>
    <p:sldId id="269" r:id="rId5"/>
    <p:sldId id="270" r:id="rId6"/>
    <p:sldId id="271" r:id="rId7"/>
    <p:sldId id="272" r:id="rId8"/>
    <p:sldId id="268" r:id="rId9"/>
    <p:sldId id="265" r:id="rId10"/>
    <p:sldId id="273" r:id="rId11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1531" y="139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6.4.2015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slide" Target="slide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V katerih 3 stopnjah poteka ciljno usmerjeno trženje?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6.3 SEGMENTIRANJE TRGA</a:t>
            </a:r>
            <a:endParaRPr lang="sl-SI" sz="2400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ka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8" t="38851" r="5890" b="34661"/>
          <a:stretch/>
        </p:blipFill>
        <p:spPr>
          <a:xfrm>
            <a:off x="468263" y="1386260"/>
            <a:ext cx="6578028" cy="3744416"/>
          </a:xfrm>
          <a:prstGeom prst="rect">
            <a:avLst/>
          </a:prstGeom>
        </p:spPr>
      </p:pic>
      <p:sp>
        <p:nvSpPr>
          <p:cNvPr id="38" name="PoljeZBesedilom 37"/>
          <p:cNvSpPr txBox="1"/>
          <p:nvPr/>
        </p:nvSpPr>
        <p:spPr>
          <a:xfrm>
            <a:off x="612279" y="5346700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Zakaj ni smiselno, da podjetja razvijajo </a:t>
            </a:r>
            <a:r>
              <a:rPr lang="sl-SI" dirty="0" smtClean="0">
                <a:solidFill>
                  <a:srgbClr val="FF0000"/>
                </a:solidFill>
                <a:hlinkClick r:id="rId4" action="ppaction://hlinksldjump"/>
              </a:rPr>
              <a:t>izdelke</a:t>
            </a:r>
            <a:r>
              <a:rPr lang="sl-SI" dirty="0" smtClean="0"/>
              <a:t> za celotni trg in poskušajo vsak izdelek tržiti na vseh trgih?</a:t>
            </a:r>
            <a:endParaRPr lang="sl-SI" dirty="0"/>
          </a:p>
        </p:txBody>
      </p:sp>
      <p:sp>
        <p:nvSpPr>
          <p:cNvPr id="5" name="PoljeZBesedilom 4">
            <a:hlinkClick r:id="rId5" action="ppaction://hlinksldjump"/>
          </p:cNvPr>
          <p:cNvSpPr txBox="1"/>
          <p:nvPr/>
        </p:nvSpPr>
        <p:spPr>
          <a:xfrm>
            <a:off x="468263" y="6210796"/>
            <a:ext cx="6408712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Trg sestavljajo kupci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r>
              <a:rPr lang="sl-SI" dirty="0" smtClean="0"/>
              <a:t>potrebe                                želje                       nakupno vedenje</a:t>
            </a:r>
          </a:p>
          <a:p>
            <a:pPr algn="ctr"/>
            <a:endParaRPr lang="sl-SI" dirty="0"/>
          </a:p>
          <a:p>
            <a:pPr algn="ctr"/>
            <a:endParaRPr lang="sl-SI" dirty="0" smtClean="0"/>
          </a:p>
          <a:p>
            <a:pPr algn="ctr"/>
            <a:endParaRPr lang="sl-SI" dirty="0"/>
          </a:p>
          <a:p>
            <a:pPr algn="ctr"/>
            <a:r>
              <a:rPr lang="sl-SI" dirty="0" smtClean="0"/>
              <a:t>zelo razlikuje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1476375" y="6858868"/>
            <a:ext cx="4464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1476375" y="68588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3564607" y="68588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5940871" y="68588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3564607" y="7722964"/>
            <a:ext cx="0" cy="792088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1692399" y="7722964"/>
            <a:ext cx="984488" cy="651501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 flipH="1">
            <a:off x="4572719" y="7722964"/>
            <a:ext cx="1224136" cy="651501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avokotnik 1">
            <a:hlinkClick r:id="rId5" action="ppaction://hlinksldjump"/>
          </p:cNvPr>
          <p:cNvSpPr/>
          <p:nvPr/>
        </p:nvSpPr>
        <p:spPr>
          <a:xfrm>
            <a:off x="3156751" y="9084151"/>
            <a:ext cx="11757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Fanta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612279" y="235873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Na kaj podjetja razdelijo trg in zakaj podjetja razdelijo trg na tržne segmente?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609407" y="1098228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Trg razdelijo na</a:t>
            </a:r>
          </a:p>
        </p:txBody>
      </p:sp>
      <p:sp>
        <p:nvSpPr>
          <p:cNvPr id="2" name="PoljeZBesedilom 1"/>
          <p:cNvSpPr txBox="1"/>
          <p:nvPr/>
        </p:nvSpPr>
        <p:spPr>
          <a:xfrm>
            <a:off x="196446" y="2169056"/>
            <a:ext cx="345638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skupine kupcev (tržne segmente) </a:t>
            </a:r>
          </a:p>
        </p:txBody>
      </p:sp>
      <p:grpSp>
        <p:nvGrpSpPr>
          <p:cNvPr id="18" name="Skupina 17"/>
          <p:cNvGrpSpPr/>
          <p:nvPr/>
        </p:nvGrpSpPr>
        <p:grpSpPr>
          <a:xfrm>
            <a:off x="-611857" y="4592643"/>
            <a:ext cx="4608512" cy="774382"/>
            <a:chOff x="1509507" y="4689335"/>
            <a:chExt cx="4608512" cy="774382"/>
          </a:xfrm>
        </p:grpSpPr>
        <p:sp>
          <p:nvSpPr>
            <p:cNvPr id="6" name="Pravokotnik 5"/>
            <p:cNvSpPr/>
            <p:nvPr/>
          </p:nvSpPr>
          <p:spPr>
            <a:xfrm>
              <a:off x="1924638" y="4689335"/>
              <a:ext cx="377825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sl-SI" dirty="0" smtClean="0">
                  <a:solidFill>
                    <a:srgbClr val="FF0000"/>
                  </a:solidFill>
                </a:rPr>
                <a:t>ustrezen </a:t>
              </a:r>
              <a:r>
                <a:rPr lang="sl-SI" dirty="0">
                  <a:solidFill>
                    <a:srgbClr val="FF0000"/>
                  </a:solidFill>
                </a:rPr>
                <a:t>trženjski splet</a:t>
              </a:r>
            </a:p>
          </p:txBody>
        </p:sp>
        <p:sp>
          <p:nvSpPr>
            <p:cNvPr id="7" name="PoljeZBesedilom 6"/>
            <p:cNvSpPr txBox="1"/>
            <p:nvPr/>
          </p:nvSpPr>
          <p:spPr>
            <a:xfrm>
              <a:off x="1509507" y="5094385"/>
              <a:ext cx="4608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 smtClean="0">
                  <a:solidFill>
                    <a:srgbClr val="FF0000"/>
                  </a:solidFill>
                </a:rPr>
                <a:t>teniški </a:t>
              </a:r>
              <a:r>
                <a:rPr lang="sl-SI" dirty="0">
                  <a:solidFill>
                    <a:srgbClr val="FF0000"/>
                  </a:solidFill>
                </a:rPr>
                <a:t>loparji za </a:t>
              </a:r>
              <a:r>
                <a:rPr lang="sl-SI" dirty="0" smtClean="0">
                  <a:solidFill>
                    <a:srgbClr val="FF0000"/>
                  </a:solidFill>
                </a:rPr>
                <a:t>začetnike</a:t>
              </a:r>
              <a:endParaRPr lang="sl-SI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PoljeZBesedilom 15"/>
          <p:cNvSpPr txBox="1"/>
          <p:nvPr/>
        </p:nvSpPr>
        <p:spPr>
          <a:xfrm>
            <a:off x="3996655" y="2169056"/>
            <a:ext cx="34563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C000"/>
                </a:solidFill>
              </a:rPr>
              <a:t>skupine kupcev (tržne segmente) 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2196455" y="2961144"/>
            <a:ext cx="3456384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accent3"/>
                </a:solidFill>
              </a:rPr>
              <a:t>skupine kupcev (tržne segmente)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1924638" y="1602284"/>
            <a:ext cx="43042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>
            <a:endCxn id="2" idx="0"/>
          </p:cNvCxnSpPr>
          <p:nvPr/>
        </p:nvCxnSpPr>
        <p:spPr>
          <a:xfrm>
            <a:off x="1924638" y="1566279"/>
            <a:ext cx="0" cy="602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6228903" y="1602284"/>
            <a:ext cx="0" cy="602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3780631" y="1602284"/>
            <a:ext cx="0" cy="1358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772510" y="275441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pripravila</a:t>
            </a:r>
            <a:endParaRPr lang="sl-SI" dirty="0">
              <a:solidFill>
                <a:srgbClr val="FF0000"/>
              </a:solidFill>
            </a:endParaRPr>
          </a:p>
        </p:txBody>
      </p:sp>
      <p:grpSp>
        <p:nvGrpSpPr>
          <p:cNvPr id="19" name="Skupina 18"/>
          <p:cNvGrpSpPr/>
          <p:nvPr/>
        </p:nvGrpSpPr>
        <p:grpSpPr>
          <a:xfrm>
            <a:off x="3420591" y="4592643"/>
            <a:ext cx="4608512" cy="1051381"/>
            <a:chOff x="1661907" y="6455559"/>
            <a:chExt cx="4608512" cy="1051381"/>
          </a:xfrm>
        </p:grpSpPr>
        <p:sp>
          <p:nvSpPr>
            <p:cNvPr id="26" name="Pravokotnik 25"/>
            <p:cNvSpPr/>
            <p:nvPr/>
          </p:nvSpPr>
          <p:spPr>
            <a:xfrm>
              <a:off x="2077038" y="6455559"/>
              <a:ext cx="377825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sl-SI" dirty="0" smtClean="0">
                  <a:solidFill>
                    <a:srgbClr val="FFC000"/>
                  </a:solidFill>
                </a:rPr>
                <a:t>ustrezen </a:t>
              </a:r>
              <a:r>
                <a:rPr lang="sl-SI" dirty="0">
                  <a:solidFill>
                    <a:srgbClr val="FFC000"/>
                  </a:solidFill>
                </a:rPr>
                <a:t>trženjski splet</a:t>
              </a:r>
            </a:p>
          </p:txBody>
        </p:sp>
        <p:sp>
          <p:nvSpPr>
            <p:cNvPr id="27" name="PoljeZBesedilom 26"/>
            <p:cNvSpPr txBox="1"/>
            <p:nvPr/>
          </p:nvSpPr>
          <p:spPr>
            <a:xfrm>
              <a:off x="1661907" y="6860609"/>
              <a:ext cx="4608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 smtClean="0">
                  <a:solidFill>
                    <a:srgbClr val="FFC000"/>
                  </a:solidFill>
                </a:rPr>
                <a:t>teniški </a:t>
              </a:r>
              <a:r>
                <a:rPr lang="sl-SI" dirty="0">
                  <a:solidFill>
                    <a:srgbClr val="FFC000"/>
                  </a:solidFill>
                </a:rPr>
                <a:t>loparji </a:t>
              </a:r>
              <a:r>
                <a:rPr lang="sl-SI" dirty="0" smtClean="0">
                  <a:solidFill>
                    <a:srgbClr val="FFC000"/>
                  </a:solidFill>
                </a:rPr>
                <a:t>turnirske igralce</a:t>
              </a:r>
              <a:endParaRPr lang="sl-SI" dirty="0">
                <a:solidFill>
                  <a:srgbClr val="FFC000"/>
                </a:solidFill>
              </a:endParaRPr>
            </a:p>
            <a:p>
              <a:endParaRPr lang="sl-SI" dirty="0"/>
            </a:p>
          </p:txBody>
        </p:sp>
      </p:grpSp>
      <p:grpSp>
        <p:nvGrpSpPr>
          <p:cNvPr id="30" name="Skupina 29"/>
          <p:cNvGrpSpPr/>
          <p:nvPr/>
        </p:nvGrpSpPr>
        <p:grpSpPr>
          <a:xfrm>
            <a:off x="1620391" y="5994772"/>
            <a:ext cx="4608512" cy="1051381"/>
            <a:chOff x="1661907" y="6455559"/>
            <a:chExt cx="4608512" cy="1051381"/>
          </a:xfrm>
        </p:grpSpPr>
        <p:sp>
          <p:nvSpPr>
            <p:cNvPr id="31" name="Pravokotnik 30"/>
            <p:cNvSpPr/>
            <p:nvPr/>
          </p:nvSpPr>
          <p:spPr>
            <a:xfrm>
              <a:off x="2077038" y="6455559"/>
              <a:ext cx="377825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sl-SI" dirty="0" smtClean="0">
                  <a:solidFill>
                    <a:schemeClr val="accent3"/>
                  </a:solidFill>
                </a:rPr>
                <a:t>ustrezen </a:t>
              </a:r>
              <a:r>
                <a:rPr lang="sl-SI" dirty="0">
                  <a:solidFill>
                    <a:schemeClr val="accent3"/>
                  </a:solidFill>
                </a:rPr>
                <a:t>trženjski splet</a:t>
              </a:r>
            </a:p>
          </p:txBody>
        </p:sp>
        <p:sp>
          <p:nvSpPr>
            <p:cNvPr id="32" name="PoljeZBesedilom 31"/>
            <p:cNvSpPr txBox="1"/>
            <p:nvPr/>
          </p:nvSpPr>
          <p:spPr>
            <a:xfrm>
              <a:off x="1661907" y="6860609"/>
              <a:ext cx="4608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 smtClean="0">
                  <a:solidFill>
                    <a:schemeClr val="accent3"/>
                  </a:solidFill>
                </a:rPr>
                <a:t>teniški </a:t>
              </a:r>
              <a:r>
                <a:rPr lang="sl-SI" dirty="0">
                  <a:solidFill>
                    <a:schemeClr val="accent3"/>
                  </a:solidFill>
                </a:rPr>
                <a:t>loparji </a:t>
              </a:r>
              <a:r>
                <a:rPr lang="sl-SI" dirty="0" smtClean="0">
                  <a:solidFill>
                    <a:schemeClr val="accent3"/>
                  </a:solidFill>
                </a:rPr>
                <a:t>za otroke</a:t>
              </a:r>
              <a:endParaRPr lang="sl-SI" dirty="0">
                <a:solidFill>
                  <a:schemeClr val="accent3"/>
                </a:solidFill>
              </a:endParaRPr>
            </a:p>
            <a:p>
              <a:endParaRPr lang="sl-SI" dirty="0"/>
            </a:p>
          </p:txBody>
        </p:sp>
      </p:grpSp>
      <p:cxnSp>
        <p:nvCxnSpPr>
          <p:cNvPr id="21" name="Raven puščični povezovalnik 20"/>
          <p:cNvCxnSpPr>
            <a:endCxn id="2" idx="2"/>
          </p:cNvCxnSpPr>
          <p:nvPr/>
        </p:nvCxnSpPr>
        <p:spPr>
          <a:xfrm flipV="1">
            <a:off x="1891506" y="2538388"/>
            <a:ext cx="33132" cy="20542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/>
          <p:cNvCxnSpPr/>
          <p:nvPr/>
        </p:nvCxnSpPr>
        <p:spPr>
          <a:xfrm flipV="1">
            <a:off x="5691715" y="2538388"/>
            <a:ext cx="33132" cy="205425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uščični povezovalnik 38"/>
          <p:cNvCxnSpPr/>
          <p:nvPr/>
        </p:nvCxnSpPr>
        <p:spPr>
          <a:xfrm flipV="1">
            <a:off x="3740559" y="3366194"/>
            <a:ext cx="40072" cy="248456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484487" y="36185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chemeClr val="accent3"/>
                </a:solidFill>
              </a:rPr>
              <a:t>pripravila</a:t>
            </a:r>
            <a:endParaRPr lang="sl-SI" dirty="0">
              <a:solidFill>
                <a:schemeClr val="accent3"/>
              </a:solidFill>
            </a:endParaRPr>
          </a:p>
        </p:txBody>
      </p:sp>
      <p:sp>
        <p:nvSpPr>
          <p:cNvPr id="43" name="PoljeZBesedilom 42"/>
          <p:cNvSpPr txBox="1"/>
          <p:nvPr/>
        </p:nvSpPr>
        <p:spPr>
          <a:xfrm>
            <a:off x="5796855" y="275441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solidFill>
                  <a:srgbClr val="FFC000"/>
                </a:solidFill>
              </a:rPr>
              <a:t>pripravila</a:t>
            </a:r>
            <a:endParaRPr lang="sl-SI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235873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Katera so najpomembnejša merila za segmentiranje trga?</a:t>
            </a:r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1" y="954212"/>
            <a:ext cx="7304948" cy="4824536"/>
          </a:xfrm>
          <a:prstGeom prst="rect">
            <a:avLst/>
          </a:prstGeom>
        </p:spPr>
      </p:pic>
      <p:sp>
        <p:nvSpPr>
          <p:cNvPr id="5" name="PoljeZBesedilom 4"/>
          <p:cNvSpPr txBox="1"/>
          <p:nvPr/>
        </p:nvSpPr>
        <p:spPr>
          <a:xfrm>
            <a:off x="540271" y="598548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Kako lahko kombiniramo merila za segmentiranje?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8263" y="65615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Določanje ciljnega trga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314853" y="7569656"/>
            <a:ext cx="844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merila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612279" y="851505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r</a:t>
            </a:r>
            <a:r>
              <a:rPr lang="sl-SI" dirty="0" smtClean="0"/>
              <a:t>azlično kombiniramo</a:t>
            </a:r>
            <a:endParaRPr lang="sl-SI" dirty="0"/>
          </a:p>
        </p:txBody>
      </p:sp>
      <p:cxnSp>
        <p:nvCxnSpPr>
          <p:cNvPr id="10" name="Raven puščični povezovalnik 9"/>
          <p:cNvCxnSpPr/>
          <p:nvPr/>
        </p:nvCxnSpPr>
        <p:spPr>
          <a:xfrm>
            <a:off x="1692399" y="6930876"/>
            <a:ext cx="8531" cy="638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/>
          <p:cNvCxnSpPr/>
          <p:nvPr/>
        </p:nvCxnSpPr>
        <p:spPr>
          <a:xfrm>
            <a:off x="1692399" y="7948280"/>
            <a:ext cx="8531" cy="638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3996655" y="66428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Trg zobnih krem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3492599" y="7650956"/>
            <a:ext cx="345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mlade, aktivne in družabne moške</a:t>
            </a:r>
            <a:endParaRPr lang="sl-SI" dirty="0"/>
          </a:p>
        </p:txBody>
      </p:sp>
      <p:cxnSp>
        <p:nvCxnSpPr>
          <p:cNvPr id="15" name="Raven puščični povezovalnik 14"/>
          <p:cNvCxnSpPr/>
          <p:nvPr/>
        </p:nvCxnSpPr>
        <p:spPr>
          <a:xfrm>
            <a:off x="5220791" y="7012176"/>
            <a:ext cx="8531" cy="638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0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2279" y="235873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V katerih 3 korakih poteka segmentiranje trga?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1620391" y="1026220"/>
            <a:ext cx="47525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opazovanje kupcev (s tržnimi raziskavami)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188343" y="2756153"/>
            <a:ext cx="47525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blikovanje skupin kupcev (tržnih segmentov) po izbranih lastnostnih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1188343" y="4844385"/>
            <a:ext cx="47525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določanje značilnosti posamezne skupine kupcev</a:t>
            </a:r>
          </a:p>
          <a:p>
            <a:pPr algn="ctr"/>
            <a:r>
              <a:rPr lang="sl-SI" dirty="0" smtClean="0"/>
              <a:t>(profil tržnega segmenta)</a:t>
            </a:r>
            <a:endParaRPr lang="sl-SI" dirty="0"/>
          </a:p>
        </p:txBody>
      </p:sp>
      <p:cxnSp>
        <p:nvCxnSpPr>
          <p:cNvPr id="7" name="Raven puščični povezovalnik 6"/>
          <p:cNvCxnSpPr/>
          <p:nvPr/>
        </p:nvCxnSpPr>
        <p:spPr>
          <a:xfrm>
            <a:off x="3564607" y="1746300"/>
            <a:ext cx="0" cy="784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uščični povezovalnik 7"/>
          <p:cNvCxnSpPr/>
          <p:nvPr/>
        </p:nvCxnSpPr>
        <p:spPr>
          <a:xfrm>
            <a:off x="3564607" y="3698067"/>
            <a:ext cx="0" cy="784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764679" y="591347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O čem se mora odločiti tržnik, ko opredeli tržne segmente?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2484487" y="6519153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opredeli tržne segmente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2412479" y="7364665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dločiti obdelal celotni trg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324247" y="8361744"/>
            <a:ext cx="92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enotno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3140943" y="8371036"/>
            <a:ext cx="927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le delne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295671" y="8433752"/>
            <a:ext cx="201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oliko delnih trgov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612279" y="8010996"/>
            <a:ext cx="590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uščični povezovalnik 17"/>
          <p:cNvCxnSpPr/>
          <p:nvPr/>
        </p:nvCxnSpPr>
        <p:spPr>
          <a:xfrm>
            <a:off x="3636615" y="6866419"/>
            <a:ext cx="0" cy="498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/>
          <p:cNvCxnSpPr/>
          <p:nvPr/>
        </p:nvCxnSpPr>
        <p:spPr>
          <a:xfrm>
            <a:off x="612279" y="8010996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3708623" y="8010996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6516935" y="8010996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73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180231" y="677213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O čem se mora tržnik odločiti, ko opredeli tržne segmente?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80231" y="1469301"/>
            <a:ext cx="2304256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nediferencirano trženje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80231" y="3312661"/>
            <a:ext cx="23042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obdelal celotni trg enotno</a:t>
            </a:r>
          </a:p>
          <a:p>
            <a:pPr algn="ctr"/>
            <a:endParaRPr lang="sl-SI" dirty="0"/>
          </a:p>
        </p:txBody>
      </p:sp>
      <p:cxnSp>
        <p:nvCxnSpPr>
          <p:cNvPr id="9" name="Raven puščični povezovalnik 8"/>
          <p:cNvCxnSpPr>
            <a:stCxn id="6" idx="2"/>
          </p:cNvCxnSpPr>
          <p:nvPr/>
        </p:nvCxnSpPr>
        <p:spPr>
          <a:xfrm>
            <a:off x="1332359" y="2115632"/>
            <a:ext cx="0" cy="1197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612279" y="239098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tržnik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180231" y="5431482"/>
            <a:ext cx="23042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primerno za homogene izdelke, npr. vžigalice</a:t>
            </a:r>
            <a:endParaRPr lang="sl-SI" dirty="0"/>
          </a:p>
        </p:txBody>
      </p:sp>
      <p:cxnSp>
        <p:nvCxnSpPr>
          <p:cNvPr id="12" name="Raven puščični povezovalnik 11"/>
          <p:cNvCxnSpPr>
            <a:stCxn id="7" idx="2"/>
          </p:cNvCxnSpPr>
          <p:nvPr/>
        </p:nvCxnSpPr>
        <p:spPr>
          <a:xfrm>
            <a:off x="1332359" y="4235991"/>
            <a:ext cx="0" cy="1193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2628503" y="1469301"/>
            <a:ext cx="2304256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diferencirano trženje</a:t>
            </a:r>
          </a:p>
          <a:p>
            <a:pPr algn="ctr"/>
            <a:endParaRPr lang="sl-SI" dirty="0"/>
          </a:p>
        </p:txBody>
      </p:sp>
      <p:sp>
        <p:nvSpPr>
          <p:cNvPr id="14" name="PoljeZBesedilom 13">
            <a:hlinkClick r:id="rId2" action="ppaction://hlinksldjump"/>
          </p:cNvPr>
          <p:cNvSpPr txBox="1"/>
          <p:nvPr/>
        </p:nvSpPr>
        <p:spPr>
          <a:xfrm>
            <a:off x="2628503" y="3312661"/>
            <a:ext cx="230425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Obdela vseh delnih trgov</a:t>
            </a:r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cxnSp>
        <p:nvCxnSpPr>
          <p:cNvPr id="15" name="Raven puščični povezovalnik 14"/>
          <p:cNvCxnSpPr>
            <a:stCxn id="13" idx="2"/>
          </p:cNvCxnSpPr>
          <p:nvPr/>
        </p:nvCxnSpPr>
        <p:spPr>
          <a:xfrm>
            <a:off x="3780631" y="2115632"/>
            <a:ext cx="0" cy="1197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3060551" y="239098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tržnik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2628503" y="5431482"/>
            <a:ext cx="23042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dražji in poceni fotoaparati</a:t>
            </a:r>
          </a:p>
          <a:p>
            <a:pPr algn="ctr"/>
            <a:endParaRPr lang="sl-SI" dirty="0"/>
          </a:p>
        </p:txBody>
      </p:sp>
      <p:cxnSp>
        <p:nvCxnSpPr>
          <p:cNvPr id="18" name="Raven puščični povezovalnik 17"/>
          <p:cNvCxnSpPr>
            <a:stCxn id="14" idx="2"/>
          </p:cNvCxnSpPr>
          <p:nvPr/>
        </p:nvCxnSpPr>
        <p:spPr>
          <a:xfrm>
            <a:off x="3780631" y="4512990"/>
            <a:ext cx="0" cy="916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5076775" y="1469301"/>
            <a:ext cx="2304256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koncentrirano trženje</a:t>
            </a:r>
          </a:p>
          <a:p>
            <a:pPr algn="ctr"/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5076775" y="3312661"/>
            <a:ext cx="23042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 delnih trgov izbere nekaj ali celo en sam delni trg</a:t>
            </a:r>
            <a:endParaRPr lang="sl-SI" dirty="0"/>
          </a:p>
        </p:txBody>
      </p:sp>
      <p:cxnSp>
        <p:nvCxnSpPr>
          <p:cNvPr id="23" name="Raven puščični povezovalnik 22"/>
          <p:cNvCxnSpPr>
            <a:stCxn id="21" idx="2"/>
          </p:cNvCxnSpPr>
          <p:nvPr/>
        </p:nvCxnSpPr>
        <p:spPr>
          <a:xfrm>
            <a:off x="6228903" y="2115632"/>
            <a:ext cx="0" cy="1197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5508823" y="239098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tržnik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5076775" y="5431482"/>
            <a:ext cx="230425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športni avtomobili</a:t>
            </a:r>
          </a:p>
          <a:p>
            <a:pPr algn="ctr"/>
            <a:endParaRPr lang="sl-SI" dirty="0" smtClean="0"/>
          </a:p>
          <a:p>
            <a:pPr algn="ctr"/>
            <a:endParaRPr lang="sl-SI" dirty="0"/>
          </a:p>
        </p:txBody>
      </p:sp>
      <p:cxnSp>
        <p:nvCxnSpPr>
          <p:cNvPr id="26" name="Raven puščični povezovalnik 25"/>
          <p:cNvCxnSpPr>
            <a:stCxn id="22" idx="2"/>
          </p:cNvCxnSpPr>
          <p:nvPr/>
        </p:nvCxnSpPr>
        <p:spPr>
          <a:xfrm>
            <a:off x="6228903" y="4235991"/>
            <a:ext cx="0" cy="1193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2" descr="Rezultat iskanja slik za vžigalice"/>
          <p:cNvSpPr>
            <a:spLocks noChangeAspect="1" noChangeArrowheads="1"/>
          </p:cNvSpPr>
          <p:nvPr/>
        </p:nvSpPr>
        <p:spPr bwMode="auto">
          <a:xfrm>
            <a:off x="972319" y="9595172"/>
            <a:ext cx="648072" cy="64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87377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položaj (pozicija) izdelka oziroma blagovna znamka v porabnikovi zavesti?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6.4 TRŽNO POZICIONIRANJE</a:t>
            </a:r>
            <a:endParaRPr lang="sl-SI" sz="2400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1620391" y="1492548"/>
            <a:ext cx="42484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oložaj (pozicija) izdelka (blagovne znamke)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340471" y="2252097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porabnikovi</a:t>
            </a:r>
          </a:p>
          <a:p>
            <a:pPr algn="ctr"/>
            <a:r>
              <a:rPr lang="sl-SI" dirty="0" smtClean="0"/>
              <a:t>zavesti je</a:t>
            </a:r>
            <a:endParaRPr lang="sl-SI" dirty="0"/>
          </a:p>
        </p:txBody>
      </p:sp>
      <p:cxnSp>
        <p:nvCxnSpPr>
          <p:cNvPr id="9" name="Raven puščični povezovalnik 8"/>
          <p:cNvCxnSpPr>
            <a:stCxn id="2" idx="2"/>
          </p:cNvCxnSpPr>
          <p:nvPr/>
        </p:nvCxnSpPr>
        <p:spPr>
          <a:xfrm>
            <a:off x="3744627" y="1861880"/>
            <a:ext cx="0" cy="1612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3294577" y="3546500"/>
            <a:ext cx="9001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 skupek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684287" y="4617328"/>
            <a:ext cx="9001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zaznav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3312579" y="4617328"/>
            <a:ext cx="9001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vtisov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5688843" y="4617328"/>
            <a:ext cx="118813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občutkov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1188343" y="4194572"/>
            <a:ext cx="49685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188343" y="4194572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3780631" y="4194572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6156895" y="4194572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ven povezovalnik 29"/>
          <p:cNvCxnSpPr/>
          <p:nvPr/>
        </p:nvCxnSpPr>
        <p:spPr>
          <a:xfrm>
            <a:off x="3780631" y="3906540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2412479" y="5448885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poraja neki izdelek</a:t>
            </a:r>
            <a:endParaRPr lang="sl-SI" dirty="0"/>
          </a:p>
        </p:txBody>
      </p:sp>
      <p:cxnSp>
        <p:nvCxnSpPr>
          <p:cNvPr id="32" name="Raven puščični povezovalnik 31"/>
          <p:cNvCxnSpPr/>
          <p:nvPr/>
        </p:nvCxnSpPr>
        <p:spPr>
          <a:xfrm>
            <a:off x="3816635" y="5058668"/>
            <a:ext cx="0" cy="1612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1772791" y="6786860"/>
            <a:ext cx="424847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primerjavi s konkurenčnimi izdelki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468263" y="7436673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Kateri dejavniki vplivajo na </a:t>
            </a:r>
            <a:r>
              <a:rPr lang="sl-SI" dirty="0" err="1" smtClean="0"/>
              <a:t>oblikuvanje</a:t>
            </a:r>
            <a:r>
              <a:rPr lang="sl-SI" dirty="0" smtClean="0"/>
              <a:t> položaja (pozicija) izdelka oziroma blagovna znamka v porabnikovi zavesti?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108223" y="9308881"/>
            <a:ext cx="266429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položaj (pozicija) izdelka oziroma blagovne znamke</a:t>
            </a:r>
          </a:p>
        </p:txBody>
      </p:sp>
      <p:cxnSp>
        <p:nvCxnSpPr>
          <p:cNvPr id="44" name="Raven povezovalnik 43"/>
          <p:cNvCxnSpPr/>
          <p:nvPr/>
        </p:nvCxnSpPr>
        <p:spPr>
          <a:xfrm>
            <a:off x="4194677" y="10459268"/>
            <a:ext cx="3780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1515251" y="9945920"/>
            <a:ext cx="305746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o</a:t>
            </a:r>
            <a:r>
              <a:rPr lang="sl-SI" dirty="0" smtClean="0"/>
              <a:t>blikuje kot rezultat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4563718" y="8227020"/>
            <a:ext cx="289832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ačrtnega vplivanja s trženjskimi aktivnostmi podjetja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4563718" y="9441864"/>
            <a:ext cx="289832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izkušenj z izdelkom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4563718" y="10233952"/>
            <a:ext cx="289832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sporočilom od ust do ust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4212679" y="8659068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>
            <a:stCxn id="40" idx="3"/>
            <a:endCxn id="54" idx="1"/>
          </p:cNvCxnSpPr>
          <p:nvPr/>
        </p:nvCxnSpPr>
        <p:spPr>
          <a:xfrm flipV="1">
            <a:off x="2772519" y="9626530"/>
            <a:ext cx="1791199" cy="5517"/>
          </a:xfrm>
          <a:prstGeom prst="line">
            <a:avLst/>
          </a:prstGeom>
          <a:ln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4212679" y="8659068"/>
            <a:ext cx="3931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1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40271" y="37814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Iz katerega dela trženjske komunikacije lahko razberemo želeno pozicijo izdelka oziroma blagovne znamke?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1510943" y="2898428"/>
            <a:ext cx="446449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ozicijskih geslih (del celostne grafične podobe podjetja), </a:t>
            </a:r>
          </a:p>
          <a:p>
            <a:pPr algn="ctr"/>
            <a:r>
              <a:rPr lang="sl-SI" dirty="0" smtClean="0"/>
              <a:t>npr. Mercator – najboljši sosed)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052439" y="1242244"/>
            <a:ext cx="295232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želeno pozicijo izdelka oziroma blagovne znamke</a:t>
            </a:r>
            <a:endParaRPr lang="sl-SI" dirty="0"/>
          </a:p>
        </p:txBody>
      </p:sp>
      <p:cxnSp>
        <p:nvCxnSpPr>
          <p:cNvPr id="6" name="Raven puščični povezovalnik 5"/>
          <p:cNvCxnSpPr>
            <a:stCxn id="4" idx="2"/>
          </p:cNvCxnSpPr>
          <p:nvPr/>
        </p:nvCxnSpPr>
        <p:spPr>
          <a:xfrm>
            <a:off x="3528603" y="1888575"/>
            <a:ext cx="0" cy="10098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3636615" y="2178348"/>
            <a:ext cx="126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razberemo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540271" y="4196313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Na čem lahko temelji </a:t>
            </a:r>
            <a:r>
              <a:rPr lang="sl-SI" dirty="0" err="1" smtClean="0"/>
              <a:t>pozicioniranje</a:t>
            </a:r>
            <a:r>
              <a:rPr lang="sl-SI" dirty="0" smtClean="0"/>
              <a:t> izdelka ?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2268463" y="4844385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err="1" smtClean="0"/>
              <a:t>pozicioniranje</a:t>
            </a:r>
            <a:r>
              <a:rPr lang="sl-SI" dirty="0" smtClean="0"/>
              <a:t> izdelka</a:t>
            </a:r>
            <a:endParaRPr lang="sl-SI" dirty="0"/>
          </a:p>
        </p:txBody>
      </p:sp>
      <p:cxnSp>
        <p:nvCxnSpPr>
          <p:cNvPr id="11" name="Raven puščični povezovalnik 10"/>
          <p:cNvCxnSpPr/>
          <p:nvPr/>
        </p:nvCxnSpPr>
        <p:spPr>
          <a:xfrm>
            <a:off x="3708623" y="5202684"/>
            <a:ext cx="0" cy="353013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3744627" y="5492457"/>
            <a:ext cx="126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temelji</a:t>
            </a:r>
            <a:endParaRPr lang="sl-SI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180231" y="6210796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252239" y="7425640"/>
            <a:ext cx="327636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posebnih lastnostih izdelka (trajen, zanesljiv, eleganten …)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3960651" y="7434932"/>
            <a:ext cx="3276364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oristih, ki jih izdelek prinaša (občutek zadovoljstva, rešitev problema …)</a:t>
            </a:r>
            <a:endParaRPr lang="sl-SI" dirty="0"/>
          </a:p>
        </p:txBody>
      </p:sp>
      <p:cxnSp>
        <p:nvCxnSpPr>
          <p:cNvPr id="17" name="Raven puščični povezovalnik 16"/>
          <p:cNvCxnSpPr/>
          <p:nvPr/>
        </p:nvCxnSpPr>
        <p:spPr>
          <a:xfrm>
            <a:off x="2052439" y="6210796"/>
            <a:ext cx="0" cy="121484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uščični povezovalnik 19"/>
          <p:cNvCxnSpPr/>
          <p:nvPr/>
        </p:nvCxnSpPr>
        <p:spPr>
          <a:xfrm>
            <a:off x="5508823" y="6210796"/>
            <a:ext cx="0" cy="121484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2304467" y="8732817"/>
            <a:ext cx="327636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primernosti za določen tržni segment (generacija </a:t>
            </a:r>
            <a:r>
              <a:rPr lang="sl-SI" dirty="0" err="1" smtClean="0"/>
              <a:t>Pepsi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72219" y="9524905"/>
            <a:ext cx="327636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osnovi cene (poceni, drag, cenen …)</a:t>
            </a:r>
            <a:endParaRPr lang="sl-SI" dirty="0"/>
          </a:p>
        </p:txBody>
      </p:sp>
      <p:cxnSp>
        <p:nvCxnSpPr>
          <p:cNvPr id="26" name="Raven puščični povezovalnik 25"/>
          <p:cNvCxnSpPr/>
          <p:nvPr/>
        </p:nvCxnSpPr>
        <p:spPr>
          <a:xfrm>
            <a:off x="180231" y="6210796"/>
            <a:ext cx="0" cy="331410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4176675" y="9523164"/>
            <a:ext cx="327636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razlikovanje v kategoriji izdelkov (guma brez zračnice)</a:t>
            </a:r>
            <a:endParaRPr lang="sl-SI" dirty="0"/>
          </a:p>
        </p:txBody>
      </p:sp>
      <p:cxnSp>
        <p:nvCxnSpPr>
          <p:cNvPr id="30" name="Raven puščični povezovalnik 29"/>
          <p:cNvCxnSpPr/>
          <p:nvPr/>
        </p:nvCxnSpPr>
        <p:spPr>
          <a:xfrm>
            <a:off x="7453039" y="6210796"/>
            <a:ext cx="0" cy="331410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41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d t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39" y="2898428"/>
            <a:ext cx="695561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26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3"/>
          <a:stretch/>
        </p:blipFill>
        <p:spPr>
          <a:xfrm>
            <a:off x="234132" y="76064"/>
            <a:ext cx="7092999" cy="5670947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5864808"/>
            <a:ext cx="633670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46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27163" t="50000" r="45905" b="12201"/>
          <a:stretch/>
        </p:blipFill>
        <p:spPr>
          <a:xfrm>
            <a:off x="324247" y="90116"/>
            <a:ext cx="6840760" cy="5400600"/>
          </a:xfrm>
          <a:prstGeom prst="rect">
            <a:avLst/>
          </a:prstGeom>
        </p:spPr>
      </p:pic>
      <p:pic>
        <p:nvPicPr>
          <p:cNvPr id="1026" name="Picture 2" descr="https://tokyobling.files.wordpress.com/2010/03/fanta_white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10421" r="37630" b="10950"/>
          <a:stretch/>
        </p:blipFill>
        <p:spPr bwMode="auto">
          <a:xfrm>
            <a:off x="1332359" y="5207827"/>
            <a:ext cx="4496596" cy="533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075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3607</TotalTime>
  <Words>454</Words>
  <Application>Microsoft Office PowerPoint</Application>
  <PresentationFormat>Po meri</PresentationFormat>
  <Paragraphs>88</Paragraphs>
  <Slides>10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</cp:lastModifiedBy>
  <cp:revision>414</cp:revision>
  <cp:lastPrinted>2015-04-05T08:16:31Z</cp:lastPrinted>
  <dcterms:created xsi:type="dcterms:W3CDTF">2014-09-07T06:32:34Z</dcterms:created>
  <dcterms:modified xsi:type="dcterms:W3CDTF">2015-04-06T12:17:40Z</dcterms:modified>
</cp:coreProperties>
</file>