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63" r:id="rId3"/>
    <p:sldId id="266" r:id="rId4"/>
    <p:sldId id="264" r:id="rId5"/>
    <p:sldId id="265" r:id="rId6"/>
    <p:sldId id="267" r:id="rId7"/>
    <p:sldId id="268" r:id="rId8"/>
    <p:sldId id="269" r:id="rId9"/>
    <p:sldId id="270" r:id="rId10"/>
  </p:sldIdLst>
  <p:sldSz cx="7561263" cy="10693400"/>
  <p:notesSz cx="6669088" cy="992822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z" initials="J" lastIdx="1" clrIdx="0">
    <p:extLst>
      <p:ext uri="{19B8F6BF-5375-455C-9EA6-DF929625EA0E}">
        <p15:presenceInfo xmlns:p15="http://schemas.microsoft.com/office/powerpoint/2012/main" userId="Jane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4660"/>
  </p:normalViewPr>
  <p:slideViewPr>
    <p:cSldViewPr>
      <p:cViewPr varScale="1">
        <p:scale>
          <a:sx n="54" d="100"/>
          <a:sy n="54" d="100"/>
        </p:scale>
        <p:origin x="2376" y="8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20F0-366D-47DA-BA04-798C868BFDC0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019300" y="744538"/>
            <a:ext cx="26304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6991-769A-48AC-9C9C-00067F04831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588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4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52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08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73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8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354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9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858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479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61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3ACB-DEC5-4264-B998-DBACDC9FF53C}" type="datetimeFigureOut">
              <a:rPr lang="sl-SI" smtClean="0"/>
              <a:t>27.8.2015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C35-B67E-475D-B5D2-A5BE2D4FD15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19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ol.net/avtomoto/novice/2014/05/tipicni_slovenski_avtomobil_ford.aspx?hide_hf=1&amp;mob=1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618024" y="306140"/>
            <a:ext cx="273055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546016" y="882204"/>
            <a:ext cx="64058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l-SI" dirty="0" smtClean="0"/>
              <a:t>Kako lahko podjetje dolgoročno uresničuje svoje cilje?</a:t>
            </a:r>
            <a:endParaRPr lang="sl-SI" dirty="0"/>
          </a:p>
          <a:p>
            <a:r>
              <a:rPr lang="sl-SI" dirty="0" smtClean="0"/>
              <a:t>Kaj </a:t>
            </a:r>
            <a:r>
              <a:rPr lang="sl-SI" dirty="0" smtClean="0"/>
              <a:t>mora podjetje </a:t>
            </a:r>
            <a:r>
              <a:rPr lang="sl-SI" dirty="0" smtClean="0"/>
              <a:t>poznati, da bi </a:t>
            </a:r>
            <a:r>
              <a:rPr lang="sl-SI" dirty="0" smtClean="0"/>
              <a:t>zadovoljil </a:t>
            </a:r>
            <a:r>
              <a:rPr lang="sl-SI" dirty="0" smtClean="0"/>
              <a:t>porabnike?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2271335" y="160228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Podjetje</a:t>
            </a:r>
            <a:endParaRPr lang="sl-SI" dirty="0"/>
          </a:p>
        </p:txBody>
      </p:sp>
      <p:cxnSp>
        <p:nvCxnSpPr>
          <p:cNvPr id="19" name="Raven povezovalnik 18"/>
          <p:cNvCxnSpPr/>
          <p:nvPr/>
        </p:nvCxnSpPr>
        <p:spPr>
          <a:xfrm>
            <a:off x="3882269" y="1971616"/>
            <a:ext cx="2788" cy="102448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612279" y="30614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 smtClean="0">
                <a:hlinkClick r:id="rId2"/>
              </a:rPr>
              <a:t>6.2 RAZISKAVA TRGA</a:t>
            </a:r>
            <a:r>
              <a:rPr lang="sl-SI" sz="2400" dirty="0" smtClean="0"/>
              <a:t> </a:t>
            </a:r>
            <a:endParaRPr lang="sl-SI" sz="2400" dirty="0"/>
          </a:p>
        </p:txBody>
      </p: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2376475" y="2996096"/>
            <a:ext cx="29163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zadovoljiti porabnike</a:t>
            </a:r>
            <a:endParaRPr lang="sl-SI" dirty="0"/>
          </a:p>
        </p:txBody>
      </p:sp>
      <p:sp>
        <p:nvSpPr>
          <p:cNvPr id="73" name="PoljeZBesedilom 72"/>
          <p:cNvSpPr txBox="1"/>
          <p:nvPr/>
        </p:nvSpPr>
        <p:spPr>
          <a:xfrm>
            <a:off x="252239" y="6171916"/>
            <a:ext cx="6912768" cy="372897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k</a:t>
            </a:r>
            <a:r>
              <a:rPr lang="sl-SI" dirty="0" smtClean="0"/>
              <a:t>akovostna tržna raziskava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3924647" y="5392685"/>
            <a:ext cx="0" cy="779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oljeZBesedilom 90"/>
          <p:cNvSpPr txBox="1"/>
          <p:nvPr/>
        </p:nvSpPr>
        <p:spPr>
          <a:xfrm>
            <a:off x="3996655" y="2152325"/>
            <a:ext cx="2688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</a:t>
            </a:r>
            <a:r>
              <a:rPr lang="sl-SI" dirty="0" smtClean="0"/>
              <a:t>olgoročno uresničuje svoje cilje</a:t>
            </a:r>
            <a:endParaRPr lang="sl-SI" dirty="0"/>
          </a:p>
        </p:txBody>
      </p:sp>
      <p:sp>
        <p:nvSpPr>
          <p:cNvPr id="93" name="PoljeZBesedilom 92"/>
          <p:cNvSpPr txBox="1"/>
          <p:nvPr/>
        </p:nvSpPr>
        <p:spPr>
          <a:xfrm>
            <a:off x="393404" y="4440263"/>
            <a:ext cx="154817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potrebe, želje</a:t>
            </a:r>
            <a:endParaRPr lang="sl-SI" dirty="0"/>
          </a:p>
        </p:txBody>
      </p:sp>
      <p:sp>
        <p:nvSpPr>
          <p:cNvPr id="94" name="PoljeZBesedilom 93"/>
          <p:cNvSpPr txBox="1"/>
          <p:nvPr/>
        </p:nvSpPr>
        <p:spPr>
          <a:xfrm>
            <a:off x="3564607" y="4447289"/>
            <a:ext cx="79208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okuse</a:t>
            </a:r>
            <a:endParaRPr lang="sl-SI" dirty="0"/>
          </a:p>
        </p:txBody>
      </p:sp>
      <p:sp>
        <p:nvSpPr>
          <p:cNvPr id="95" name="PoljeZBesedilom 94"/>
          <p:cNvSpPr txBox="1"/>
          <p:nvPr/>
        </p:nvSpPr>
        <p:spPr>
          <a:xfrm>
            <a:off x="5904867" y="4447289"/>
            <a:ext cx="118813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avade …</a:t>
            </a:r>
            <a:endParaRPr lang="sl-SI" dirty="0"/>
          </a:p>
        </p:txBody>
      </p:sp>
      <p:cxnSp>
        <p:nvCxnSpPr>
          <p:cNvPr id="96" name="Raven povezovalnik 95"/>
          <p:cNvCxnSpPr/>
          <p:nvPr/>
        </p:nvCxnSpPr>
        <p:spPr>
          <a:xfrm flipV="1">
            <a:off x="3901336" y="3376461"/>
            <a:ext cx="0" cy="72008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Raven povezovalnik 97"/>
          <p:cNvCxnSpPr/>
          <p:nvPr/>
        </p:nvCxnSpPr>
        <p:spPr>
          <a:xfrm>
            <a:off x="1052711" y="4096541"/>
            <a:ext cx="54726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ven povezovalnik 99"/>
          <p:cNvCxnSpPr/>
          <p:nvPr/>
        </p:nvCxnSpPr>
        <p:spPr>
          <a:xfrm flipH="1" flipV="1">
            <a:off x="6512692" y="4075241"/>
            <a:ext cx="2864" cy="37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aven povezovalnik 100"/>
          <p:cNvCxnSpPr/>
          <p:nvPr/>
        </p:nvCxnSpPr>
        <p:spPr>
          <a:xfrm flipV="1">
            <a:off x="1044327" y="4096541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PoljeZBesedilom 112"/>
          <p:cNvSpPr txBox="1"/>
          <p:nvPr/>
        </p:nvSpPr>
        <p:spPr>
          <a:xfrm>
            <a:off x="4068663" y="3511185"/>
            <a:ext cx="2688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poznati</a:t>
            </a:r>
            <a:endParaRPr lang="sl-SI" dirty="0"/>
          </a:p>
        </p:txBody>
      </p:sp>
      <p:cxnSp>
        <p:nvCxnSpPr>
          <p:cNvPr id="116" name="Raven povezovalnik 115"/>
          <p:cNvCxnSpPr/>
          <p:nvPr/>
        </p:nvCxnSpPr>
        <p:spPr>
          <a:xfrm>
            <a:off x="1044327" y="5392685"/>
            <a:ext cx="5468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Raven povezovalnik 119"/>
          <p:cNvCxnSpPr/>
          <p:nvPr/>
        </p:nvCxnSpPr>
        <p:spPr>
          <a:xfrm flipV="1">
            <a:off x="1044327" y="4770636"/>
            <a:ext cx="0" cy="57606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PoljeZBesedilom 128"/>
          <p:cNvSpPr txBox="1"/>
          <p:nvPr/>
        </p:nvSpPr>
        <p:spPr>
          <a:xfrm>
            <a:off x="4068663" y="5464693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</a:t>
            </a:r>
            <a:r>
              <a:rPr lang="sl-SI" dirty="0" smtClean="0"/>
              <a:t>ajzanesljivejše informacije dobimo</a:t>
            </a:r>
            <a:endParaRPr lang="sl-SI" dirty="0"/>
          </a:p>
        </p:txBody>
      </p:sp>
      <p:cxnSp>
        <p:nvCxnSpPr>
          <p:cNvPr id="133" name="Raven povezovalnik 132"/>
          <p:cNvCxnSpPr/>
          <p:nvPr/>
        </p:nvCxnSpPr>
        <p:spPr>
          <a:xfrm flipV="1">
            <a:off x="3924647" y="4816621"/>
            <a:ext cx="0" cy="57606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Raven povezovalnik 133"/>
          <p:cNvCxnSpPr/>
          <p:nvPr/>
        </p:nvCxnSpPr>
        <p:spPr>
          <a:xfrm flipV="1">
            <a:off x="6444927" y="4816621"/>
            <a:ext cx="0" cy="57606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Raven povezovalnik 137"/>
          <p:cNvCxnSpPr/>
          <p:nvPr/>
        </p:nvCxnSpPr>
        <p:spPr>
          <a:xfrm flipH="1" flipV="1">
            <a:off x="3906000" y="4096541"/>
            <a:ext cx="2864" cy="37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PoljeZBesedilom 138"/>
          <p:cNvSpPr txBox="1"/>
          <p:nvPr/>
        </p:nvSpPr>
        <p:spPr>
          <a:xfrm>
            <a:off x="252239" y="664284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2. </a:t>
            </a:r>
            <a:r>
              <a:rPr lang="sl-SI" dirty="0" smtClean="0"/>
              <a:t>Katere so faze tržne raziskave? </a:t>
            </a:r>
            <a:endParaRPr lang="sl-SI" dirty="0" smtClean="0"/>
          </a:p>
        </p:txBody>
      </p:sp>
      <p:sp>
        <p:nvSpPr>
          <p:cNvPr id="140" name="PoljeZBesedilom 139"/>
          <p:cNvSpPr txBox="1"/>
          <p:nvPr/>
        </p:nvSpPr>
        <p:spPr>
          <a:xfrm>
            <a:off x="2196455" y="7074892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Tržno raziskavo</a:t>
            </a:r>
            <a:endParaRPr lang="sl-SI" dirty="0"/>
          </a:p>
        </p:txBody>
      </p:sp>
      <p:sp>
        <p:nvSpPr>
          <p:cNvPr id="141" name="PoljeZBesedilom 140"/>
          <p:cNvSpPr txBox="1"/>
          <p:nvPr/>
        </p:nvSpPr>
        <p:spPr>
          <a:xfrm>
            <a:off x="96192" y="8587060"/>
            <a:ext cx="154817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načrtovanje</a:t>
            </a:r>
            <a:endParaRPr lang="sl-SI" dirty="0"/>
          </a:p>
        </p:txBody>
      </p:sp>
      <p:sp>
        <p:nvSpPr>
          <p:cNvPr id="142" name="PoljeZBesedilom 141"/>
          <p:cNvSpPr txBox="1"/>
          <p:nvPr/>
        </p:nvSpPr>
        <p:spPr>
          <a:xfrm>
            <a:off x="1692399" y="8577768"/>
            <a:ext cx="255913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zbiranje tržnih informacij</a:t>
            </a:r>
            <a:endParaRPr lang="sl-SI" dirty="0"/>
          </a:p>
        </p:txBody>
      </p:sp>
      <p:sp>
        <p:nvSpPr>
          <p:cNvPr id="143" name="PoljeZBesedilom 142"/>
          <p:cNvSpPr txBox="1"/>
          <p:nvPr/>
        </p:nvSpPr>
        <p:spPr>
          <a:xfrm>
            <a:off x="4428703" y="8577768"/>
            <a:ext cx="295232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analiziranje tržnih informacij</a:t>
            </a:r>
            <a:endParaRPr lang="sl-SI" dirty="0"/>
          </a:p>
        </p:txBody>
      </p:sp>
      <p:cxnSp>
        <p:nvCxnSpPr>
          <p:cNvPr id="145" name="Raven povezovalnik 144"/>
          <p:cNvCxnSpPr/>
          <p:nvPr/>
        </p:nvCxnSpPr>
        <p:spPr>
          <a:xfrm>
            <a:off x="3636615" y="7444224"/>
            <a:ext cx="0" cy="854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Raven povezovalnik 146"/>
          <p:cNvCxnSpPr/>
          <p:nvPr/>
        </p:nvCxnSpPr>
        <p:spPr>
          <a:xfrm>
            <a:off x="1052711" y="8299028"/>
            <a:ext cx="48521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PoljeZBesedilom 148"/>
          <p:cNvSpPr txBox="1"/>
          <p:nvPr/>
        </p:nvSpPr>
        <p:spPr>
          <a:xfrm>
            <a:off x="3780631" y="7650956"/>
            <a:ext cx="3021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sistematično in znanstveno</a:t>
            </a:r>
            <a:endParaRPr lang="sl-SI" dirty="0"/>
          </a:p>
        </p:txBody>
      </p:sp>
      <p:cxnSp>
        <p:nvCxnSpPr>
          <p:cNvPr id="151" name="Raven povezovalnik 150"/>
          <p:cNvCxnSpPr/>
          <p:nvPr/>
        </p:nvCxnSpPr>
        <p:spPr>
          <a:xfrm flipV="1">
            <a:off x="1044327" y="8236312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Raven povezovalnik 151"/>
          <p:cNvCxnSpPr/>
          <p:nvPr/>
        </p:nvCxnSpPr>
        <p:spPr>
          <a:xfrm flipV="1">
            <a:off x="3636615" y="829902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Raven povezovalnik 152"/>
          <p:cNvCxnSpPr/>
          <p:nvPr/>
        </p:nvCxnSpPr>
        <p:spPr>
          <a:xfrm flipV="1">
            <a:off x="5868863" y="829902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PoljeZBesedilom 153"/>
          <p:cNvSpPr txBox="1"/>
          <p:nvPr/>
        </p:nvSpPr>
        <p:spPr>
          <a:xfrm>
            <a:off x="3060552" y="9297848"/>
            <a:ext cx="223224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poročanje o rezultatih</a:t>
            </a:r>
            <a:endParaRPr lang="sl-SI" dirty="0"/>
          </a:p>
        </p:txBody>
      </p:sp>
      <p:cxnSp>
        <p:nvCxnSpPr>
          <p:cNvPr id="155" name="Raven povezovalnik 154"/>
          <p:cNvCxnSpPr/>
          <p:nvPr/>
        </p:nvCxnSpPr>
        <p:spPr>
          <a:xfrm>
            <a:off x="4356695" y="8299028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PoljeZBesedilom 138"/>
          <p:cNvSpPr txBox="1"/>
          <p:nvPr/>
        </p:nvSpPr>
        <p:spPr>
          <a:xfrm>
            <a:off x="96192" y="306140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3. </a:t>
            </a:r>
            <a:r>
              <a:rPr lang="sl-SI" dirty="0" smtClean="0"/>
              <a:t>Kje se izvaja tržna raziskava? </a:t>
            </a:r>
          </a:p>
        </p:txBody>
      </p:sp>
      <p:sp>
        <p:nvSpPr>
          <p:cNvPr id="140" name="PoljeZBesedilom 139"/>
          <p:cNvSpPr txBox="1"/>
          <p:nvPr/>
        </p:nvSpPr>
        <p:spPr>
          <a:xfrm>
            <a:off x="2280494" y="954212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Tržna raziskava</a:t>
            </a:r>
            <a:endParaRPr lang="sl-SI" dirty="0"/>
          </a:p>
        </p:txBody>
      </p:sp>
      <p:sp>
        <p:nvSpPr>
          <p:cNvPr id="141" name="PoljeZBesedilom 140"/>
          <p:cNvSpPr txBox="1"/>
          <p:nvPr/>
        </p:nvSpPr>
        <p:spPr>
          <a:xfrm>
            <a:off x="180231" y="2466380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podjetju (lastnem oddelku za trženjske raziskave)</a:t>
            </a:r>
            <a:endParaRPr lang="sl-SI" dirty="0"/>
          </a:p>
        </p:txBody>
      </p:sp>
      <p:sp>
        <p:nvSpPr>
          <p:cNvPr id="142" name="PoljeZBesedilom 141"/>
          <p:cNvSpPr txBox="1"/>
          <p:nvPr/>
        </p:nvSpPr>
        <p:spPr>
          <a:xfrm>
            <a:off x="4533864" y="2457088"/>
            <a:ext cx="255913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specializiranih ustanovah za tržne raziskave</a:t>
            </a:r>
            <a:endParaRPr lang="sl-SI" dirty="0"/>
          </a:p>
        </p:txBody>
      </p:sp>
      <p:cxnSp>
        <p:nvCxnSpPr>
          <p:cNvPr id="145" name="Raven povezovalnik 144"/>
          <p:cNvCxnSpPr/>
          <p:nvPr/>
        </p:nvCxnSpPr>
        <p:spPr>
          <a:xfrm>
            <a:off x="3720654" y="1323544"/>
            <a:ext cx="0" cy="854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Raven povezovalnik 146"/>
          <p:cNvCxnSpPr/>
          <p:nvPr/>
        </p:nvCxnSpPr>
        <p:spPr>
          <a:xfrm>
            <a:off x="1136750" y="2178348"/>
            <a:ext cx="46766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PoljeZBesedilom 148"/>
          <p:cNvSpPr txBox="1"/>
          <p:nvPr/>
        </p:nvSpPr>
        <p:spPr>
          <a:xfrm>
            <a:off x="3864670" y="1530276"/>
            <a:ext cx="78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izvaja</a:t>
            </a:r>
            <a:endParaRPr lang="sl-SI" dirty="0"/>
          </a:p>
        </p:txBody>
      </p:sp>
      <p:cxnSp>
        <p:nvCxnSpPr>
          <p:cNvPr id="151" name="Raven povezovalnik 150"/>
          <p:cNvCxnSpPr/>
          <p:nvPr/>
        </p:nvCxnSpPr>
        <p:spPr>
          <a:xfrm flipV="1">
            <a:off x="1128366" y="2115632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ven povezovalnik 38"/>
          <p:cNvCxnSpPr/>
          <p:nvPr/>
        </p:nvCxnSpPr>
        <p:spPr>
          <a:xfrm flipV="1">
            <a:off x="5796855" y="2178348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248592" y="3825240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4. </a:t>
            </a:r>
            <a:r>
              <a:rPr lang="sl-SI" dirty="0" smtClean="0"/>
              <a:t>Katere </a:t>
            </a:r>
            <a:r>
              <a:rPr lang="sl-SI" dirty="0" smtClean="0"/>
              <a:t>postopke </a:t>
            </a:r>
            <a:r>
              <a:rPr lang="sl-SI" dirty="0" smtClean="0"/>
              <a:t>izvajamo pri raziskavi trga? </a:t>
            </a:r>
          </a:p>
        </p:txBody>
      </p:sp>
      <p:sp>
        <p:nvSpPr>
          <p:cNvPr id="42" name="PoljeZBesedilom 41"/>
          <p:cNvSpPr txBox="1"/>
          <p:nvPr/>
        </p:nvSpPr>
        <p:spPr>
          <a:xfrm>
            <a:off x="2268463" y="4338588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 raziskavo trga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332631" y="5492457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analiziramo in opazujemo trg (</a:t>
            </a:r>
            <a:r>
              <a:rPr lang="sl-SI" b="1" dirty="0" smtClean="0">
                <a:solidFill>
                  <a:srgbClr val="FF0000"/>
                </a:solidFill>
              </a:rPr>
              <a:t>diagnoza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44" name="PoljeZBesedilom 43"/>
          <p:cNvSpPr txBox="1"/>
          <p:nvPr/>
        </p:nvSpPr>
        <p:spPr>
          <a:xfrm>
            <a:off x="4284687" y="5490716"/>
            <a:ext cx="2880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poskušamo napovedati njegovo razvoj (</a:t>
            </a:r>
            <a:r>
              <a:rPr lang="sl-SI" b="1" dirty="0" smtClean="0">
                <a:solidFill>
                  <a:srgbClr val="FF0000"/>
                </a:solidFill>
              </a:rPr>
              <a:t>prognoza</a:t>
            </a:r>
            <a:r>
              <a:rPr lang="sl-SI" dirty="0" smtClean="0"/>
              <a:t>)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873054" y="4717212"/>
            <a:ext cx="0" cy="26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1289150" y="4986660"/>
            <a:ext cx="46766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 flipV="1">
            <a:off x="1280766" y="498666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 flipV="1">
            <a:off x="5949255" y="498666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 flipV="1">
            <a:off x="612279" y="6138788"/>
            <a:ext cx="0" cy="1225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324247" y="7364665"/>
            <a:ext cx="15121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določenem trenutku</a:t>
            </a:r>
            <a:endParaRPr lang="sl-SI" dirty="0"/>
          </a:p>
        </p:txBody>
      </p:sp>
      <p:sp>
        <p:nvSpPr>
          <p:cNvPr id="54" name="PoljeZBesedilom 53"/>
          <p:cNvSpPr txBox="1"/>
          <p:nvPr/>
        </p:nvSpPr>
        <p:spPr>
          <a:xfrm>
            <a:off x="684287" y="6500569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 analizi trga zbiramo podatke</a:t>
            </a:r>
            <a:endParaRPr lang="sl-SI" dirty="0"/>
          </a:p>
        </p:txBody>
      </p:sp>
      <p:cxnSp>
        <p:nvCxnSpPr>
          <p:cNvPr id="56" name="Raven povezovalnik 55"/>
          <p:cNvCxnSpPr/>
          <p:nvPr/>
        </p:nvCxnSpPr>
        <p:spPr>
          <a:xfrm flipV="1">
            <a:off x="2988543" y="6138788"/>
            <a:ext cx="0" cy="1225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3060551" y="649882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 opazovanju trga zbiramo podatke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2196455" y="7362924"/>
            <a:ext cx="15121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daljšem obdobju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9555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96192" y="306140"/>
            <a:ext cx="6768752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5. </a:t>
            </a:r>
            <a:r>
              <a:rPr lang="sl-SI" dirty="0" smtClean="0"/>
              <a:t>Kakšne so značilnosti metod raziskave trga?</a:t>
            </a:r>
          </a:p>
          <a:p>
            <a:r>
              <a:rPr lang="sl-SI" dirty="0" smtClean="0"/>
              <a:t>Kakšna </a:t>
            </a:r>
            <a:r>
              <a:rPr lang="sl-SI" dirty="0"/>
              <a:t>je razlika med primarno in sekundarno raziskavo trga</a:t>
            </a:r>
            <a:r>
              <a:rPr lang="sl-SI" dirty="0" smtClean="0"/>
              <a:t>?</a:t>
            </a:r>
          </a:p>
          <a:p>
            <a:r>
              <a:rPr lang="sl-SI" dirty="0" smtClean="0"/>
              <a:t>Katera so primarna poizvedovanja?</a:t>
            </a:r>
          </a:p>
          <a:p>
            <a:r>
              <a:rPr lang="sl-SI" dirty="0" smtClean="0"/>
              <a:t>Katere so metode enkratnega oziroma stalnega poizvedovanja? </a:t>
            </a:r>
          </a:p>
          <a:p>
            <a:r>
              <a:rPr lang="sl-SI" dirty="0" smtClean="0"/>
              <a:t>Katere podatke uporabljamo pri sekundarni raziskavi?</a:t>
            </a:r>
            <a:endParaRPr lang="sl-SI" dirty="0"/>
          </a:p>
          <a:p>
            <a:endParaRPr lang="sl-SI" dirty="0" smtClean="0"/>
          </a:p>
        </p:txBody>
      </p:sp>
      <p:sp>
        <p:nvSpPr>
          <p:cNvPr id="4" name="PoljeZBesedilom 3"/>
          <p:cNvSpPr txBox="1"/>
          <p:nvPr/>
        </p:nvSpPr>
        <p:spPr>
          <a:xfrm>
            <a:off x="2484487" y="215976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Metode raziskave trga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24247" y="3033152"/>
            <a:ext cx="345638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rimarna raziskava je raziskava na terenu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3996655" y="3025081"/>
            <a:ext cx="324036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sekundarna raziskava uporabimo že veljavne podatke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345579" y="4264839"/>
            <a:ext cx="345638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odatke za raziskavo trga pridobimo namensko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3996655" y="4259029"/>
            <a:ext cx="345638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npr. gibanje prebivalstva, gibanje dohodkov …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1332359" y="2673112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332359" y="267311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povezovalnik 12"/>
          <p:cNvCxnSpPr/>
          <p:nvPr/>
        </p:nvCxnSpPr>
        <p:spPr>
          <a:xfrm>
            <a:off x="6012879" y="267311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3492599" y="2447796"/>
            <a:ext cx="0" cy="2253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/>
          <p:nvPr/>
        </p:nvCxnSpPr>
        <p:spPr>
          <a:xfrm>
            <a:off x="1404367" y="3681224"/>
            <a:ext cx="0" cy="577805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ovezovalnik 17"/>
          <p:cNvCxnSpPr/>
          <p:nvPr/>
        </p:nvCxnSpPr>
        <p:spPr>
          <a:xfrm>
            <a:off x="6012879" y="3681224"/>
            <a:ext cx="0" cy="577805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jeZBesedilom 21"/>
          <p:cNvSpPr txBox="1"/>
          <p:nvPr/>
        </p:nvSpPr>
        <p:spPr>
          <a:xfrm>
            <a:off x="3564607" y="5267141"/>
            <a:ext cx="18722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uporaba notranjih podatkov</a:t>
            </a:r>
            <a:endParaRPr lang="sl-SI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5508823" y="5267141"/>
            <a:ext cx="194421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uporaba zunanjih podatkov</a:t>
            </a:r>
            <a:endParaRPr lang="sl-SI" dirty="0"/>
          </a:p>
        </p:txBody>
      </p:sp>
      <p:cxnSp>
        <p:nvCxnSpPr>
          <p:cNvPr id="25" name="Raven povezovalnik 24"/>
          <p:cNvCxnSpPr/>
          <p:nvPr/>
        </p:nvCxnSpPr>
        <p:spPr>
          <a:xfrm>
            <a:off x="4428703" y="504937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4428703" y="5049376"/>
            <a:ext cx="0" cy="217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6660951" y="5049376"/>
            <a:ext cx="0" cy="217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 flipV="1">
            <a:off x="5508823" y="490536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/>
          <p:cNvSpPr txBox="1"/>
          <p:nvPr/>
        </p:nvSpPr>
        <p:spPr>
          <a:xfrm>
            <a:off x="180231" y="5267141"/>
            <a:ext cx="158417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e</a:t>
            </a:r>
            <a:r>
              <a:rPr lang="sl-SI" dirty="0" smtClean="0"/>
              <a:t>nkratno poizvedovanje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1836415" y="5265400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stalno</a:t>
            </a:r>
          </a:p>
          <a:p>
            <a:r>
              <a:rPr lang="sl-SI" dirty="0" smtClean="0"/>
              <a:t>poizvedovanje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972319" y="5047635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972319" y="5047635"/>
            <a:ext cx="0" cy="217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ven povezovalnik 35"/>
          <p:cNvCxnSpPr/>
          <p:nvPr/>
        </p:nvCxnSpPr>
        <p:spPr>
          <a:xfrm>
            <a:off x="2628503" y="5047635"/>
            <a:ext cx="0" cy="217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 flipV="1">
            <a:off x="1764407" y="4903619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jeZBesedilom 37"/>
          <p:cNvSpPr txBox="1"/>
          <p:nvPr/>
        </p:nvSpPr>
        <p:spPr>
          <a:xfrm>
            <a:off x="396255" y="6203245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anketiranje</a:t>
            </a:r>
            <a:endParaRPr lang="sl-SI" dirty="0"/>
          </a:p>
        </p:txBody>
      </p:sp>
      <p:sp>
        <p:nvSpPr>
          <p:cNvPr id="39" name="PoljeZBesedilom 38"/>
          <p:cNvSpPr txBox="1"/>
          <p:nvPr/>
        </p:nvSpPr>
        <p:spPr>
          <a:xfrm>
            <a:off x="396255" y="7065600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opazovanje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396255" y="7857688"/>
            <a:ext cx="1368152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poskus</a:t>
            </a:r>
            <a:endParaRPr lang="sl-SI" dirty="0"/>
          </a:p>
        </p:txBody>
      </p:sp>
      <p:cxnSp>
        <p:nvCxnSpPr>
          <p:cNvPr id="47" name="Raven povezovalnik 46"/>
          <p:cNvCxnSpPr/>
          <p:nvPr/>
        </p:nvCxnSpPr>
        <p:spPr>
          <a:xfrm flipV="1">
            <a:off x="180231" y="7433191"/>
            <a:ext cx="7996" cy="1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188227" y="6354812"/>
            <a:ext cx="208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188227" y="7362924"/>
            <a:ext cx="208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 flipV="1">
            <a:off x="180231" y="5922764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jeZBesedilom 56"/>
          <p:cNvSpPr txBox="1"/>
          <p:nvPr/>
        </p:nvSpPr>
        <p:spPr>
          <a:xfrm>
            <a:off x="1908423" y="6201504"/>
            <a:ext cx="1656184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anelno</a:t>
            </a:r>
          </a:p>
          <a:p>
            <a:r>
              <a:rPr lang="sl-SI" dirty="0" smtClean="0"/>
              <a:t>poizvedovanje</a:t>
            </a:r>
            <a:endParaRPr lang="sl-SI" dirty="0"/>
          </a:p>
        </p:txBody>
      </p:sp>
      <p:cxnSp>
        <p:nvCxnSpPr>
          <p:cNvPr id="58" name="Raven povezovalnik 57"/>
          <p:cNvCxnSpPr/>
          <p:nvPr/>
        </p:nvCxnSpPr>
        <p:spPr>
          <a:xfrm>
            <a:off x="1044327" y="5911731"/>
            <a:ext cx="0" cy="289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ven povezovalnik 58"/>
          <p:cNvCxnSpPr/>
          <p:nvPr/>
        </p:nvCxnSpPr>
        <p:spPr>
          <a:xfrm>
            <a:off x="2628503" y="591347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ven povezovalnik 63"/>
          <p:cNvCxnSpPr/>
          <p:nvPr/>
        </p:nvCxnSpPr>
        <p:spPr>
          <a:xfrm>
            <a:off x="180231" y="8010996"/>
            <a:ext cx="208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97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Raven povezovalnik 33"/>
          <p:cNvCxnSpPr/>
          <p:nvPr/>
        </p:nvCxnSpPr>
        <p:spPr>
          <a:xfrm>
            <a:off x="3996655" y="16022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3852639" y="2529096"/>
            <a:ext cx="0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jeZBesedilom 40"/>
          <p:cNvSpPr txBox="1"/>
          <p:nvPr/>
        </p:nvSpPr>
        <p:spPr>
          <a:xfrm>
            <a:off x="103211" y="76025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6. </a:t>
            </a:r>
            <a:r>
              <a:rPr lang="sl-SI" dirty="0" smtClean="0"/>
              <a:t>Kakšne so značilnosti anketiranja? </a:t>
            </a:r>
          </a:p>
        </p:txBody>
      </p:sp>
      <p:sp>
        <p:nvSpPr>
          <p:cNvPr id="42" name="PoljeZBesedilom 41"/>
          <p:cNvSpPr txBox="1"/>
          <p:nvPr/>
        </p:nvSpPr>
        <p:spPr>
          <a:xfrm>
            <a:off x="2268463" y="124224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Anketiranje</a:t>
            </a:r>
            <a:endParaRPr lang="sl-SI" dirty="0"/>
          </a:p>
        </p:txBody>
      </p:sp>
      <p:sp>
        <p:nvSpPr>
          <p:cNvPr id="43" name="PoljeZBesedilom 42"/>
          <p:cNvSpPr txBox="1"/>
          <p:nvPr/>
        </p:nvSpPr>
        <p:spPr>
          <a:xfrm>
            <a:off x="157508" y="2250355"/>
            <a:ext cx="148784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ustno</a:t>
            </a:r>
          </a:p>
          <a:p>
            <a:pPr algn="ctr"/>
            <a:r>
              <a:rPr lang="sl-SI" dirty="0" smtClean="0"/>
              <a:t>(osebni intervju)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3873054" y="160228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ven povezovalnik 45"/>
          <p:cNvCxnSpPr/>
          <p:nvPr/>
        </p:nvCxnSpPr>
        <p:spPr>
          <a:xfrm>
            <a:off x="756295" y="2106340"/>
            <a:ext cx="5688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 flipV="1">
            <a:off x="756295" y="21063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 flipV="1">
            <a:off x="6444927" y="210634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jeZBesedilom 52"/>
          <p:cNvSpPr txBox="1"/>
          <p:nvPr/>
        </p:nvSpPr>
        <p:spPr>
          <a:xfrm>
            <a:off x="252239" y="3907105"/>
            <a:ext cx="11521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prednosti</a:t>
            </a:r>
            <a:endParaRPr lang="sl-SI" dirty="0"/>
          </a:p>
        </p:txBody>
      </p:sp>
      <p:sp>
        <p:nvSpPr>
          <p:cNvPr id="57" name="PoljeZBesedilom 56"/>
          <p:cNvSpPr txBox="1"/>
          <p:nvPr/>
        </p:nvSpPr>
        <p:spPr>
          <a:xfrm>
            <a:off x="4031928" y="1641589"/>
            <a:ext cx="108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poteka</a:t>
            </a:r>
            <a:endParaRPr lang="sl-SI" dirty="0"/>
          </a:p>
        </p:txBody>
      </p:sp>
      <p:sp>
        <p:nvSpPr>
          <p:cNvPr id="58" name="PoljeZBesedilom 57"/>
          <p:cNvSpPr txBox="1"/>
          <p:nvPr/>
        </p:nvSpPr>
        <p:spPr>
          <a:xfrm>
            <a:off x="157509" y="4694560"/>
            <a:ext cx="15121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</a:t>
            </a:r>
            <a:r>
              <a:rPr lang="sl-SI" dirty="0" smtClean="0"/>
              <a:t>ajveč informacij</a:t>
            </a:r>
          </a:p>
        </p:txBody>
      </p:sp>
      <p:sp>
        <p:nvSpPr>
          <p:cNvPr id="31" name="PoljeZBesedilom 30"/>
          <p:cNvSpPr txBox="1"/>
          <p:nvPr/>
        </p:nvSpPr>
        <p:spPr>
          <a:xfrm>
            <a:off x="1908423" y="2250356"/>
            <a:ext cx="12961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telefonsko</a:t>
            </a:r>
            <a:endParaRPr lang="sl-SI" dirty="0"/>
          </a:p>
        </p:txBody>
      </p:sp>
      <p:sp>
        <p:nvSpPr>
          <p:cNvPr id="32" name="PoljeZBesedilom 31"/>
          <p:cNvSpPr txBox="1"/>
          <p:nvPr/>
        </p:nvSpPr>
        <p:spPr>
          <a:xfrm>
            <a:off x="3924647" y="2250356"/>
            <a:ext cx="129614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isno (anketiranje po pošti)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5627879" y="2250356"/>
            <a:ext cx="16091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p</a:t>
            </a:r>
            <a:r>
              <a:rPr lang="sl-SI" dirty="0" smtClean="0"/>
              <a:t>rek interneta</a:t>
            </a:r>
            <a:endParaRPr lang="sl-SI" dirty="0"/>
          </a:p>
        </p:txBody>
      </p:sp>
      <p:cxnSp>
        <p:nvCxnSpPr>
          <p:cNvPr id="36" name="Raven povezovalnik 35"/>
          <p:cNvCxnSpPr/>
          <p:nvPr/>
        </p:nvCxnSpPr>
        <p:spPr>
          <a:xfrm flipV="1">
            <a:off x="2628503" y="21063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 flipV="1">
            <a:off x="4644727" y="210634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 flipV="1">
            <a:off x="756295" y="3173685"/>
            <a:ext cx="0" cy="733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 flipV="1">
            <a:off x="756295" y="4238705"/>
            <a:ext cx="0" cy="444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jeZBesedilom 54"/>
          <p:cNvSpPr txBox="1"/>
          <p:nvPr/>
        </p:nvSpPr>
        <p:spPr>
          <a:xfrm>
            <a:off x="2003153" y="3907105"/>
            <a:ext cx="11521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prednosti</a:t>
            </a:r>
            <a:endParaRPr lang="sl-SI" dirty="0"/>
          </a:p>
        </p:txBody>
      </p:sp>
      <p:sp>
        <p:nvSpPr>
          <p:cNvPr id="59" name="PoljeZBesedilom 58"/>
          <p:cNvSpPr txBox="1"/>
          <p:nvPr/>
        </p:nvSpPr>
        <p:spPr>
          <a:xfrm>
            <a:off x="1908423" y="4683527"/>
            <a:ext cx="151216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profesionalno izvajajo klicni centri</a:t>
            </a:r>
            <a:endParaRPr lang="sl-SI" dirty="0"/>
          </a:p>
        </p:txBody>
      </p:sp>
      <p:cxnSp>
        <p:nvCxnSpPr>
          <p:cNvPr id="60" name="Raven povezovalnik 59"/>
          <p:cNvCxnSpPr/>
          <p:nvPr/>
        </p:nvCxnSpPr>
        <p:spPr>
          <a:xfrm flipV="1">
            <a:off x="2628503" y="2619688"/>
            <a:ext cx="0" cy="128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ven povezovalnik 60"/>
          <p:cNvCxnSpPr/>
          <p:nvPr/>
        </p:nvCxnSpPr>
        <p:spPr>
          <a:xfrm flipV="1">
            <a:off x="2628503" y="4238705"/>
            <a:ext cx="0" cy="455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jeZBesedilom 61"/>
          <p:cNvSpPr txBox="1"/>
          <p:nvPr/>
        </p:nvSpPr>
        <p:spPr>
          <a:xfrm>
            <a:off x="4019377" y="3907105"/>
            <a:ext cx="11521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slabosti</a:t>
            </a:r>
            <a:endParaRPr lang="sl-SI" dirty="0"/>
          </a:p>
        </p:txBody>
      </p:sp>
      <p:sp>
        <p:nvSpPr>
          <p:cNvPr id="63" name="PoljeZBesedilom 62"/>
          <p:cNvSpPr txBox="1"/>
          <p:nvPr/>
        </p:nvSpPr>
        <p:spPr>
          <a:xfrm>
            <a:off x="3924647" y="4755535"/>
            <a:ext cx="1512168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odgovori 15-30 % prejemnikov anketnih vprašanj</a:t>
            </a:r>
          </a:p>
        </p:txBody>
      </p:sp>
      <p:cxnSp>
        <p:nvCxnSpPr>
          <p:cNvPr id="64" name="Raven povezovalnik 63"/>
          <p:cNvCxnSpPr/>
          <p:nvPr/>
        </p:nvCxnSpPr>
        <p:spPr>
          <a:xfrm flipV="1">
            <a:off x="4523433" y="3173685"/>
            <a:ext cx="0" cy="733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ven povezovalnik 64"/>
          <p:cNvCxnSpPr/>
          <p:nvPr/>
        </p:nvCxnSpPr>
        <p:spPr>
          <a:xfrm flipV="1">
            <a:off x="4523433" y="4238705"/>
            <a:ext cx="0" cy="516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jeZBesedilom 65"/>
          <p:cNvSpPr txBox="1"/>
          <p:nvPr/>
        </p:nvSpPr>
        <p:spPr>
          <a:xfrm>
            <a:off x="5724847" y="4783410"/>
            <a:ext cx="151216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i</a:t>
            </a:r>
            <a:r>
              <a:rPr lang="sl-SI" dirty="0" smtClean="0"/>
              <a:t>zpodriva anketiranje po pošti</a:t>
            </a:r>
          </a:p>
        </p:txBody>
      </p:sp>
      <p:cxnSp>
        <p:nvCxnSpPr>
          <p:cNvPr id="27" name="Raven povezovalnik 26"/>
          <p:cNvCxnSpPr>
            <a:stCxn id="33" idx="2"/>
          </p:cNvCxnSpPr>
          <p:nvPr/>
        </p:nvCxnSpPr>
        <p:spPr>
          <a:xfrm>
            <a:off x="6432447" y="2619688"/>
            <a:ext cx="12480" cy="2163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jeZBesedilom 69"/>
          <p:cNvSpPr txBox="1"/>
          <p:nvPr/>
        </p:nvSpPr>
        <p:spPr>
          <a:xfrm>
            <a:off x="255611" y="6426820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7. </a:t>
            </a:r>
            <a:r>
              <a:rPr lang="sl-SI" dirty="0" smtClean="0"/>
              <a:t>Kakšne so značilnosti opazovanja? </a:t>
            </a:r>
          </a:p>
        </p:txBody>
      </p:sp>
      <p:sp>
        <p:nvSpPr>
          <p:cNvPr id="71" name="PoljeZBesedilom 70"/>
          <p:cNvSpPr txBox="1"/>
          <p:nvPr/>
        </p:nvSpPr>
        <p:spPr>
          <a:xfrm>
            <a:off x="2420863" y="6908810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 opazovanju</a:t>
            </a:r>
            <a:endParaRPr lang="sl-SI" dirty="0"/>
          </a:p>
        </p:txBody>
      </p:sp>
      <p:cxnSp>
        <p:nvCxnSpPr>
          <p:cNvPr id="72" name="Raven povezovalnik 71"/>
          <p:cNvCxnSpPr/>
          <p:nvPr/>
        </p:nvCxnSpPr>
        <p:spPr>
          <a:xfrm>
            <a:off x="3852639" y="7290916"/>
            <a:ext cx="0" cy="93610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PoljeZBesedilom 72"/>
          <p:cNvSpPr txBox="1"/>
          <p:nvPr/>
        </p:nvSpPr>
        <p:spPr>
          <a:xfrm>
            <a:off x="4011513" y="7436673"/>
            <a:ext cx="1419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ugotavljamo vedenje </a:t>
            </a:r>
            <a:endParaRPr lang="sl-SI" dirty="0"/>
          </a:p>
        </p:txBody>
      </p:sp>
      <p:sp>
        <p:nvSpPr>
          <p:cNvPr id="75" name="PoljeZBesedilom 74"/>
          <p:cNvSpPr txBox="1"/>
          <p:nvPr/>
        </p:nvSpPr>
        <p:spPr>
          <a:xfrm>
            <a:off x="2573263" y="8227020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ljudi (kupcev) določeni situaciji</a:t>
            </a:r>
            <a:endParaRPr lang="sl-SI" dirty="0"/>
          </a:p>
        </p:txBody>
      </p:sp>
      <p:cxnSp>
        <p:nvCxnSpPr>
          <p:cNvPr id="76" name="Raven povezovalnik 75"/>
          <p:cNvCxnSpPr/>
          <p:nvPr/>
        </p:nvCxnSpPr>
        <p:spPr>
          <a:xfrm>
            <a:off x="3852639" y="8587060"/>
            <a:ext cx="0" cy="93610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oljeZBesedilom 76"/>
          <p:cNvSpPr txBox="1"/>
          <p:nvPr/>
        </p:nvSpPr>
        <p:spPr>
          <a:xfrm>
            <a:off x="252239" y="9495289"/>
            <a:ext cx="698477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 npr. ali v supermarketu kupec gleda bolj desne ali leve police v smeri svojega gibanja</a:t>
            </a:r>
            <a:endParaRPr lang="sl-SI" dirty="0"/>
          </a:p>
        </p:txBody>
      </p:sp>
      <p:sp>
        <p:nvSpPr>
          <p:cNvPr id="29" name="Pravokotnik 28"/>
          <p:cNvSpPr/>
          <p:nvPr/>
        </p:nvSpPr>
        <p:spPr>
          <a:xfrm>
            <a:off x="3955669" y="8865800"/>
            <a:ext cx="2530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nismo umetno prilagodili</a:t>
            </a:r>
          </a:p>
        </p:txBody>
      </p:sp>
    </p:spTree>
    <p:extLst>
      <p:ext uri="{BB962C8B-B14F-4D97-AF65-F5344CB8AC3E}">
        <p14:creationId xmlns:p14="http://schemas.microsoft.com/office/powerpoint/2010/main" val="39602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5611" y="16212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8. </a:t>
            </a:r>
            <a:r>
              <a:rPr lang="sl-SI" dirty="0" smtClean="0"/>
              <a:t>Kakšne so značilnosti poskusa (eksperimenta)? 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2420863" y="64411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 poskusu (eksperimentu)</a:t>
            </a:r>
            <a:endParaRPr lang="sl-SI" dirty="0"/>
          </a:p>
        </p:txBody>
      </p:sp>
      <p:cxnSp>
        <p:nvCxnSpPr>
          <p:cNvPr id="4" name="Raven povezovalnik 3"/>
          <p:cNvCxnSpPr/>
          <p:nvPr/>
        </p:nvCxnSpPr>
        <p:spPr>
          <a:xfrm>
            <a:off x="3852639" y="1026220"/>
            <a:ext cx="0" cy="93610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jeZBesedilom 4"/>
          <p:cNvSpPr txBox="1"/>
          <p:nvPr/>
        </p:nvSpPr>
        <p:spPr>
          <a:xfrm>
            <a:off x="4002166" y="1131327"/>
            <a:ext cx="2226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sami ustvarjamo in spreminjamo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2573263" y="1962324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situacijo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3852639" y="2322364"/>
            <a:ext cx="0" cy="93610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jeZBesedilom 7"/>
          <p:cNvSpPr txBox="1"/>
          <p:nvPr/>
        </p:nvSpPr>
        <p:spPr>
          <a:xfrm>
            <a:off x="252239" y="3230593"/>
            <a:ext cx="69847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ugotovili vpliv sprememb</a:t>
            </a:r>
            <a:endParaRPr lang="sl-SI" dirty="0"/>
          </a:p>
        </p:txBody>
      </p:sp>
      <p:sp>
        <p:nvSpPr>
          <p:cNvPr id="9" name="Pravokotnik 8"/>
          <p:cNvSpPr/>
          <p:nvPr/>
        </p:nvSpPr>
        <p:spPr>
          <a:xfrm>
            <a:off x="3955669" y="2601104"/>
            <a:ext cx="2322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smtClean="0"/>
              <a:t>želimo opazovati, da bi</a:t>
            </a:r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252239" y="4122564"/>
            <a:ext cx="698477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npr. zbranim poskusnim osebam pokažemo različno embalažo. Izbrati tisto, ki jim najbolj ustreza.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3852639" y="3546500"/>
            <a:ext cx="0" cy="57606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jeZBesedilom 12"/>
          <p:cNvSpPr txBox="1"/>
          <p:nvPr/>
        </p:nvSpPr>
        <p:spPr>
          <a:xfrm>
            <a:off x="255611" y="4907101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9. </a:t>
            </a:r>
            <a:r>
              <a:rPr lang="sl-SI" dirty="0" smtClean="0"/>
              <a:t>Kakšne so značilnosti panela? </a:t>
            </a:r>
          </a:p>
        </p:txBody>
      </p:sp>
      <p:sp>
        <p:nvSpPr>
          <p:cNvPr id="14" name="PoljeZBesedilom 13"/>
          <p:cNvSpPr txBox="1"/>
          <p:nvPr/>
        </p:nvSpPr>
        <p:spPr>
          <a:xfrm>
            <a:off x="2420863" y="5389091"/>
            <a:ext cx="31626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Panel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3852639" y="5771197"/>
            <a:ext cx="0" cy="502315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4002166" y="5841464"/>
            <a:ext cx="222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je</a:t>
            </a:r>
            <a:endParaRPr lang="sl-SI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124992" y="6707301"/>
            <a:ext cx="20714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stalna skupina oseb</a:t>
            </a:r>
            <a:endParaRPr lang="sl-SI" dirty="0"/>
          </a:p>
        </p:txBody>
      </p:sp>
      <p:cxnSp>
        <p:nvCxnSpPr>
          <p:cNvPr id="18" name="Raven povezovalnik 17"/>
          <p:cNvCxnSpPr/>
          <p:nvPr/>
        </p:nvCxnSpPr>
        <p:spPr>
          <a:xfrm>
            <a:off x="3852639" y="7067341"/>
            <a:ext cx="0" cy="936104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252239" y="7975570"/>
            <a:ext cx="698477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postavljamo enaka vprašanja</a:t>
            </a:r>
            <a:endParaRPr lang="sl-SI" dirty="0"/>
          </a:p>
        </p:txBody>
      </p:sp>
      <p:sp>
        <p:nvSpPr>
          <p:cNvPr id="20" name="Pravokotnik 19"/>
          <p:cNvSpPr/>
          <p:nvPr/>
        </p:nvSpPr>
        <p:spPr>
          <a:xfrm>
            <a:off x="3955669" y="7416348"/>
            <a:ext cx="258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smtClean="0"/>
              <a:t>enakih časovnih razmakih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270148" y="9081824"/>
            <a:ext cx="151216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razvoj trga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3852639" y="8291477"/>
            <a:ext cx="0" cy="718339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1136750" y="6273512"/>
            <a:ext cx="46766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1188343" y="6273512"/>
            <a:ext cx="0" cy="432048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2429248" y="6705560"/>
            <a:ext cx="20714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gospodinjstev</a:t>
            </a:r>
            <a:endParaRPr lang="sl-SI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4949528" y="6705560"/>
            <a:ext cx="20714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podjetij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3852639" y="6275253"/>
            <a:ext cx="0" cy="502315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5868863" y="6273512"/>
            <a:ext cx="0" cy="502315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ravokotnik 31"/>
          <p:cNvSpPr/>
          <p:nvPr/>
        </p:nvSpPr>
        <p:spPr>
          <a:xfrm>
            <a:off x="3996655" y="8496468"/>
            <a:ext cx="3511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smtClean="0"/>
              <a:t>iz spremembe odgovorov sklepamo</a:t>
            </a:r>
            <a:endParaRPr lang="sl-SI" dirty="0"/>
          </a:p>
        </p:txBody>
      </p:sp>
      <p:sp>
        <p:nvSpPr>
          <p:cNvPr id="33" name="PoljeZBesedilom 32"/>
          <p:cNvSpPr txBox="1"/>
          <p:nvPr/>
        </p:nvSpPr>
        <p:spPr>
          <a:xfrm>
            <a:off x="5824272" y="9019108"/>
            <a:ext cx="151216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posameznih dejavnikov</a:t>
            </a:r>
            <a:endParaRPr lang="sl-SI" dirty="0"/>
          </a:p>
        </p:txBody>
      </p:sp>
      <p:cxnSp>
        <p:nvCxnSpPr>
          <p:cNvPr id="34" name="Raven povezovalnik 33"/>
          <p:cNvCxnSpPr/>
          <p:nvPr/>
        </p:nvCxnSpPr>
        <p:spPr>
          <a:xfrm>
            <a:off x="1289150" y="8865800"/>
            <a:ext cx="5371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ven povezovalnik 34"/>
          <p:cNvCxnSpPr/>
          <p:nvPr/>
        </p:nvCxnSpPr>
        <p:spPr>
          <a:xfrm>
            <a:off x="1260351" y="8865800"/>
            <a:ext cx="0" cy="206732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ven povezovalnik 36"/>
          <p:cNvCxnSpPr/>
          <p:nvPr/>
        </p:nvCxnSpPr>
        <p:spPr>
          <a:xfrm>
            <a:off x="6660951" y="8865800"/>
            <a:ext cx="0" cy="144016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jeZBesedilom 41"/>
          <p:cNvSpPr txBox="1"/>
          <p:nvPr/>
        </p:nvSpPr>
        <p:spPr>
          <a:xfrm>
            <a:off x="1939036" y="10161944"/>
            <a:ext cx="379965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npr. modna gibanja, trendi potovanj</a:t>
            </a:r>
            <a:endParaRPr lang="sl-SI" dirty="0"/>
          </a:p>
        </p:txBody>
      </p:sp>
      <p:cxnSp>
        <p:nvCxnSpPr>
          <p:cNvPr id="43" name="Raven povezovalnik 42"/>
          <p:cNvCxnSpPr/>
          <p:nvPr/>
        </p:nvCxnSpPr>
        <p:spPr>
          <a:xfrm>
            <a:off x="1260351" y="9441864"/>
            <a:ext cx="0" cy="44134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1260351" y="9883204"/>
            <a:ext cx="5371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3852639" y="9883204"/>
            <a:ext cx="0" cy="216024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6588943" y="9594264"/>
            <a:ext cx="0" cy="28894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64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5611" y="16212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10. </a:t>
            </a:r>
            <a:r>
              <a:rPr lang="sl-SI" dirty="0" smtClean="0"/>
              <a:t>Kaj proučujemo in raziskujemo z raziskavo trga? 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2340471" y="810196"/>
            <a:ext cx="151216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r</a:t>
            </a:r>
            <a:r>
              <a:rPr lang="sl-SI" dirty="0" smtClean="0"/>
              <a:t>aziskava trga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3096555" y="1170236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3204567" y="131425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roučujemo in raziskujemo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08223" y="2250356"/>
            <a:ext cx="237289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značilnosti kupcev npr. spol, poklic, starost, dohodek itd.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2556495" y="2250356"/>
            <a:ext cx="2372892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nakupne motive (praktična korist, oblika, darila itd.)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5008139" y="2250356"/>
            <a:ext cx="2372892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odzive odjemalcev, npr. oglaševanje, spremembo oblikovanja itd.</a:t>
            </a:r>
            <a:endParaRPr lang="sl-SI" dirty="0"/>
          </a:p>
        </p:txBody>
      </p:sp>
      <p:cxnSp>
        <p:nvCxnSpPr>
          <p:cNvPr id="11" name="Raven povezovalnik 10"/>
          <p:cNvCxnSpPr/>
          <p:nvPr/>
        </p:nvCxnSpPr>
        <p:spPr>
          <a:xfrm>
            <a:off x="1044327" y="1818308"/>
            <a:ext cx="55446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1044327" y="18183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ovezovalnik 13"/>
          <p:cNvCxnSpPr/>
          <p:nvPr/>
        </p:nvCxnSpPr>
        <p:spPr>
          <a:xfrm>
            <a:off x="6516935" y="181830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/>
          <p:cNvCxnSpPr/>
          <p:nvPr/>
        </p:nvCxnSpPr>
        <p:spPr>
          <a:xfrm>
            <a:off x="3088800" y="1832400"/>
            <a:ext cx="0" cy="43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1908423" y="3631282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tržni delež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684287" y="4473312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absolutni</a:t>
            </a:r>
            <a:endParaRPr lang="sl-SI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2628503" y="4410596"/>
            <a:ext cx="324036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relativni – v primerjavi z najmočnejšim konkurentom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1476375" y="4194572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/>
          <p:cNvCxnSpPr/>
          <p:nvPr/>
        </p:nvCxnSpPr>
        <p:spPr>
          <a:xfrm>
            <a:off x="4356695" y="419457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ven povezovalnik 23"/>
          <p:cNvCxnSpPr/>
          <p:nvPr/>
        </p:nvCxnSpPr>
        <p:spPr>
          <a:xfrm>
            <a:off x="1476375" y="419457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/>
          <p:cNvCxnSpPr/>
          <p:nvPr/>
        </p:nvCxnSpPr>
        <p:spPr>
          <a:xfrm>
            <a:off x="2484487" y="397854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>
            <a:off x="2520000" y="1818308"/>
            <a:ext cx="0" cy="18129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4968000" y="1818308"/>
            <a:ext cx="0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4968000" y="4194572"/>
            <a:ext cx="17649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ven povezovalnik 33"/>
          <p:cNvCxnSpPr/>
          <p:nvPr/>
        </p:nvCxnSpPr>
        <p:spPr>
          <a:xfrm>
            <a:off x="6732959" y="4194572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jeZBesedilom 35"/>
          <p:cNvSpPr txBox="1"/>
          <p:nvPr/>
        </p:nvSpPr>
        <p:spPr>
          <a:xfrm>
            <a:off x="4356695" y="5274692"/>
            <a:ext cx="324036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vrsto in velikost konkurence</a:t>
            </a:r>
            <a:endParaRPr lang="sl-SI" dirty="0"/>
          </a:p>
        </p:txBody>
      </p:sp>
      <p:cxnSp>
        <p:nvCxnSpPr>
          <p:cNvPr id="37" name="Raven povezovalnik 36"/>
          <p:cNvCxnSpPr/>
          <p:nvPr/>
        </p:nvCxnSpPr>
        <p:spPr>
          <a:xfrm>
            <a:off x="4140671" y="5490716"/>
            <a:ext cx="0" cy="288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4293071" y="5913471"/>
            <a:ext cx="3087960" cy="38036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število konkurentov</a:t>
            </a:r>
            <a:endParaRPr lang="sl-SI" dirty="0"/>
          </a:p>
        </p:txBody>
      </p:sp>
      <p:sp>
        <p:nvSpPr>
          <p:cNvPr id="40" name="PoljeZBesedilom 39"/>
          <p:cNvSpPr txBox="1"/>
          <p:nvPr/>
        </p:nvSpPr>
        <p:spPr>
          <a:xfrm>
            <a:off x="4284687" y="6642844"/>
            <a:ext cx="3087960" cy="38036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cenovno politiko</a:t>
            </a:r>
            <a:endParaRPr lang="sl-SI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4284687" y="7434932"/>
            <a:ext cx="3087960" cy="38036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ponudbo izdelkov</a:t>
            </a:r>
            <a:endParaRPr lang="sl-SI" dirty="0"/>
          </a:p>
        </p:txBody>
      </p:sp>
      <p:sp>
        <p:nvSpPr>
          <p:cNvPr id="42" name="PoljeZBesedilom 41"/>
          <p:cNvSpPr txBox="1"/>
          <p:nvPr/>
        </p:nvSpPr>
        <p:spPr>
          <a:xfrm>
            <a:off x="4284687" y="8206695"/>
            <a:ext cx="3087960" cy="38036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razvoj izdelkov pri konkurenci</a:t>
            </a:r>
            <a:endParaRPr lang="sl-SI" dirty="0"/>
          </a:p>
        </p:txBody>
      </p:sp>
      <p:cxnSp>
        <p:nvCxnSpPr>
          <p:cNvPr id="45" name="Raven povezovalnik 44"/>
          <p:cNvCxnSpPr/>
          <p:nvPr/>
        </p:nvCxnSpPr>
        <p:spPr>
          <a:xfrm>
            <a:off x="4140671" y="613878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ven povezovalnik 46"/>
          <p:cNvCxnSpPr/>
          <p:nvPr/>
        </p:nvCxnSpPr>
        <p:spPr>
          <a:xfrm>
            <a:off x="4140671" y="685886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4140671" y="757894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ven povezovalnik 48"/>
          <p:cNvCxnSpPr/>
          <p:nvPr/>
        </p:nvCxnSpPr>
        <p:spPr>
          <a:xfrm>
            <a:off x="4140671" y="837103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4140671" y="549071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76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5611" y="16212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11. </a:t>
            </a:r>
            <a:r>
              <a:rPr lang="sl-SI" dirty="0" smtClean="0"/>
              <a:t>Kaj moramo pridobiti za dobro načrtovanje prodaje? </a:t>
            </a:r>
          </a:p>
        </p:txBody>
      </p:sp>
      <p:sp>
        <p:nvSpPr>
          <p:cNvPr id="3" name="PoljeZBesedilom 2">
            <a:hlinkClick r:id="rId2" action="ppaction://hlinksldjump"/>
          </p:cNvPr>
          <p:cNvSpPr txBox="1"/>
          <p:nvPr/>
        </p:nvSpPr>
        <p:spPr>
          <a:xfrm>
            <a:off x="2052439" y="810196"/>
            <a:ext cx="273630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dobro načrtovanje prodaje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255611" y="2106340"/>
            <a:ext cx="201285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velikosti trga (tržni potencial)</a:t>
            </a:r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4072035" y="2106340"/>
            <a:ext cx="2012852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lastnem tržnem deležu</a:t>
            </a:r>
            <a:endParaRPr lang="sl-SI" dirty="0"/>
          </a:p>
        </p:txBody>
      </p:sp>
      <p:cxnSp>
        <p:nvCxnSpPr>
          <p:cNvPr id="7" name="Raven povezovalnik 6"/>
          <p:cNvCxnSpPr/>
          <p:nvPr/>
        </p:nvCxnSpPr>
        <p:spPr>
          <a:xfrm>
            <a:off x="1332359" y="1818308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1332359" y="181830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5076775" y="181830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3276575" y="1242244"/>
            <a:ext cx="0" cy="539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/>
          <p:cNvSpPr txBox="1"/>
          <p:nvPr/>
        </p:nvSpPr>
        <p:spPr>
          <a:xfrm>
            <a:off x="3276575" y="113510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pridobimo čim natančnejše podatke</a:t>
            </a:r>
            <a:endParaRPr lang="sl-SI" dirty="0"/>
          </a:p>
        </p:txBody>
      </p:sp>
      <p:sp>
        <p:nvSpPr>
          <p:cNvPr id="16" name="PoljeZBesedilom 15"/>
          <p:cNvSpPr txBox="1"/>
          <p:nvPr/>
        </p:nvSpPr>
        <p:spPr>
          <a:xfrm>
            <a:off x="252239" y="3033152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12. </a:t>
            </a:r>
            <a:r>
              <a:rPr lang="sl-SI" dirty="0" smtClean="0"/>
              <a:t>Kaj je tržni potencial? 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2700511" y="3681224"/>
            <a:ext cx="165618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tržni potencial</a:t>
            </a:r>
            <a:endParaRPr lang="sl-SI" dirty="0"/>
          </a:p>
        </p:txBody>
      </p:sp>
      <p:sp>
        <p:nvSpPr>
          <p:cNvPr id="18" name="PoljeZBesedilom 17"/>
          <p:cNvSpPr txBox="1"/>
          <p:nvPr/>
        </p:nvSpPr>
        <p:spPr>
          <a:xfrm>
            <a:off x="2628503" y="4986660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sprejme trg</a:t>
            </a:r>
            <a:endParaRPr lang="sl-SI" dirty="0"/>
          </a:p>
        </p:txBody>
      </p:sp>
      <p:cxnSp>
        <p:nvCxnSpPr>
          <p:cNvPr id="20" name="Raven povezovalnik 19"/>
          <p:cNvCxnSpPr/>
          <p:nvPr/>
        </p:nvCxnSpPr>
        <p:spPr>
          <a:xfrm>
            <a:off x="3276575" y="4050556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/>
          <p:cNvSpPr txBox="1"/>
          <p:nvPr/>
        </p:nvSpPr>
        <p:spPr>
          <a:xfrm>
            <a:off x="3428726" y="4336847"/>
            <a:ext cx="25202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/>
              <a:t>m</a:t>
            </a:r>
            <a:r>
              <a:rPr lang="sl-SI" dirty="0" smtClean="0"/>
              <a:t>aksimalna količina</a:t>
            </a:r>
            <a:endParaRPr lang="sl-SI" dirty="0"/>
          </a:p>
        </p:txBody>
      </p:sp>
      <p:cxnSp>
        <p:nvCxnSpPr>
          <p:cNvPr id="23" name="Raven povezovalnik 22"/>
          <p:cNvCxnSpPr>
            <a:endCxn id="21" idx="2"/>
          </p:cNvCxnSpPr>
          <p:nvPr/>
        </p:nvCxnSpPr>
        <p:spPr>
          <a:xfrm flipV="1">
            <a:off x="4688866" y="4706179"/>
            <a:ext cx="0" cy="760731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/>
          <p:cNvSpPr txBox="1"/>
          <p:nvPr/>
        </p:nvSpPr>
        <p:spPr>
          <a:xfrm>
            <a:off x="1836415" y="5778748"/>
            <a:ext cx="1800200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števila potencialnih povpraševalcev</a:t>
            </a:r>
            <a:endParaRPr lang="sl-SI" dirty="0"/>
          </a:p>
        </p:txBody>
      </p:sp>
      <p:sp>
        <p:nvSpPr>
          <p:cNvPr id="25" name="PoljeZBesedilom 24"/>
          <p:cNvSpPr txBox="1"/>
          <p:nvPr/>
        </p:nvSpPr>
        <p:spPr>
          <a:xfrm>
            <a:off x="5076775" y="5778748"/>
            <a:ext cx="180020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zasičenosti trga</a:t>
            </a:r>
            <a:endParaRPr lang="sl-SI" dirty="0"/>
          </a:p>
        </p:txBody>
      </p:sp>
      <p:cxnSp>
        <p:nvCxnSpPr>
          <p:cNvPr id="27" name="Raven povezovalnik 26"/>
          <p:cNvCxnSpPr/>
          <p:nvPr/>
        </p:nvCxnSpPr>
        <p:spPr>
          <a:xfrm>
            <a:off x="2700511" y="5490716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>
            <a:off x="6444927" y="549071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>
            <a:off x="2772519" y="549071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jeZBesedilom 31"/>
          <p:cNvSpPr txBox="1"/>
          <p:nvPr/>
        </p:nvSpPr>
        <p:spPr>
          <a:xfrm>
            <a:off x="4868140" y="485534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odvisna</a:t>
            </a:r>
            <a:endParaRPr lang="sl-SI" dirty="0"/>
          </a:p>
        </p:txBody>
      </p:sp>
      <p:sp>
        <p:nvSpPr>
          <p:cNvPr id="35" name="PoljeZBesedilom 34"/>
          <p:cNvSpPr txBox="1"/>
          <p:nvPr/>
        </p:nvSpPr>
        <p:spPr>
          <a:xfrm>
            <a:off x="324247" y="6849576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13. </a:t>
            </a:r>
            <a:r>
              <a:rPr lang="sl-SI" dirty="0" smtClean="0"/>
              <a:t>Kaj je prodajni potencial? </a:t>
            </a:r>
          </a:p>
        </p:txBody>
      </p:sp>
      <p:sp>
        <p:nvSpPr>
          <p:cNvPr id="36" name="PoljeZBesedilom 35"/>
          <p:cNvSpPr txBox="1"/>
          <p:nvPr/>
        </p:nvSpPr>
        <p:spPr>
          <a:xfrm>
            <a:off x="2628503" y="7434932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prodajni potencial</a:t>
            </a:r>
            <a:endParaRPr lang="sl-SI" dirty="0"/>
          </a:p>
        </p:txBody>
      </p:sp>
      <p:sp>
        <p:nvSpPr>
          <p:cNvPr id="37" name="PoljeZBesedilom 36"/>
          <p:cNvSpPr txBox="1"/>
          <p:nvPr/>
        </p:nvSpPr>
        <p:spPr>
          <a:xfrm>
            <a:off x="1764407" y="8740368"/>
            <a:ext cx="2664296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odjetje lahko doseže</a:t>
            </a:r>
            <a:endParaRPr lang="sl-SI" dirty="0"/>
          </a:p>
        </p:txBody>
      </p:sp>
      <p:cxnSp>
        <p:nvCxnSpPr>
          <p:cNvPr id="38" name="Raven povezovalnik 37"/>
          <p:cNvCxnSpPr/>
          <p:nvPr/>
        </p:nvCxnSpPr>
        <p:spPr>
          <a:xfrm>
            <a:off x="3204567" y="7804264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3356718" y="8090555"/>
            <a:ext cx="25202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količina prodaje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8142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24247" y="16212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14. </a:t>
            </a:r>
            <a:r>
              <a:rPr lang="sl-SI" dirty="0" smtClean="0"/>
              <a:t>Kaj je obseg trga? 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2628503" y="747480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obseg trga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764407" y="2052916"/>
            <a:ext cx="324036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dosežejo vsa podjetja na določenem tržnem </a:t>
            </a:r>
            <a:r>
              <a:rPr lang="sl-SI" dirty="0" err="1" smtClean="0"/>
              <a:t>segmetnu</a:t>
            </a:r>
            <a:endParaRPr lang="sl-SI" dirty="0"/>
          </a:p>
        </p:txBody>
      </p:sp>
      <p:cxnSp>
        <p:nvCxnSpPr>
          <p:cNvPr id="5" name="Raven povezovalnik 4"/>
          <p:cNvCxnSpPr/>
          <p:nvPr/>
        </p:nvCxnSpPr>
        <p:spPr>
          <a:xfrm>
            <a:off x="3204567" y="1116812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jeZBesedilom 5"/>
          <p:cNvSpPr txBox="1"/>
          <p:nvPr/>
        </p:nvSpPr>
        <p:spPr>
          <a:xfrm>
            <a:off x="3356718" y="1403103"/>
            <a:ext cx="25202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skupna količina prodaje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476647" y="3097609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dirty="0" smtClean="0"/>
              <a:t>15. </a:t>
            </a:r>
            <a:r>
              <a:rPr lang="sl-SI" dirty="0" smtClean="0"/>
              <a:t>Kaj je obseg prodaje? </a:t>
            </a:r>
          </a:p>
        </p:txBody>
      </p:sp>
      <p:sp>
        <p:nvSpPr>
          <p:cNvPr id="8" name="PoljeZBesedilom 7"/>
          <p:cNvSpPr txBox="1"/>
          <p:nvPr/>
        </p:nvSpPr>
        <p:spPr>
          <a:xfrm>
            <a:off x="2780903" y="3682965"/>
            <a:ext cx="187220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obseg prodaje</a:t>
            </a:r>
            <a:endParaRPr lang="sl-SI" dirty="0"/>
          </a:p>
        </p:txBody>
      </p:sp>
      <p:sp>
        <p:nvSpPr>
          <p:cNvPr id="9" name="PoljeZBesedilom 8"/>
          <p:cNvSpPr txBox="1"/>
          <p:nvPr/>
        </p:nvSpPr>
        <p:spPr>
          <a:xfrm>
            <a:off x="1916807" y="4988401"/>
            <a:ext cx="3240360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na določenem tržnem segmentu</a:t>
            </a:r>
            <a:endParaRPr lang="sl-SI" dirty="0"/>
          </a:p>
        </p:txBody>
      </p:sp>
      <p:cxnSp>
        <p:nvCxnSpPr>
          <p:cNvPr id="10" name="Raven povezovalnik 9"/>
          <p:cNvCxnSpPr/>
          <p:nvPr/>
        </p:nvCxnSpPr>
        <p:spPr>
          <a:xfrm>
            <a:off x="3356967" y="4052297"/>
            <a:ext cx="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3509118" y="4338588"/>
            <a:ext cx="25202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dirty="0"/>
              <a:t>p</a:t>
            </a:r>
            <a:r>
              <a:rPr lang="sl-SI" dirty="0" smtClean="0"/>
              <a:t>rodaja podjetja</a:t>
            </a:r>
            <a:endParaRPr lang="sl-SI" dirty="0"/>
          </a:p>
        </p:txBody>
      </p:sp>
      <p:sp>
        <p:nvSpPr>
          <p:cNvPr id="12" name="PoljeZBesedilom 11"/>
          <p:cNvSpPr txBox="1"/>
          <p:nvPr/>
        </p:nvSpPr>
        <p:spPr>
          <a:xfrm>
            <a:off x="629047" y="5841464"/>
            <a:ext cx="676875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l-SI" smtClean="0"/>
              <a:t>16. </a:t>
            </a:r>
            <a:r>
              <a:rPr lang="sl-SI" dirty="0" smtClean="0"/>
              <a:t>Kaj je tržni delež? </a:t>
            </a:r>
          </a:p>
        </p:txBody>
      </p:sp>
      <p:sp>
        <p:nvSpPr>
          <p:cNvPr id="13" name="PoljeZBesedilom 12"/>
          <p:cNvSpPr txBox="1"/>
          <p:nvPr/>
        </p:nvSpPr>
        <p:spPr>
          <a:xfrm>
            <a:off x="2916535" y="6552252"/>
            <a:ext cx="1152128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l-SI" dirty="0" smtClean="0"/>
              <a:t>tržni delež</a:t>
            </a:r>
            <a:endParaRPr lang="sl-SI" dirty="0"/>
          </a:p>
        </p:txBody>
      </p:sp>
      <p:cxnSp>
        <p:nvCxnSpPr>
          <p:cNvPr id="15" name="Raven povezovalnik 14"/>
          <p:cNvCxnSpPr/>
          <p:nvPr/>
        </p:nvCxnSpPr>
        <p:spPr>
          <a:xfrm>
            <a:off x="3420591" y="6921584"/>
            <a:ext cx="0" cy="513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ven povezovalnik 18"/>
          <p:cNvCxnSpPr/>
          <p:nvPr/>
        </p:nvCxnSpPr>
        <p:spPr>
          <a:xfrm>
            <a:off x="1764407" y="7434932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19"/>
          <p:cNvSpPr txBox="1"/>
          <p:nvPr/>
        </p:nvSpPr>
        <p:spPr>
          <a:xfrm>
            <a:off x="756295" y="8010996"/>
            <a:ext cx="18722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absolutni tržni delež</a:t>
            </a:r>
            <a:endParaRPr lang="sl-SI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4932759" y="8083004"/>
            <a:ext cx="187220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relativni tržni delež</a:t>
            </a:r>
            <a:endParaRPr lang="sl-SI" dirty="0"/>
          </a:p>
        </p:txBody>
      </p:sp>
      <p:cxnSp>
        <p:nvCxnSpPr>
          <p:cNvPr id="22" name="Raven povezovalnik 21"/>
          <p:cNvCxnSpPr/>
          <p:nvPr/>
        </p:nvCxnSpPr>
        <p:spPr>
          <a:xfrm>
            <a:off x="1764407" y="743493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ven povezovalnik 22"/>
          <p:cNvCxnSpPr/>
          <p:nvPr/>
        </p:nvCxnSpPr>
        <p:spPr>
          <a:xfrm>
            <a:off x="5868863" y="7434932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jeZBesedilom 27"/>
          <p:cNvSpPr txBox="1"/>
          <p:nvPr/>
        </p:nvSpPr>
        <p:spPr>
          <a:xfrm>
            <a:off x="756295" y="909111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v % od obsega trga</a:t>
            </a:r>
            <a:endParaRPr lang="sl-SI" dirty="0"/>
          </a:p>
        </p:txBody>
      </p:sp>
      <p:sp>
        <p:nvSpPr>
          <p:cNvPr id="29" name="PoljeZBesedilom 28"/>
          <p:cNvSpPr txBox="1"/>
          <p:nvPr/>
        </p:nvSpPr>
        <p:spPr>
          <a:xfrm>
            <a:off x="4716735" y="909111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/>
              <a:t>v % od največjega konkurenta</a:t>
            </a:r>
            <a:endParaRPr lang="sl-SI" dirty="0"/>
          </a:p>
        </p:txBody>
      </p:sp>
      <p:cxnSp>
        <p:nvCxnSpPr>
          <p:cNvPr id="30" name="Raven povezovalnik 29"/>
          <p:cNvCxnSpPr/>
          <p:nvPr/>
        </p:nvCxnSpPr>
        <p:spPr>
          <a:xfrm>
            <a:off x="1692399" y="8659068"/>
            <a:ext cx="0" cy="432048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ven povezovalnik 31"/>
          <p:cNvCxnSpPr/>
          <p:nvPr/>
        </p:nvCxnSpPr>
        <p:spPr>
          <a:xfrm>
            <a:off x="5868863" y="8731076"/>
            <a:ext cx="0" cy="432048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00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4" y="2610396"/>
            <a:ext cx="7566687" cy="41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79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565</Words>
  <Application>Microsoft Office PowerPoint</Application>
  <PresentationFormat>Po meri</PresentationFormat>
  <Paragraphs>136</Paragraphs>
  <Slides>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</dc:creator>
  <cp:lastModifiedBy>Janez Cernilec</cp:lastModifiedBy>
  <cp:revision>418</cp:revision>
  <cp:lastPrinted>2015-03-30T05:59:49Z</cp:lastPrinted>
  <dcterms:created xsi:type="dcterms:W3CDTF">2014-09-07T06:32:34Z</dcterms:created>
  <dcterms:modified xsi:type="dcterms:W3CDTF">2015-08-27T04:51:36Z</dcterms:modified>
</cp:coreProperties>
</file>