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5" r:id="rId5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237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30.3.2015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 TRŽENJE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38626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trženje?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268463" y="1969293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Trženje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276575" y="3906540"/>
            <a:ext cx="11521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izdelkov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612279" y="2898428"/>
            <a:ext cx="127064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ustvarjanje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1332359" y="2538388"/>
            <a:ext cx="53881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3852639" y="2338625"/>
            <a:ext cx="0" cy="55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88220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6.1 TRŽENJSKI SPLET</a:t>
            </a:r>
            <a:endParaRPr lang="sl-SI" sz="2400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1332359" y="253838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/>
          <p:cNvSpPr txBox="1"/>
          <p:nvPr/>
        </p:nvSpPr>
        <p:spPr>
          <a:xfrm>
            <a:off x="3276575" y="2889136"/>
            <a:ext cx="1152128" cy="3786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promocija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6000404" y="2898428"/>
            <a:ext cx="152464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posredovanje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6720485" y="253838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3852639" y="3267760"/>
            <a:ext cx="0" cy="622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3132559" y="4977368"/>
            <a:ext cx="151216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porabniki 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3852639" y="4292133"/>
            <a:ext cx="0" cy="622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ravokotnik 29"/>
          <p:cNvSpPr/>
          <p:nvPr/>
        </p:nvSpPr>
        <p:spPr>
          <a:xfrm>
            <a:off x="3996655" y="4410596"/>
            <a:ext cx="668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/>
              <a:t>želijo</a:t>
            </a:r>
          </a:p>
        </p:txBody>
      </p:sp>
      <p:sp>
        <p:nvSpPr>
          <p:cNvPr id="63" name="PoljeZBesedilom 62"/>
          <p:cNvSpPr txBox="1"/>
          <p:nvPr/>
        </p:nvSpPr>
        <p:spPr>
          <a:xfrm>
            <a:off x="698416" y="5490716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v središču tržnega načina razmišljanja in kaj je končni cilj podjetja?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900311" y="6232862"/>
            <a:ext cx="2448272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T</a:t>
            </a:r>
            <a:r>
              <a:rPr lang="sl-SI" dirty="0" smtClean="0"/>
              <a:t>ržni način razmišljanja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2052439" y="6570836"/>
            <a:ext cx="0" cy="12311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5004767" y="6642844"/>
            <a:ext cx="0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/>
          <p:cNvSpPr txBox="1"/>
          <p:nvPr/>
        </p:nvSpPr>
        <p:spPr>
          <a:xfrm>
            <a:off x="1122080" y="7794972"/>
            <a:ext cx="208248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adovoljstvo kupcev</a:t>
            </a:r>
            <a:endParaRPr lang="sl-SI" dirty="0"/>
          </a:p>
        </p:txBody>
      </p:sp>
      <p:sp>
        <p:nvSpPr>
          <p:cNvPr id="70" name="Pravokotnik 69"/>
          <p:cNvSpPr/>
          <p:nvPr/>
        </p:nvSpPr>
        <p:spPr>
          <a:xfrm>
            <a:off x="1044327" y="7002884"/>
            <a:ext cx="951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 smtClean="0"/>
              <a:t>središču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4074408" y="8083004"/>
            <a:ext cx="239208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doseganje lastnih ciljev</a:t>
            </a:r>
            <a:endParaRPr lang="sl-SI" dirty="0"/>
          </a:p>
        </p:txBody>
      </p:sp>
      <p:sp>
        <p:nvSpPr>
          <p:cNvPr id="75" name="Pravokotnik 74"/>
          <p:cNvSpPr/>
          <p:nvPr/>
        </p:nvSpPr>
        <p:spPr>
          <a:xfrm>
            <a:off x="5076775" y="7137608"/>
            <a:ext cx="1108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ončni cilj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5292799" y="8498791"/>
            <a:ext cx="0" cy="44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oljeZBesedilom 77"/>
          <p:cNvSpPr txBox="1"/>
          <p:nvPr/>
        </p:nvSpPr>
        <p:spPr>
          <a:xfrm>
            <a:off x="455515" y="9225839"/>
            <a:ext cx="102086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dobiček</a:t>
            </a:r>
            <a:endParaRPr lang="sl-SI" dirty="0"/>
          </a:p>
        </p:txBody>
      </p:sp>
      <p:sp>
        <p:nvSpPr>
          <p:cNvPr id="79" name="PoljeZBesedilom 78"/>
          <p:cNvSpPr txBox="1"/>
          <p:nvPr/>
        </p:nvSpPr>
        <p:spPr>
          <a:xfrm>
            <a:off x="3119811" y="9235132"/>
            <a:ext cx="152491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tržni delež</a:t>
            </a:r>
            <a:endParaRPr lang="sl-SI" dirty="0"/>
          </a:p>
        </p:txBody>
      </p:sp>
      <p:sp>
        <p:nvSpPr>
          <p:cNvPr id="80" name="PoljeZBesedilom 79"/>
          <p:cNvSpPr txBox="1"/>
          <p:nvPr/>
        </p:nvSpPr>
        <p:spPr>
          <a:xfrm>
            <a:off x="5640091" y="9235132"/>
            <a:ext cx="152491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preživetje …</a:t>
            </a:r>
            <a:endParaRPr lang="sl-SI" dirty="0"/>
          </a:p>
        </p:txBody>
      </p:sp>
      <p:cxnSp>
        <p:nvCxnSpPr>
          <p:cNvPr id="81" name="Raven povezovalnik 80"/>
          <p:cNvCxnSpPr/>
          <p:nvPr/>
        </p:nvCxnSpPr>
        <p:spPr>
          <a:xfrm>
            <a:off x="900311" y="8947100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aven povezovalnik 83"/>
          <p:cNvCxnSpPr/>
          <p:nvPr/>
        </p:nvCxnSpPr>
        <p:spPr>
          <a:xfrm>
            <a:off x="6372919" y="8930839"/>
            <a:ext cx="0" cy="3042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ven povezovalnik 86"/>
          <p:cNvCxnSpPr/>
          <p:nvPr/>
        </p:nvCxnSpPr>
        <p:spPr>
          <a:xfrm>
            <a:off x="3780631" y="8947100"/>
            <a:ext cx="0" cy="3042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aven povezovalnik 87"/>
          <p:cNvCxnSpPr/>
          <p:nvPr/>
        </p:nvCxnSpPr>
        <p:spPr>
          <a:xfrm>
            <a:off x="900311" y="8947100"/>
            <a:ext cx="0" cy="3042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/>
          <p:cNvSpPr txBox="1"/>
          <p:nvPr/>
        </p:nvSpPr>
        <p:spPr>
          <a:xfrm>
            <a:off x="4572719" y="6273512"/>
            <a:ext cx="10801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6255" y="234132"/>
            <a:ext cx="640584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kombinira podjetnik za dosego ciljev? </a:t>
            </a:r>
          </a:p>
          <a:p>
            <a:r>
              <a:rPr lang="sl-SI" dirty="0" smtClean="0"/>
              <a:t>Kaj je izhodišče za trženjski splet (</a:t>
            </a:r>
            <a:r>
              <a:rPr lang="sl-SI" dirty="0" err="1" smtClean="0"/>
              <a:t>prodajnopolitične</a:t>
            </a:r>
            <a:r>
              <a:rPr lang="sl-SI" dirty="0" smtClean="0"/>
              <a:t> instrumente)? S čim odgovorimo na tržno usmerjena vprašanja?</a:t>
            </a:r>
            <a:endParaRPr lang="sl-SI" dirty="0"/>
          </a:p>
        </p:txBody>
      </p:sp>
      <p:sp>
        <p:nvSpPr>
          <p:cNvPr id="3" name="PoljeZBesedilom 2">
            <a:hlinkClick r:id="rId2" action="ppaction://hlinksldjump"/>
          </p:cNvPr>
          <p:cNvSpPr txBox="1"/>
          <p:nvPr/>
        </p:nvSpPr>
        <p:spPr>
          <a:xfrm>
            <a:off x="180231" y="3221488"/>
            <a:ext cx="698477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različne ukrepe = </a:t>
            </a:r>
            <a:r>
              <a:rPr lang="sl-SI" dirty="0" err="1" smtClean="0"/>
              <a:t>prodajnopolitične</a:t>
            </a:r>
            <a:r>
              <a:rPr lang="sl-SI" dirty="0" smtClean="0"/>
              <a:t> instrumente = trženjski splet = marketinški miks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05733" y="2246768"/>
            <a:ext cx="11521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podjetnik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3781797" y="2616100"/>
            <a:ext cx="0" cy="622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avokotnik 13"/>
          <p:cNvSpPr/>
          <p:nvPr/>
        </p:nvSpPr>
        <p:spPr>
          <a:xfrm>
            <a:off x="3852639" y="2717432"/>
            <a:ext cx="112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 smtClean="0"/>
              <a:t>kombinira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108223" y="5732476"/>
            <a:ext cx="144016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Kaj ponuditi?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1692399" y="5769456"/>
            <a:ext cx="17281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 kakšni ceni?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3564607" y="5732476"/>
            <a:ext cx="17281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Kje ponuditi?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5454649" y="5712151"/>
            <a:ext cx="162022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Koga pozvati in</a:t>
            </a:r>
          </a:p>
          <a:p>
            <a:pPr algn="ctr"/>
            <a:r>
              <a:rPr lang="sl-SI" dirty="0" smtClean="0"/>
              <a:t> s kakšnim sporočilom?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 flipV="1">
            <a:off x="6228903" y="3869560"/>
            <a:ext cx="0" cy="93610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 flipV="1">
            <a:off x="4428703" y="3906541"/>
            <a:ext cx="0" cy="899123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>
            <a:stCxn id="15" idx="0"/>
          </p:cNvCxnSpPr>
          <p:nvPr/>
        </p:nvCxnSpPr>
        <p:spPr>
          <a:xfrm flipV="1">
            <a:off x="828303" y="4949681"/>
            <a:ext cx="0" cy="782795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 flipV="1">
            <a:off x="2844527" y="3906540"/>
            <a:ext cx="0" cy="1862916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396255" y="4805664"/>
            <a:ext cx="66247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sl-SI"/>
            </a:defPPr>
            <a:lvl1pPr algn="ctr"/>
          </a:lstStyle>
          <a:p>
            <a:r>
              <a:rPr lang="sl-SI" dirty="0"/>
              <a:t>tržno usmerjena vprašanja</a:t>
            </a:r>
          </a:p>
        </p:txBody>
      </p:sp>
      <p:sp>
        <p:nvSpPr>
          <p:cNvPr id="37" name="PoljeZBesedilom 36"/>
          <p:cNvSpPr txBox="1"/>
          <p:nvPr/>
        </p:nvSpPr>
        <p:spPr>
          <a:xfrm>
            <a:off x="2988543" y="4157592"/>
            <a:ext cx="1044791" cy="38210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sl-SI"/>
            </a:defPPr>
            <a:lvl1pPr algn="ctr"/>
          </a:lstStyle>
          <a:p>
            <a:r>
              <a:rPr lang="sl-SI" dirty="0"/>
              <a:t>izhodišče</a:t>
            </a:r>
          </a:p>
        </p:txBody>
      </p:sp>
      <p:sp>
        <p:nvSpPr>
          <p:cNvPr id="38" name="PoljeZBesedilom 37"/>
          <p:cNvSpPr txBox="1"/>
          <p:nvPr/>
        </p:nvSpPr>
        <p:spPr>
          <a:xfrm>
            <a:off x="4500711" y="4157592"/>
            <a:ext cx="1044791" cy="38210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sl-SI"/>
            </a:defPPr>
            <a:lvl1pPr algn="ctr"/>
          </a:lstStyle>
          <a:p>
            <a:r>
              <a:rPr lang="sl-SI" dirty="0"/>
              <a:t>izhodišče</a:t>
            </a:r>
          </a:p>
        </p:txBody>
      </p:sp>
      <p:sp>
        <p:nvSpPr>
          <p:cNvPr id="39" name="PoljeZBesedilom 38"/>
          <p:cNvSpPr txBox="1"/>
          <p:nvPr/>
        </p:nvSpPr>
        <p:spPr>
          <a:xfrm>
            <a:off x="6336240" y="4157592"/>
            <a:ext cx="1044791" cy="38210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sl-SI"/>
            </a:defPPr>
            <a:lvl1pPr algn="ctr"/>
          </a:lstStyle>
          <a:p>
            <a:r>
              <a:rPr lang="sl-SI" dirty="0"/>
              <a:t>izhodišče</a:t>
            </a:r>
          </a:p>
        </p:txBody>
      </p:sp>
      <p:sp>
        <p:nvSpPr>
          <p:cNvPr id="40" name="PoljeZBesedilom 39"/>
          <p:cNvSpPr txBox="1"/>
          <p:nvPr/>
        </p:nvSpPr>
        <p:spPr>
          <a:xfrm>
            <a:off x="233899" y="7929696"/>
            <a:ext cx="662473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sl-SI"/>
            </a:defPPr>
            <a:lvl1pPr algn="ctr"/>
          </a:lstStyle>
          <a:p>
            <a:r>
              <a:rPr lang="sl-SI" dirty="0" smtClean="0"/>
              <a:t>tržno raziskavo</a:t>
            </a:r>
            <a:endParaRPr lang="sl-SI" dirty="0"/>
          </a:p>
        </p:txBody>
      </p:sp>
      <p:sp>
        <p:nvSpPr>
          <p:cNvPr id="59" name="Pravokotnik 58"/>
          <p:cNvSpPr/>
          <p:nvPr/>
        </p:nvSpPr>
        <p:spPr>
          <a:xfrm>
            <a:off x="3636615" y="7290916"/>
            <a:ext cx="3132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 zgornja vprašanja odgovori s</a:t>
            </a:r>
            <a:endParaRPr lang="sl-SI" dirty="0"/>
          </a:p>
        </p:txBody>
      </p:sp>
      <p:cxnSp>
        <p:nvCxnSpPr>
          <p:cNvPr id="79" name="Raven povezovalnik 78"/>
          <p:cNvCxnSpPr>
            <a:stCxn id="40" idx="0"/>
          </p:cNvCxnSpPr>
          <p:nvPr/>
        </p:nvCxnSpPr>
        <p:spPr>
          <a:xfrm flipV="1">
            <a:off x="3546267" y="6965904"/>
            <a:ext cx="9315" cy="963792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ven povezovalnik 79"/>
          <p:cNvCxnSpPr/>
          <p:nvPr/>
        </p:nvCxnSpPr>
        <p:spPr>
          <a:xfrm flipV="1">
            <a:off x="4428703" y="5174998"/>
            <a:ext cx="0" cy="56677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ven povezovalnik 81"/>
          <p:cNvCxnSpPr/>
          <p:nvPr/>
        </p:nvCxnSpPr>
        <p:spPr>
          <a:xfrm flipV="1">
            <a:off x="6228903" y="5165704"/>
            <a:ext cx="0" cy="56677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ven povezovalnik 84"/>
          <p:cNvCxnSpPr/>
          <p:nvPr/>
        </p:nvCxnSpPr>
        <p:spPr>
          <a:xfrm>
            <a:off x="828303" y="6930876"/>
            <a:ext cx="5616624" cy="9294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aven povezovalnik 90"/>
          <p:cNvCxnSpPr/>
          <p:nvPr/>
        </p:nvCxnSpPr>
        <p:spPr>
          <a:xfrm flipV="1">
            <a:off x="4428703" y="6101808"/>
            <a:ext cx="0" cy="803119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Raven povezovalnik 91"/>
          <p:cNvCxnSpPr/>
          <p:nvPr/>
        </p:nvCxnSpPr>
        <p:spPr>
          <a:xfrm flipV="1">
            <a:off x="6444927" y="6650184"/>
            <a:ext cx="0" cy="289879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ven povezovalnik 95"/>
          <p:cNvCxnSpPr/>
          <p:nvPr/>
        </p:nvCxnSpPr>
        <p:spPr>
          <a:xfrm flipV="1">
            <a:off x="2556495" y="6101808"/>
            <a:ext cx="0" cy="803119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Raven povezovalnik 96"/>
          <p:cNvCxnSpPr/>
          <p:nvPr/>
        </p:nvCxnSpPr>
        <p:spPr>
          <a:xfrm flipV="1">
            <a:off x="828303" y="6101808"/>
            <a:ext cx="0" cy="803119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ven povezovalnik 99"/>
          <p:cNvCxnSpPr/>
          <p:nvPr/>
        </p:nvCxnSpPr>
        <p:spPr>
          <a:xfrm flipV="1">
            <a:off x="828303" y="3906540"/>
            <a:ext cx="0" cy="897383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PoljeZBesedilom 100"/>
          <p:cNvSpPr txBox="1"/>
          <p:nvPr/>
        </p:nvSpPr>
        <p:spPr>
          <a:xfrm>
            <a:off x="972319" y="4157592"/>
            <a:ext cx="1044791" cy="38210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sl-SI"/>
            </a:defPPr>
            <a:lvl1pPr algn="ctr"/>
          </a:lstStyle>
          <a:p>
            <a:r>
              <a:rPr lang="sl-SI" dirty="0"/>
              <a:t>izhodišče</a:t>
            </a:r>
          </a:p>
        </p:txBody>
      </p:sp>
    </p:spTree>
    <p:extLst>
      <p:ext uri="{BB962C8B-B14F-4D97-AF65-F5344CB8AC3E}">
        <p14:creationId xmlns:p14="http://schemas.microsoft.com/office/powerpoint/2010/main" val="147945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6255" y="23413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trženjski splet?</a:t>
            </a:r>
          </a:p>
          <a:p>
            <a:r>
              <a:rPr lang="sl-SI" dirty="0" smtClean="0"/>
              <a:t>Kaj moramo doseči s trženjskim spletom?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2052439" y="1026220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Trženjski splet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052439" y="1890316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nstrumentov trženja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24247" y="3033152"/>
            <a:ext cx="10801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zdelek </a:t>
            </a:r>
          </a:p>
          <a:p>
            <a:pPr algn="ctr"/>
            <a:r>
              <a:rPr lang="sl-SI" dirty="0" smtClean="0"/>
              <a:t>(</a:t>
            </a:r>
            <a:r>
              <a:rPr lang="sl-SI" b="1" dirty="0" err="1" smtClean="0">
                <a:solidFill>
                  <a:srgbClr val="FF0000"/>
                </a:solidFill>
              </a:rPr>
              <a:t>p</a:t>
            </a:r>
            <a:r>
              <a:rPr lang="sl-SI" dirty="0" err="1" smtClean="0"/>
              <a:t>roduct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1692400" y="3042444"/>
            <a:ext cx="158417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prodajne cene (</a:t>
            </a:r>
            <a:r>
              <a:rPr lang="sl-SI" b="1" dirty="0" err="1" smtClean="0">
                <a:solidFill>
                  <a:srgbClr val="FF0000"/>
                </a:solidFill>
              </a:rPr>
              <a:t>p</a:t>
            </a:r>
            <a:r>
              <a:rPr lang="sl-SI" dirty="0" err="1" smtClean="0"/>
              <a:t>rice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3564608" y="3042444"/>
            <a:ext cx="1368151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tržne poti</a:t>
            </a:r>
            <a:br>
              <a:rPr lang="sl-SI" dirty="0" smtClean="0"/>
            </a:br>
            <a:r>
              <a:rPr lang="sl-SI" dirty="0" smtClean="0"/>
              <a:t>(</a:t>
            </a:r>
            <a:r>
              <a:rPr lang="sl-SI" b="1" dirty="0" err="1" smtClean="0">
                <a:solidFill>
                  <a:srgbClr val="FF0000"/>
                </a:solidFill>
              </a:rPr>
              <a:t>p</a:t>
            </a:r>
            <a:r>
              <a:rPr lang="sl-SI" dirty="0" err="1" smtClean="0"/>
              <a:t>lacement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5148783" y="3042444"/>
            <a:ext cx="208823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tržno komuniciranje</a:t>
            </a:r>
            <a:br>
              <a:rPr lang="sl-SI" dirty="0" smtClean="0"/>
            </a:br>
            <a:r>
              <a:rPr lang="sl-SI" dirty="0" smtClean="0"/>
              <a:t>(</a:t>
            </a:r>
            <a:r>
              <a:rPr lang="sl-SI" b="1" dirty="0" err="1" smtClean="0">
                <a:solidFill>
                  <a:srgbClr val="FF0000"/>
                </a:solidFill>
              </a:rPr>
              <a:t>p</a:t>
            </a:r>
            <a:r>
              <a:rPr lang="sl-SI" dirty="0" err="1" smtClean="0"/>
              <a:t>romotion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828303" y="2547682"/>
            <a:ext cx="5544616" cy="0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 flipV="1">
            <a:off x="828303" y="2538389"/>
            <a:ext cx="0" cy="504055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/>
          <p:nvPr/>
        </p:nvCxnSpPr>
        <p:spPr>
          <a:xfrm flipV="1">
            <a:off x="2412479" y="2538388"/>
            <a:ext cx="0" cy="504055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 flipV="1">
            <a:off x="4284687" y="2538388"/>
            <a:ext cx="0" cy="504055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 flipV="1">
            <a:off x="6372919" y="2538388"/>
            <a:ext cx="0" cy="504055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>
            <a:stCxn id="3" idx="2"/>
            <a:endCxn id="4" idx="0"/>
          </p:cNvCxnSpPr>
          <p:nvPr/>
        </p:nvCxnSpPr>
        <p:spPr>
          <a:xfrm>
            <a:off x="3633743" y="139555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3721883" y="145362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kombinacija</a:t>
            </a:r>
            <a:endParaRPr lang="sl-SI" dirty="0"/>
          </a:p>
        </p:txBody>
      </p:sp>
      <p:cxnSp>
        <p:nvCxnSpPr>
          <p:cNvPr id="23" name="Raven povezovalnik 22"/>
          <p:cNvCxnSpPr/>
          <p:nvPr/>
        </p:nvCxnSpPr>
        <p:spPr>
          <a:xfrm flipV="1">
            <a:off x="3636615" y="2250357"/>
            <a:ext cx="0" cy="297325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4729995" y="4266582"/>
            <a:ext cx="92284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sz="2800" dirty="0" smtClean="0"/>
              <a:t>= 4P</a:t>
            </a:r>
            <a:endParaRPr lang="sl-SI" sz="2800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540271" y="4050556"/>
            <a:ext cx="51845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 flipV="1">
            <a:off x="540271" y="3690516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 flipV="1">
            <a:off x="2268463" y="3690516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 flipV="1">
            <a:off x="3780631" y="3690516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 flipV="1">
            <a:off x="5724847" y="3690516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 flipV="1">
            <a:off x="5220791" y="4050556"/>
            <a:ext cx="0" cy="2160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5652839" y="419457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izhaja iz začetnic </a:t>
            </a:r>
          </a:p>
          <a:p>
            <a:pPr algn="ctr"/>
            <a:r>
              <a:rPr lang="sl-SI" dirty="0" smtClean="0"/>
              <a:t>angleških pojmov</a:t>
            </a:r>
            <a:endParaRPr lang="sl-SI" dirty="0"/>
          </a:p>
        </p:txBody>
      </p:sp>
      <p:cxnSp>
        <p:nvCxnSpPr>
          <p:cNvPr id="40" name="Raven puščični povezovalnik 39"/>
          <p:cNvCxnSpPr/>
          <p:nvPr/>
        </p:nvCxnSpPr>
        <p:spPr>
          <a:xfrm>
            <a:off x="3636615" y="4050556"/>
            <a:ext cx="0" cy="1656184"/>
          </a:xfrm>
          <a:prstGeom prst="straightConnector1">
            <a:avLst/>
          </a:prstGeom>
          <a:ln w="635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1836415" y="4426614"/>
            <a:ext cx="190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zgornji elementi vsak zase in vsi skupaj doseči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1895475" y="5697446"/>
            <a:ext cx="3541340" cy="0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 flipV="1">
            <a:off x="1908423" y="5706741"/>
            <a:ext cx="0" cy="504055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 flipV="1">
            <a:off x="5436815" y="5706741"/>
            <a:ext cx="0" cy="576063"/>
          </a:xfrm>
          <a:prstGeom prst="line">
            <a:avLst/>
          </a:prstGeom>
          <a:ln w="539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684287" y="6210796"/>
            <a:ext cx="244827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želeno pozicijo na izbranem trgu</a:t>
            </a:r>
            <a:endParaRPr lang="sl-SI" dirty="0"/>
          </a:p>
        </p:txBody>
      </p:sp>
      <p:sp>
        <p:nvSpPr>
          <p:cNvPr id="49" name="PoljeZBesedilom 48"/>
          <p:cNvSpPr txBox="1"/>
          <p:nvPr/>
        </p:nvSpPr>
        <p:spPr>
          <a:xfrm>
            <a:off x="4356695" y="6282804"/>
            <a:ext cx="244827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izpolnjevati zahteve porabnikov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548655" y="7436673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moramo doseči s trženjem?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2412479" y="8052805"/>
            <a:ext cx="338065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zdelek s primerno kakovostjo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684287" y="9019108"/>
            <a:ext cx="57606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3924647" y="850576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 voljo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3852639" y="8452336"/>
            <a:ext cx="0" cy="566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36215" y="9308881"/>
            <a:ext cx="18002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pravem mestu</a:t>
            </a:r>
            <a:endParaRPr lang="sl-SI" dirty="0"/>
          </a:p>
        </p:txBody>
      </p:sp>
      <p:sp>
        <p:nvSpPr>
          <p:cNvPr id="61" name="PoljeZBesedilom 60"/>
          <p:cNvSpPr txBox="1"/>
          <p:nvPr/>
        </p:nvSpPr>
        <p:spPr>
          <a:xfrm>
            <a:off x="2052439" y="9307139"/>
            <a:ext cx="1656184" cy="371073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 pravem času</a:t>
            </a:r>
            <a:endParaRPr lang="sl-SI" dirty="0"/>
          </a:p>
        </p:txBody>
      </p:sp>
      <p:sp>
        <p:nvSpPr>
          <p:cNvPr id="62" name="PoljeZBesedilom 61"/>
          <p:cNvSpPr txBox="1"/>
          <p:nvPr/>
        </p:nvSpPr>
        <p:spPr>
          <a:xfrm>
            <a:off x="3780631" y="9307140"/>
            <a:ext cx="1800200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 ceni sprejemljiva za kupce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684287" y="901910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2844527" y="9028400"/>
            <a:ext cx="0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4644727" y="9019108"/>
            <a:ext cx="0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6444927" y="9028400"/>
            <a:ext cx="0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/>
          <p:cNvSpPr txBox="1"/>
          <p:nvPr/>
        </p:nvSpPr>
        <p:spPr>
          <a:xfrm>
            <a:off x="5688843" y="9316431"/>
            <a:ext cx="18002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 pravilnem informiranju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4826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3"/>
          <a:stretch/>
        </p:blipFill>
        <p:spPr>
          <a:xfrm>
            <a:off x="234132" y="76064"/>
            <a:ext cx="7092999" cy="5670947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5864808"/>
            <a:ext cx="633670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4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3257</TotalTime>
  <Words>206</Words>
  <Application>Microsoft Office PowerPoint</Application>
  <PresentationFormat>Po meri</PresentationFormat>
  <Paragraphs>60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391</cp:revision>
  <cp:lastPrinted>2015-03-08T07:00:20Z</cp:lastPrinted>
  <dcterms:created xsi:type="dcterms:W3CDTF">2014-09-07T06:32:34Z</dcterms:created>
  <dcterms:modified xsi:type="dcterms:W3CDTF">2015-03-30T05:36:01Z</dcterms:modified>
</cp:coreProperties>
</file>