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2" r:id="rId2"/>
    <p:sldId id="303" r:id="rId3"/>
    <p:sldId id="314" r:id="rId4"/>
    <p:sldId id="316" r:id="rId5"/>
    <p:sldId id="317" r:id="rId6"/>
    <p:sldId id="318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15" r:id="rId15"/>
    <p:sldId id="319" r:id="rId16"/>
  </p:sldIdLst>
  <p:sldSz cx="7561263" cy="10693400"/>
  <p:notesSz cx="6669088" cy="992822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0" autoAdjust="0"/>
    <p:restoredTop sz="94660"/>
  </p:normalViewPr>
  <p:slideViewPr>
    <p:cSldViewPr>
      <p:cViewPr varScale="1">
        <p:scale>
          <a:sx n="54" d="100"/>
          <a:sy n="54" d="100"/>
        </p:scale>
        <p:origin x="1531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8.3.2015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019300" y="744538"/>
            <a:ext cx="26304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8.3.2015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8.3.2015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8.3.2015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8.3.2015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8.3.2015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8.3.2015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8.3.2015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45015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3.8 ORGANIZACIJA SESTANKA</a:t>
            </a:r>
            <a:endParaRPr lang="sl-SI" sz="24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546016" y="108513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mora storiti vodja sestanka preden skliče sestanek ali sejo?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546016" y="1962324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določiti vsebino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3068935" y="2668466"/>
            <a:ext cx="23678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izdelava vabila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4788743" y="1982137"/>
            <a:ext cx="19265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ripraviti gradivo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>
            <a:off x="2049800" y="1602284"/>
            <a:ext cx="39051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2052439" y="160228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>
            <a:off x="5954957" y="1602284"/>
            <a:ext cx="0" cy="379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5954957" y="2351469"/>
            <a:ext cx="0" cy="402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/>
          <p:nvPr/>
        </p:nvCxnSpPr>
        <p:spPr>
          <a:xfrm>
            <a:off x="4140671" y="1602284"/>
            <a:ext cx="0" cy="1066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/>
          <p:cNvSpPr txBox="1"/>
          <p:nvPr/>
        </p:nvSpPr>
        <p:spPr>
          <a:xfrm>
            <a:off x="540271" y="426658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vsebuje gradivo za posamezno sejo (dosje)?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3996655" y="160228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698416" y="5160293"/>
            <a:ext cx="3162607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i</a:t>
            </a:r>
            <a:r>
              <a:rPr lang="sl-SI" dirty="0" smtClean="0"/>
              <a:t>zvirnik vabila na sejo z dnevnim redom in seznamom povabljenih</a:t>
            </a:r>
            <a:endParaRPr lang="sl-SI" dirty="0"/>
          </a:p>
        </p:txBody>
      </p:sp>
      <p:sp>
        <p:nvSpPr>
          <p:cNvPr id="47" name="PoljeZBesedilom 46"/>
          <p:cNvSpPr txBox="1"/>
          <p:nvPr/>
        </p:nvSpPr>
        <p:spPr>
          <a:xfrm>
            <a:off x="4941143" y="5180106"/>
            <a:ext cx="192655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nepotrjeni zapisnik prejšnje seje</a:t>
            </a:r>
            <a:endParaRPr lang="sl-SI" dirty="0"/>
          </a:p>
        </p:txBody>
      </p:sp>
      <p:cxnSp>
        <p:nvCxnSpPr>
          <p:cNvPr id="48" name="Raven povezovalnik 47"/>
          <p:cNvCxnSpPr/>
          <p:nvPr/>
        </p:nvCxnSpPr>
        <p:spPr>
          <a:xfrm>
            <a:off x="2202200" y="4800253"/>
            <a:ext cx="39051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/>
          <p:nvPr/>
        </p:nvCxnSpPr>
        <p:spPr>
          <a:xfrm>
            <a:off x="2204839" y="4800253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6107357" y="4800253"/>
            <a:ext cx="0" cy="379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/>
          <p:cNvSpPr txBox="1"/>
          <p:nvPr/>
        </p:nvSpPr>
        <p:spPr>
          <a:xfrm>
            <a:off x="605867" y="6860609"/>
            <a:ext cx="297350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poročilo o uresničevanju sklepov</a:t>
            </a:r>
            <a:endParaRPr lang="sl-SI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4263508" y="6932617"/>
            <a:ext cx="297350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gradivo k posameznih točkam dnevnega reda</a:t>
            </a:r>
            <a:endParaRPr lang="sl-SI" dirty="0"/>
          </a:p>
        </p:txBody>
      </p:sp>
      <p:cxnSp>
        <p:nvCxnSpPr>
          <p:cNvPr id="38" name="Raven povezovalnik 37"/>
          <p:cNvCxnSpPr/>
          <p:nvPr/>
        </p:nvCxnSpPr>
        <p:spPr>
          <a:xfrm>
            <a:off x="1980431" y="6426820"/>
            <a:ext cx="39771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ovezovalnik 38"/>
          <p:cNvCxnSpPr/>
          <p:nvPr/>
        </p:nvCxnSpPr>
        <p:spPr>
          <a:xfrm>
            <a:off x="4301455" y="4779020"/>
            <a:ext cx="0" cy="1676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ovezovalnik 39"/>
          <p:cNvCxnSpPr/>
          <p:nvPr/>
        </p:nvCxnSpPr>
        <p:spPr>
          <a:xfrm>
            <a:off x="5940871" y="6455092"/>
            <a:ext cx="0" cy="475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ovezovalnik 41"/>
          <p:cNvCxnSpPr/>
          <p:nvPr/>
        </p:nvCxnSpPr>
        <p:spPr>
          <a:xfrm>
            <a:off x="1980431" y="6426820"/>
            <a:ext cx="0" cy="433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/>
          <p:cNvSpPr txBox="1"/>
          <p:nvPr/>
        </p:nvSpPr>
        <p:spPr>
          <a:xfrm>
            <a:off x="540271" y="778568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Kakšna evidenca se vodi glede sprejetih sklepih?</a:t>
            </a:r>
            <a:endParaRPr lang="sl-SI" dirty="0"/>
          </a:p>
        </p:txBody>
      </p:sp>
      <p:sp>
        <p:nvSpPr>
          <p:cNvPr id="57" name="PoljeZBesedilom 56"/>
          <p:cNvSpPr txBox="1"/>
          <p:nvPr/>
        </p:nvSpPr>
        <p:spPr>
          <a:xfrm>
            <a:off x="2397712" y="8228760"/>
            <a:ext cx="3039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evidenca v elektronski obliki</a:t>
            </a:r>
            <a:endParaRPr lang="sl-SI" dirty="0"/>
          </a:p>
        </p:txBody>
      </p:sp>
      <p:sp>
        <p:nvSpPr>
          <p:cNvPr id="59" name="PoljeZBesedilom 58"/>
          <p:cNvSpPr txBox="1"/>
          <p:nvPr/>
        </p:nvSpPr>
        <p:spPr>
          <a:xfrm>
            <a:off x="2340471" y="9513872"/>
            <a:ext cx="3039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oročilo o uresničevanju sklepov</a:t>
            </a:r>
            <a:endParaRPr lang="sl-SI" dirty="0"/>
          </a:p>
        </p:txBody>
      </p:sp>
      <p:cxnSp>
        <p:nvCxnSpPr>
          <p:cNvPr id="27" name="Raven povezovalnik 26"/>
          <p:cNvCxnSpPr/>
          <p:nvPr/>
        </p:nvCxnSpPr>
        <p:spPr>
          <a:xfrm>
            <a:off x="3420591" y="8598092"/>
            <a:ext cx="0" cy="915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3708623" y="8865800"/>
            <a:ext cx="1935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m</a:t>
            </a:r>
            <a:r>
              <a:rPr lang="sl-SI" dirty="0" smtClean="0"/>
              <a:t>ogoče izdelati</a:t>
            </a:r>
            <a:endParaRPr lang="sl-SI" dirty="0"/>
          </a:p>
        </p:txBody>
      </p:sp>
      <p:sp>
        <p:nvSpPr>
          <p:cNvPr id="29" name="PoljeZBesedilom 28"/>
          <p:cNvSpPr txBox="1"/>
          <p:nvPr/>
        </p:nvSpPr>
        <p:spPr>
          <a:xfrm>
            <a:off x="180231" y="8167786"/>
            <a:ext cx="1080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riskrbeti ustrezne podatke</a:t>
            </a:r>
            <a:endParaRPr lang="sl-SI" dirty="0"/>
          </a:p>
        </p:txBody>
      </p:sp>
      <p:cxnSp>
        <p:nvCxnSpPr>
          <p:cNvPr id="31" name="Raven puščični povezovalnik 30"/>
          <p:cNvCxnSpPr/>
          <p:nvPr/>
        </p:nvCxnSpPr>
        <p:spPr>
          <a:xfrm>
            <a:off x="1404367" y="8443044"/>
            <a:ext cx="9933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jeZBesedilom 31"/>
          <p:cNvSpPr txBox="1"/>
          <p:nvPr/>
        </p:nvSpPr>
        <p:spPr>
          <a:xfrm>
            <a:off x="-93033" y="9523164"/>
            <a:ext cx="2289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o</a:t>
            </a:r>
            <a:r>
              <a:rPr lang="sl-SI" dirty="0" smtClean="0"/>
              <a:t>sebe, ki so odgovorne za izpolnitev posameznega sklepa</a:t>
            </a:r>
            <a:endParaRPr lang="sl-SI" dirty="0"/>
          </a:p>
        </p:txBody>
      </p:sp>
      <p:cxnSp>
        <p:nvCxnSpPr>
          <p:cNvPr id="61" name="Raven puščični povezovalnik 60"/>
          <p:cNvCxnSpPr/>
          <p:nvPr/>
        </p:nvCxnSpPr>
        <p:spPr>
          <a:xfrm flipV="1">
            <a:off x="900311" y="9091116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1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jeZBesedilom 8"/>
          <p:cNvSpPr txBox="1"/>
          <p:nvPr/>
        </p:nvSpPr>
        <p:spPr>
          <a:xfrm>
            <a:off x="2484487" y="5977542"/>
            <a:ext cx="18462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sestanek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2487242" y="3546500"/>
            <a:ext cx="23678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naslovnika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1997714" y="1562658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dopis</a:t>
            </a:r>
            <a:endParaRPr lang="sl-SI" dirty="0"/>
          </a:p>
        </p:txBody>
      </p:sp>
      <p:cxnSp>
        <p:nvCxnSpPr>
          <p:cNvPr id="18" name="Raven povezovalnik 17"/>
          <p:cNvCxnSpPr/>
          <p:nvPr/>
        </p:nvCxnSpPr>
        <p:spPr>
          <a:xfrm>
            <a:off x="1548383" y="4693982"/>
            <a:ext cx="0" cy="220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273751" y="816583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je vabilo?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324247" y="742564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Kdaj je potrebno odposlati vabilo?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2402400" y="8022659"/>
            <a:ext cx="2468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ravočasno odposlati (vsaj teden dni prej)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468263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>
                <a:hlinkClick r:id="rId2" action="ppaction://hlinksldjump"/>
              </a:rPr>
              <a:t>3.8.1 VABILO</a:t>
            </a:r>
            <a:endParaRPr lang="sl-SI" sz="2400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4437087" y="4914652"/>
            <a:ext cx="23678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javno prireditev</a:t>
            </a:r>
            <a:endParaRPr lang="sl-SI" dirty="0"/>
          </a:p>
        </p:txBody>
      </p:sp>
      <p:sp>
        <p:nvSpPr>
          <p:cNvPr id="34" name="PoljeZBesedilom 33"/>
          <p:cNvSpPr txBox="1"/>
          <p:nvPr/>
        </p:nvSpPr>
        <p:spPr>
          <a:xfrm>
            <a:off x="5580831" y="5961688"/>
            <a:ext cx="184626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tiskovno konferenco</a:t>
            </a:r>
            <a:endParaRPr lang="sl-SI" dirty="0"/>
          </a:p>
        </p:txBody>
      </p:sp>
      <p:cxnSp>
        <p:nvCxnSpPr>
          <p:cNvPr id="26" name="Raven povezovalnik 25"/>
          <p:cNvCxnSpPr>
            <a:stCxn id="9" idx="0"/>
          </p:cNvCxnSpPr>
          <p:nvPr/>
        </p:nvCxnSpPr>
        <p:spPr>
          <a:xfrm flipV="1">
            <a:off x="3407619" y="5315721"/>
            <a:ext cx="2094387" cy="6618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ovezovalnik 34"/>
          <p:cNvCxnSpPr>
            <a:endCxn id="34" idx="0"/>
          </p:cNvCxnSpPr>
          <p:nvPr/>
        </p:nvCxnSpPr>
        <p:spPr>
          <a:xfrm>
            <a:off x="5491539" y="5293276"/>
            <a:ext cx="1012424" cy="668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2484487" y="2106340"/>
            <a:ext cx="23678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uradna oseba</a:t>
            </a:r>
            <a:endParaRPr lang="sl-SI" dirty="0"/>
          </a:p>
        </p:txBody>
      </p:sp>
      <p:cxnSp>
        <p:nvCxnSpPr>
          <p:cNvPr id="38" name="Raven povezovalnik 37"/>
          <p:cNvCxnSpPr>
            <a:stCxn id="36" idx="2"/>
          </p:cNvCxnSpPr>
          <p:nvPr/>
        </p:nvCxnSpPr>
        <p:spPr>
          <a:xfrm>
            <a:off x="3668427" y="2475672"/>
            <a:ext cx="0" cy="1050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3818071" y="282642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vabi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324247" y="4916393"/>
            <a:ext cx="23678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obravnavo</a:t>
            </a:r>
            <a:endParaRPr lang="sl-SI" dirty="0"/>
          </a:p>
        </p:txBody>
      </p:sp>
      <p:cxnSp>
        <p:nvCxnSpPr>
          <p:cNvPr id="47" name="Raven povezovalnik 46"/>
          <p:cNvCxnSpPr/>
          <p:nvPr/>
        </p:nvCxnSpPr>
        <p:spPr>
          <a:xfrm>
            <a:off x="1508187" y="4698628"/>
            <a:ext cx="4072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5580831" y="4698628"/>
            <a:ext cx="0" cy="220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ven povezovalnik 52"/>
          <p:cNvCxnSpPr/>
          <p:nvPr/>
        </p:nvCxnSpPr>
        <p:spPr>
          <a:xfrm>
            <a:off x="3636615" y="1890316"/>
            <a:ext cx="0" cy="220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ven povezovalnik 57"/>
          <p:cNvCxnSpPr>
            <a:stCxn id="10" idx="2"/>
          </p:cNvCxnSpPr>
          <p:nvPr/>
        </p:nvCxnSpPr>
        <p:spPr>
          <a:xfrm flipH="1">
            <a:off x="3668427" y="3915832"/>
            <a:ext cx="2755" cy="778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3708623" y="8793792"/>
            <a:ext cx="217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zakaj?</a:t>
            </a:r>
            <a:endParaRPr lang="sl-SI" dirty="0"/>
          </a:p>
        </p:txBody>
      </p:sp>
      <p:cxnSp>
        <p:nvCxnSpPr>
          <p:cNvPr id="65" name="Raven povezovalnik 64"/>
          <p:cNvCxnSpPr/>
          <p:nvPr/>
        </p:nvCxnSpPr>
        <p:spPr>
          <a:xfrm>
            <a:off x="3407619" y="8668990"/>
            <a:ext cx="0" cy="7821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aven povezovalnik 66"/>
          <p:cNvCxnSpPr/>
          <p:nvPr/>
        </p:nvCxnSpPr>
        <p:spPr>
          <a:xfrm>
            <a:off x="1476375" y="9451156"/>
            <a:ext cx="453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oljeZBesedilom 67"/>
          <p:cNvSpPr txBox="1"/>
          <p:nvPr/>
        </p:nvSpPr>
        <p:spPr>
          <a:xfrm>
            <a:off x="612279" y="9740929"/>
            <a:ext cx="184626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aslovnik organizira</a:t>
            </a:r>
            <a:endParaRPr lang="sl-SI" dirty="0"/>
          </a:p>
        </p:txBody>
      </p:sp>
      <p:sp>
        <p:nvSpPr>
          <p:cNvPr id="69" name="PoljeZBesedilom 68"/>
          <p:cNvSpPr txBox="1"/>
          <p:nvPr/>
        </p:nvSpPr>
        <p:spPr>
          <a:xfrm>
            <a:off x="5030711" y="9739188"/>
            <a:ext cx="18462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naslovnik pripravi</a:t>
            </a:r>
            <a:endParaRPr lang="sl-SI" dirty="0"/>
          </a:p>
        </p:txBody>
      </p:sp>
      <p:cxnSp>
        <p:nvCxnSpPr>
          <p:cNvPr id="70" name="Raven povezovalnik 69"/>
          <p:cNvCxnSpPr/>
          <p:nvPr/>
        </p:nvCxnSpPr>
        <p:spPr>
          <a:xfrm>
            <a:off x="1476375" y="945115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ven povezovalnik 72"/>
          <p:cNvCxnSpPr/>
          <p:nvPr/>
        </p:nvCxnSpPr>
        <p:spPr>
          <a:xfrm>
            <a:off x="6012879" y="945115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379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oljeZBesedilom 19"/>
          <p:cNvSpPr txBox="1"/>
          <p:nvPr/>
        </p:nvSpPr>
        <p:spPr>
          <a:xfrm>
            <a:off x="232081" y="431677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Kako je prav, da ravna prejemnik pisnega vabila</a:t>
            </a:r>
            <a:endParaRPr lang="sl-SI" dirty="0"/>
          </a:p>
        </p:txBody>
      </p:sp>
      <p:cxnSp>
        <p:nvCxnSpPr>
          <p:cNvPr id="30" name="Raven povezovalnik 29"/>
          <p:cNvCxnSpPr/>
          <p:nvPr/>
        </p:nvCxnSpPr>
        <p:spPr>
          <a:xfrm>
            <a:off x="3560019" y="882204"/>
            <a:ext cx="0" cy="7821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ovezovalnik 30"/>
          <p:cNvCxnSpPr/>
          <p:nvPr/>
        </p:nvCxnSpPr>
        <p:spPr>
          <a:xfrm>
            <a:off x="1628775" y="1664370"/>
            <a:ext cx="453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/>
          <p:cNvSpPr txBox="1"/>
          <p:nvPr/>
        </p:nvSpPr>
        <p:spPr>
          <a:xfrm>
            <a:off x="764679" y="1954143"/>
            <a:ext cx="18462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zahvali</a:t>
            </a:r>
            <a:endParaRPr lang="sl-SI" dirty="0"/>
          </a:p>
        </p:txBody>
      </p:sp>
      <p:sp>
        <p:nvSpPr>
          <p:cNvPr id="41" name="PoljeZBesedilom 40"/>
          <p:cNvSpPr txBox="1"/>
          <p:nvPr/>
        </p:nvSpPr>
        <p:spPr>
          <a:xfrm>
            <a:off x="5183111" y="1952402"/>
            <a:ext cx="184626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otrdi svojo udeležbo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1628775" y="166437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ven povezovalnik 42"/>
          <p:cNvCxnSpPr/>
          <p:nvPr/>
        </p:nvCxnSpPr>
        <p:spPr>
          <a:xfrm>
            <a:off x="6165279" y="166437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oljeZBesedilom 43"/>
          <p:cNvSpPr txBox="1"/>
          <p:nvPr/>
        </p:nvSpPr>
        <p:spPr>
          <a:xfrm>
            <a:off x="324247" y="310516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Kdaj se sestanek uradno začne?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3619055" y="3969991"/>
            <a:ext cx="0" cy="7821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ovezovalnik 45"/>
          <p:cNvCxnSpPr/>
          <p:nvPr/>
        </p:nvCxnSpPr>
        <p:spPr>
          <a:xfrm>
            <a:off x="1687811" y="4752157"/>
            <a:ext cx="453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/>
          <p:cNvSpPr txBox="1"/>
          <p:nvPr/>
        </p:nvSpPr>
        <p:spPr>
          <a:xfrm>
            <a:off x="823715" y="5041930"/>
            <a:ext cx="18462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pozdravi prisotne</a:t>
            </a:r>
            <a:endParaRPr lang="sl-SI" dirty="0"/>
          </a:p>
        </p:txBody>
      </p:sp>
      <p:sp>
        <p:nvSpPr>
          <p:cNvPr id="50" name="PoljeZBesedilom 49"/>
          <p:cNvSpPr txBox="1"/>
          <p:nvPr/>
        </p:nvSpPr>
        <p:spPr>
          <a:xfrm>
            <a:off x="5242147" y="5040189"/>
            <a:ext cx="184626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predlaga dnevni red</a:t>
            </a:r>
            <a:endParaRPr lang="sl-SI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1687811" y="4752157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2726455" y="3620249"/>
            <a:ext cx="18462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vodja sestanka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6228903" y="477063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/>
          <p:cNvSpPr txBox="1"/>
          <p:nvPr/>
        </p:nvSpPr>
        <p:spPr>
          <a:xfrm>
            <a:off x="5242147" y="6426820"/>
            <a:ext cx="18462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prisotni</a:t>
            </a:r>
            <a:endParaRPr lang="sl-SI" dirty="0"/>
          </a:p>
        </p:txBody>
      </p:sp>
      <p:cxnSp>
        <p:nvCxnSpPr>
          <p:cNvPr id="3" name="Raven puščični povezovalnik 2"/>
          <p:cNvCxnSpPr>
            <a:stCxn id="50" idx="2"/>
            <a:endCxn id="55" idx="0"/>
          </p:cNvCxnSpPr>
          <p:nvPr/>
        </p:nvCxnSpPr>
        <p:spPr>
          <a:xfrm>
            <a:off x="6165279" y="5686520"/>
            <a:ext cx="0" cy="740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aven povezovalnik 55"/>
          <p:cNvCxnSpPr/>
          <p:nvPr/>
        </p:nvCxnSpPr>
        <p:spPr>
          <a:xfrm>
            <a:off x="3852639" y="7580689"/>
            <a:ext cx="2664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jeZBesedilom 56"/>
          <p:cNvSpPr txBox="1"/>
          <p:nvPr/>
        </p:nvSpPr>
        <p:spPr>
          <a:xfrm>
            <a:off x="3014487" y="7870462"/>
            <a:ext cx="18462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potrdijo</a:t>
            </a:r>
            <a:endParaRPr lang="sl-SI" dirty="0"/>
          </a:p>
        </p:txBody>
      </p:sp>
      <p:sp>
        <p:nvSpPr>
          <p:cNvPr id="59" name="PoljeZBesedilom 58"/>
          <p:cNvSpPr txBox="1"/>
          <p:nvPr/>
        </p:nvSpPr>
        <p:spPr>
          <a:xfrm>
            <a:off x="5534767" y="7868721"/>
            <a:ext cx="184626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redlagajo spremembe</a:t>
            </a:r>
            <a:endParaRPr lang="sl-SI" dirty="0"/>
          </a:p>
        </p:txBody>
      </p:sp>
      <p:cxnSp>
        <p:nvCxnSpPr>
          <p:cNvPr id="60" name="Raven povezovalnik 59"/>
          <p:cNvCxnSpPr/>
          <p:nvPr/>
        </p:nvCxnSpPr>
        <p:spPr>
          <a:xfrm>
            <a:off x="3852639" y="7580689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6516935" y="7580689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ovezovalnik 62"/>
          <p:cNvCxnSpPr/>
          <p:nvPr/>
        </p:nvCxnSpPr>
        <p:spPr>
          <a:xfrm>
            <a:off x="6156895" y="6786860"/>
            <a:ext cx="0" cy="793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100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jeZBesedilom 9"/>
          <p:cNvSpPr txBox="1"/>
          <p:nvPr/>
        </p:nvSpPr>
        <p:spPr>
          <a:xfrm>
            <a:off x="396255" y="2898428"/>
            <a:ext cx="23678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poteku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11" name="PoljeZBesedilom 10"/>
          <p:cNvSpPr txBox="1"/>
          <p:nvPr/>
        </p:nvSpPr>
        <p:spPr>
          <a:xfrm>
            <a:off x="1997714" y="1562658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solidFill>
                  <a:prstClr val="black"/>
                </a:solidFill>
              </a:rPr>
              <a:t>u</a:t>
            </a:r>
            <a:r>
              <a:rPr lang="sl-SI" dirty="0" smtClean="0">
                <a:solidFill>
                  <a:prstClr val="black"/>
                </a:solidFill>
              </a:rPr>
              <a:t>radno besedilo</a:t>
            </a:r>
            <a:endParaRPr lang="sl-SI" dirty="0">
              <a:solidFill>
                <a:prstClr val="black"/>
              </a:solidFill>
            </a:endParaRPr>
          </a:p>
        </p:txBody>
      </p:sp>
      <p:cxnSp>
        <p:nvCxnSpPr>
          <p:cNvPr id="18" name="Raven povezovalnik 17"/>
          <p:cNvCxnSpPr/>
          <p:nvPr/>
        </p:nvCxnSpPr>
        <p:spPr>
          <a:xfrm>
            <a:off x="1692399" y="2610396"/>
            <a:ext cx="0" cy="220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273751" y="816583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1. Kaj je zapisnik?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32" name="PoljeZBesedilom 31"/>
          <p:cNvSpPr txBox="1"/>
          <p:nvPr/>
        </p:nvSpPr>
        <p:spPr>
          <a:xfrm>
            <a:off x="468263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>
                <a:solidFill>
                  <a:prstClr val="black"/>
                </a:solidFill>
              </a:rPr>
              <a:t>3.8.2 ZAPISNIK </a:t>
            </a:r>
            <a:endParaRPr lang="sl-SI" sz="2400" dirty="0">
              <a:solidFill>
                <a:prstClr val="black"/>
              </a:solidFill>
            </a:endParaRPr>
          </a:p>
        </p:txBody>
      </p:sp>
      <p:cxnSp>
        <p:nvCxnSpPr>
          <p:cNvPr id="38" name="Raven povezovalnik 37"/>
          <p:cNvCxnSpPr>
            <a:endCxn id="40" idx="0"/>
          </p:cNvCxnSpPr>
          <p:nvPr/>
        </p:nvCxnSpPr>
        <p:spPr>
          <a:xfrm>
            <a:off x="3668427" y="1931990"/>
            <a:ext cx="8384" cy="1614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3636615" y="1962324"/>
            <a:ext cx="150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solidFill>
                  <a:prstClr val="black"/>
                </a:solidFill>
              </a:rPr>
              <a:t>o</a:t>
            </a:r>
            <a:r>
              <a:rPr lang="sl-SI" dirty="0" smtClean="0">
                <a:solidFill>
                  <a:prstClr val="black"/>
                </a:solidFill>
              </a:rPr>
              <a:t>bjektivno poroča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40" name="PoljeZBesedilom 39"/>
          <p:cNvSpPr txBox="1"/>
          <p:nvPr/>
        </p:nvSpPr>
        <p:spPr>
          <a:xfrm>
            <a:off x="2492871" y="3546500"/>
            <a:ext cx="236788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sklepih in smernicah za prihodnje delo neke skupine ljudi</a:t>
            </a:r>
            <a:endParaRPr lang="sl-SI" dirty="0">
              <a:solidFill>
                <a:prstClr val="black"/>
              </a:solidFill>
            </a:endParaRPr>
          </a:p>
        </p:txBody>
      </p:sp>
      <p:cxnSp>
        <p:nvCxnSpPr>
          <p:cNvPr id="47" name="Raven povezovalnik 46"/>
          <p:cNvCxnSpPr/>
          <p:nvPr/>
        </p:nvCxnSpPr>
        <p:spPr>
          <a:xfrm>
            <a:off x="1652203" y="2610396"/>
            <a:ext cx="4072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/>
          <p:cNvSpPr txBox="1"/>
          <p:nvPr/>
        </p:nvSpPr>
        <p:spPr>
          <a:xfrm>
            <a:off x="4581103" y="2898428"/>
            <a:ext cx="23678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ugotovitvah</a:t>
            </a:r>
            <a:endParaRPr lang="sl-SI" dirty="0">
              <a:solidFill>
                <a:prstClr val="black"/>
              </a:solidFill>
            </a:endParaRPr>
          </a:p>
        </p:txBody>
      </p:sp>
      <p:cxnSp>
        <p:nvCxnSpPr>
          <p:cNvPr id="41" name="Raven povezovalnik 40"/>
          <p:cNvCxnSpPr/>
          <p:nvPr/>
        </p:nvCxnSpPr>
        <p:spPr>
          <a:xfrm>
            <a:off x="5724847" y="2608655"/>
            <a:ext cx="0" cy="2944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oljeZBesedilom 41"/>
          <p:cNvSpPr txBox="1"/>
          <p:nvPr/>
        </p:nvSpPr>
        <p:spPr>
          <a:xfrm>
            <a:off x="548655" y="7087666"/>
            <a:ext cx="23678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ugotovljenem stanju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43" name="PoljeZBesedilom 42"/>
          <p:cNvSpPr txBox="1"/>
          <p:nvPr/>
        </p:nvSpPr>
        <p:spPr>
          <a:xfrm>
            <a:off x="2150114" y="5751896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Uporabimo ga kot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45" name="PoljeZBesedilom 44"/>
          <p:cNvSpPr txBox="1"/>
          <p:nvPr/>
        </p:nvSpPr>
        <p:spPr>
          <a:xfrm>
            <a:off x="426151" y="5005821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2. Čemu služi zapisnik?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52" name="PoljeZBesedilom 51"/>
          <p:cNvSpPr txBox="1"/>
          <p:nvPr/>
        </p:nvSpPr>
        <p:spPr>
          <a:xfrm>
            <a:off x="4733503" y="7087666"/>
            <a:ext cx="23678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sprejetih sklepih</a:t>
            </a:r>
            <a:endParaRPr lang="sl-SI" dirty="0">
              <a:solidFill>
                <a:prstClr val="black"/>
              </a:solidFill>
            </a:endParaRPr>
          </a:p>
        </p:txBody>
      </p:sp>
      <p:cxnSp>
        <p:nvCxnSpPr>
          <p:cNvPr id="54" name="Raven povezovalnik 53"/>
          <p:cNvCxnSpPr/>
          <p:nvPr/>
        </p:nvCxnSpPr>
        <p:spPr>
          <a:xfrm>
            <a:off x="5877247" y="6797893"/>
            <a:ext cx="0" cy="2944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3820827" y="6108454"/>
            <a:ext cx="0" cy="6894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jeZBesedilom 56"/>
          <p:cNvSpPr txBox="1"/>
          <p:nvPr/>
        </p:nvSpPr>
        <p:spPr>
          <a:xfrm>
            <a:off x="3492599" y="6210796"/>
            <a:ext cx="150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dokaz</a:t>
            </a:r>
            <a:endParaRPr lang="sl-SI" dirty="0">
              <a:solidFill>
                <a:prstClr val="black"/>
              </a:solidFill>
            </a:endParaRPr>
          </a:p>
        </p:txBody>
      </p:sp>
      <p:cxnSp>
        <p:nvCxnSpPr>
          <p:cNvPr id="60" name="Raven povezovalnik 59"/>
          <p:cNvCxnSpPr/>
          <p:nvPr/>
        </p:nvCxnSpPr>
        <p:spPr>
          <a:xfrm>
            <a:off x="1804603" y="6786860"/>
            <a:ext cx="4072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1836415" y="678686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oljeZBesedilom 62"/>
          <p:cNvSpPr txBox="1"/>
          <p:nvPr/>
        </p:nvSpPr>
        <p:spPr>
          <a:xfrm>
            <a:off x="540271" y="7929696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3. Kdaj se piše zapisnik?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64" name="PoljeZBesedilom 63"/>
          <p:cNvSpPr txBox="1"/>
          <p:nvPr/>
        </p:nvSpPr>
        <p:spPr>
          <a:xfrm>
            <a:off x="2150114" y="8443044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Piše zapisnikar</a:t>
            </a:r>
            <a:endParaRPr lang="sl-SI" dirty="0">
              <a:solidFill>
                <a:prstClr val="black"/>
              </a:solidFill>
            </a:endParaRPr>
          </a:p>
        </p:txBody>
      </p:sp>
      <p:cxnSp>
        <p:nvCxnSpPr>
          <p:cNvPr id="66" name="Raven povezovalnik 65"/>
          <p:cNvCxnSpPr/>
          <p:nvPr/>
        </p:nvCxnSpPr>
        <p:spPr>
          <a:xfrm>
            <a:off x="3820827" y="8812376"/>
            <a:ext cx="0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jeZBesedilom 70"/>
          <p:cNvSpPr txBox="1"/>
          <p:nvPr/>
        </p:nvSpPr>
        <p:spPr>
          <a:xfrm>
            <a:off x="4284687" y="9451156"/>
            <a:ext cx="2903826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solidFill>
                  <a:prstClr val="black"/>
                </a:solidFill>
              </a:rPr>
              <a:t>d</a:t>
            </a:r>
            <a:r>
              <a:rPr lang="sl-SI" dirty="0" smtClean="0">
                <a:solidFill>
                  <a:prstClr val="black"/>
                </a:solidFill>
              </a:rPr>
              <a:t>okončno ga oblikuje čimprej po sestanku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72" name="PoljeZBesedilom 71"/>
          <p:cNvSpPr txBox="1"/>
          <p:nvPr/>
        </p:nvSpPr>
        <p:spPr>
          <a:xfrm>
            <a:off x="966174" y="9549876"/>
            <a:ext cx="23678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med sestankom</a:t>
            </a:r>
            <a:endParaRPr lang="sl-SI" dirty="0">
              <a:solidFill>
                <a:prstClr val="black"/>
              </a:solidFill>
            </a:endParaRPr>
          </a:p>
        </p:txBody>
      </p:sp>
      <p:cxnSp>
        <p:nvCxnSpPr>
          <p:cNvPr id="74" name="Raven povezovalnik 73"/>
          <p:cNvCxnSpPr/>
          <p:nvPr/>
        </p:nvCxnSpPr>
        <p:spPr>
          <a:xfrm>
            <a:off x="1804603" y="8947100"/>
            <a:ext cx="4072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aven povezovalnik 74"/>
          <p:cNvCxnSpPr/>
          <p:nvPr/>
        </p:nvCxnSpPr>
        <p:spPr>
          <a:xfrm>
            <a:off x="1836415" y="8947100"/>
            <a:ext cx="0" cy="602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aven povezovalnik 75"/>
          <p:cNvCxnSpPr/>
          <p:nvPr/>
        </p:nvCxnSpPr>
        <p:spPr>
          <a:xfrm>
            <a:off x="5868863" y="894710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22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jeZBesedilom 9">
            <a:hlinkClick r:id="rId2" action="ppaction://hlinksldjump"/>
          </p:cNvPr>
          <p:cNvSpPr txBox="1"/>
          <p:nvPr/>
        </p:nvSpPr>
        <p:spPr>
          <a:xfrm>
            <a:off x="2564879" y="1242616"/>
            <a:ext cx="2367880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3200" dirty="0" smtClean="0">
                <a:solidFill>
                  <a:prstClr val="black"/>
                </a:solidFill>
              </a:rPr>
              <a:t>Glavo</a:t>
            </a:r>
            <a:endParaRPr lang="sl-SI" sz="3200" dirty="0">
              <a:solidFill>
                <a:prstClr val="black"/>
              </a:solidFill>
            </a:endParaRPr>
          </a:p>
        </p:txBody>
      </p:sp>
      <p:sp>
        <p:nvSpPr>
          <p:cNvPr id="20" name="PoljeZBesedilom 19"/>
          <p:cNvSpPr txBox="1"/>
          <p:nvPr/>
        </p:nvSpPr>
        <p:spPr>
          <a:xfrm>
            <a:off x="273751" y="23413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4. Katere sklope ima zapisnik?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30" name="PoljeZBesedilom 29">
            <a:hlinkClick r:id="rId3" action="ppaction://hlinksldjump"/>
          </p:cNvPr>
          <p:cNvSpPr txBox="1"/>
          <p:nvPr/>
        </p:nvSpPr>
        <p:spPr>
          <a:xfrm>
            <a:off x="2628503" y="2754412"/>
            <a:ext cx="2367880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2800" dirty="0" smtClean="0">
                <a:solidFill>
                  <a:prstClr val="black"/>
                </a:solidFill>
              </a:rPr>
              <a:t>Dnevni red</a:t>
            </a:r>
            <a:endParaRPr lang="sl-SI" sz="2800" dirty="0">
              <a:solidFill>
                <a:prstClr val="black"/>
              </a:solidFill>
            </a:endParaRPr>
          </a:p>
        </p:txBody>
      </p:sp>
      <p:sp>
        <p:nvSpPr>
          <p:cNvPr id="31" name="PoljeZBesedilom 30">
            <a:hlinkClick r:id="rId4" action="ppaction://hlinksldjump"/>
          </p:cNvPr>
          <p:cNvSpPr txBox="1"/>
          <p:nvPr/>
        </p:nvSpPr>
        <p:spPr>
          <a:xfrm>
            <a:off x="2628503" y="4194572"/>
            <a:ext cx="2367880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2800" dirty="0" smtClean="0">
                <a:solidFill>
                  <a:prstClr val="black"/>
                </a:solidFill>
              </a:rPr>
              <a:t>Potek</a:t>
            </a:r>
            <a:endParaRPr lang="sl-SI" sz="2800" dirty="0">
              <a:solidFill>
                <a:prstClr val="black"/>
              </a:solidFill>
            </a:endParaRPr>
          </a:p>
        </p:txBody>
      </p:sp>
      <p:sp>
        <p:nvSpPr>
          <p:cNvPr id="33" name="PoljeZBesedilom 32">
            <a:hlinkClick r:id="rId5" action="ppaction://hlinksldjump"/>
          </p:cNvPr>
          <p:cNvSpPr txBox="1"/>
          <p:nvPr/>
        </p:nvSpPr>
        <p:spPr>
          <a:xfrm>
            <a:off x="2628503" y="5778748"/>
            <a:ext cx="2367880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2800" dirty="0" err="1" smtClean="0">
                <a:solidFill>
                  <a:prstClr val="black"/>
                </a:solidFill>
              </a:rPr>
              <a:t>Skepe</a:t>
            </a:r>
            <a:endParaRPr lang="sl-SI" sz="2800" dirty="0">
              <a:solidFill>
                <a:prstClr val="black"/>
              </a:solidFill>
            </a:endParaRPr>
          </a:p>
        </p:txBody>
      </p:sp>
      <p:sp>
        <p:nvSpPr>
          <p:cNvPr id="34" name="PoljeZBesedilom 33">
            <a:hlinkClick r:id="rId6" action="ppaction://hlinksldjump"/>
          </p:cNvPr>
          <p:cNvSpPr txBox="1"/>
          <p:nvPr/>
        </p:nvSpPr>
        <p:spPr>
          <a:xfrm>
            <a:off x="2700511" y="7290916"/>
            <a:ext cx="2367880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2800" dirty="0" smtClean="0">
                <a:solidFill>
                  <a:prstClr val="black"/>
                </a:solidFill>
              </a:rPr>
              <a:t>Zaključek</a:t>
            </a:r>
            <a:endParaRPr lang="sl-SI" sz="2800" dirty="0">
              <a:solidFill>
                <a:prstClr val="black"/>
              </a:solidFill>
            </a:endParaRPr>
          </a:p>
        </p:txBody>
      </p:sp>
      <p:cxnSp>
        <p:nvCxnSpPr>
          <p:cNvPr id="3" name="Raven puščični povezovalnik 2"/>
          <p:cNvCxnSpPr>
            <a:stCxn id="10" idx="2"/>
          </p:cNvCxnSpPr>
          <p:nvPr/>
        </p:nvCxnSpPr>
        <p:spPr>
          <a:xfrm>
            <a:off x="3748819" y="1827391"/>
            <a:ext cx="11041" cy="917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uščični povezovalnik 43"/>
          <p:cNvCxnSpPr/>
          <p:nvPr/>
        </p:nvCxnSpPr>
        <p:spPr>
          <a:xfrm>
            <a:off x="3780631" y="3276634"/>
            <a:ext cx="11041" cy="917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uščični povezovalnik 45"/>
          <p:cNvCxnSpPr/>
          <p:nvPr/>
        </p:nvCxnSpPr>
        <p:spPr>
          <a:xfrm>
            <a:off x="3852639" y="4860810"/>
            <a:ext cx="11041" cy="917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uščični povezovalnik 47"/>
          <p:cNvCxnSpPr/>
          <p:nvPr/>
        </p:nvCxnSpPr>
        <p:spPr>
          <a:xfrm>
            <a:off x="3901219" y="6354812"/>
            <a:ext cx="11041" cy="917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59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hlinkClick r:id="rId2" action="ppaction://hlinksldjump"/>
          </p:cNvPr>
          <p:cNvSpPr txBox="1"/>
          <p:nvPr/>
        </p:nvSpPr>
        <p:spPr>
          <a:xfrm>
            <a:off x="273751" y="23413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5. Kaj navedemo v glavi zapisnika?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3" name="PoljeZBesedilom 2"/>
          <p:cNvSpPr txBox="1"/>
          <p:nvPr/>
        </p:nvSpPr>
        <p:spPr>
          <a:xfrm>
            <a:off x="396255" y="1632618"/>
            <a:ext cx="23678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kdo sklicuje sejo</a:t>
            </a:r>
            <a:endParaRPr lang="sl-SI" dirty="0">
              <a:solidFill>
                <a:prstClr val="black"/>
              </a:solidFill>
            </a:endParaRPr>
          </a:p>
        </p:txBody>
      </p:sp>
      <p:cxnSp>
        <p:nvCxnSpPr>
          <p:cNvPr id="4" name="Raven povezovalnik 3"/>
          <p:cNvCxnSpPr/>
          <p:nvPr/>
        </p:nvCxnSpPr>
        <p:spPr>
          <a:xfrm>
            <a:off x="1692399" y="1344586"/>
            <a:ext cx="0" cy="220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548655" y="2970436"/>
            <a:ext cx="236788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solidFill>
                  <a:prstClr val="black"/>
                </a:solidFill>
              </a:rPr>
              <a:t>k</a:t>
            </a:r>
            <a:r>
              <a:rPr lang="sl-SI" dirty="0" smtClean="0">
                <a:solidFill>
                  <a:prstClr val="black"/>
                </a:solidFill>
              </a:rPr>
              <a:t>raj, datum in uro začetka seje ter po potrebi uro konca seje</a:t>
            </a:r>
            <a:endParaRPr lang="sl-SI" dirty="0">
              <a:solidFill>
                <a:prstClr val="black"/>
              </a:solidFill>
            </a:endParaRPr>
          </a:p>
        </p:txBody>
      </p:sp>
      <p:cxnSp>
        <p:nvCxnSpPr>
          <p:cNvPr id="7" name="Raven povezovalnik 6"/>
          <p:cNvCxnSpPr/>
          <p:nvPr/>
        </p:nvCxnSpPr>
        <p:spPr>
          <a:xfrm>
            <a:off x="1652203" y="1344586"/>
            <a:ext cx="4072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4581103" y="1632618"/>
            <a:ext cx="236788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zaporedno številko in vrsto seje, npr.1. sestanek delovne skupine za …</a:t>
            </a:r>
            <a:endParaRPr lang="sl-SI" dirty="0">
              <a:solidFill>
                <a:prstClr val="black"/>
              </a:solidFill>
            </a:endParaRPr>
          </a:p>
        </p:txBody>
      </p:sp>
      <p:cxnSp>
        <p:nvCxnSpPr>
          <p:cNvPr id="10" name="Raven povezovalnik 9"/>
          <p:cNvCxnSpPr/>
          <p:nvPr/>
        </p:nvCxnSpPr>
        <p:spPr>
          <a:xfrm>
            <a:off x="5652839" y="1381614"/>
            <a:ext cx="0" cy="220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5724847" y="2853272"/>
            <a:ext cx="0" cy="894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/>
          <p:cNvSpPr txBox="1"/>
          <p:nvPr/>
        </p:nvSpPr>
        <p:spPr>
          <a:xfrm>
            <a:off x="4437087" y="3747423"/>
            <a:ext cx="2367880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solidFill>
                  <a:prstClr val="black"/>
                </a:solidFill>
              </a:rPr>
              <a:t>p</a:t>
            </a:r>
            <a:r>
              <a:rPr lang="sl-SI" dirty="0" smtClean="0">
                <a:solidFill>
                  <a:prstClr val="black"/>
                </a:solidFill>
              </a:rPr>
              <a:t>oimensko navzoče oziroma odsotne udeleženec, na sestankih z večjim številom udeležencev pa le število navzočih oziroma odsotnih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17" name="PoljeZBesedilom 16"/>
          <p:cNvSpPr txBox="1"/>
          <p:nvPr/>
        </p:nvSpPr>
        <p:spPr>
          <a:xfrm>
            <a:off x="2484487" y="6066780"/>
            <a:ext cx="2367880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solidFill>
                  <a:prstClr val="black"/>
                </a:solidFill>
              </a:rPr>
              <a:t>i</a:t>
            </a:r>
            <a:r>
              <a:rPr lang="sl-SI" dirty="0" smtClean="0">
                <a:solidFill>
                  <a:prstClr val="black"/>
                </a:solidFill>
              </a:rPr>
              <a:t>mena predsednika in članov predsedstva, če </a:t>
            </a:r>
            <a:r>
              <a:rPr lang="sl-SI" dirty="0" err="1" smtClean="0">
                <a:solidFill>
                  <a:prstClr val="black"/>
                </a:solidFill>
              </a:rPr>
              <a:t>če</a:t>
            </a:r>
            <a:r>
              <a:rPr lang="sl-SI" dirty="0" smtClean="0">
                <a:solidFill>
                  <a:prstClr val="black"/>
                </a:solidFill>
              </a:rPr>
              <a:t> je tako predvideno s poslovnikom ali drugimi pravili</a:t>
            </a:r>
            <a:endParaRPr lang="sl-SI" dirty="0">
              <a:solidFill>
                <a:prstClr val="black"/>
              </a:solidFill>
            </a:endParaRPr>
          </a:p>
        </p:txBody>
      </p:sp>
      <p:cxnSp>
        <p:nvCxnSpPr>
          <p:cNvPr id="23" name="Raven povezovalnik 22"/>
          <p:cNvCxnSpPr/>
          <p:nvPr/>
        </p:nvCxnSpPr>
        <p:spPr>
          <a:xfrm>
            <a:off x="3564607" y="1344586"/>
            <a:ext cx="0" cy="47221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1692399" y="2034332"/>
            <a:ext cx="0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Slika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202" y="7722964"/>
            <a:ext cx="7612465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3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hlinkClick r:id="rId2" action="ppaction://hlinksldjump"/>
          </p:cNvPr>
          <p:cNvSpPr txBox="1"/>
          <p:nvPr/>
        </p:nvSpPr>
        <p:spPr>
          <a:xfrm>
            <a:off x="273751" y="23413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5. Kaj navedemo pod dnevni red?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3" name="PoljeZBesedilom 2"/>
          <p:cNvSpPr txBox="1"/>
          <p:nvPr/>
        </p:nvSpPr>
        <p:spPr>
          <a:xfrm>
            <a:off x="2348855" y="666180"/>
            <a:ext cx="23678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obsega točke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6" name="PoljeZBesedilom 5"/>
          <p:cNvSpPr txBox="1"/>
          <p:nvPr/>
        </p:nvSpPr>
        <p:spPr>
          <a:xfrm>
            <a:off x="2571090" y="2629638"/>
            <a:ext cx="236788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po katerih je potekala seja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299077" y="1593944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repišemo jih iz vabila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4492327" y="1503553"/>
            <a:ext cx="28803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o</a:t>
            </a:r>
            <a:r>
              <a:rPr lang="sl-SI" dirty="0" smtClean="0"/>
              <a:t>pozorimo na morebitne spremembe</a:t>
            </a:r>
            <a:endParaRPr lang="sl-SI" dirty="0"/>
          </a:p>
        </p:txBody>
      </p:sp>
      <p:cxnSp>
        <p:nvCxnSpPr>
          <p:cNvPr id="13" name="Raven povezovalnik 12"/>
          <p:cNvCxnSpPr>
            <a:stCxn id="3" idx="1"/>
          </p:cNvCxnSpPr>
          <p:nvPr/>
        </p:nvCxnSpPr>
        <p:spPr>
          <a:xfrm flipH="1">
            <a:off x="1548383" y="850846"/>
            <a:ext cx="800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ovezovalnik 17"/>
          <p:cNvCxnSpPr/>
          <p:nvPr/>
        </p:nvCxnSpPr>
        <p:spPr>
          <a:xfrm>
            <a:off x="1548383" y="850846"/>
            <a:ext cx="0" cy="7430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/>
          <p:cNvCxnSpPr/>
          <p:nvPr/>
        </p:nvCxnSpPr>
        <p:spPr>
          <a:xfrm flipH="1">
            <a:off x="4716735" y="882204"/>
            <a:ext cx="1080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ovezovalnik 23"/>
          <p:cNvCxnSpPr/>
          <p:nvPr/>
        </p:nvCxnSpPr>
        <p:spPr>
          <a:xfrm>
            <a:off x="5796855" y="882204"/>
            <a:ext cx="0" cy="7430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uščični povezovalnik 20"/>
          <p:cNvCxnSpPr>
            <a:endCxn id="6" idx="0"/>
          </p:cNvCxnSpPr>
          <p:nvPr/>
        </p:nvCxnSpPr>
        <p:spPr>
          <a:xfrm>
            <a:off x="3755030" y="1035512"/>
            <a:ext cx="0" cy="1594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Slika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80" y="4058110"/>
            <a:ext cx="7222355" cy="1144574"/>
          </a:xfrm>
          <a:prstGeom prst="rect">
            <a:avLst/>
          </a:prstGeom>
        </p:spPr>
      </p:pic>
      <p:cxnSp>
        <p:nvCxnSpPr>
          <p:cNvPr id="39" name="Raven povezovalnik 38"/>
          <p:cNvCxnSpPr/>
          <p:nvPr/>
        </p:nvCxnSpPr>
        <p:spPr>
          <a:xfrm>
            <a:off x="5949255" y="7074892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9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hlinkClick r:id="rId2" action="ppaction://hlinksldjump"/>
          </p:cNvPr>
          <p:cNvSpPr txBox="1"/>
          <p:nvPr/>
        </p:nvSpPr>
        <p:spPr>
          <a:xfrm>
            <a:off x="324247" y="23413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6. Kaj navedemo pod potek?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3" name="PoljeZBesedilom 2"/>
          <p:cNvSpPr txBox="1"/>
          <p:nvPr/>
        </p:nvSpPr>
        <p:spPr>
          <a:xfrm>
            <a:off x="2436747" y="827700"/>
            <a:ext cx="236788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prstClr val="black"/>
                </a:solidFill>
              </a:rPr>
              <a:t>V osrednjem delu zapisnika opišemo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4" name="PoljeZBesedilom 3"/>
          <p:cNvSpPr txBox="1"/>
          <p:nvPr/>
        </p:nvSpPr>
        <p:spPr>
          <a:xfrm>
            <a:off x="451477" y="2169056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potek razprave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4284687" y="2178348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predloge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180231" y="3393192"/>
            <a:ext cx="136815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zahtevke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1908423" y="3330476"/>
            <a:ext cx="28803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komentarje po posameznih točkah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5076775" y="3537208"/>
            <a:ext cx="216024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i</a:t>
            </a:r>
            <a:r>
              <a:rPr lang="sl-SI" dirty="0" smtClean="0"/>
              <a:t>mena razpravljavcev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 flipH="1">
            <a:off x="1700783" y="1835940"/>
            <a:ext cx="4231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/>
          <p:nvPr/>
        </p:nvCxnSpPr>
        <p:spPr>
          <a:xfrm>
            <a:off x="1700783" y="1835940"/>
            <a:ext cx="0" cy="333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5949255" y="1818308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 flipH="1">
            <a:off x="1116335" y="3042444"/>
            <a:ext cx="48077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/>
          <p:nvPr/>
        </p:nvCxnSpPr>
        <p:spPr>
          <a:xfrm>
            <a:off x="1116335" y="3060076"/>
            <a:ext cx="0" cy="333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>
            <a:off x="5940871" y="3042444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/>
          <p:cNvCxnSpPr/>
          <p:nvPr/>
        </p:nvCxnSpPr>
        <p:spPr>
          <a:xfrm>
            <a:off x="3636615" y="1474031"/>
            <a:ext cx="0" cy="1901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Slika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97" y="4257287"/>
            <a:ext cx="6913043" cy="454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67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hlinkClick r:id="rId2" action="ppaction://hlinksldjump"/>
          </p:cNvPr>
          <p:cNvSpPr txBox="1"/>
          <p:nvPr/>
        </p:nvSpPr>
        <p:spPr>
          <a:xfrm>
            <a:off x="396255" y="23413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6. Kaj navedemo pod sklep?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3" name="PoljeZBesedilom 2"/>
          <p:cNvSpPr txBox="1"/>
          <p:nvPr/>
        </p:nvSpPr>
        <p:spPr>
          <a:xfrm>
            <a:off x="2508755" y="827700"/>
            <a:ext cx="236788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solidFill>
                  <a:prstClr val="black"/>
                </a:solidFill>
              </a:rPr>
              <a:t>k</a:t>
            </a:r>
            <a:r>
              <a:rPr lang="sl-SI" dirty="0" smtClean="0">
                <a:solidFill>
                  <a:prstClr val="black"/>
                </a:solidFill>
              </a:rPr>
              <a:t>ot najpomembnejši del zapisnika napišemo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4" name="PoljeZBesedilom 3"/>
          <p:cNvSpPr txBox="1"/>
          <p:nvPr/>
        </p:nvSpPr>
        <p:spPr>
          <a:xfrm>
            <a:off x="523485" y="2169056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sprejete sklepe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4356695" y="2178348"/>
            <a:ext cx="28803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o</a:t>
            </a:r>
            <a:r>
              <a:rPr lang="sl-SI" dirty="0" smtClean="0"/>
              <a:t>sebe, ki morajo sklep izpolniti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1980431" y="3330476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rok za uresničitev sklepov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 flipH="1">
            <a:off x="1772791" y="1835940"/>
            <a:ext cx="4231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/>
          <p:nvPr/>
        </p:nvCxnSpPr>
        <p:spPr>
          <a:xfrm>
            <a:off x="1772791" y="1835940"/>
            <a:ext cx="0" cy="333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6021263" y="1818308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/>
          <p:cNvCxnSpPr/>
          <p:nvPr/>
        </p:nvCxnSpPr>
        <p:spPr>
          <a:xfrm>
            <a:off x="3708623" y="1474031"/>
            <a:ext cx="0" cy="1901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Slika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30" y="4163977"/>
            <a:ext cx="7164451" cy="471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0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hlinkClick r:id="rId2" action="ppaction://hlinksldjump"/>
          </p:cNvPr>
          <p:cNvSpPr txBox="1"/>
          <p:nvPr/>
        </p:nvSpPr>
        <p:spPr>
          <a:xfrm>
            <a:off x="396255" y="23413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7. Kaj navedemo pod zaključek?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3" name="PoljeZBesedilom 2"/>
          <p:cNvSpPr txBox="1"/>
          <p:nvPr/>
        </p:nvSpPr>
        <p:spPr>
          <a:xfrm>
            <a:off x="2508755" y="827700"/>
            <a:ext cx="236788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solidFill>
                  <a:prstClr val="black"/>
                </a:solidFill>
              </a:rPr>
              <a:t>p</a:t>
            </a:r>
            <a:r>
              <a:rPr lang="sl-SI" dirty="0" smtClean="0">
                <a:solidFill>
                  <a:prstClr val="black"/>
                </a:solidFill>
              </a:rPr>
              <a:t>od besedilom zadnje točke dodamo še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4" name="PoljeZBesedilom 3"/>
          <p:cNvSpPr txBox="1"/>
          <p:nvPr/>
        </p:nvSpPr>
        <p:spPr>
          <a:xfrm>
            <a:off x="324247" y="2178348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čas konca seje</a:t>
            </a:r>
            <a:endParaRPr lang="sl-SI" dirty="0"/>
          </a:p>
        </p:txBody>
      </p:sp>
      <p:cxnSp>
        <p:nvCxnSpPr>
          <p:cNvPr id="5" name="Raven povezovalnik 4"/>
          <p:cNvCxnSpPr/>
          <p:nvPr/>
        </p:nvCxnSpPr>
        <p:spPr>
          <a:xfrm flipH="1">
            <a:off x="1772791" y="1835940"/>
            <a:ext cx="4231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ven povezovalnik 5"/>
          <p:cNvCxnSpPr/>
          <p:nvPr/>
        </p:nvCxnSpPr>
        <p:spPr>
          <a:xfrm>
            <a:off x="1772791" y="1835940"/>
            <a:ext cx="0" cy="333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en povezovalnik 6"/>
          <p:cNvCxnSpPr/>
          <p:nvPr/>
        </p:nvCxnSpPr>
        <p:spPr>
          <a:xfrm>
            <a:off x="6021263" y="1818308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4212679" y="2178348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morebitne druge informacije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4209807" y="3078366"/>
            <a:ext cx="28803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 datumu prihodnje seje, njenem dnevnem redu ipd.</a:t>
            </a:r>
            <a:endParaRPr lang="sl-SI" dirty="0"/>
          </a:p>
        </p:txBody>
      </p:sp>
      <p:cxnSp>
        <p:nvCxnSpPr>
          <p:cNvPr id="11" name="Raven povezovalnik 10"/>
          <p:cNvCxnSpPr/>
          <p:nvPr/>
        </p:nvCxnSpPr>
        <p:spPr>
          <a:xfrm>
            <a:off x="6012879" y="2547680"/>
            <a:ext cx="0" cy="5306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/>
          <p:nvPr/>
        </p:nvCxnSpPr>
        <p:spPr>
          <a:xfrm>
            <a:off x="3708623" y="1458268"/>
            <a:ext cx="0" cy="31683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/>
          <p:cNvSpPr txBox="1"/>
          <p:nvPr/>
        </p:nvSpPr>
        <p:spPr>
          <a:xfrm>
            <a:off x="2340471" y="4617328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podpise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396255" y="5346700"/>
            <a:ext cx="28803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 levi strani ime in podpis zapisnikarja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4284687" y="5346700"/>
            <a:ext cx="28803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 desni ime predsedujočega</a:t>
            </a:r>
            <a:endParaRPr lang="sl-SI" dirty="0"/>
          </a:p>
        </p:txBody>
      </p:sp>
      <p:sp>
        <p:nvSpPr>
          <p:cNvPr id="18" name="Pravokotnik 17"/>
          <p:cNvSpPr/>
          <p:nvPr/>
        </p:nvSpPr>
        <p:spPr>
          <a:xfrm>
            <a:off x="2335142" y="6548477"/>
            <a:ext cx="3778250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/>
            <a:r>
              <a:rPr lang="sl-SI" dirty="0" smtClean="0"/>
              <a:t>spodaj </a:t>
            </a:r>
            <a:r>
              <a:rPr lang="sl-SI" dirty="0"/>
              <a:t>na sredini pa imena overovateljev</a:t>
            </a:r>
          </a:p>
        </p:txBody>
      </p:sp>
      <p:cxnSp>
        <p:nvCxnSpPr>
          <p:cNvPr id="19" name="Raven povezovalnik 18"/>
          <p:cNvCxnSpPr/>
          <p:nvPr/>
        </p:nvCxnSpPr>
        <p:spPr>
          <a:xfrm>
            <a:off x="3708623" y="5058668"/>
            <a:ext cx="6127" cy="1499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2556495" y="4986660"/>
            <a:ext cx="0" cy="270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ovezovalnik 24"/>
          <p:cNvCxnSpPr/>
          <p:nvPr/>
        </p:nvCxnSpPr>
        <p:spPr>
          <a:xfrm>
            <a:off x="5076775" y="4986660"/>
            <a:ext cx="0" cy="270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lika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24" y="7290915"/>
            <a:ext cx="7076315" cy="351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3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hlinkClick r:id="rId2" action="ppaction://hlinksldjump"/>
          </p:cNvPr>
          <p:cNvSpPr txBox="1"/>
          <p:nvPr/>
        </p:nvSpPr>
        <p:spPr>
          <a:xfrm>
            <a:off x="494134" y="738188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1. </a:t>
            </a:r>
            <a:r>
              <a:rPr lang="sl-SI" dirty="0" smtClean="0">
                <a:solidFill>
                  <a:prstClr val="black"/>
                </a:solidFill>
              </a:rPr>
              <a:t>Katere vrste gradiva ločimo glede na vsebino v zvezi s shranjevanjem dokumentacije</a:t>
            </a:r>
            <a:r>
              <a:rPr lang="sl-SI" dirty="0" smtClean="0">
                <a:solidFill>
                  <a:prstClr val="black"/>
                </a:solidFill>
              </a:rPr>
              <a:t>?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3" name="PoljeZBesedilom 2"/>
          <p:cNvSpPr txBox="1"/>
          <p:nvPr/>
        </p:nvSpPr>
        <p:spPr>
          <a:xfrm>
            <a:off x="468263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>
                <a:solidFill>
                  <a:prstClr val="black"/>
                </a:solidFill>
              </a:rPr>
              <a:t>3.11 SHRANJEVANJE DOKUMENTACIJA</a:t>
            </a:r>
            <a:endParaRPr lang="sl-SI" sz="2400" dirty="0">
              <a:solidFill>
                <a:prstClr val="black"/>
              </a:solidFill>
            </a:endParaRPr>
          </a:p>
        </p:txBody>
      </p:sp>
      <p:sp>
        <p:nvSpPr>
          <p:cNvPr id="4" name="PoljeZBesedilom 3"/>
          <p:cNvSpPr txBox="1"/>
          <p:nvPr/>
        </p:nvSpPr>
        <p:spPr>
          <a:xfrm>
            <a:off x="324247" y="2178348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arhivsko</a:t>
            </a:r>
            <a:endParaRPr lang="sl-SI" dirty="0"/>
          </a:p>
        </p:txBody>
      </p:sp>
      <p:cxnSp>
        <p:nvCxnSpPr>
          <p:cNvPr id="5" name="Raven povezovalnik 4"/>
          <p:cNvCxnSpPr/>
          <p:nvPr/>
        </p:nvCxnSpPr>
        <p:spPr>
          <a:xfrm flipH="1">
            <a:off x="1772791" y="1835940"/>
            <a:ext cx="4231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4212679" y="2178348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trajno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3708623" y="1458268"/>
            <a:ext cx="0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2340471" y="2754412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druga gradivo</a:t>
            </a:r>
            <a:endParaRPr lang="sl-SI" dirty="0"/>
          </a:p>
        </p:txBody>
      </p:sp>
      <p:sp>
        <p:nvSpPr>
          <p:cNvPr id="10" name="PoljeZBesedilom 9">
            <a:hlinkClick r:id="rId2" action="ppaction://hlinksldjump"/>
          </p:cNvPr>
          <p:cNvSpPr txBox="1"/>
          <p:nvPr/>
        </p:nvSpPr>
        <p:spPr>
          <a:xfrm>
            <a:off x="543143" y="3548241"/>
            <a:ext cx="42456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2. </a:t>
            </a:r>
            <a:r>
              <a:rPr lang="sl-SI" dirty="0" smtClean="0">
                <a:solidFill>
                  <a:prstClr val="black"/>
                </a:solidFill>
              </a:rPr>
              <a:t>Kakšne so značilnosti arhivskega gradiva</a:t>
            </a:r>
            <a:r>
              <a:rPr lang="sl-SI" dirty="0" smtClean="0">
                <a:solidFill>
                  <a:prstClr val="black"/>
                </a:solidFill>
              </a:rPr>
              <a:t>?</a:t>
            </a:r>
            <a:endParaRPr lang="sl-SI" dirty="0">
              <a:solidFill>
                <a:prstClr val="black"/>
              </a:solidFill>
            </a:endParaRPr>
          </a:p>
        </p:txBody>
      </p:sp>
      <p:cxnSp>
        <p:nvCxnSpPr>
          <p:cNvPr id="16" name="Raven povezovalnik 15"/>
          <p:cNvCxnSpPr/>
          <p:nvPr/>
        </p:nvCxnSpPr>
        <p:spPr>
          <a:xfrm>
            <a:off x="3708623" y="397854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2340471" y="4338588"/>
            <a:ext cx="28803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stalni zbirki dokumentarnega gradiva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332631" y="5886760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odbrano</a:t>
            </a:r>
            <a:endParaRPr lang="sl-SI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4356695" y="5886760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osebej označeno s črko A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>
            <a:off x="3708623" y="49866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ovezovalnik 23"/>
          <p:cNvCxnSpPr/>
          <p:nvPr/>
        </p:nvCxnSpPr>
        <p:spPr>
          <a:xfrm flipH="1">
            <a:off x="1925191" y="5418708"/>
            <a:ext cx="4231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>
            <a:off x="1980431" y="54187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6156895" y="54187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ven povezovalnik 29"/>
          <p:cNvCxnSpPr/>
          <p:nvPr/>
        </p:nvCxnSpPr>
        <p:spPr>
          <a:xfrm>
            <a:off x="1764407" y="1835940"/>
            <a:ext cx="0" cy="27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ovezovalnik 30"/>
          <p:cNvCxnSpPr/>
          <p:nvPr/>
        </p:nvCxnSpPr>
        <p:spPr>
          <a:xfrm>
            <a:off x="6004495" y="1835940"/>
            <a:ext cx="8384" cy="342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4041043" y="4984919"/>
            <a:ext cx="161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mora biti</a:t>
            </a:r>
            <a:endParaRPr lang="sl-SI" dirty="0"/>
          </a:p>
        </p:txBody>
      </p:sp>
      <p:sp>
        <p:nvSpPr>
          <p:cNvPr id="36" name="PoljeZBesedilom 35"/>
          <p:cNvSpPr txBox="1"/>
          <p:nvPr/>
        </p:nvSpPr>
        <p:spPr>
          <a:xfrm>
            <a:off x="2400910" y="6630940"/>
            <a:ext cx="288032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/>
              <a:t>n</a:t>
            </a:r>
            <a:r>
              <a:rPr lang="sl-SI" smtClean="0"/>
              <a:t>ajkasneje v 30 letih od nastanka</a:t>
            </a:r>
            <a:endParaRPr lang="sl-SI" dirty="0"/>
          </a:p>
        </p:txBody>
      </p:sp>
      <p:cxnSp>
        <p:nvCxnSpPr>
          <p:cNvPr id="38" name="Raven povezovalnik 37"/>
          <p:cNvCxnSpPr>
            <a:stCxn id="17" idx="1"/>
          </p:cNvCxnSpPr>
          <p:nvPr/>
        </p:nvCxnSpPr>
        <p:spPr>
          <a:xfrm flipH="1" flipV="1">
            <a:off x="180231" y="4661753"/>
            <a:ext cx="2160240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ovezovalnik 39"/>
          <p:cNvCxnSpPr/>
          <p:nvPr/>
        </p:nvCxnSpPr>
        <p:spPr>
          <a:xfrm>
            <a:off x="180231" y="4661753"/>
            <a:ext cx="0" cy="22691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ovezovalnik 40"/>
          <p:cNvCxnSpPr/>
          <p:nvPr/>
        </p:nvCxnSpPr>
        <p:spPr>
          <a:xfrm flipH="1" flipV="1">
            <a:off x="180231" y="6930876"/>
            <a:ext cx="2160240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uščični povezovalnik 43"/>
          <p:cNvCxnSpPr>
            <a:stCxn id="36" idx="2"/>
          </p:cNvCxnSpPr>
          <p:nvPr/>
        </p:nvCxnSpPr>
        <p:spPr>
          <a:xfrm>
            <a:off x="3841070" y="7277271"/>
            <a:ext cx="0" cy="8777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oljeZBesedilom 44"/>
          <p:cNvSpPr txBox="1"/>
          <p:nvPr/>
        </p:nvSpPr>
        <p:spPr>
          <a:xfrm>
            <a:off x="2412479" y="8155012"/>
            <a:ext cx="288032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Izroči pristojnemu organu</a:t>
            </a:r>
            <a:endParaRPr lang="sl-SI" dirty="0"/>
          </a:p>
        </p:txBody>
      </p:sp>
      <p:cxnSp>
        <p:nvCxnSpPr>
          <p:cNvPr id="47" name="Raven povezovalnik 46"/>
          <p:cNvCxnSpPr>
            <a:stCxn id="36" idx="3"/>
          </p:cNvCxnSpPr>
          <p:nvPr/>
        </p:nvCxnSpPr>
        <p:spPr>
          <a:xfrm flipV="1">
            <a:off x="5281230" y="6954105"/>
            <a:ext cx="1451729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/>
          <p:nvPr/>
        </p:nvCxnSpPr>
        <p:spPr>
          <a:xfrm>
            <a:off x="6732959" y="6954105"/>
            <a:ext cx="0" cy="17049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 flipH="1">
            <a:off x="332631" y="8659068"/>
            <a:ext cx="7048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6660951" y="7716141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izroča se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180231" y="9019108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 originalu</a:t>
            </a:r>
            <a:endParaRPr lang="sl-SI" dirty="0"/>
          </a:p>
        </p:txBody>
      </p:sp>
      <p:sp>
        <p:nvSpPr>
          <p:cNvPr id="54" name="PoljeZBesedilom 53"/>
          <p:cNvSpPr txBox="1"/>
          <p:nvPr/>
        </p:nvSpPr>
        <p:spPr>
          <a:xfrm>
            <a:off x="1620391" y="9019108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urejeno</a:t>
            </a:r>
            <a:endParaRPr lang="sl-SI" dirty="0"/>
          </a:p>
        </p:txBody>
      </p:sp>
      <p:sp>
        <p:nvSpPr>
          <p:cNvPr id="55" name="PoljeZBesedilom 54"/>
          <p:cNvSpPr txBox="1"/>
          <p:nvPr/>
        </p:nvSpPr>
        <p:spPr>
          <a:xfrm>
            <a:off x="2988543" y="9019108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popisano</a:t>
            </a:r>
            <a:endParaRPr lang="sl-SI" dirty="0"/>
          </a:p>
        </p:txBody>
      </p:sp>
      <p:sp>
        <p:nvSpPr>
          <p:cNvPr id="56" name="PoljeZBesedilom 55"/>
          <p:cNvSpPr txBox="1"/>
          <p:nvPr/>
        </p:nvSpPr>
        <p:spPr>
          <a:xfrm>
            <a:off x="4477712" y="9019108"/>
            <a:ext cx="2903319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zaokroženih in kompletnih celotah</a:t>
            </a:r>
            <a:endParaRPr lang="sl-SI" dirty="0"/>
          </a:p>
        </p:txBody>
      </p:sp>
      <p:sp>
        <p:nvSpPr>
          <p:cNvPr id="58" name="PoljeZBesedilom 57"/>
          <p:cNvSpPr txBox="1"/>
          <p:nvPr/>
        </p:nvSpPr>
        <p:spPr>
          <a:xfrm>
            <a:off x="2124447" y="9883204"/>
            <a:ext cx="2232248" cy="369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tehnično opremljeno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324247" y="85870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aven povezovalnik 59"/>
          <p:cNvCxnSpPr/>
          <p:nvPr/>
        </p:nvCxnSpPr>
        <p:spPr>
          <a:xfrm>
            <a:off x="2268463" y="865906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ven povezovalnik 60"/>
          <p:cNvCxnSpPr/>
          <p:nvPr/>
        </p:nvCxnSpPr>
        <p:spPr>
          <a:xfrm>
            <a:off x="3636615" y="85870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7381031" y="851505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ovezovalnik 62"/>
          <p:cNvCxnSpPr/>
          <p:nvPr/>
        </p:nvCxnSpPr>
        <p:spPr>
          <a:xfrm>
            <a:off x="2916535" y="8659068"/>
            <a:ext cx="0" cy="1224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PoljeZBesedilom 64"/>
          <p:cNvSpPr txBox="1"/>
          <p:nvPr/>
        </p:nvSpPr>
        <p:spPr>
          <a:xfrm>
            <a:off x="5652839" y="2826420"/>
            <a:ext cx="1440160" cy="92333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nastanek papirna oblika</a:t>
            </a:r>
            <a:endParaRPr lang="sl-SI" dirty="0"/>
          </a:p>
        </p:txBody>
      </p:sp>
      <p:sp>
        <p:nvSpPr>
          <p:cNvPr id="66" name="PoljeZBesedilom 65"/>
          <p:cNvSpPr txBox="1"/>
          <p:nvPr/>
        </p:nvSpPr>
        <p:spPr>
          <a:xfrm>
            <a:off x="5603025" y="4266580"/>
            <a:ext cx="1440160" cy="92333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l</a:t>
            </a:r>
            <a:r>
              <a:rPr lang="sl-SI" dirty="0" smtClean="0"/>
              <a:t>ahko izroči elektronska oblika</a:t>
            </a:r>
            <a:endParaRPr lang="sl-SI" dirty="0"/>
          </a:p>
        </p:txBody>
      </p:sp>
      <p:cxnSp>
        <p:nvCxnSpPr>
          <p:cNvPr id="75" name="Raven puščični povezovalnik 74"/>
          <p:cNvCxnSpPr/>
          <p:nvPr/>
        </p:nvCxnSpPr>
        <p:spPr>
          <a:xfrm>
            <a:off x="6444927" y="3692257"/>
            <a:ext cx="0" cy="5743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544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jeZBesedilom 9">
            <a:hlinkClick r:id="rId2" action="ppaction://hlinksldjump"/>
          </p:cNvPr>
          <p:cNvSpPr txBox="1"/>
          <p:nvPr/>
        </p:nvSpPr>
        <p:spPr>
          <a:xfrm>
            <a:off x="543143" y="810196"/>
            <a:ext cx="42456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2. </a:t>
            </a:r>
            <a:r>
              <a:rPr lang="sl-SI" dirty="0" smtClean="0">
                <a:solidFill>
                  <a:prstClr val="black"/>
                </a:solidFill>
              </a:rPr>
              <a:t>Kakšne so značilnosti trajnega gradiva</a:t>
            </a:r>
            <a:r>
              <a:rPr lang="sl-SI" dirty="0" smtClean="0">
                <a:solidFill>
                  <a:prstClr val="black"/>
                </a:solidFill>
              </a:rPr>
              <a:t>?</a:t>
            </a:r>
            <a:endParaRPr lang="sl-SI" dirty="0">
              <a:solidFill>
                <a:prstClr val="black"/>
              </a:solidFill>
            </a:endParaRPr>
          </a:p>
        </p:txBody>
      </p:sp>
      <p:cxnSp>
        <p:nvCxnSpPr>
          <p:cNvPr id="16" name="Raven povezovalnik 15"/>
          <p:cNvCxnSpPr/>
          <p:nvPr/>
        </p:nvCxnSpPr>
        <p:spPr>
          <a:xfrm>
            <a:off x="3708623" y="1240503"/>
            <a:ext cx="0" cy="7218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jeZBesedilom 17"/>
          <p:cNvSpPr txBox="1"/>
          <p:nvPr/>
        </p:nvSpPr>
        <p:spPr>
          <a:xfrm>
            <a:off x="2268463" y="2466380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u</a:t>
            </a:r>
            <a:r>
              <a:rPr lang="sl-SI" dirty="0" smtClean="0"/>
              <a:t>radne (javne) evidence</a:t>
            </a:r>
            <a:endParaRPr lang="sl-SI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324247" y="3414370"/>
            <a:ext cx="158417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matične knjige</a:t>
            </a:r>
            <a:endParaRPr lang="sl-SI" dirty="0"/>
          </a:p>
        </p:txBody>
      </p:sp>
      <p:cxnSp>
        <p:nvCxnSpPr>
          <p:cNvPr id="24" name="Raven povezovalnik 23"/>
          <p:cNvCxnSpPr/>
          <p:nvPr/>
        </p:nvCxnSpPr>
        <p:spPr>
          <a:xfrm flipH="1">
            <a:off x="1044327" y="2970436"/>
            <a:ext cx="56166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>
            <a:off x="3708623" y="196232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3841070" y="1386260"/>
            <a:ext cx="231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sodijo</a:t>
            </a:r>
            <a:endParaRPr lang="sl-SI" dirty="0"/>
          </a:p>
        </p:txBody>
      </p:sp>
      <p:sp>
        <p:nvSpPr>
          <p:cNvPr id="48" name="PoljeZBesedilom 47"/>
          <p:cNvSpPr txBox="1"/>
          <p:nvPr/>
        </p:nvSpPr>
        <p:spPr>
          <a:xfrm>
            <a:off x="2140024" y="3414370"/>
            <a:ext cx="158417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registri</a:t>
            </a:r>
            <a:endParaRPr lang="sl-SI" dirty="0"/>
          </a:p>
        </p:txBody>
      </p:sp>
      <p:sp>
        <p:nvSpPr>
          <p:cNvPr id="50" name="PoljeZBesedilom 49"/>
          <p:cNvSpPr txBox="1"/>
          <p:nvPr/>
        </p:nvSpPr>
        <p:spPr>
          <a:xfrm>
            <a:off x="3996655" y="3465200"/>
            <a:ext cx="158417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katastri</a:t>
            </a:r>
            <a:endParaRPr lang="sl-SI" dirty="0"/>
          </a:p>
        </p:txBody>
      </p:sp>
      <p:sp>
        <p:nvSpPr>
          <p:cNvPr id="57" name="PoljeZBesedilom 56"/>
          <p:cNvSpPr txBox="1"/>
          <p:nvPr/>
        </p:nvSpPr>
        <p:spPr>
          <a:xfrm>
            <a:off x="5868863" y="3465200"/>
            <a:ext cx="158417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seznami</a:t>
            </a:r>
            <a:endParaRPr lang="sl-SI" dirty="0"/>
          </a:p>
        </p:txBody>
      </p:sp>
      <p:cxnSp>
        <p:nvCxnSpPr>
          <p:cNvPr id="64" name="Raven povezovalnik 63"/>
          <p:cNvCxnSpPr/>
          <p:nvPr/>
        </p:nvCxnSpPr>
        <p:spPr>
          <a:xfrm>
            <a:off x="2988543" y="29704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aven povezovalnik 66"/>
          <p:cNvCxnSpPr/>
          <p:nvPr/>
        </p:nvCxnSpPr>
        <p:spPr>
          <a:xfrm>
            <a:off x="4788743" y="304244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aven povezovalnik 67"/>
          <p:cNvCxnSpPr/>
          <p:nvPr/>
        </p:nvCxnSpPr>
        <p:spPr>
          <a:xfrm>
            <a:off x="6660951" y="29704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aven povezovalnik 68"/>
          <p:cNvCxnSpPr/>
          <p:nvPr/>
        </p:nvCxnSpPr>
        <p:spPr>
          <a:xfrm>
            <a:off x="1044327" y="29704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jeZBesedilom 69"/>
          <p:cNvSpPr txBox="1"/>
          <p:nvPr/>
        </p:nvSpPr>
        <p:spPr>
          <a:xfrm>
            <a:off x="180231" y="4122564"/>
            <a:ext cx="280831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</a:t>
            </a:r>
            <a:r>
              <a:rPr lang="sl-SI" dirty="0" smtClean="0"/>
              <a:t>adrovske in personalne evidence</a:t>
            </a:r>
            <a:endParaRPr lang="sl-SI" dirty="0"/>
          </a:p>
        </p:txBody>
      </p:sp>
      <p:sp>
        <p:nvSpPr>
          <p:cNvPr id="71" name="PoljeZBesedilom 70"/>
          <p:cNvSpPr txBox="1"/>
          <p:nvPr/>
        </p:nvSpPr>
        <p:spPr>
          <a:xfrm>
            <a:off x="4212679" y="4122564"/>
            <a:ext cx="280831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s</a:t>
            </a:r>
            <a:r>
              <a:rPr lang="sl-SI" dirty="0" smtClean="0"/>
              <a:t>ejna gradiva s potrjenimi zapisniki</a:t>
            </a:r>
            <a:endParaRPr lang="sl-SI" dirty="0"/>
          </a:p>
        </p:txBody>
      </p:sp>
      <p:sp>
        <p:nvSpPr>
          <p:cNvPr id="72" name="PoljeZBesedilom 71"/>
          <p:cNvSpPr txBox="1"/>
          <p:nvPr/>
        </p:nvSpPr>
        <p:spPr>
          <a:xfrm>
            <a:off x="180231" y="5132417"/>
            <a:ext cx="2808312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gradiva v zvezi s pripravo in sprejemanjem predpisov in drugih splošnih aktov</a:t>
            </a:r>
            <a:endParaRPr lang="sl-SI" dirty="0"/>
          </a:p>
        </p:txBody>
      </p:sp>
      <p:sp>
        <p:nvSpPr>
          <p:cNvPr id="73" name="PoljeZBesedilom 72"/>
          <p:cNvSpPr txBox="1"/>
          <p:nvPr/>
        </p:nvSpPr>
        <p:spPr>
          <a:xfrm>
            <a:off x="4212679" y="5130676"/>
            <a:ext cx="280831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zbirna statistična poročila in rezultati raziskav</a:t>
            </a:r>
            <a:endParaRPr lang="sl-SI" dirty="0"/>
          </a:p>
        </p:txBody>
      </p:sp>
      <p:cxnSp>
        <p:nvCxnSpPr>
          <p:cNvPr id="74" name="Raven povezovalnik 73"/>
          <p:cNvCxnSpPr/>
          <p:nvPr/>
        </p:nvCxnSpPr>
        <p:spPr>
          <a:xfrm>
            <a:off x="2052439" y="2970436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aven povezovalnik 75"/>
          <p:cNvCxnSpPr/>
          <p:nvPr/>
        </p:nvCxnSpPr>
        <p:spPr>
          <a:xfrm>
            <a:off x="5724847" y="2970436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Raven povezovalnik 76"/>
          <p:cNvCxnSpPr/>
          <p:nvPr/>
        </p:nvCxnSpPr>
        <p:spPr>
          <a:xfrm>
            <a:off x="3852639" y="2970436"/>
            <a:ext cx="0" cy="2016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aven povezovalnik 77"/>
          <p:cNvCxnSpPr/>
          <p:nvPr/>
        </p:nvCxnSpPr>
        <p:spPr>
          <a:xfrm flipH="1">
            <a:off x="1196727" y="4914652"/>
            <a:ext cx="56166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aven povezovalnik 78"/>
          <p:cNvCxnSpPr/>
          <p:nvPr/>
        </p:nvCxnSpPr>
        <p:spPr>
          <a:xfrm>
            <a:off x="1260351" y="49146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Raven povezovalnik 79"/>
          <p:cNvCxnSpPr/>
          <p:nvPr/>
        </p:nvCxnSpPr>
        <p:spPr>
          <a:xfrm>
            <a:off x="6804967" y="49146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PoljeZBesedilom 80"/>
          <p:cNvSpPr txBox="1"/>
          <p:nvPr/>
        </p:nvSpPr>
        <p:spPr>
          <a:xfrm>
            <a:off x="4572719" y="1818308"/>
            <a:ext cx="28803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osebej označeno s črko T</a:t>
            </a:r>
            <a:endParaRPr lang="sl-SI" dirty="0"/>
          </a:p>
        </p:txBody>
      </p:sp>
      <p:cxnSp>
        <p:nvCxnSpPr>
          <p:cNvPr id="82" name="Raven povezovalnik 81"/>
          <p:cNvCxnSpPr/>
          <p:nvPr/>
        </p:nvCxnSpPr>
        <p:spPr>
          <a:xfrm>
            <a:off x="4644727" y="1098228"/>
            <a:ext cx="0" cy="7218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5436815" y="32624"/>
            <a:ext cx="2016224" cy="1200329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h</a:t>
            </a:r>
            <a:r>
              <a:rPr lang="sl-SI" dirty="0" smtClean="0"/>
              <a:t>rani ločeno od ostalega dokumentarnega gradiva</a:t>
            </a:r>
            <a:endParaRPr lang="sl-SI" dirty="0"/>
          </a:p>
        </p:txBody>
      </p:sp>
      <p:cxnSp>
        <p:nvCxnSpPr>
          <p:cNvPr id="83" name="Raven povezovalnik 82"/>
          <p:cNvCxnSpPr/>
          <p:nvPr/>
        </p:nvCxnSpPr>
        <p:spPr>
          <a:xfrm flipH="1">
            <a:off x="4860751" y="1026220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PoljeZBesedilom 83">
            <a:hlinkClick r:id="rId2" action="ppaction://hlinksldjump"/>
          </p:cNvPr>
          <p:cNvSpPr txBox="1"/>
          <p:nvPr/>
        </p:nvSpPr>
        <p:spPr>
          <a:xfrm>
            <a:off x="259854" y="6433929"/>
            <a:ext cx="42456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3. </a:t>
            </a:r>
            <a:r>
              <a:rPr lang="sl-SI" dirty="0" smtClean="0">
                <a:solidFill>
                  <a:prstClr val="black"/>
                </a:solidFill>
              </a:rPr>
              <a:t>Kakšne so značilnosti za druga gradiva</a:t>
            </a:r>
            <a:r>
              <a:rPr lang="sl-SI" dirty="0" smtClean="0">
                <a:solidFill>
                  <a:prstClr val="black"/>
                </a:solidFill>
              </a:rPr>
              <a:t>?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85" name="PoljeZBesedilom 84"/>
          <p:cNvSpPr txBox="1"/>
          <p:nvPr/>
        </p:nvSpPr>
        <p:spPr>
          <a:xfrm>
            <a:off x="180231" y="7506940"/>
            <a:ext cx="280831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roki hrambe skladno s predpisi</a:t>
            </a:r>
            <a:endParaRPr lang="sl-SI" dirty="0"/>
          </a:p>
        </p:txBody>
      </p:sp>
      <p:cxnSp>
        <p:nvCxnSpPr>
          <p:cNvPr id="86" name="Raven povezovalnik 85"/>
          <p:cNvCxnSpPr/>
          <p:nvPr/>
        </p:nvCxnSpPr>
        <p:spPr>
          <a:xfrm>
            <a:off x="1476375" y="685886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jeZBesedilom 32"/>
          <p:cNvSpPr txBox="1"/>
          <p:nvPr/>
        </p:nvSpPr>
        <p:spPr>
          <a:xfrm>
            <a:off x="1620391" y="699359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določijo</a:t>
            </a:r>
            <a:endParaRPr lang="sl-SI" dirty="0"/>
          </a:p>
        </p:txBody>
      </p:sp>
      <p:sp>
        <p:nvSpPr>
          <p:cNvPr id="87" name="PoljeZBesedilom 86"/>
          <p:cNvSpPr txBox="1"/>
          <p:nvPr/>
        </p:nvSpPr>
        <p:spPr>
          <a:xfrm>
            <a:off x="4464707" y="7645439"/>
            <a:ext cx="280831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predpisov ni</a:t>
            </a:r>
            <a:endParaRPr lang="sl-SI" dirty="0"/>
          </a:p>
        </p:txBody>
      </p:sp>
      <p:cxnSp>
        <p:nvCxnSpPr>
          <p:cNvPr id="37" name="Raven puščični povezovalnik 36"/>
          <p:cNvCxnSpPr>
            <a:stCxn id="85" idx="3"/>
            <a:endCxn id="87" idx="1"/>
          </p:cNvCxnSpPr>
          <p:nvPr/>
        </p:nvCxnSpPr>
        <p:spPr>
          <a:xfrm flipV="1">
            <a:off x="2988543" y="7830105"/>
            <a:ext cx="147616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ovezovalnik 41"/>
          <p:cNvCxnSpPr>
            <a:stCxn id="87" idx="2"/>
          </p:cNvCxnSpPr>
          <p:nvPr/>
        </p:nvCxnSpPr>
        <p:spPr>
          <a:xfrm>
            <a:off x="5868863" y="8014771"/>
            <a:ext cx="0" cy="644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3420591" y="8145720"/>
            <a:ext cx="2628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roki hrambe </a:t>
            </a:r>
            <a:r>
              <a:rPr lang="sl-SI" dirty="0" err="1" smtClean="0"/>
              <a:t>določjo</a:t>
            </a:r>
            <a:endParaRPr lang="sl-SI" dirty="0"/>
          </a:p>
        </p:txBody>
      </p:sp>
      <p:sp>
        <p:nvSpPr>
          <p:cNvPr id="88" name="PoljeZBesedilom 87"/>
          <p:cNvSpPr txBox="1"/>
          <p:nvPr/>
        </p:nvSpPr>
        <p:spPr>
          <a:xfrm>
            <a:off x="180231" y="8934326"/>
            <a:ext cx="237626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izkustvenimi predvidevanji gradivo potrebno za poslovanje in delo</a:t>
            </a:r>
            <a:endParaRPr lang="sl-SI" dirty="0"/>
          </a:p>
        </p:txBody>
      </p:sp>
      <p:sp>
        <p:nvSpPr>
          <p:cNvPr id="89" name="PoljeZBesedilom 88"/>
          <p:cNvSpPr txBox="1"/>
          <p:nvPr/>
        </p:nvSpPr>
        <p:spPr>
          <a:xfrm>
            <a:off x="2988543" y="9164865"/>
            <a:ext cx="237626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konkretnimi potrebami poslovanja</a:t>
            </a:r>
            <a:endParaRPr lang="sl-SI" dirty="0"/>
          </a:p>
        </p:txBody>
      </p:sp>
      <p:sp>
        <p:nvSpPr>
          <p:cNvPr id="90" name="PoljeZBesedilom 89"/>
          <p:cNvSpPr txBox="1"/>
          <p:nvPr/>
        </p:nvSpPr>
        <p:spPr>
          <a:xfrm>
            <a:off x="5508823" y="9163124"/>
            <a:ext cx="194421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d</a:t>
            </a:r>
            <a:r>
              <a:rPr lang="sl-SI" dirty="0" smtClean="0"/>
              <a:t>ela ustanove ali posameznika</a:t>
            </a:r>
            <a:endParaRPr lang="sl-SI" dirty="0"/>
          </a:p>
        </p:txBody>
      </p:sp>
      <p:cxnSp>
        <p:nvCxnSpPr>
          <p:cNvPr id="91" name="Raven povezovalnik 90"/>
          <p:cNvCxnSpPr/>
          <p:nvPr/>
        </p:nvCxnSpPr>
        <p:spPr>
          <a:xfrm flipH="1">
            <a:off x="1349127" y="8659068"/>
            <a:ext cx="509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Raven povezovalnik 92"/>
          <p:cNvCxnSpPr/>
          <p:nvPr/>
        </p:nvCxnSpPr>
        <p:spPr>
          <a:xfrm>
            <a:off x="6444927" y="865906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Raven povezovalnik 96"/>
          <p:cNvCxnSpPr/>
          <p:nvPr/>
        </p:nvCxnSpPr>
        <p:spPr>
          <a:xfrm>
            <a:off x="4356695" y="865906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aven povezovalnik 99"/>
          <p:cNvCxnSpPr/>
          <p:nvPr/>
        </p:nvCxnSpPr>
        <p:spPr>
          <a:xfrm>
            <a:off x="1404367" y="865906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11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hlinkClick r:id="rId2" action="ppaction://hlinksldjump"/>
          </p:cNvPr>
          <p:cNvSpPr txBox="1"/>
          <p:nvPr/>
        </p:nvSpPr>
        <p:spPr>
          <a:xfrm>
            <a:off x="252239" y="378148"/>
            <a:ext cx="698477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4. </a:t>
            </a:r>
            <a:r>
              <a:rPr lang="sl-SI" dirty="0" smtClean="0">
                <a:solidFill>
                  <a:prstClr val="black"/>
                </a:solidFill>
              </a:rPr>
              <a:t>Na koliko let se iz stalne zbirke dokumentarnega gradiva izloči ali izbriše gradivo, ki mu je potekel rok hrambe</a:t>
            </a:r>
            <a:r>
              <a:rPr lang="sl-SI" dirty="0" smtClean="0">
                <a:solidFill>
                  <a:prstClr val="black"/>
                </a:solidFill>
              </a:rPr>
              <a:t>?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3" name="PoljeZBesedilom 2"/>
          <p:cNvSpPr txBox="1"/>
          <p:nvPr/>
        </p:nvSpPr>
        <p:spPr>
          <a:xfrm>
            <a:off x="252239" y="1242244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err="1" smtClean="0"/>
              <a:t>Najman</a:t>
            </a:r>
            <a:r>
              <a:rPr lang="sl-SI" dirty="0" smtClean="0"/>
              <a:t> vsakih 5 let</a:t>
            </a:r>
            <a:endParaRPr lang="sl-SI" dirty="0"/>
          </a:p>
        </p:txBody>
      </p:sp>
      <p:sp>
        <p:nvSpPr>
          <p:cNvPr id="4" name="PoljeZBesedilom 3">
            <a:hlinkClick r:id="rId2" action="ppaction://hlinksldjump"/>
          </p:cNvPr>
          <p:cNvSpPr txBox="1"/>
          <p:nvPr/>
        </p:nvSpPr>
        <p:spPr>
          <a:xfrm>
            <a:off x="324247" y="1818308"/>
            <a:ext cx="698477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</a:rPr>
              <a:t>5. </a:t>
            </a:r>
            <a:r>
              <a:rPr lang="sl-SI" dirty="0" smtClean="0">
                <a:solidFill>
                  <a:prstClr val="black"/>
                </a:solidFill>
              </a:rPr>
              <a:t>Kaj se izbriše v informatizirani evidenci v zvezi z gradivom, ki mu je potekel rok hrambe</a:t>
            </a:r>
            <a:r>
              <a:rPr lang="sl-SI" dirty="0" smtClean="0">
                <a:solidFill>
                  <a:prstClr val="black"/>
                </a:solidFill>
              </a:rPr>
              <a:t>?</a:t>
            </a:r>
            <a:endParaRPr lang="sl-SI" dirty="0">
              <a:solidFill>
                <a:prstClr val="black"/>
              </a:solidFill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324247" y="252909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Samo vsebina gradiva, ne pa tudi evidenčni podatki.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18262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90316"/>
            <a:ext cx="7587767" cy="743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9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523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3135</TotalTime>
  <Words>639</Words>
  <Application>Microsoft Office PowerPoint</Application>
  <PresentationFormat>Po meri</PresentationFormat>
  <Paragraphs>140</Paragraphs>
  <Slides>15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</cp:lastModifiedBy>
  <cp:revision>373</cp:revision>
  <cp:lastPrinted>2015-03-08T07:00:20Z</cp:lastPrinted>
  <dcterms:created xsi:type="dcterms:W3CDTF">2014-09-07T06:32:34Z</dcterms:created>
  <dcterms:modified xsi:type="dcterms:W3CDTF">2015-03-08T07:11:25Z</dcterms:modified>
</cp:coreProperties>
</file>