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2" r:id="rId2"/>
    <p:sldId id="303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</p:sldIdLst>
  <p:sldSz cx="7561263" cy="106934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0" autoAdjust="0"/>
    <p:restoredTop sz="94660"/>
  </p:normalViewPr>
  <p:slideViewPr>
    <p:cSldViewPr>
      <p:cViewPr>
        <p:scale>
          <a:sx n="40" d="100"/>
          <a:sy n="40" d="100"/>
        </p:scale>
        <p:origin x="1848" y="538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1.3.2015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1.3.2015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1.3.2015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1.3.2015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1.3.2015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1.3.2015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1.3.2015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1.3.2015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1.3.2015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1.3.2015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1.3.2015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1.3.2015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1.3.2015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goo.gl/wXwu5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45015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3.4 SPREJEMANJE IN PREGLEDOVANJE POŠTE</a:t>
            </a:r>
            <a:endParaRPr lang="sl-SI" sz="24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546016" y="108513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</a:t>
            </a:r>
            <a:r>
              <a:rPr lang="sl-SI" dirty="0" smtClean="0"/>
              <a:t>Na katere načine lahko pride pošta v podjetje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546016" y="1962324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prek javne poštne službe</a:t>
            </a:r>
            <a:endParaRPr lang="sl-SI" dirty="0"/>
          </a:p>
        </p:txBody>
      </p:sp>
      <p:sp>
        <p:nvSpPr>
          <p:cNvPr id="20" name="PoljeZBesedilom 19"/>
          <p:cNvSpPr txBox="1"/>
          <p:nvPr/>
        </p:nvSpPr>
        <p:spPr>
          <a:xfrm>
            <a:off x="4572719" y="2754412"/>
            <a:ext cx="276447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prek drugih poštnih ali raznašalskih (kurirskih) služb</a:t>
            </a:r>
            <a:endParaRPr lang="sl-SI" dirty="0"/>
          </a:p>
        </p:txBody>
      </p:sp>
      <p:sp>
        <p:nvSpPr>
          <p:cNvPr id="22" name="PoljeZBesedilom 21"/>
          <p:cNvSpPr txBox="1"/>
          <p:nvPr/>
        </p:nvSpPr>
        <p:spPr>
          <a:xfrm>
            <a:off x="546016" y="2668466"/>
            <a:ext cx="236788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neposredno od strank</a:t>
            </a:r>
            <a:endParaRPr lang="sl-SI" dirty="0"/>
          </a:p>
        </p:txBody>
      </p:sp>
      <p:sp>
        <p:nvSpPr>
          <p:cNvPr id="23" name="PoljeZBesedilom 22"/>
          <p:cNvSpPr txBox="1"/>
          <p:nvPr/>
        </p:nvSpPr>
        <p:spPr>
          <a:xfrm>
            <a:off x="546016" y="3258468"/>
            <a:ext cx="300756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o</a:t>
            </a:r>
            <a:r>
              <a:rPr lang="sl-SI" dirty="0" smtClean="0"/>
              <a:t>d notranjih organizacijskih enot</a:t>
            </a:r>
            <a:endParaRPr lang="sl-SI" dirty="0"/>
          </a:p>
        </p:txBody>
      </p:sp>
      <p:sp>
        <p:nvSpPr>
          <p:cNvPr id="24" name="PoljeZBesedilom 23"/>
          <p:cNvSpPr txBox="1"/>
          <p:nvPr/>
        </p:nvSpPr>
        <p:spPr>
          <a:xfrm>
            <a:off x="4788743" y="1982137"/>
            <a:ext cx="19265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 elektronski obliki</a:t>
            </a:r>
            <a:endParaRPr lang="sl-SI" dirty="0"/>
          </a:p>
        </p:txBody>
      </p:sp>
      <p:cxnSp>
        <p:nvCxnSpPr>
          <p:cNvPr id="9" name="Raven povezovalnik 8"/>
          <p:cNvCxnSpPr/>
          <p:nvPr/>
        </p:nvCxnSpPr>
        <p:spPr>
          <a:xfrm>
            <a:off x="2049800" y="1602284"/>
            <a:ext cx="39051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>
            <a:off x="2052439" y="160228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ovezovalnik 13"/>
          <p:cNvCxnSpPr/>
          <p:nvPr/>
        </p:nvCxnSpPr>
        <p:spPr>
          <a:xfrm>
            <a:off x="5954957" y="1602284"/>
            <a:ext cx="0" cy="379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>
            <a:endCxn id="20" idx="0"/>
          </p:cNvCxnSpPr>
          <p:nvPr/>
        </p:nvCxnSpPr>
        <p:spPr>
          <a:xfrm>
            <a:off x="5954957" y="2351469"/>
            <a:ext cx="0" cy="402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ven povezovalnik 18"/>
          <p:cNvCxnSpPr/>
          <p:nvPr/>
        </p:nvCxnSpPr>
        <p:spPr>
          <a:xfrm>
            <a:off x="2052439" y="2331656"/>
            <a:ext cx="0" cy="3368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ovezovalnik 25"/>
          <p:cNvCxnSpPr/>
          <p:nvPr/>
        </p:nvCxnSpPr>
        <p:spPr>
          <a:xfrm>
            <a:off x="2052439" y="3037798"/>
            <a:ext cx="0" cy="2206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oljeZBesedilom 36"/>
          <p:cNvSpPr txBox="1"/>
          <p:nvPr/>
        </p:nvSpPr>
        <p:spPr>
          <a:xfrm>
            <a:off x="540271" y="4266580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</a:t>
            </a:r>
            <a:r>
              <a:rPr lang="sl-SI" dirty="0" smtClean="0"/>
              <a:t>Katero pošto ločimo pri odpiranju in pregledovanju</a:t>
            </a:r>
            <a:r>
              <a:rPr lang="sl-SI" dirty="0" smtClean="0"/>
              <a:t>?</a:t>
            </a:r>
            <a:endParaRPr lang="sl-SI" dirty="0"/>
          </a:p>
        </p:txBody>
      </p:sp>
      <p:cxnSp>
        <p:nvCxnSpPr>
          <p:cNvPr id="34" name="Raven povezovalnik 33"/>
          <p:cNvCxnSpPr/>
          <p:nvPr/>
        </p:nvCxnSpPr>
        <p:spPr>
          <a:xfrm>
            <a:off x="3996655" y="1428651"/>
            <a:ext cx="0" cy="173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oljeZBesedilom 42"/>
          <p:cNvSpPr txBox="1"/>
          <p:nvPr/>
        </p:nvSpPr>
        <p:spPr>
          <a:xfrm>
            <a:off x="698416" y="5160293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err="1" smtClean="0"/>
              <a:t>neevidenčno</a:t>
            </a:r>
            <a:r>
              <a:rPr lang="sl-SI" dirty="0" smtClean="0"/>
              <a:t> gradivo</a:t>
            </a:r>
            <a:endParaRPr lang="sl-SI" dirty="0"/>
          </a:p>
        </p:txBody>
      </p:sp>
      <p:sp>
        <p:nvSpPr>
          <p:cNvPr id="47" name="PoljeZBesedilom 46"/>
          <p:cNvSpPr txBox="1"/>
          <p:nvPr/>
        </p:nvSpPr>
        <p:spPr>
          <a:xfrm>
            <a:off x="4941143" y="5180106"/>
            <a:ext cx="19265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evidenčno gradivo</a:t>
            </a:r>
            <a:endParaRPr lang="sl-SI" dirty="0"/>
          </a:p>
        </p:txBody>
      </p:sp>
      <p:cxnSp>
        <p:nvCxnSpPr>
          <p:cNvPr id="48" name="Raven povezovalnik 47"/>
          <p:cNvCxnSpPr/>
          <p:nvPr/>
        </p:nvCxnSpPr>
        <p:spPr>
          <a:xfrm>
            <a:off x="2202200" y="4800253"/>
            <a:ext cx="39051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ovezovalnik 48"/>
          <p:cNvCxnSpPr/>
          <p:nvPr/>
        </p:nvCxnSpPr>
        <p:spPr>
          <a:xfrm>
            <a:off x="2204839" y="4800253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ven povezovalnik 49"/>
          <p:cNvCxnSpPr/>
          <p:nvPr/>
        </p:nvCxnSpPr>
        <p:spPr>
          <a:xfrm>
            <a:off x="6107357" y="4800253"/>
            <a:ext cx="0" cy="379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ovezovalnik 50"/>
          <p:cNvCxnSpPr/>
          <p:nvPr/>
        </p:nvCxnSpPr>
        <p:spPr>
          <a:xfrm>
            <a:off x="4149055" y="4626620"/>
            <a:ext cx="0" cy="173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698416" y="5647506"/>
            <a:ext cx="32982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l-SI" dirty="0" smtClean="0"/>
              <a:t>časopisi</a:t>
            </a:r>
          </a:p>
          <a:p>
            <a:pPr marL="285750" indent="-285750">
              <a:buFontTx/>
              <a:buChar char="-"/>
            </a:pPr>
            <a:r>
              <a:rPr lang="sl-SI" dirty="0" smtClean="0"/>
              <a:t>prospekti</a:t>
            </a:r>
          </a:p>
          <a:p>
            <a:pPr marL="285750" indent="-285750">
              <a:buFontTx/>
              <a:buChar char="-"/>
            </a:pPr>
            <a:r>
              <a:rPr lang="sl-SI" dirty="0" smtClean="0"/>
              <a:t>voščilnice ipd.</a:t>
            </a:r>
            <a:endParaRPr lang="sl-SI" dirty="0"/>
          </a:p>
        </p:txBody>
      </p:sp>
      <p:sp>
        <p:nvSpPr>
          <p:cNvPr id="52" name="PoljeZBesedilom 51"/>
          <p:cNvSpPr txBox="1"/>
          <p:nvPr/>
        </p:nvSpPr>
        <p:spPr>
          <a:xfrm>
            <a:off x="540271" y="6777568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</a:t>
            </a:r>
            <a:r>
              <a:rPr lang="sl-SI" dirty="0" smtClean="0"/>
              <a:t>Kakšne so značilnosti evidenčnega gradiva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53" name="PoljeZBesedilom 52"/>
          <p:cNvSpPr txBox="1"/>
          <p:nvPr/>
        </p:nvSpPr>
        <p:spPr>
          <a:xfrm>
            <a:off x="2247284" y="7303690"/>
            <a:ext cx="2973507" cy="367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 signiranju in evidentiranju</a:t>
            </a:r>
            <a:endParaRPr lang="sl-SI" dirty="0"/>
          </a:p>
        </p:txBody>
      </p:sp>
      <p:sp>
        <p:nvSpPr>
          <p:cNvPr id="54" name="PoljeZBesedilom 53"/>
          <p:cNvSpPr txBox="1"/>
          <p:nvPr/>
        </p:nvSpPr>
        <p:spPr>
          <a:xfrm>
            <a:off x="2399684" y="8939549"/>
            <a:ext cx="2973507" cy="367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s</a:t>
            </a:r>
            <a:r>
              <a:rPr lang="sl-SI" dirty="0" smtClean="0"/>
              <a:t>trokovnim delavcem</a:t>
            </a:r>
            <a:endParaRPr lang="sl-SI" dirty="0"/>
          </a:p>
        </p:txBody>
      </p:sp>
      <p:cxnSp>
        <p:nvCxnSpPr>
          <p:cNvPr id="41" name="Raven puščični povezovalnik 40"/>
          <p:cNvCxnSpPr/>
          <p:nvPr/>
        </p:nvCxnSpPr>
        <p:spPr>
          <a:xfrm>
            <a:off x="3564607" y="7671281"/>
            <a:ext cx="0" cy="1268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oljeZBesedilom 54"/>
          <p:cNvSpPr txBox="1"/>
          <p:nvPr/>
        </p:nvSpPr>
        <p:spPr>
          <a:xfrm>
            <a:off x="3886437" y="8010996"/>
            <a:ext cx="1622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razporedimo</a:t>
            </a:r>
            <a:endParaRPr lang="sl-SI" dirty="0"/>
          </a:p>
        </p:txBody>
      </p:sp>
      <p:cxnSp>
        <p:nvCxnSpPr>
          <p:cNvPr id="56" name="Raven puščični povezovalnik 55"/>
          <p:cNvCxnSpPr/>
          <p:nvPr/>
        </p:nvCxnSpPr>
        <p:spPr>
          <a:xfrm>
            <a:off x="3564607" y="9335016"/>
            <a:ext cx="0" cy="476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oljeZBesedilom 57"/>
          <p:cNvSpPr txBox="1"/>
          <p:nvPr/>
        </p:nvSpPr>
        <p:spPr>
          <a:xfrm>
            <a:off x="2196455" y="10019669"/>
            <a:ext cx="2973507" cy="367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g</a:t>
            </a:r>
            <a:r>
              <a:rPr lang="sl-SI" dirty="0" smtClean="0"/>
              <a:t>radivo rešujejo vsebinsko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8913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180231" y="306140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</a:t>
            </a:r>
            <a:r>
              <a:rPr lang="sl-SI" dirty="0" smtClean="0"/>
              <a:t>Kje potekajo postopki sprejemanja in pregledovanje pošte?</a:t>
            </a:r>
            <a:endParaRPr lang="sl-SI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161528" y="703278"/>
            <a:ext cx="7221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Ti postopki navadno potekajo v vložišču (sprejemni pisarni).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198934" y="1314252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Kaj naprej storimo s prejeto pošto?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180231" y="1711390"/>
            <a:ext cx="7221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Prejeto pošto odpremo in jo pregledamo.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198934" y="2275974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Katere pošte ne smemo odpreti?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324247" y="3216077"/>
            <a:ext cx="316260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pošiljk, ki imajo na ovojnici oznako „ZAUPNO“</a:t>
            </a:r>
            <a:endParaRPr lang="sl-SI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4350950" y="4813539"/>
            <a:ext cx="276447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če so pošiljke napačno dostavljene oziroma naslovljene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324247" y="4243350"/>
            <a:ext cx="236788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č</a:t>
            </a:r>
            <a:r>
              <a:rPr lang="sl-SI" dirty="0" smtClean="0"/>
              <a:t>e ne obstaja pooblastilo za vrednostne pošiljke in vrednostne pakete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324246" y="5708481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ri razpisu, licitaciji, natečaju …</a:t>
            </a:r>
            <a:endParaRPr lang="sl-SI" dirty="0"/>
          </a:p>
        </p:txBody>
      </p:sp>
      <p:sp>
        <p:nvSpPr>
          <p:cNvPr id="12" name="PoljeZBesedilom 11"/>
          <p:cNvSpPr txBox="1"/>
          <p:nvPr/>
        </p:nvSpPr>
        <p:spPr>
          <a:xfrm>
            <a:off x="4566974" y="3235890"/>
            <a:ext cx="2548452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ošiljk, ki imajo na ovojnici na prvem mestu zapisano osebno ime in šele nato firmo</a:t>
            </a:r>
            <a:endParaRPr lang="sl-SI" dirty="0"/>
          </a:p>
        </p:txBody>
      </p:sp>
      <p:cxnSp>
        <p:nvCxnSpPr>
          <p:cNvPr id="13" name="Raven povezovalnik 12"/>
          <p:cNvCxnSpPr/>
          <p:nvPr/>
        </p:nvCxnSpPr>
        <p:spPr>
          <a:xfrm>
            <a:off x="1828031" y="2856037"/>
            <a:ext cx="39051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ovezovalnik 13"/>
          <p:cNvCxnSpPr/>
          <p:nvPr/>
        </p:nvCxnSpPr>
        <p:spPr>
          <a:xfrm>
            <a:off x="1830670" y="2856037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ovezovalnik 14"/>
          <p:cNvCxnSpPr/>
          <p:nvPr/>
        </p:nvCxnSpPr>
        <p:spPr>
          <a:xfrm>
            <a:off x="5733188" y="2856037"/>
            <a:ext cx="0" cy="379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>
            <a:endCxn id="9" idx="0"/>
          </p:cNvCxnSpPr>
          <p:nvPr/>
        </p:nvCxnSpPr>
        <p:spPr>
          <a:xfrm>
            <a:off x="5733188" y="4410596"/>
            <a:ext cx="0" cy="402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ven povezovalnik 16"/>
          <p:cNvCxnSpPr/>
          <p:nvPr/>
        </p:nvCxnSpPr>
        <p:spPr>
          <a:xfrm>
            <a:off x="1830670" y="3906540"/>
            <a:ext cx="0" cy="3368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ven povezovalnik 17"/>
          <p:cNvCxnSpPr/>
          <p:nvPr/>
        </p:nvCxnSpPr>
        <p:spPr>
          <a:xfrm>
            <a:off x="1830670" y="4612682"/>
            <a:ext cx="0" cy="2206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ven povezovalnik 18"/>
          <p:cNvCxnSpPr/>
          <p:nvPr/>
        </p:nvCxnSpPr>
        <p:spPr>
          <a:xfrm>
            <a:off x="3774886" y="2682404"/>
            <a:ext cx="0" cy="173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jeZBesedilom 19"/>
          <p:cNvSpPr txBox="1"/>
          <p:nvPr/>
        </p:nvSpPr>
        <p:spPr>
          <a:xfrm>
            <a:off x="351334" y="6417528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7. Kaj se odtisne na vse prispele papirne dokumente?</a:t>
            </a:r>
            <a:endParaRPr lang="sl-SI" dirty="0"/>
          </a:p>
        </p:txBody>
      </p:sp>
      <p:sp>
        <p:nvSpPr>
          <p:cNvPr id="21" name="PoljeZBesedilom 20"/>
          <p:cNvSpPr txBox="1"/>
          <p:nvPr/>
        </p:nvSpPr>
        <p:spPr>
          <a:xfrm>
            <a:off x="351334" y="7002884"/>
            <a:ext cx="6693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hlinkClick r:id="rId2" action="ppaction://hlinksldjump"/>
              </a:rPr>
              <a:t>Prejemna štampiljka</a:t>
            </a:r>
            <a:endParaRPr lang="sl-SI" dirty="0"/>
          </a:p>
        </p:txBody>
      </p:sp>
      <p:sp>
        <p:nvSpPr>
          <p:cNvPr id="22" name="PoljeZBesedilom 21"/>
          <p:cNvSpPr txBox="1"/>
          <p:nvPr/>
        </p:nvSpPr>
        <p:spPr>
          <a:xfrm>
            <a:off x="324247" y="7425640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8. Kam in kako se mora odtisniti prejemno štampiljko?</a:t>
            </a:r>
            <a:endParaRPr lang="sl-SI" dirty="0"/>
          </a:p>
        </p:txBody>
      </p:sp>
      <p:sp>
        <p:nvSpPr>
          <p:cNvPr id="23" name="PoljeZBesedilom 22"/>
          <p:cNvSpPr txBox="1"/>
          <p:nvPr/>
        </p:nvSpPr>
        <p:spPr>
          <a:xfrm>
            <a:off x="3023110" y="8010996"/>
            <a:ext cx="1296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Odtisne se</a:t>
            </a:r>
            <a:endParaRPr lang="sl-SI" dirty="0"/>
          </a:p>
        </p:txBody>
      </p:sp>
      <p:sp>
        <p:nvSpPr>
          <p:cNvPr id="24" name="PoljeZBesedilom 23"/>
          <p:cNvSpPr txBox="1"/>
          <p:nvPr/>
        </p:nvSpPr>
        <p:spPr>
          <a:xfrm>
            <a:off x="324246" y="8803084"/>
            <a:ext cx="33469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zgornjem delu prve strani dokumenta</a:t>
            </a:r>
            <a:endParaRPr lang="sl-SI" dirty="0"/>
          </a:p>
        </p:txBody>
      </p:sp>
      <p:sp>
        <p:nvSpPr>
          <p:cNvPr id="25" name="PoljeZBesedilom 24"/>
          <p:cNvSpPr txBox="1"/>
          <p:nvPr/>
        </p:nvSpPr>
        <p:spPr>
          <a:xfrm>
            <a:off x="3818071" y="8803084"/>
            <a:ext cx="33469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 najbližje prosto mesto prve strani dokumenta</a:t>
            </a:r>
            <a:endParaRPr lang="sl-SI" dirty="0"/>
          </a:p>
        </p:txBody>
      </p:sp>
      <p:cxnSp>
        <p:nvCxnSpPr>
          <p:cNvPr id="27" name="Raven povezovalnik 26"/>
          <p:cNvCxnSpPr/>
          <p:nvPr/>
        </p:nvCxnSpPr>
        <p:spPr>
          <a:xfrm>
            <a:off x="1508187" y="8596352"/>
            <a:ext cx="42250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ovezovalnik 28"/>
          <p:cNvCxnSpPr/>
          <p:nvPr/>
        </p:nvCxnSpPr>
        <p:spPr>
          <a:xfrm>
            <a:off x="1508187" y="8596352"/>
            <a:ext cx="0" cy="206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aven povezovalnik 29"/>
          <p:cNvCxnSpPr/>
          <p:nvPr/>
        </p:nvCxnSpPr>
        <p:spPr>
          <a:xfrm>
            <a:off x="5724847" y="8587060"/>
            <a:ext cx="0" cy="2897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ven povezovalnik 30"/>
          <p:cNvCxnSpPr/>
          <p:nvPr/>
        </p:nvCxnSpPr>
        <p:spPr>
          <a:xfrm>
            <a:off x="3744000" y="8299028"/>
            <a:ext cx="0" cy="2973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379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oljeZBesedilom 25"/>
          <p:cNvSpPr txBox="1"/>
          <p:nvPr/>
        </p:nvSpPr>
        <p:spPr>
          <a:xfrm>
            <a:off x="396255" y="306140"/>
            <a:ext cx="669387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9. Kam se odtisne prejemna štampiljka, če na prvi strani dokumenta ni prostora?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468263" y="1170236"/>
            <a:ext cx="6621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Odtisne se na list formata A5 in se pripne k dokumentu.</a:t>
            </a:r>
            <a:endParaRPr lang="sl-SI" dirty="0"/>
          </a:p>
        </p:txBody>
      </p:sp>
      <p:sp>
        <p:nvSpPr>
          <p:cNvPr id="29" name="PoljeZBesedilom 28"/>
          <p:cNvSpPr txBox="1"/>
          <p:nvPr/>
        </p:nvSpPr>
        <p:spPr>
          <a:xfrm>
            <a:off x="396255" y="1665000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10. Kaj se ne sme s prejemno štampiljko prekriti?</a:t>
            </a:r>
            <a:endParaRPr lang="sl-SI" dirty="0"/>
          </a:p>
        </p:txBody>
      </p:sp>
      <p:sp>
        <p:nvSpPr>
          <p:cNvPr id="30" name="PoljeZBesedilom 29"/>
          <p:cNvSpPr txBox="1"/>
          <p:nvPr/>
        </p:nvSpPr>
        <p:spPr>
          <a:xfrm>
            <a:off x="432259" y="2106340"/>
            <a:ext cx="6621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Besedila oziroma podatkov prispelega dokumenta</a:t>
            </a:r>
            <a:endParaRPr lang="sl-SI" dirty="0"/>
          </a:p>
        </p:txBody>
      </p:sp>
      <p:sp>
        <p:nvSpPr>
          <p:cNvPr id="32" name="PoljeZBesedilom 31"/>
          <p:cNvSpPr txBox="1"/>
          <p:nvPr/>
        </p:nvSpPr>
        <p:spPr>
          <a:xfrm>
            <a:off x="396255" y="2663820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11. Kam se prejemna štampiljka ne odtisne?</a:t>
            </a:r>
            <a:endParaRPr lang="sl-SI" dirty="0"/>
          </a:p>
        </p:txBody>
      </p:sp>
      <p:sp>
        <p:nvSpPr>
          <p:cNvPr id="33" name="PoljeZBesedilom 32"/>
          <p:cNvSpPr txBox="1"/>
          <p:nvPr/>
        </p:nvSpPr>
        <p:spPr>
          <a:xfrm>
            <a:off x="432259" y="3105160"/>
            <a:ext cx="6621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Na priloge prispelega dokumenta.</a:t>
            </a:r>
            <a:endParaRPr lang="sl-SI" dirty="0"/>
          </a:p>
        </p:txBody>
      </p:sp>
      <p:sp>
        <p:nvSpPr>
          <p:cNvPr id="34" name="PoljeZBesedilom 33"/>
          <p:cNvSpPr txBox="1"/>
          <p:nvPr/>
        </p:nvSpPr>
        <p:spPr>
          <a:xfrm>
            <a:off x="396255" y="3609216"/>
            <a:ext cx="669387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12. Kaj moramo pripisati k prejemni štampiljki, če v dokumentu priloge niso navedene?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396255" y="4410596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 prejemi štampiljki moramo pripisati, katere priloge so priložene, npr. spričevalo, potrdilo, zapisnik …</a:t>
            </a:r>
            <a:endParaRPr lang="sl-SI" dirty="0"/>
          </a:p>
        </p:txBody>
      </p:sp>
      <p:sp>
        <p:nvSpPr>
          <p:cNvPr id="35" name="PoljeZBesedilom 34"/>
          <p:cNvSpPr txBox="1"/>
          <p:nvPr/>
        </p:nvSpPr>
        <p:spPr>
          <a:xfrm>
            <a:off x="396255" y="5204425"/>
            <a:ext cx="669387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13. Kaj storiti pri sprejemanju pošte, če je dokument zapisan na računalniških sredstvih?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2340471" y="6069791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sestaviti kratek </a:t>
            </a:r>
            <a:r>
              <a:rPr lang="sl-SI" dirty="0" err="1" smtClean="0"/>
              <a:t>zanznamek</a:t>
            </a:r>
            <a:r>
              <a:rPr lang="sl-SI" dirty="0" smtClean="0"/>
              <a:t> o: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468263" y="6858868"/>
            <a:ext cx="187220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datumu prejema</a:t>
            </a:r>
            <a:endParaRPr lang="sl-SI" dirty="0"/>
          </a:p>
        </p:txBody>
      </p:sp>
      <p:sp>
        <p:nvSpPr>
          <p:cNvPr id="36" name="PoljeZBesedilom 35"/>
          <p:cNvSpPr txBox="1"/>
          <p:nvPr/>
        </p:nvSpPr>
        <p:spPr>
          <a:xfrm>
            <a:off x="3420591" y="6858868"/>
            <a:ext cx="11521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 vsebini</a:t>
            </a:r>
            <a:endParaRPr lang="sl-SI" dirty="0"/>
          </a:p>
        </p:txBody>
      </p:sp>
      <p:sp>
        <p:nvSpPr>
          <p:cNvPr id="37" name="PoljeZBesedilom 36"/>
          <p:cNvSpPr txBox="1"/>
          <p:nvPr/>
        </p:nvSpPr>
        <p:spPr>
          <a:xfrm>
            <a:off x="5508823" y="6858868"/>
            <a:ext cx="18002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kje je dokument</a:t>
            </a:r>
            <a:endParaRPr lang="sl-SI" dirty="0"/>
          </a:p>
        </p:txBody>
      </p:sp>
      <p:sp>
        <p:nvSpPr>
          <p:cNvPr id="38" name="PoljeZBesedilom 37"/>
          <p:cNvSpPr txBox="1"/>
          <p:nvPr/>
        </p:nvSpPr>
        <p:spPr>
          <a:xfrm>
            <a:off x="5661223" y="6066780"/>
            <a:ext cx="18002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shraniti</a:t>
            </a:r>
            <a:endParaRPr lang="sl-SI" dirty="0"/>
          </a:p>
        </p:txBody>
      </p:sp>
      <p:cxnSp>
        <p:nvCxnSpPr>
          <p:cNvPr id="12" name="Raven povezovalnik 11"/>
          <p:cNvCxnSpPr/>
          <p:nvPr/>
        </p:nvCxnSpPr>
        <p:spPr>
          <a:xfrm>
            <a:off x="1764407" y="6570836"/>
            <a:ext cx="46085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uščični povezovalnik 13"/>
          <p:cNvCxnSpPr>
            <a:stCxn id="8" idx="3"/>
            <a:endCxn id="38" idx="1"/>
          </p:cNvCxnSpPr>
          <p:nvPr/>
        </p:nvCxnSpPr>
        <p:spPr>
          <a:xfrm flipV="1">
            <a:off x="5292799" y="6251446"/>
            <a:ext cx="368424" cy="30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ven povezovalnik 38"/>
          <p:cNvCxnSpPr/>
          <p:nvPr/>
        </p:nvCxnSpPr>
        <p:spPr>
          <a:xfrm>
            <a:off x="1764407" y="6570836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ven povezovalnik 39"/>
          <p:cNvCxnSpPr/>
          <p:nvPr/>
        </p:nvCxnSpPr>
        <p:spPr>
          <a:xfrm>
            <a:off x="4068663" y="6570836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ven povezovalnik 40"/>
          <p:cNvCxnSpPr/>
          <p:nvPr/>
        </p:nvCxnSpPr>
        <p:spPr>
          <a:xfrm>
            <a:off x="6372919" y="6570836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ovezovalnik 41"/>
          <p:cNvCxnSpPr/>
          <p:nvPr/>
        </p:nvCxnSpPr>
        <p:spPr>
          <a:xfrm>
            <a:off x="4068663" y="6426820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oljeZBesedilom 42"/>
          <p:cNvSpPr txBox="1"/>
          <p:nvPr/>
        </p:nvSpPr>
        <p:spPr>
          <a:xfrm>
            <a:off x="396255" y="7506940"/>
            <a:ext cx="691276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14. Kdaj se prejetemu papirnemu dokumentu priloži pisemska ovojnica?</a:t>
            </a:r>
            <a:endParaRPr lang="sl-SI" dirty="0"/>
          </a:p>
        </p:txBody>
      </p:sp>
      <p:sp>
        <p:nvSpPr>
          <p:cNvPr id="44" name="PoljeZBesedilom 43"/>
          <p:cNvSpPr txBox="1"/>
          <p:nvPr/>
        </p:nvSpPr>
        <p:spPr>
          <a:xfrm>
            <a:off x="324247" y="8443044"/>
            <a:ext cx="1872208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ošiljka vsebuje </a:t>
            </a:r>
            <a:r>
              <a:rPr lang="sl-SI" dirty="0" err="1" smtClean="0"/>
              <a:t>pomankljive</a:t>
            </a:r>
            <a:r>
              <a:rPr lang="sl-SI" dirty="0" smtClean="0"/>
              <a:t> podatke</a:t>
            </a:r>
            <a:endParaRPr lang="sl-SI" dirty="0"/>
          </a:p>
        </p:txBody>
      </p:sp>
      <p:sp>
        <p:nvSpPr>
          <p:cNvPr id="46" name="PoljeZBesedilom 45"/>
          <p:cNvSpPr txBox="1"/>
          <p:nvPr/>
        </p:nvSpPr>
        <p:spPr>
          <a:xfrm>
            <a:off x="3636615" y="8443044"/>
            <a:ext cx="3528392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datum oddaje na pošti pomemben za ugotavljanje poteka roka, npr. nagradne igre</a:t>
            </a:r>
            <a:endParaRPr lang="sl-SI" dirty="0"/>
          </a:p>
        </p:txBody>
      </p:sp>
      <p:cxnSp>
        <p:nvCxnSpPr>
          <p:cNvPr id="47" name="Raven povezovalnik 46"/>
          <p:cNvCxnSpPr/>
          <p:nvPr/>
        </p:nvCxnSpPr>
        <p:spPr>
          <a:xfrm>
            <a:off x="1620391" y="8155012"/>
            <a:ext cx="46085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>
            <a:off x="1620391" y="8155012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ovezovalnik 48"/>
          <p:cNvCxnSpPr/>
          <p:nvPr/>
        </p:nvCxnSpPr>
        <p:spPr>
          <a:xfrm>
            <a:off x="6228903" y="8155012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ven povezovalnik 49"/>
          <p:cNvCxnSpPr/>
          <p:nvPr/>
        </p:nvCxnSpPr>
        <p:spPr>
          <a:xfrm>
            <a:off x="3852639" y="7866980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PoljeZBesedilom 50"/>
          <p:cNvSpPr txBox="1"/>
          <p:nvPr/>
        </p:nvSpPr>
        <p:spPr>
          <a:xfrm>
            <a:off x="396255" y="9524905"/>
            <a:ext cx="669387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15. Kdaj izrežemo in priložimo dokumentu samo del ovojnice, na katerem so  za poslovanje pomembni podatki?</a:t>
            </a:r>
            <a:endParaRPr lang="sl-SI" dirty="0"/>
          </a:p>
        </p:txBody>
      </p:sp>
      <p:sp>
        <p:nvSpPr>
          <p:cNvPr id="52" name="PoljeZBesedilom 51"/>
          <p:cNvSpPr txBox="1"/>
          <p:nvPr/>
        </p:nvSpPr>
        <p:spPr>
          <a:xfrm>
            <a:off x="468263" y="10100969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Če je ovojnica velika, npr. formata B4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95836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45015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3.4.1 KNJIGA PREJETE POŠTE</a:t>
            </a:r>
            <a:endParaRPr lang="sl-SI" sz="24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546016" y="108513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</a:t>
            </a:r>
            <a:r>
              <a:rPr lang="sl-SI" dirty="0" smtClean="0"/>
              <a:t>Kaj vodimo za potrebe evidenc prejete pošte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612279" y="1520984"/>
            <a:ext cx="6255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Knjigo prejete pošte</a:t>
            </a:r>
            <a:endParaRPr lang="sl-SI" dirty="0"/>
          </a:p>
        </p:txBody>
      </p:sp>
      <p:sp>
        <p:nvSpPr>
          <p:cNvPr id="32" name="PoljeZBesedilom 31"/>
          <p:cNvSpPr txBox="1"/>
          <p:nvPr/>
        </p:nvSpPr>
        <p:spPr>
          <a:xfrm>
            <a:off x="540271" y="1890316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</a:t>
            </a:r>
            <a:r>
              <a:rPr lang="sl-SI" dirty="0" smtClean="0"/>
              <a:t>Kaj naj vsebuje knjiga prejete pošte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540271" y="2250356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600" dirty="0">
                <a:hlinkClick r:id="rId2"/>
              </a:rPr>
              <a:t>http://goo.gl/wXwu5g</a:t>
            </a:r>
            <a:endParaRPr lang="sl-SI" sz="3600" dirty="0"/>
          </a:p>
        </p:txBody>
      </p:sp>
      <p:sp>
        <p:nvSpPr>
          <p:cNvPr id="35" name="PoljeZBesedilom 34"/>
          <p:cNvSpPr txBox="1"/>
          <p:nvPr/>
        </p:nvSpPr>
        <p:spPr>
          <a:xfrm>
            <a:off x="684287" y="311445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3.4.2 SPREJEM E-POŠTE</a:t>
            </a:r>
            <a:endParaRPr lang="sl-SI" sz="2400" dirty="0"/>
          </a:p>
        </p:txBody>
      </p:sp>
      <p:sp>
        <p:nvSpPr>
          <p:cNvPr id="38" name="PoljeZBesedilom 37"/>
          <p:cNvSpPr txBox="1"/>
          <p:nvPr/>
        </p:nvSpPr>
        <p:spPr>
          <a:xfrm>
            <a:off x="698416" y="3618508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</a:t>
            </a:r>
            <a:r>
              <a:rPr lang="sl-SI" dirty="0" smtClean="0"/>
              <a:t>Kako sprejmemo e-pošto?</a:t>
            </a:r>
            <a:endParaRPr lang="sl-SI" dirty="0"/>
          </a:p>
        </p:txBody>
      </p:sp>
      <p:sp>
        <p:nvSpPr>
          <p:cNvPr id="39" name="PoljeZBesedilom 38"/>
          <p:cNvSpPr txBox="1"/>
          <p:nvPr/>
        </p:nvSpPr>
        <p:spPr>
          <a:xfrm>
            <a:off x="692226" y="4050555"/>
            <a:ext cx="6175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E-pošto preberemo, pomembna sporočila natisnemo.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510133" y="4731770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</a:t>
            </a:r>
            <a:r>
              <a:rPr lang="sl-SI" dirty="0" smtClean="0"/>
              <a:t>Kako je z odgovarjanjem na e-pošto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42" name="PoljeZBesedilom 41"/>
          <p:cNvSpPr txBox="1"/>
          <p:nvPr/>
        </p:nvSpPr>
        <p:spPr>
          <a:xfrm>
            <a:off x="2340471" y="5194569"/>
            <a:ext cx="2142975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 prejeto e-pošto moramo odgovoriti še isti dan.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252239" y="6642844"/>
            <a:ext cx="230425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Odgovor naj bo kratek</a:t>
            </a:r>
            <a:endParaRPr lang="sl-SI" dirty="0"/>
          </a:p>
        </p:txBody>
      </p:sp>
      <p:sp>
        <p:nvSpPr>
          <p:cNvPr id="44" name="PoljeZBesedilom 43"/>
          <p:cNvSpPr txBox="1"/>
          <p:nvPr/>
        </p:nvSpPr>
        <p:spPr>
          <a:xfrm>
            <a:off x="4500711" y="6642844"/>
            <a:ext cx="2304256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Vsebina naj zajema vse potrebne podatke</a:t>
            </a:r>
            <a:endParaRPr lang="sl-SI" dirty="0"/>
          </a:p>
        </p:txBody>
      </p:sp>
      <p:sp>
        <p:nvSpPr>
          <p:cNvPr id="45" name="PoljeZBesedilom 44"/>
          <p:cNvSpPr txBox="1"/>
          <p:nvPr/>
        </p:nvSpPr>
        <p:spPr>
          <a:xfrm>
            <a:off x="1836415" y="7697191"/>
            <a:ext cx="3672408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Elektronsko sporočila naj ima:</a:t>
            </a:r>
          </a:p>
          <a:p>
            <a:pPr marL="285750" indent="-285750" algn="ctr">
              <a:buFontTx/>
              <a:buChar char="-"/>
            </a:pPr>
            <a:r>
              <a:rPr lang="sl-SI" dirty="0" smtClean="0"/>
              <a:t>uvodni pozdrav,</a:t>
            </a:r>
          </a:p>
          <a:p>
            <a:pPr marL="285750" indent="-285750" algn="ctr">
              <a:buFontTx/>
              <a:buChar char="-"/>
            </a:pPr>
            <a:r>
              <a:rPr lang="sl-SI" dirty="0" smtClean="0"/>
              <a:t>prijazen zaključek.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1404367" y="6426820"/>
            <a:ext cx="42484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ovezovalnik 12"/>
          <p:cNvCxnSpPr>
            <a:stCxn id="42" idx="2"/>
          </p:cNvCxnSpPr>
          <p:nvPr/>
        </p:nvCxnSpPr>
        <p:spPr>
          <a:xfrm flipH="1">
            <a:off x="3411958" y="6117899"/>
            <a:ext cx="1" cy="1579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ven povezovalnik 16"/>
          <p:cNvCxnSpPr>
            <a:endCxn id="44" idx="0"/>
          </p:cNvCxnSpPr>
          <p:nvPr/>
        </p:nvCxnSpPr>
        <p:spPr>
          <a:xfrm>
            <a:off x="5652839" y="6426820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ven povezovalnik 20"/>
          <p:cNvCxnSpPr>
            <a:endCxn id="7" idx="0"/>
          </p:cNvCxnSpPr>
          <p:nvPr/>
        </p:nvCxnSpPr>
        <p:spPr>
          <a:xfrm>
            <a:off x="1404367" y="6426820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oljeZBesedilom 56"/>
          <p:cNvSpPr txBox="1"/>
          <p:nvPr/>
        </p:nvSpPr>
        <p:spPr>
          <a:xfrm>
            <a:off x="468263" y="9009816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</a:t>
            </a:r>
            <a:r>
              <a:rPr lang="sl-SI" dirty="0" smtClean="0"/>
              <a:t>Kaj omogočajo e-poštni programi glede odgovorov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25" name="PoljeZBesedilom 24"/>
          <p:cNvSpPr txBox="1"/>
          <p:nvPr/>
        </p:nvSpPr>
        <p:spPr>
          <a:xfrm>
            <a:off x="274091" y="9689204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neposredne odgovore pošiljatelju (Odgovori)</a:t>
            </a:r>
            <a:endParaRPr lang="sl-SI" dirty="0"/>
          </a:p>
        </p:txBody>
      </p:sp>
      <p:sp>
        <p:nvSpPr>
          <p:cNvPr id="59" name="PoljeZBesedilom 58"/>
          <p:cNvSpPr txBox="1"/>
          <p:nvPr/>
        </p:nvSpPr>
        <p:spPr>
          <a:xfrm>
            <a:off x="4815359" y="9802690"/>
            <a:ext cx="2733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rvotno sporočilo</a:t>
            </a:r>
            <a:endParaRPr lang="sl-SI" dirty="0"/>
          </a:p>
        </p:txBody>
      </p:sp>
      <p:cxnSp>
        <p:nvCxnSpPr>
          <p:cNvPr id="28" name="Raven puščični povezovalnik 27"/>
          <p:cNvCxnSpPr/>
          <p:nvPr/>
        </p:nvCxnSpPr>
        <p:spPr>
          <a:xfrm>
            <a:off x="2700511" y="10012369"/>
            <a:ext cx="20162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jeZBesedilom 28"/>
          <p:cNvSpPr txBox="1"/>
          <p:nvPr/>
        </p:nvSpPr>
        <p:spPr>
          <a:xfrm>
            <a:off x="2772519" y="9679954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rejemnik e-pošte lahko v odgovoru vidi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626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45015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3.5 EVIDENTIRANJE ZADEV</a:t>
            </a:r>
            <a:endParaRPr lang="sl-SI" sz="24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546016" y="108513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</a:t>
            </a:r>
            <a:r>
              <a:rPr lang="sl-SI" dirty="0" smtClean="0"/>
              <a:t>Kaj omogoča evidentiranje zadev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37" name="PoljeZBesedilom 36"/>
          <p:cNvSpPr txBox="1"/>
          <p:nvPr/>
        </p:nvSpPr>
        <p:spPr>
          <a:xfrm>
            <a:off x="612279" y="2538388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</a:t>
            </a:r>
            <a:r>
              <a:rPr lang="sl-SI" dirty="0" smtClean="0"/>
              <a:t>Kaj je klasifikacijski načrt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540271" y="174630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dobro </a:t>
            </a:r>
            <a:r>
              <a:rPr lang="sl-SI" dirty="0" err="1" smtClean="0"/>
              <a:t>pregledost</a:t>
            </a:r>
            <a:r>
              <a:rPr lang="sl-SI" dirty="0" smtClean="0"/>
              <a:t> vseh dokumentov</a:t>
            </a:r>
            <a:endParaRPr lang="sl-SI" dirty="0"/>
          </a:p>
        </p:txBody>
      </p:sp>
      <p:sp>
        <p:nvSpPr>
          <p:cNvPr id="32" name="PoljeZBesedilom 31"/>
          <p:cNvSpPr txBox="1"/>
          <p:nvPr/>
        </p:nvSpPr>
        <p:spPr>
          <a:xfrm>
            <a:off x="2542901" y="190572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delo z njimi</a:t>
            </a:r>
            <a:endParaRPr lang="sl-SI" dirty="0"/>
          </a:p>
        </p:txBody>
      </p:sp>
      <p:sp>
        <p:nvSpPr>
          <p:cNvPr id="33" name="PoljeZBesedilom 32"/>
          <p:cNvSpPr txBox="1"/>
          <p:nvPr/>
        </p:nvSpPr>
        <p:spPr>
          <a:xfrm>
            <a:off x="4500711" y="190211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nadzor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1548383" y="1602284"/>
            <a:ext cx="4104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ven povezovalnik 9"/>
          <p:cNvCxnSpPr/>
          <p:nvPr/>
        </p:nvCxnSpPr>
        <p:spPr>
          <a:xfrm>
            <a:off x="5652839" y="1602284"/>
            <a:ext cx="0" cy="2998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ovezovalnik 12"/>
          <p:cNvCxnSpPr/>
          <p:nvPr/>
        </p:nvCxnSpPr>
        <p:spPr>
          <a:xfrm>
            <a:off x="1548383" y="1602284"/>
            <a:ext cx="0" cy="2998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ven povezovalnik 16"/>
          <p:cNvCxnSpPr>
            <a:endCxn id="32" idx="0"/>
          </p:cNvCxnSpPr>
          <p:nvPr/>
        </p:nvCxnSpPr>
        <p:spPr>
          <a:xfrm>
            <a:off x="3551013" y="1454466"/>
            <a:ext cx="0" cy="4512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oljeZBesedilom 24"/>
          <p:cNvSpPr txBox="1"/>
          <p:nvPr/>
        </p:nvSpPr>
        <p:spPr>
          <a:xfrm>
            <a:off x="612279" y="3042444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Šifrant za razporejanje dokumentarnega gradiva.</a:t>
            </a:r>
            <a:endParaRPr lang="sl-SI" dirty="0"/>
          </a:p>
        </p:txBody>
      </p:sp>
      <p:sp>
        <p:nvSpPr>
          <p:cNvPr id="45" name="PoljeZBesedilom 44"/>
          <p:cNvSpPr txBox="1"/>
          <p:nvPr/>
        </p:nvSpPr>
        <p:spPr>
          <a:xfrm>
            <a:off x="612279" y="3609216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</a:t>
            </a:r>
            <a:r>
              <a:rPr lang="sl-SI" dirty="0" smtClean="0"/>
              <a:t>Kaj je klasificiranje zadev in kdo ga pogosto uporablja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46" name="PoljeZBesedilom 45"/>
          <p:cNvSpPr txBox="1"/>
          <p:nvPr/>
        </p:nvSpPr>
        <p:spPr>
          <a:xfrm>
            <a:off x="612279" y="4691077"/>
            <a:ext cx="1930622" cy="1519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vsebinsko razvrščanje zadev glede na načrt klasifikacijskih znakov</a:t>
            </a:r>
            <a:endParaRPr lang="sl-SI" dirty="0"/>
          </a:p>
        </p:txBody>
      </p:sp>
      <p:sp>
        <p:nvSpPr>
          <p:cNvPr id="57" name="PoljeZBesedilom 56"/>
          <p:cNvSpPr txBox="1"/>
          <p:nvPr/>
        </p:nvSpPr>
        <p:spPr>
          <a:xfrm>
            <a:off x="4500711" y="4680044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Državni organi, med podjetji klasificiranje zadev ni pogosto</a:t>
            </a:r>
            <a:endParaRPr lang="sl-SI" dirty="0"/>
          </a:p>
        </p:txBody>
      </p:sp>
      <p:cxnSp>
        <p:nvCxnSpPr>
          <p:cNvPr id="39" name="Raven puščični povezovalnik 38"/>
          <p:cNvCxnSpPr>
            <a:endCxn id="46" idx="0"/>
          </p:cNvCxnSpPr>
          <p:nvPr/>
        </p:nvCxnSpPr>
        <p:spPr>
          <a:xfrm>
            <a:off x="1577590" y="3978548"/>
            <a:ext cx="0" cy="712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uščični povezovalnik 41"/>
          <p:cNvCxnSpPr/>
          <p:nvPr/>
        </p:nvCxnSpPr>
        <p:spPr>
          <a:xfrm>
            <a:off x="5508823" y="3978548"/>
            <a:ext cx="0" cy="712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PoljeZBesedilom 58"/>
          <p:cNvSpPr txBox="1"/>
          <p:nvPr/>
        </p:nvSpPr>
        <p:spPr>
          <a:xfrm>
            <a:off x="612279" y="635481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</a:t>
            </a:r>
            <a:r>
              <a:rPr lang="sl-SI" dirty="0" smtClean="0"/>
              <a:t>Kako sestavimo </a:t>
            </a:r>
            <a:r>
              <a:rPr lang="sl-SI" dirty="0" smtClean="0">
                <a:hlinkClick r:id="rId2" action="ppaction://hlinksldjump"/>
              </a:rPr>
              <a:t>klasifikacijski načrt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44" name="PoljeZBesedilom 43"/>
          <p:cNvSpPr txBox="1"/>
          <p:nvPr/>
        </p:nvSpPr>
        <p:spPr>
          <a:xfrm>
            <a:off x="2375039" y="7052532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vsebine dokumentarnega gradiva (pojavi pri delu podjetja)</a:t>
            </a:r>
            <a:endParaRPr lang="sl-SI" dirty="0"/>
          </a:p>
        </p:txBody>
      </p:sp>
      <p:sp>
        <p:nvSpPr>
          <p:cNvPr id="62" name="PoljeZBesedilom 61"/>
          <p:cNvSpPr txBox="1"/>
          <p:nvPr/>
        </p:nvSpPr>
        <p:spPr>
          <a:xfrm>
            <a:off x="2844527" y="807371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razdelimo</a:t>
            </a:r>
            <a:endParaRPr lang="sl-SI" dirty="0"/>
          </a:p>
        </p:txBody>
      </p:sp>
      <p:sp>
        <p:nvSpPr>
          <p:cNvPr id="63" name="PoljeZBesedilom 62"/>
          <p:cNvSpPr txBox="1"/>
          <p:nvPr/>
        </p:nvSpPr>
        <p:spPr>
          <a:xfrm>
            <a:off x="252239" y="8679481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 največ deset </a:t>
            </a:r>
            <a:r>
              <a:rPr lang="sl-SI" b="1" dirty="0" smtClean="0"/>
              <a:t>razredov</a:t>
            </a:r>
            <a:r>
              <a:rPr lang="sl-SI" dirty="0" smtClean="0"/>
              <a:t> (deset glavnih skupin) po decimalnem načelu</a:t>
            </a:r>
            <a:endParaRPr lang="sl-SI" dirty="0"/>
          </a:p>
        </p:txBody>
      </p:sp>
      <p:cxnSp>
        <p:nvCxnSpPr>
          <p:cNvPr id="66" name="Raven puščični povezovalnik 65"/>
          <p:cNvCxnSpPr>
            <a:stCxn id="63" idx="3"/>
          </p:cNvCxnSpPr>
          <p:nvPr/>
        </p:nvCxnSpPr>
        <p:spPr>
          <a:xfrm>
            <a:off x="3132559" y="9141146"/>
            <a:ext cx="6826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PoljeZBesedilom 66"/>
          <p:cNvSpPr txBox="1"/>
          <p:nvPr/>
        </p:nvSpPr>
        <p:spPr>
          <a:xfrm>
            <a:off x="4140671" y="8947100"/>
            <a:ext cx="1114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/>
              <a:t>skupine</a:t>
            </a:r>
            <a:endParaRPr lang="sl-SI" b="1" dirty="0"/>
          </a:p>
        </p:txBody>
      </p:sp>
      <p:sp>
        <p:nvSpPr>
          <p:cNvPr id="68" name="PoljeZBesedilom 67"/>
          <p:cNvSpPr txBox="1"/>
          <p:nvPr/>
        </p:nvSpPr>
        <p:spPr>
          <a:xfrm>
            <a:off x="6012879" y="894710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/>
              <a:t>podskupine</a:t>
            </a:r>
            <a:endParaRPr lang="sl-SI" b="1" dirty="0"/>
          </a:p>
        </p:txBody>
      </p:sp>
      <p:cxnSp>
        <p:nvCxnSpPr>
          <p:cNvPr id="69" name="Raven puščični povezovalnik 68"/>
          <p:cNvCxnSpPr/>
          <p:nvPr/>
        </p:nvCxnSpPr>
        <p:spPr>
          <a:xfrm>
            <a:off x="5148783" y="9163124"/>
            <a:ext cx="6826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PoljeZBesedilom 69"/>
          <p:cNvSpPr txBox="1"/>
          <p:nvPr/>
        </p:nvSpPr>
        <p:spPr>
          <a:xfrm>
            <a:off x="775496" y="7868721"/>
            <a:ext cx="140272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solidFill>
                  <a:schemeClr val="bg1"/>
                </a:solidFill>
              </a:rPr>
              <a:t>u</a:t>
            </a:r>
            <a:r>
              <a:rPr lang="sl-SI" dirty="0" smtClean="0">
                <a:solidFill>
                  <a:schemeClr val="bg1"/>
                </a:solidFill>
              </a:rPr>
              <a:t>porabljamo le številke</a:t>
            </a:r>
            <a:endParaRPr lang="sl-SI" dirty="0">
              <a:solidFill>
                <a:schemeClr val="bg1"/>
              </a:solidFill>
            </a:endParaRPr>
          </a:p>
        </p:txBody>
      </p:sp>
      <p:cxnSp>
        <p:nvCxnSpPr>
          <p:cNvPr id="72" name="Raven povezovalnik 71"/>
          <p:cNvCxnSpPr/>
          <p:nvPr/>
        </p:nvCxnSpPr>
        <p:spPr>
          <a:xfrm>
            <a:off x="1692399" y="8587060"/>
            <a:ext cx="5040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aven povezovalnik 73"/>
          <p:cNvCxnSpPr/>
          <p:nvPr/>
        </p:nvCxnSpPr>
        <p:spPr>
          <a:xfrm>
            <a:off x="3996655" y="8073712"/>
            <a:ext cx="0" cy="873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aven povezovalnik 75"/>
          <p:cNvCxnSpPr>
            <a:endCxn id="68" idx="0"/>
          </p:cNvCxnSpPr>
          <p:nvPr/>
        </p:nvCxnSpPr>
        <p:spPr>
          <a:xfrm>
            <a:off x="6732959" y="8587060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Raven povezovalnik 82"/>
          <p:cNvCxnSpPr/>
          <p:nvPr/>
        </p:nvCxnSpPr>
        <p:spPr>
          <a:xfrm>
            <a:off x="1692399" y="8587060"/>
            <a:ext cx="0" cy="18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PoljeZBesedilom 85"/>
          <p:cNvSpPr txBox="1"/>
          <p:nvPr/>
        </p:nvSpPr>
        <p:spPr>
          <a:xfrm>
            <a:off x="1836415" y="10028961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šifrant vseh zadev + opis klasifikacijskega znaka + rok hrambe</a:t>
            </a:r>
            <a:endParaRPr lang="sl-SI" dirty="0"/>
          </a:p>
        </p:txBody>
      </p:sp>
      <p:sp>
        <p:nvSpPr>
          <p:cNvPr id="87" name="PoljeZBesedilom 86"/>
          <p:cNvSpPr txBox="1"/>
          <p:nvPr/>
        </p:nvSpPr>
        <p:spPr>
          <a:xfrm>
            <a:off x="3492599" y="965788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dobimo</a:t>
            </a:r>
            <a:endParaRPr lang="sl-SI" dirty="0"/>
          </a:p>
        </p:txBody>
      </p:sp>
      <p:cxnSp>
        <p:nvCxnSpPr>
          <p:cNvPr id="94" name="Raven povezovalnik 93"/>
          <p:cNvCxnSpPr/>
          <p:nvPr/>
        </p:nvCxnSpPr>
        <p:spPr>
          <a:xfrm>
            <a:off x="2268463" y="9657888"/>
            <a:ext cx="4176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Raven povezovalnik 95"/>
          <p:cNvCxnSpPr/>
          <p:nvPr/>
        </p:nvCxnSpPr>
        <p:spPr>
          <a:xfrm flipV="1">
            <a:off x="6444927" y="9316432"/>
            <a:ext cx="0" cy="341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Raven povezovalnik 97"/>
          <p:cNvCxnSpPr/>
          <p:nvPr/>
        </p:nvCxnSpPr>
        <p:spPr>
          <a:xfrm flipV="1">
            <a:off x="4428703" y="9316432"/>
            <a:ext cx="0" cy="7107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Raven povezovalnik 99"/>
          <p:cNvCxnSpPr/>
          <p:nvPr/>
        </p:nvCxnSpPr>
        <p:spPr>
          <a:xfrm flipV="1">
            <a:off x="2268463" y="9487160"/>
            <a:ext cx="0" cy="1707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PoljeZBesedilom 106"/>
          <p:cNvSpPr txBox="1"/>
          <p:nvPr/>
        </p:nvSpPr>
        <p:spPr>
          <a:xfrm>
            <a:off x="5815575" y="7814959"/>
            <a:ext cx="140272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solidFill>
                  <a:schemeClr val="bg1"/>
                </a:solidFill>
              </a:rPr>
              <a:t>u</a:t>
            </a:r>
            <a:r>
              <a:rPr lang="sl-SI" dirty="0" smtClean="0">
                <a:solidFill>
                  <a:schemeClr val="bg1"/>
                </a:solidFill>
              </a:rPr>
              <a:t>porabljamo le številke</a:t>
            </a:r>
            <a:endParaRPr lang="sl-S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99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45015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3.6 NAČRT SIGNIRNIH ZNAKOV</a:t>
            </a:r>
            <a:endParaRPr lang="sl-SI" sz="24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546016" y="1085134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</a:t>
            </a:r>
            <a:r>
              <a:rPr lang="sl-SI" dirty="0" smtClean="0"/>
              <a:t>Kaj </a:t>
            </a:r>
            <a:r>
              <a:rPr lang="sl-SI" dirty="0" smtClean="0">
                <a:hlinkClick r:id="rId2" action="ppaction://hlinksldjump"/>
              </a:rPr>
              <a:t>je signirni načrt</a:t>
            </a:r>
            <a:r>
              <a:rPr lang="sl-SI" dirty="0" smtClean="0"/>
              <a:t> in čemu je namenjen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37" name="PoljeZBesedilom 36"/>
          <p:cNvSpPr txBox="1"/>
          <p:nvPr/>
        </p:nvSpPr>
        <p:spPr>
          <a:xfrm>
            <a:off x="612279" y="3127225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</a:t>
            </a:r>
            <a:r>
              <a:rPr lang="sl-SI" dirty="0" smtClean="0"/>
              <a:t>Kaj je signirni znak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25" name="PoljeZBesedilom 24"/>
          <p:cNvSpPr txBox="1"/>
          <p:nvPr/>
        </p:nvSpPr>
        <p:spPr>
          <a:xfrm>
            <a:off x="540271" y="4050556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številčna ali črkovna oznaka strokovnega delavca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544156" y="1875917"/>
            <a:ext cx="2588404" cy="374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zbirka </a:t>
            </a:r>
            <a:r>
              <a:rPr lang="sl-SI" dirty="0" err="1" smtClean="0"/>
              <a:t>signirnih</a:t>
            </a:r>
            <a:r>
              <a:rPr lang="sl-SI" dirty="0" smtClean="0"/>
              <a:t> znakov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4288571" y="1903090"/>
            <a:ext cx="2588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tajništvu je omogočeno oddajanje zadev v reševanje</a:t>
            </a:r>
            <a:endParaRPr lang="sl-SI" dirty="0"/>
          </a:p>
        </p:txBody>
      </p:sp>
      <p:cxnSp>
        <p:nvCxnSpPr>
          <p:cNvPr id="14" name="Raven povezovalnik 13"/>
          <p:cNvCxnSpPr/>
          <p:nvPr/>
        </p:nvCxnSpPr>
        <p:spPr>
          <a:xfrm>
            <a:off x="1838358" y="1602284"/>
            <a:ext cx="35984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>
            <a:endCxn id="5" idx="0"/>
          </p:cNvCxnSpPr>
          <p:nvPr/>
        </p:nvCxnSpPr>
        <p:spPr>
          <a:xfrm>
            <a:off x="1838358" y="1602284"/>
            <a:ext cx="0" cy="273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ovezovalnik 48"/>
          <p:cNvCxnSpPr/>
          <p:nvPr/>
        </p:nvCxnSpPr>
        <p:spPr>
          <a:xfrm>
            <a:off x="5436815" y="1602284"/>
            <a:ext cx="0" cy="273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oljeZBesedilom 49"/>
          <p:cNvSpPr txBox="1"/>
          <p:nvPr/>
        </p:nvSpPr>
        <p:spPr>
          <a:xfrm>
            <a:off x="4932759" y="4050556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organizacijske enote, kjer se zadeva rešuje</a:t>
            </a:r>
            <a:endParaRPr lang="sl-SI" dirty="0"/>
          </a:p>
        </p:txBody>
      </p:sp>
      <p:cxnSp>
        <p:nvCxnSpPr>
          <p:cNvPr id="51" name="Raven povezovalnik 50"/>
          <p:cNvCxnSpPr/>
          <p:nvPr/>
        </p:nvCxnSpPr>
        <p:spPr>
          <a:xfrm>
            <a:off x="1990758" y="3704915"/>
            <a:ext cx="35984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aven povezovalnik 51"/>
          <p:cNvCxnSpPr/>
          <p:nvPr/>
        </p:nvCxnSpPr>
        <p:spPr>
          <a:xfrm>
            <a:off x="1990758" y="3704915"/>
            <a:ext cx="0" cy="273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aven povezovalnik 52"/>
          <p:cNvCxnSpPr/>
          <p:nvPr/>
        </p:nvCxnSpPr>
        <p:spPr>
          <a:xfrm>
            <a:off x="5589215" y="3704915"/>
            <a:ext cx="0" cy="273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oljeZBesedilom 18"/>
          <p:cNvSpPr txBox="1"/>
          <p:nvPr/>
        </p:nvSpPr>
        <p:spPr>
          <a:xfrm>
            <a:off x="3738500" y="4189055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600" dirty="0" smtClean="0"/>
              <a:t>+</a:t>
            </a:r>
            <a:endParaRPr lang="sl-SI" sz="3600" dirty="0"/>
          </a:p>
        </p:txBody>
      </p:sp>
      <p:sp>
        <p:nvSpPr>
          <p:cNvPr id="55" name="PoljeZBesedilom 54"/>
          <p:cNvSpPr txBox="1"/>
          <p:nvPr/>
        </p:nvSpPr>
        <p:spPr>
          <a:xfrm>
            <a:off x="612279" y="5389091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3.7 ŠTAMPILJKE, PEČATI IN ŽIGI</a:t>
            </a:r>
            <a:endParaRPr lang="sl-SI" sz="2400" dirty="0"/>
          </a:p>
        </p:txBody>
      </p:sp>
      <p:sp>
        <p:nvSpPr>
          <p:cNvPr id="56" name="PoljeZBesedilom 55"/>
          <p:cNvSpPr txBox="1"/>
          <p:nvPr/>
        </p:nvSpPr>
        <p:spPr>
          <a:xfrm>
            <a:off x="396255" y="5841464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</a:t>
            </a:r>
            <a:r>
              <a:rPr lang="sl-SI" dirty="0" smtClean="0"/>
              <a:t>Komu so zaupane štampiljke, pečati in žigi in kako za njih odgovarjajo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20" name="PoljeZBesedilom 19"/>
          <p:cNvSpPr txBox="1"/>
          <p:nvPr/>
        </p:nvSpPr>
        <p:spPr>
          <a:xfrm>
            <a:off x="502831" y="6986040"/>
            <a:ext cx="2629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Poslovnim sekretarjem (tajnikom) </a:t>
            </a:r>
            <a:endParaRPr lang="sl-SI" dirty="0"/>
          </a:p>
        </p:txBody>
      </p:sp>
      <p:sp>
        <p:nvSpPr>
          <p:cNvPr id="58" name="PoljeZBesedilom 57"/>
          <p:cNvSpPr txBox="1"/>
          <p:nvPr/>
        </p:nvSpPr>
        <p:spPr>
          <a:xfrm>
            <a:off x="4103230" y="7074892"/>
            <a:ext cx="2629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d</a:t>
            </a:r>
            <a:r>
              <a:rPr lang="sl-SI" dirty="0" smtClean="0"/>
              <a:t>isciplinsko in materialno</a:t>
            </a:r>
            <a:endParaRPr lang="sl-SI" dirty="0"/>
          </a:p>
        </p:txBody>
      </p:sp>
      <p:cxnSp>
        <p:nvCxnSpPr>
          <p:cNvPr id="60" name="Raven povezovalnik 59"/>
          <p:cNvCxnSpPr/>
          <p:nvPr/>
        </p:nvCxnSpPr>
        <p:spPr>
          <a:xfrm>
            <a:off x="1980431" y="6657243"/>
            <a:ext cx="35984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aven povezovalnik 60"/>
          <p:cNvCxnSpPr/>
          <p:nvPr/>
        </p:nvCxnSpPr>
        <p:spPr>
          <a:xfrm>
            <a:off x="1980431" y="6657243"/>
            <a:ext cx="0" cy="273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aven povezovalnik 63"/>
          <p:cNvCxnSpPr/>
          <p:nvPr/>
        </p:nvCxnSpPr>
        <p:spPr>
          <a:xfrm>
            <a:off x="5578888" y="6657243"/>
            <a:ext cx="0" cy="273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ven povezovalnik 21"/>
          <p:cNvCxnSpPr/>
          <p:nvPr/>
        </p:nvCxnSpPr>
        <p:spPr>
          <a:xfrm flipV="1">
            <a:off x="3492599" y="1454466"/>
            <a:ext cx="0" cy="147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aven povezovalnik 64"/>
          <p:cNvCxnSpPr/>
          <p:nvPr/>
        </p:nvCxnSpPr>
        <p:spPr>
          <a:xfrm flipV="1">
            <a:off x="3644999" y="3542698"/>
            <a:ext cx="0" cy="147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Raven povezovalnik 70"/>
          <p:cNvCxnSpPr/>
          <p:nvPr/>
        </p:nvCxnSpPr>
        <p:spPr>
          <a:xfrm flipV="1">
            <a:off x="3708623" y="6495026"/>
            <a:ext cx="0" cy="147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PoljeZBesedilom 72"/>
          <p:cNvSpPr txBox="1"/>
          <p:nvPr/>
        </p:nvSpPr>
        <p:spPr>
          <a:xfrm>
            <a:off x="468263" y="7785680"/>
            <a:ext cx="69847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</a:t>
            </a:r>
            <a:r>
              <a:rPr lang="sl-SI" dirty="0" smtClean="0"/>
              <a:t>Kaj je potrebno vpisati v seznam štampiljk, pečatov in žigov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23" name="PoljeZBesedilom 22"/>
          <p:cNvSpPr txBox="1"/>
          <p:nvPr/>
        </p:nvSpPr>
        <p:spPr>
          <a:xfrm>
            <a:off x="396255" y="8731076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datum nabave</a:t>
            </a:r>
            <a:endParaRPr lang="sl-SI" dirty="0"/>
          </a:p>
        </p:txBody>
      </p:sp>
      <p:sp>
        <p:nvSpPr>
          <p:cNvPr id="75" name="PoljeZBesedilom 74"/>
          <p:cNvSpPr txBox="1"/>
          <p:nvPr/>
        </p:nvSpPr>
        <p:spPr>
          <a:xfrm>
            <a:off x="2124446" y="8731076"/>
            <a:ext cx="2118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k</a:t>
            </a:r>
            <a:r>
              <a:rPr lang="sl-SI" dirty="0" smtClean="0"/>
              <a:t>omu so bili dani v </a:t>
            </a:r>
            <a:r>
              <a:rPr lang="sl-SI" dirty="0" err="1" smtClean="0"/>
              <a:t>uorabo</a:t>
            </a:r>
            <a:endParaRPr lang="sl-SI" dirty="0"/>
          </a:p>
        </p:txBody>
      </p:sp>
      <p:sp>
        <p:nvSpPr>
          <p:cNvPr id="77" name="PoljeZBesedilom 76"/>
          <p:cNvSpPr txBox="1"/>
          <p:nvPr/>
        </p:nvSpPr>
        <p:spPr>
          <a:xfrm>
            <a:off x="4614850" y="8731076"/>
            <a:ext cx="21181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k</a:t>
            </a:r>
            <a:r>
              <a:rPr lang="sl-SI" dirty="0" smtClean="0"/>
              <a:t>daj so posamezni pečat, žig nehali uporabljati</a:t>
            </a:r>
            <a:endParaRPr lang="sl-SI" dirty="0"/>
          </a:p>
        </p:txBody>
      </p:sp>
      <p:cxnSp>
        <p:nvCxnSpPr>
          <p:cNvPr id="26" name="Raven povezovalnik 25"/>
          <p:cNvCxnSpPr/>
          <p:nvPr/>
        </p:nvCxnSpPr>
        <p:spPr>
          <a:xfrm>
            <a:off x="828303" y="8299028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ven povezovalnik 27"/>
          <p:cNvCxnSpPr/>
          <p:nvPr/>
        </p:nvCxnSpPr>
        <p:spPr>
          <a:xfrm>
            <a:off x="828303" y="829902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aven povezovalnik 29"/>
          <p:cNvCxnSpPr/>
          <p:nvPr/>
        </p:nvCxnSpPr>
        <p:spPr>
          <a:xfrm>
            <a:off x="3132560" y="829902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Raven povezovalnik 77"/>
          <p:cNvCxnSpPr/>
          <p:nvPr/>
        </p:nvCxnSpPr>
        <p:spPr>
          <a:xfrm>
            <a:off x="6012879" y="829902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05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546016" y="306140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</a:t>
            </a:r>
            <a:r>
              <a:rPr lang="sl-SI" dirty="0" smtClean="0"/>
              <a:t>Kakšne so značilnosti žiga (pečata)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252239" y="1160944"/>
            <a:ext cx="1938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zdelan je iz kovine</a:t>
            </a:r>
            <a:endParaRPr lang="sl-SI" dirty="0"/>
          </a:p>
        </p:txBody>
      </p:sp>
      <p:sp>
        <p:nvSpPr>
          <p:cNvPr id="35" name="PoljeZBesedilom 34"/>
          <p:cNvSpPr txBox="1"/>
          <p:nvPr/>
        </p:nvSpPr>
        <p:spPr>
          <a:xfrm>
            <a:off x="5226536" y="1232952"/>
            <a:ext cx="1938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okrogle oblike</a:t>
            </a:r>
            <a:endParaRPr lang="sl-SI" dirty="0"/>
          </a:p>
        </p:txBody>
      </p:sp>
      <p:sp>
        <p:nvSpPr>
          <p:cNvPr id="36" name="PoljeZBesedilom 35"/>
          <p:cNvSpPr txBox="1"/>
          <p:nvPr/>
        </p:nvSpPr>
        <p:spPr>
          <a:xfrm>
            <a:off x="2916535" y="1232952"/>
            <a:ext cx="1938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premer 35 mm</a:t>
            </a:r>
            <a:endParaRPr lang="sl-SI" dirty="0"/>
          </a:p>
        </p:txBody>
      </p:sp>
      <p:sp>
        <p:nvSpPr>
          <p:cNvPr id="38" name="PoljeZBesedilom 37"/>
          <p:cNvSpPr txBox="1"/>
          <p:nvPr/>
        </p:nvSpPr>
        <p:spPr>
          <a:xfrm>
            <a:off x="1266096" y="2828161"/>
            <a:ext cx="1938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n</a:t>
            </a:r>
            <a:r>
              <a:rPr lang="sl-SI" dirty="0" smtClean="0"/>
              <a:t>aziv in sedež organa</a:t>
            </a:r>
            <a:endParaRPr lang="sl-SI" dirty="0"/>
          </a:p>
        </p:txBody>
      </p:sp>
      <p:sp>
        <p:nvSpPr>
          <p:cNvPr id="39" name="PoljeZBesedilom 38"/>
          <p:cNvSpPr txBox="1"/>
          <p:nvPr/>
        </p:nvSpPr>
        <p:spPr>
          <a:xfrm>
            <a:off x="2850272" y="2817128"/>
            <a:ext cx="1938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grb RS</a:t>
            </a:r>
            <a:endParaRPr lang="sl-SI" dirty="0"/>
          </a:p>
        </p:txBody>
      </p:sp>
      <p:sp>
        <p:nvSpPr>
          <p:cNvPr id="41" name="PoljeZBesedilom 40"/>
          <p:cNvSpPr txBox="1"/>
          <p:nvPr/>
        </p:nvSpPr>
        <p:spPr>
          <a:xfrm>
            <a:off x="5004767" y="2828161"/>
            <a:ext cx="1938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n</a:t>
            </a:r>
            <a:r>
              <a:rPr lang="sl-SI" dirty="0" smtClean="0"/>
              <a:t>apis „Republika Slovenija“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1332359" y="738188"/>
            <a:ext cx="44644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ven povezovalnik 8"/>
          <p:cNvCxnSpPr/>
          <p:nvPr/>
        </p:nvCxnSpPr>
        <p:spPr>
          <a:xfrm>
            <a:off x="1332359" y="738188"/>
            <a:ext cx="0" cy="3286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>
            <a:off x="5796855" y="738188"/>
            <a:ext cx="0" cy="1643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aven povezovalnik 53"/>
          <p:cNvCxnSpPr/>
          <p:nvPr/>
        </p:nvCxnSpPr>
        <p:spPr>
          <a:xfrm>
            <a:off x="3564607" y="738188"/>
            <a:ext cx="0" cy="3397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aven povezovalnik 56"/>
          <p:cNvCxnSpPr/>
          <p:nvPr/>
        </p:nvCxnSpPr>
        <p:spPr>
          <a:xfrm>
            <a:off x="2412479" y="738188"/>
            <a:ext cx="0" cy="15121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ovezovalnik 26"/>
          <p:cNvCxnSpPr/>
          <p:nvPr/>
        </p:nvCxnSpPr>
        <p:spPr>
          <a:xfrm>
            <a:off x="2190710" y="2250356"/>
            <a:ext cx="38221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ven povezovalnik 31"/>
          <p:cNvCxnSpPr/>
          <p:nvPr/>
        </p:nvCxnSpPr>
        <p:spPr>
          <a:xfrm>
            <a:off x="2190710" y="2250356"/>
            <a:ext cx="0" cy="3913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ovezovalnik 61"/>
          <p:cNvCxnSpPr/>
          <p:nvPr/>
        </p:nvCxnSpPr>
        <p:spPr>
          <a:xfrm>
            <a:off x="3780631" y="2250356"/>
            <a:ext cx="0" cy="3913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aven povezovalnik 62"/>
          <p:cNvCxnSpPr/>
          <p:nvPr/>
        </p:nvCxnSpPr>
        <p:spPr>
          <a:xfrm>
            <a:off x="6012879" y="2250356"/>
            <a:ext cx="0" cy="3913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PoljeZBesedilom 65"/>
          <p:cNvSpPr txBox="1"/>
          <p:nvPr/>
        </p:nvSpPr>
        <p:spPr>
          <a:xfrm>
            <a:off x="612279" y="375323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</a:t>
            </a:r>
            <a:r>
              <a:rPr lang="sl-SI" dirty="0" smtClean="0"/>
              <a:t>Kakšne so značilnosti štampiljke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43" name="PoljeZBesedilom 42"/>
          <p:cNvSpPr txBox="1"/>
          <p:nvPr/>
        </p:nvSpPr>
        <p:spPr>
          <a:xfrm>
            <a:off x="546016" y="4554612"/>
            <a:ext cx="1689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i</a:t>
            </a:r>
            <a:r>
              <a:rPr lang="sl-SI" dirty="0" smtClean="0"/>
              <a:t>zdelana iz gume</a:t>
            </a:r>
            <a:endParaRPr lang="sl-SI" dirty="0"/>
          </a:p>
        </p:txBody>
      </p:sp>
      <p:sp>
        <p:nvSpPr>
          <p:cNvPr id="67" name="PoljeZBesedilom 66"/>
          <p:cNvSpPr txBox="1"/>
          <p:nvPr/>
        </p:nvSpPr>
        <p:spPr>
          <a:xfrm>
            <a:off x="2379348" y="4626620"/>
            <a:ext cx="1689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v</a:t>
            </a:r>
            <a:r>
              <a:rPr lang="sl-SI" dirty="0" smtClean="0"/>
              <a:t>sebuje kratko besedilo</a:t>
            </a:r>
            <a:endParaRPr lang="sl-SI" dirty="0"/>
          </a:p>
        </p:txBody>
      </p:sp>
      <p:sp>
        <p:nvSpPr>
          <p:cNvPr id="68" name="PoljeZBesedilom 67"/>
          <p:cNvSpPr txBox="1"/>
          <p:nvPr/>
        </p:nvSpPr>
        <p:spPr>
          <a:xfrm>
            <a:off x="4788743" y="4700369"/>
            <a:ext cx="1689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v</a:t>
            </a:r>
            <a:r>
              <a:rPr lang="sl-SI" dirty="0" smtClean="0"/>
              <a:t>časih tudi v obliki obrazca</a:t>
            </a:r>
            <a:endParaRPr lang="sl-SI" dirty="0"/>
          </a:p>
        </p:txBody>
      </p:sp>
      <p:sp>
        <p:nvSpPr>
          <p:cNvPr id="69" name="PoljeZBesedilom 68"/>
          <p:cNvSpPr txBox="1"/>
          <p:nvPr/>
        </p:nvSpPr>
        <p:spPr>
          <a:xfrm>
            <a:off x="612279" y="5490716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S čim je overjen </a:t>
            </a:r>
            <a:r>
              <a:rPr lang="sl-SI" dirty="0" smtClean="0"/>
              <a:t>elektronski žig (varen elektronski podpis)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44" name="PoljeZBesedilom 43"/>
          <p:cNvSpPr txBox="1"/>
          <p:nvPr/>
        </p:nvSpPr>
        <p:spPr>
          <a:xfrm>
            <a:off x="612279" y="6066780"/>
            <a:ext cx="6330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err="1" smtClean="0"/>
              <a:t>Klasificiranim</a:t>
            </a:r>
            <a:r>
              <a:rPr lang="sl-SI" dirty="0" smtClean="0"/>
              <a:t> potrdilom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5557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/>
          <a:srcRect l="27556" t="26200" r="47638" b="59100"/>
          <a:stretch/>
        </p:blipFill>
        <p:spPr>
          <a:xfrm>
            <a:off x="540271" y="738188"/>
            <a:ext cx="648072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2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24036" y="666180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hlinkClick r:id="rId2" action="ppaction://hlinksldjump"/>
              </a:rPr>
              <a:t>RAZDELITEV V UČNEM PODJETJU NA DESET RAZREDOV</a:t>
            </a:r>
            <a:endParaRPr lang="sl-SI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612279" y="1386260"/>
            <a:ext cx="64087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0 VODSTVO PODJETJA</a:t>
            </a:r>
          </a:p>
          <a:p>
            <a:r>
              <a:rPr lang="sl-SI" dirty="0" smtClean="0"/>
              <a:t>1 TAJNIŠTVO</a:t>
            </a:r>
          </a:p>
          <a:p>
            <a:r>
              <a:rPr lang="sl-SI" dirty="0" smtClean="0"/>
              <a:t>2 MARKETING</a:t>
            </a:r>
          </a:p>
          <a:p>
            <a:r>
              <a:rPr lang="sl-SI" dirty="0" smtClean="0"/>
              <a:t>3 NABAVA</a:t>
            </a:r>
          </a:p>
          <a:p>
            <a:r>
              <a:rPr lang="sl-SI" dirty="0" smtClean="0"/>
              <a:t>4 PRODAJA</a:t>
            </a:r>
          </a:p>
          <a:p>
            <a:r>
              <a:rPr lang="sl-SI" dirty="0" smtClean="0"/>
              <a:t>5 RAČUNOVODSTVO</a:t>
            </a:r>
          </a:p>
          <a:p>
            <a:r>
              <a:rPr lang="sl-SI" dirty="0" smtClean="0"/>
              <a:t>6 ZUNANJA TRGOVINA</a:t>
            </a:r>
          </a:p>
          <a:p>
            <a:r>
              <a:rPr lang="sl-SI" dirty="0" smtClean="0"/>
              <a:t>7 KADROVSKA FUNKCIJA</a:t>
            </a:r>
          </a:p>
          <a:p>
            <a:r>
              <a:rPr lang="sl-SI" dirty="0" smtClean="0"/>
              <a:t>8 PROSTO</a:t>
            </a:r>
          </a:p>
          <a:p>
            <a:r>
              <a:rPr lang="sl-SI" dirty="0" smtClean="0"/>
              <a:t>9 DRUGO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612279" y="4617328"/>
            <a:ext cx="64087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IN NAPREJ DELITEV 1 RAZREDA V SKUPINE:</a:t>
            </a:r>
          </a:p>
          <a:p>
            <a:endParaRPr lang="sl-SI" dirty="0" smtClean="0"/>
          </a:p>
          <a:p>
            <a:r>
              <a:rPr lang="sl-SI" dirty="0" smtClean="0"/>
              <a:t>10 KNJIGA PREJETE POŠTE</a:t>
            </a:r>
          </a:p>
          <a:p>
            <a:r>
              <a:rPr lang="sl-SI" dirty="0" smtClean="0"/>
              <a:t>11 KNJIGA ODDANE POŠTE</a:t>
            </a:r>
          </a:p>
          <a:p>
            <a:r>
              <a:rPr lang="sl-SI" dirty="0" smtClean="0"/>
              <a:t>12 SESTANKI</a:t>
            </a:r>
          </a:p>
          <a:p>
            <a:endParaRPr lang="sl-SI" dirty="0"/>
          </a:p>
          <a:p>
            <a:r>
              <a:rPr lang="sl-SI" dirty="0" smtClean="0"/>
              <a:t>…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92491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/>
          <a:srcRect l="28344" t="21301" r="31100" b="15700"/>
          <a:stretch/>
        </p:blipFill>
        <p:spPr>
          <a:xfrm>
            <a:off x="144439" y="450156"/>
            <a:ext cx="7092576" cy="619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2871</TotalTime>
  <Words>819</Words>
  <Application>Microsoft Office PowerPoint</Application>
  <PresentationFormat>Po meri</PresentationFormat>
  <Paragraphs>139</Paragraphs>
  <Slides>10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</cp:lastModifiedBy>
  <cp:revision>345</cp:revision>
  <dcterms:created xsi:type="dcterms:W3CDTF">2014-09-07T06:32:34Z</dcterms:created>
  <dcterms:modified xsi:type="dcterms:W3CDTF">2015-03-01T13:54:41Z</dcterms:modified>
</cp:coreProperties>
</file>