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2" r:id="rId2"/>
    <p:sldId id="299" r:id="rId3"/>
    <p:sldId id="300" r:id="rId4"/>
    <p:sldId id="301" r:id="rId5"/>
    <p:sldId id="302" r:id="rId6"/>
    <p:sldId id="292" r:id="rId7"/>
    <p:sldId id="293" r:id="rId8"/>
    <p:sldId id="294" r:id="rId9"/>
    <p:sldId id="296" r:id="rId10"/>
    <p:sldId id="295" r:id="rId11"/>
    <p:sldId id="297" r:id="rId12"/>
    <p:sldId id="298" r:id="rId13"/>
  </p:sldIdLst>
  <p:sldSz cx="7561263" cy="106934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5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0" autoAdjust="0"/>
    <p:restoredTop sz="94660"/>
  </p:normalViewPr>
  <p:slideViewPr>
    <p:cSldViewPr>
      <p:cViewPr>
        <p:scale>
          <a:sx n="50" d="100"/>
          <a:sy n="50" d="100"/>
        </p:scale>
        <p:origin x="1613" y="197"/>
      </p:cViewPr>
      <p:guideLst>
        <p:guide orient="horz" pos="3368"/>
        <p:guide pos="23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0E20F0-366D-47DA-BA04-798C868BFDC0}" type="datetimeFigureOut">
              <a:rPr lang="sl-SI" smtClean="0"/>
              <a:t>9.2.2015</a:t>
            </a:fld>
            <a:endParaRPr lang="sl-SI"/>
          </a:p>
        </p:txBody>
      </p:sp>
      <p:sp>
        <p:nvSpPr>
          <p:cNvPr id="4" name="Ograda stranske slike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2C6991-769A-48AC-9C9C-00067F04831B}" type="slidenum">
              <a:rPr lang="sl-SI" smtClean="0"/>
              <a:t>‹#›</a:t>
            </a:fld>
            <a:endParaRPr lang="sl-SI"/>
          </a:p>
        </p:txBody>
      </p:sp>
    </p:spTree>
    <p:extLst>
      <p:ext uri="{BB962C8B-B14F-4D97-AF65-F5344CB8AC3E}">
        <p14:creationId xmlns:p14="http://schemas.microsoft.com/office/powerpoint/2010/main" val="545887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567095" y="3321886"/>
            <a:ext cx="6427074" cy="2292150"/>
          </a:xfrm>
        </p:spPr>
        <p:txBody>
          <a:bodyPr/>
          <a:lstStyle/>
          <a:p>
            <a:r>
              <a:rPr lang="sl-SI" smtClean="0"/>
              <a:t>Uredite slog naslova matrice</a:t>
            </a:r>
            <a:endParaRPr lang="sl-SI"/>
          </a:p>
        </p:txBody>
      </p:sp>
      <p:sp>
        <p:nvSpPr>
          <p:cNvPr id="3" name="Podnaslov 2"/>
          <p:cNvSpPr>
            <a:spLocks noGrp="1"/>
          </p:cNvSpPr>
          <p:nvPr>
            <p:ph type="subTitle" idx="1"/>
          </p:nvPr>
        </p:nvSpPr>
        <p:spPr>
          <a:xfrm>
            <a:off x="1134190" y="6059593"/>
            <a:ext cx="5292884" cy="273275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9.2.2015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4094370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9.2.2015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4352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597287" y="6871500"/>
            <a:ext cx="6427074" cy="2123828"/>
          </a:xfrm>
        </p:spPr>
        <p:txBody>
          <a:bodyPr anchor="t"/>
          <a:lstStyle>
            <a:lvl1pPr algn="l">
              <a:defRPr sz="4000" b="1" cap="all"/>
            </a:lvl1pPr>
          </a:lstStyle>
          <a:p>
            <a:r>
              <a:rPr lang="sl-SI" smtClean="0"/>
              <a:t>Uredite slog naslova matrice</a:t>
            </a:r>
            <a:endParaRPr lang="sl-SI"/>
          </a:p>
        </p:txBody>
      </p:sp>
      <p:sp>
        <p:nvSpPr>
          <p:cNvPr id="3" name="Ograda besedila 2"/>
          <p:cNvSpPr>
            <a:spLocks noGrp="1"/>
          </p:cNvSpPr>
          <p:nvPr>
            <p:ph type="body" idx="1"/>
          </p:nvPr>
        </p:nvSpPr>
        <p:spPr>
          <a:xfrm>
            <a:off x="597287" y="4532320"/>
            <a:ext cx="6427074" cy="233918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Ograda datuma 3"/>
          <p:cNvSpPr>
            <a:spLocks noGrp="1"/>
          </p:cNvSpPr>
          <p:nvPr>
            <p:ph type="dt" sz="half" idx="10"/>
          </p:nvPr>
        </p:nvSpPr>
        <p:spPr/>
        <p:txBody>
          <a:bodyPr/>
          <a:lstStyle/>
          <a:p>
            <a:fld id="{26E13ACB-DEC5-4264-B998-DBACDC9FF53C}" type="datetimeFigureOut">
              <a:rPr lang="sl-SI" smtClean="0"/>
              <a:t>9.2.2015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43086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sz="half" idx="1"/>
          </p:nvPr>
        </p:nvSpPr>
        <p:spPr>
          <a:xfrm>
            <a:off x="378063" y="2495127"/>
            <a:ext cx="3339558" cy="705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3843642" y="2495127"/>
            <a:ext cx="3339558" cy="705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datuma 4"/>
          <p:cNvSpPr>
            <a:spLocks noGrp="1"/>
          </p:cNvSpPr>
          <p:nvPr>
            <p:ph type="dt" sz="half" idx="10"/>
          </p:nvPr>
        </p:nvSpPr>
        <p:spPr/>
        <p:txBody>
          <a:bodyPr/>
          <a:lstStyle/>
          <a:p>
            <a:fld id="{26E13ACB-DEC5-4264-B998-DBACDC9FF53C}" type="datetimeFigureOut">
              <a:rPr lang="sl-SI" smtClean="0"/>
              <a:t>9.2.2015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396734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smtClean="0"/>
              <a:t>Uredite slog naslova matrice</a:t>
            </a:r>
            <a:endParaRPr lang="sl-SI"/>
          </a:p>
        </p:txBody>
      </p:sp>
      <p:sp>
        <p:nvSpPr>
          <p:cNvPr id="3" name="Ograda besedila 2"/>
          <p:cNvSpPr>
            <a:spLocks noGrp="1"/>
          </p:cNvSpPr>
          <p:nvPr>
            <p:ph type="body" idx="1"/>
          </p:nvPr>
        </p:nvSpPr>
        <p:spPr>
          <a:xfrm>
            <a:off x="378063" y="2393639"/>
            <a:ext cx="3340871"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grada vsebine 3"/>
          <p:cNvSpPr>
            <a:spLocks noGrp="1"/>
          </p:cNvSpPr>
          <p:nvPr>
            <p:ph sz="half" idx="2"/>
          </p:nvPr>
        </p:nvSpPr>
        <p:spPr>
          <a:xfrm>
            <a:off x="378063" y="3391194"/>
            <a:ext cx="3340871"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3841017" y="2393639"/>
            <a:ext cx="3342183"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grada vsebine 5"/>
          <p:cNvSpPr>
            <a:spLocks noGrp="1"/>
          </p:cNvSpPr>
          <p:nvPr>
            <p:ph sz="quarter" idx="4"/>
          </p:nvPr>
        </p:nvSpPr>
        <p:spPr>
          <a:xfrm>
            <a:off x="3841017" y="3391194"/>
            <a:ext cx="3342183"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grada datuma 6"/>
          <p:cNvSpPr>
            <a:spLocks noGrp="1"/>
          </p:cNvSpPr>
          <p:nvPr>
            <p:ph type="dt" sz="half" idx="10"/>
          </p:nvPr>
        </p:nvSpPr>
        <p:spPr/>
        <p:txBody>
          <a:bodyPr/>
          <a:lstStyle/>
          <a:p>
            <a:fld id="{26E13ACB-DEC5-4264-B998-DBACDC9FF53C}" type="datetimeFigureOut">
              <a:rPr lang="sl-SI" smtClean="0"/>
              <a:t>9.2.2015</a:t>
            </a:fld>
            <a:endParaRPr lang="sl-SI"/>
          </a:p>
        </p:txBody>
      </p:sp>
      <p:sp>
        <p:nvSpPr>
          <p:cNvPr id="8" name="Ograda noge 7"/>
          <p:cNvSpPr>
            <a:spLocks noGrp="1"/>
          </p:cNvSpPr>
          <p:nvPr>
            <p:ph type="ftr" sz="quarter" idx="11"/>
          </p:nvPr>
        </p:nvSpPr>
        <p:spPr/>
        <p:txBody>
          <a:bodyPr/>
          <a:lstStyle/>
          <a:p>
            <a:endParaRPr lang="sl-SI"/>
          </a:p>
        </p:txBody>
      </p:sp>
      <p:sp>
        <p:nvSpPr>
          <p:cNvPr id="9" name="Ograda številke diapozitiva 8"/>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27838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datuma 2"/>
          <p:cNvSpPr>
            <a:spLocks noGrp="1"/>
          </p:cNvSpPr>
          <p:nvPr>
            <p:ph type="dt" sz="half" idx="10"/>
          </p:nvPr>
        </p:nvSpPr>
        <p:spPr/>
        <p:txBody>
          <a:bodyPr/>
          <a:lstStyle/>
          <a:p>
            <a:fld id="{26E13ACB-DEC5-4264-B998-DBACDC9FF53C}" type="datetimeFigureOut">
              <a:rPr lang="sl-SI" smtClean="0"/>
              <a:t>9.2.2015</a:t>
            </a:fld>
            <a:endParaRPr lang="sl-SI"/>
          </a:p>
        </p:txBody>
      </p:sp>
      <p:sp>
        <p:nvSpPr>
          <p:cNvPr id="4" name="Ograda noge 3"/>
          <p:cNvSpPr>
            <a:spLocks noGrp="1"/>
          </p:cNvSpPr>
          <p:nvPr>
            <p:ph type="ftr" sz="quarter" idx="11"/>
          </p:nvPr>
        </p:nvSpPr>
        <p:spPr/>
        <p:txBody>
          <a:bodyPr/>
          <a:lstStyle/>
          <a:p>
            <a:endParaRPr lang="sl-SI"/>
          </a:p>
        </p:txBody>
      </p:sp>
      <p:sp>
        <p:nvSpPr>
          <p:cNvPr id="5" name="Ograda številke diapozitiva 4"/>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133543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fld id="{26E13ACB-DEC5-4264-B998-DBACDC9FF53C}" type="datetimeFigureOut">
              <a:rPr lang="sl-SI" smtClean="0"/>
              <a:t>9.2.2015</a:t>
            </a:fld>
            <a:endParaRPr lang="sl-SI"/>
          </a:p>
        </p:txBody>
      </p:sp>
      <p:sp>
        <p:nvSpPr>
          <p:cNvPr id="3" name="Ograda noge 2"/>
          <p:cNvSpPr>
            <a:spLocks noGrp="1"/>
          </p:cNvSpPr>
          <p:nvPr>
            <p:ph type="ftr" sz="quarter" idx="11"/>
          </p:nvPr>
        </p:nvSpPr>
        <p:spPr/>
        <p:txBody>
          <a:bodyPr/>
          <a:lstStyle/>
          <a:p>
            <a:endParaRPr lang="sl-SI"/>
          </a:p>
        </p:txBody>
      </p:sp>
      <p:sp>
        <p:nvSpPr>
          <p:cNvPr id="4" name="Ograda številke diapozitiva 3"/>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334690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378064" y="425756"/>
            <a:ext cx="2487603" cy="1811937"/>
          </a:xfrm>
        </p:spPr>
        <p:txBody>
          <a:bodyPr anchor="b"/>
          <a:lstStyle>
            <a:lvl1pPr algn="l">
              <a:defRPr sz="2000" b="1"/>
            </a:lvl1pPr>
          </a:lstStyle>
          <a:p>
            <a:r>
              <a:rPr lang="sl-SI" smtClean="0"/>
              <a:t>Uredite slog naslova matrice</a:t>
            </a:r>
            <a:endParaRPr lang="sl-SI"/>
          </a:p>
        </p:txBody>
      </p:sp>
      <p:sp>
        <p:nvSpPr>
          <p:cNvPr id="3" name="Ograda vsebine 2"/>
          <p:cNvSpPr>
            <a:spLocks noGrp="1"/>
          </p:cNvSpPr>
          <p:nvPr>
            <p:ph idx="1"/>
          </p:nvPr>
        </p:nvSpPr>
        <p:spPr>
          <a:xfrm>
            <a:off x="2956244" y="425756"/>
            <a:ext cx="4226956" cy="91265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378064" y="2237694"/>
            <a:ext cx="2487603" cy="73145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26E13ACB-DEC5-4264-B998-DBACDC9FF53C}" type="datetimeFigureOut">
              <a:rPr lang="sl-SI" smtClean="0"/>
              <a:t>9.2.2015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828588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482060" y="7485380"/>
            <a:ext cx="4536758" cy="883691"/>
          </a:xfrm>
        </p:spPr>
        <p:txBody>
          <a:bodyPr anchor="b"/>
          <a:lstStyle>
            <a:lvl1pPr algn="l">
              <a:defRPr sz="2000" b="1"/>
            </a:lvl1pPr>
          </a:lstStyle>
          <a:p>
            <a:r>
              <a:rPr lang="sl-SI" smtClean="0"/>
              <a:t>Uredite slog naslova matrice</a:t>
            </a:r>
            <a:endParaRPr lang="sl-SI"/>
          </a:p>
        </p:txBody>
      </p:sp>
      <p:sp>
        <p:nvSpPr>
          <p:cNvPr id="3" name="Ograda slike 2"/>
          <p:cNvSpPr>
            <a:spLocks noGrp="1"/>
          </p:cNvSpPr>
          <p:nvPr>
            <p:ph type="pic" idx="1"/>
          </p:nvPr>
        </p:nvSpPr>
        <p:spPr>
          <a:xfrm>
            <a:off x="1482060" y="955475"/>
            <a:ext cx="4536758" cy="6416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482060" y="8369071"/>
            <a:ext cx="4536758" cy="12549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26E13ACB-DEC5-4264-B998-DBACDC9FF53C}" type="datetimeFigureOut">
              <a:rPr lang="sl-SI" smtClean="0"/>
              <a:t>9.2.2015</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105479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9.2.2015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3546161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5481916" y="428232"/>
            <a:ext cx="1701284" cy="9124045"/>
          </a:xfrm>
        </p:spPr>
        <p:txBody>
          <a:bodyPr vert="eaVert"/>
          <a:lstStyle/>
          <a:p>
            <a:r>
              <a:rPr lang="sl-SI" smtClean="0"/>
              <a:t>Uredite slog naslova matrice</a:t>
            </a:r>
            <a:endParaRPr lang="sl-SI"/>
          </a:p>
        </p:txBody>
      </p:sp>
      <p:sp>
        <p:nvSpPr>
          <p:cNvPr id="3" name="Ograda navpičnega besedila 2"/>
          <p:cNvSpPr>
            <a:spLocks noGrp="1"/>
          </p:cNvSpPr>
          <p:nvPr>
            <p:ph type="body" orient="vert" idx="1"/>
          </p:nvPr>
        </p:nvSpPr>
        <p:spPr>
          <a:xfrm>
            <a:off x="378063" y="428232"/>
            <a:ext cx="4977831" cy="9124045"/>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26E13ACB-DEC5-4264-B998-DBACDC9FF53C}" type="datetimeFigureOut">
              <a:rPr lang="sl-SI" smtClean="0"/>
              <a:t>9.2.2015</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EF8D0C35-B67E-475D-B5D2-A5BE2D4FD154}" type="slidenum">
              <a:rPr lang="sl-SI" smtClean="0"/>
              <a:t>‹#›</a:t>
            </a:fld>
            <a:endParaRPr lang="sl-SI"/>
          </a:p>
        </p:txBody>
      </p:sp>
    </p:spTree>
    <p:extLst>
      <p:ext uri="{BB962C8B-B14F-4D97-AF65-F5344CB8AC3E}">
        <p14:creationId xmlns:p14="http://schemas.microsoft.com/office/powerpoint/2010/main" val="83317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378063" y="428232"/>
            <a:ext cx="6805137" cy="1782233"/>
          </a:xfrm>
          <a:prstGeom prst="rect">
            <a:avLst/>
          </a:prstGeom>
        </p:spPr>
        <p:txBody>
          <a:bodyPr vert="horz" lIns="91440" tIns="45720" rIns="91440" bIns="45720" rtlCol="0" anchor="ctr">
            <a:normAutofit/>
          </a:bodyPr>
          <a:lstStyle/>
          <a:p>
            <a:r>
              <a:rPr lang="sl-SI" smtClean="0"/>
              <a:t>Uredite slog naslova matrice</a:t>
            </a:r>
            <a:endParaRPr lang="sl-SI"/>
          </a:p>
        </p:txBody>
      </p:sp>
      <p:sp>
        <p:nvSpPr>
          <p:cNvPr id="3" name="Ograda besedila 2"/>
          <p:cNvSpPr>
            <a:spLocks noGrp="1"/>
          </p:cNvSpPr>
          <p:nvPr>
            <p:ph type="body" idx="1"/>
          </p:nvPr>
        </p:nvSpPr>
        <p:spPr>
          <a:xfrm>
            <a:off x="378063" y="2495127"/>
            <a:ext cx="6805137" cy="7057150"/>
          </a:xfrm>
          <a:prstGeom prst="rect">
            <a:avLst/>
          </a:prstGeom>
        </p:spPr>
        <p:txBody>
          <a:bodyPr vert="horz" lIns="91440" tIns="45720" rIns="9144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2"/>
          </p:nvPr>
        </p:nvSpPr>
        <p:spPr>
          <a:xfrm>
            <a:off x="378063" y="9911198"/>
            <a:ext cx="1764295" cy="569325"/>
          </a:xfrm>
          <a:prstGeom prst="rect">
            <a:avLst/>
          </a:prstGeom>
        </p:spPr>
        <p:txBody>
          <a:bodyPr vert="horz" lIns="91440" tIns="45720" rIns="91440" bIns="45720" rtlCol="0" anchor="ctr"/>
          <a:lstStyle>
            <a:lvl1pPr algn="l">
              <a:defRPr sz="1200">
                <a:solidFill>
                  <a:schemeClr val="tx1">
                    <a:tint val="75000"/>
                  </a:schemeClr>
                </a:solidFill>
              </a:defRPr>
            </a:lvl1pPr>
          </a:lstStyle>
          <a:p>
            <a:fld id="{26E13ACB-DEC5-4264-B998-DBACDC9FF53C}" type="datetimeFigureOut">
              <a:rPr lang="sl-SI" smtClean="0"/>
              <a:t>9.2.2015</a:t>
            </a:fld>
            <a:endParaRPr lang="sl-SI"/>
          </a:p>
        </p:txBody>
      </p:sp>
      <p:sp>
        <p:nvSpPr>
          <p:cNvPr id="5" name="Ograda noge 4"/>
          <p:cNvSpPr>
            <a:spLocks noGrp="1"/>
          </p:cNvSpPr>
          <p:nvPr>
            <p:ph type="ftr" sz="quarter" idx="3"/>
          </p:nvPr>
        </p:nvSpPr>
        <p:spPr>
          <a:xfrm>
            <a:off x="2583432" y="9911198"/>
            <a:ext cx="2394400" cy="5693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5418905" y="9911198"/>
            <a:ext cx="1764295" cy="5693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D0C35-B67E-475D-B5D2-A5BE2D4FD154}" type="slidenum">
              <a:rPr lang="sl-SI" smtClean="0"/>
              <a:t>‹#›</a:t>
            </a:fld>
            <a:endParaRPr lang="sl-SI"/>
          </a:p>
        </p:txBody>
      </p:sp>
    </p:spTree>
    <p:extLst>
      <p:ext uri="{BB962C8B-B14F-4D97-AF65-F5344CB8AC3E}">
        <p14:creationId xmlns:p14="http://schemas.microsoft.com/office/powerpoint/2010/main" val="601968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6.xml"/><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slide" Target="slide8.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rintink.si/kuvert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images/ovojnica_velika.png" TargetMode="External"/><Relationship Id="rId2" Type="http://schemas.openxmlformats.org/officeDocument/2006/relationships/hyperlink" Target="http://www.posta.si/pravilno-naslavljanje" TargetMode="Externa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 Target="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 Target="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1.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1.xml"/><Relationship Id="rId1" Type="http://schemas.openxmlformats.org/officeDocument/2006/relationships/slideLayout" Target="../slideLayouts/slideLayout7.xml"/><Relationship Id="rId4" Type="http://schemas.openxmlformats.org/officeDocument/2006/relationships/hyperlink" Target="http://www.pigo.si/katalog/papir_in_papirna_galanterija/kuverte/?filter=&amp;order=&amp;key=&amp;page=3"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612279" y="450156"/>
            <a:ext cx="6264696" cy="461665"/>
          </a:xfrm>
          <a:prstGeom prst="rect">
            <a:avLst/>
          </a:prstGeom>
          <a:noFill/>
        </p:spPr>
        <p:txBody>
          <a:bodyPr wrap="square" rtlCol="0">
            <a:spAutoFit/>
          </a:bodyPr>
          <a:lstStyle/>
          <a:p>
            <a:r>
              <a:rPr lang="sl-SI" sz="2400" dirty="0" smtClean="0"/>
              <a:t>3.3 ODPRAVA POŠTE</a:t>
            </a:r>
            <a:endParaRPr lang="sl-SI" sz="2400" dirty="0"/>
          </a:p>
        </p:txBody>
      </p:sp>
      <p:sp>
        <p:nvSpPr>
          <p:cNvPr id="3" name="PoljeZBesedilom 2"/>
          <p:cNvSpPr txBox="1"/>
          <p:nvPr/>
        </p:nvSpPr>
        <p:spPr>
          <a:xfrm>
            <a:off x="546016" y="1458268"/>
            <a:ext cx="6330959" cy="369332"/>
          </a:xfrm>
          <a:prstGeom prst="rect">
            <a:avLst/>
          </a:prstGeom>
          <a:noFill/>
        </p:spPr>
        <p:txBody>
          <a:bodyPr wrap="square" rtlCol="0">
            <a:spAutoFit/>
          </a:bodyPr>
          <a:lstStyle/>
          <a:p>
            <a:r>
              <a:rPr lang="sl-SI" dirty="0" smtClean="0"/>
              <a:t>Ko je dopis pripravljen, ga moramo odposlati.</a:t>
            </a:r>
            <a:endParaRPr lang="sl-SI" dirty="0"/>
          </a:p>
        </p:txBody>
      </p:sp>
      <p:sp>
        <p:nvSpPr>
          <p:cNvPr id="4" name="PoljeZBesedilom 3"/>
          <p:cNvSpPr txBox="1"/>
          <p:nvPr/>
        </p:nvSpPr>
        <p:spPr>
          <a:xfrm>
            <a:off x="546016" y="1085134"/>
            <a:ext cx="6405840" cy="369332"/>
          </a:xfrm>
          <a:prstGeom prst="rect">
            <a:avLst/>
          </a:prstGeom>
          <a:solidFill>
            <a:srgbClr val="FFFF00"/>
          </a:solidFill>
        </p:spPr>
        <p:txBody>
          <a:bodyPr wrap="square" rtlCol="0">
            <a:spAutoFit/>
          </a:bodyPr>
          <a:lstStyle/>
          <a:p>
            <a:r>
              <a:rPr lang="sl-SI" dirty="0" smtClean="0"/>
              <a:t>1</a:t>
            </a:r>
            <a:r>
              <a:rPr lang="sl-SI" dirty="0" smtClean="0"/>
              <a:t>. Kdaj moramo dopis odposlati?</a:t>
            </a:r>
            <a:endParaRPr lang="sl-SI" dirty="0"/>
          </a:p>
        </p:txBody>
      </p:sp>
      <p:sp>
        <p:nvSpPr>
          <p:cNvPr id="5" name="PoljeZBesedilom 4"/>
          <p:cNvSpPr txBox="1"/>
          <p:nvPr/>
        </p:nvSpPr>
        <p:spPr>
          <a:xfrm>
            <a:off x="612279" y="2250356"/>
            <a:ext cx="6405840" cy="369332"/>
          </a:xfrm>
          <a:prstGeom prst="rect">
            <a:avLst/>
          </a:prstGeom>
          <a:solidFill>
            <a:srgbClr val="FFFF00"/>
          </a:solidFill>
        </p:spPr>
        <p:txBody>
          <a:bodyPr wrap="square" rtlCol="0">
            <a:spAutoFit/>
          </a:bodyPr>
          <a:lstStyle/>
          <a:p>
            <a:r>
              <a:rPr lang="sl-SI" dirty="0" smtClean="0"/>
              <a:t>2. </a:t>
            </a:r>
            <a:r>
              <a:rPr lang="sl-SI" dirty="0" smtClean="0"/>
              <a:t>Kako mora biti organizirana odprava pošte?</a:t>
            </a:r>
            <a:endParaRPr lang="sl-SI" dirty="0"/>
          </a:p>
        </p:txBody>
      </p:sp>
      <p:sp>
        <p:nvSpPr>
          <p:cNvPr id="21" name="PoljeZBesedilom 20"/>
          <p:cNvSpPr txBox="1"/>
          <p:nvPr/>
        </p:nvSpPr>
        <p:spPr>
          <a:xfrm>
            <a:off x="574838" y="4905048"/>
            <a:ext cx="6405840" cy="646331"/>
          </a:xfrm>
          <a:prstGeom prst="rect">
            <a:avLst/>
          </a:prstGeom>
          <a:solidFill>
            <a:srgbClr val="FFFF00"/>
          </a:solidFill>
        </p:spPr>
        <p:txBody>
          <a:bodyPr wrap="square" rtlCol="0">
            <a:spAutoFit/>
          </a:bodyPr>
          <a:lstStyle/>
          <a:p>
            <a:r>
              <a:rPr lang="sl-SI" dirty="0" smtClean="0"/>
              <a:t>1. Na katera dva načina zlagamo dokument, če imamo opravka z ovojnico </a:t>
            </a:r>
            <a:r>
              <a:rPr lang="sl-SI" dirty="0" smtClean="0">
                <a:hlinkClick r:id="rId2" action="ppaction://hlinksldjump"/>
              </a:rPr>
              <a:t>amerikanka</a:t>
            </a:r>
            <a:r>
              <a:rPr lang="sl-SI" dirty="0" smtClean="0"/>
              <a:t>?</a:t>
            </a:r>
            <a:endParaRPr lang="sl-SI" dirty="0"/>
          </a:p>
        </p:txBody>
      </p:sp>
      <p:sp>
        <p:nvSpPr>
          <p:cNvPr id="31" name="PoljeZBesedilom 30"/>
          <p:cNvSpPr txBox="1"/>
          <p:nvPr/>
        </p:nvSpPr>
        <p:spPr>
          <a:xfrm>
            <a:off x="612279" y="2769675"/>
            <a:ext cx="6330959" cy="1200329"/>
          </a:xfrm>
          <a:prstGeom prst="rect">
            <a:avLst/>
          </a:prstGeom>
          <a:noFill/>
        </p:spPr>
        <p:txBody>
          <a:bodyPr wrap="square" rtlCol="0">
            <a:spAutoFit/>
          </a:bodyPr>
          <a:lstStyle/>
          <a:p>
            <a:r>
              <a:rPr lang="sl-SI" dirty="0" smtClean="0"/>
              <a:t>Odprava pošte mora biti organizirana, da so vse pošiljke odpravljene še isti dan, ko so bili pripravljene za odpravo. Če je za uveljavitev tega pravila potrebno, deluje odpravništvo tudi po rednem delovnem času.</a:t>
            </a:r>
            <a:endParaRPr lang="sl-SI" dirty="0"/>
          </a:p>
        </p:txBody>
      </p:sp>
      <p:sp>
        <p:nvSpPr>
          <p:cNvPr id="32" name="PoljeZBesedilom 31"/>
          <p:cNvSpPr txBox="1"/>
          <p:nvPr/>
        </p:nvSpPr>
        <p:spPr>
          <a:xfrm>
            <a:off x="537399" y="4205605"/>
            <a:ext cx="6264696" cy="461665"/>
          </a:xfrm>
          <a:prstGeom prst="rect">
            <a:avLst/>
          </a:prstGeom>
          <a:noFill/>
        </p:spPr>
        <p:txBody>
          <a:bodyPr wrap="square" rtlCol="0">
            <a:spAutoFit/>
          </a:bodyPr>
          <a:lstStyle/>
          <a:p>
            <a:r>
              <a:rPr lang="sl-SI" sz="2400" dirty="0" smtClean="0"/>
              <a:t>3.3. 1 ZLAGANJE DOKUMENTA</a:t>
            </a:r>
            <a:endParaRPr lang="sl-SI" sz="2400" dirty="0"/>
          </a:p>
        </p:txBody>
      </p:sp>
      <p:sp>
        <p:nvSpPr>
          <p:cNvPr id="33" name="PoljeZBesedilom 32"/>
          <p:cNvSpPr txBox="1"/>
          <p:nvPr/>
        </p:nvSpPr>
        <p:spPr>
          <a:xfrm>
            <a:off x="579147" y="5743093"/>
            <a:ext cx="6330959" cy="646331"/>
          </a:xfrm>
          <a:prstGeom prst="rect">
            <a:avLst/>
          </a:prstGeom>
          <a:noFill/>
        </p:spPr>
        <p:txBody>
          <a:bodyPr wrap="square" rtlCol="0">
            <a:spAutoFit/>
          </a:bodyPr>
          <a:lstStyle/>
          <a:p>
            <a:r>
              <a:rPr lang="sl-SI" dirty="0" smtClean="0"/>
              <a:t>Za ovojnico amerikanko lahko zlagamo dokument na dva načina:</a:t>
            </a:r>
          </a:p>
          <a:p>
            <a:endParaRPr lang="sl-SI" dirty="0"/>
          </a:p>
        </p:txBody>
      </p:sp>
      <p:sp>
        <p:nvSpPr>
          <p:cNvPr id="39" name="PoljeZBesedilom 38"/>
          <p:cNvSpPr txBox="1"/>
          <p:nvPr/>
        </p:nvSpPr>
        <p:spPr>
          <a:xfrm>
            <a:off x="396256" y="6860609"/>
            <a:ext cx="2304256" cy="646331"/>
          </a:xfrm>
          <a:prstGeom prst="rect">
            <a:avLst/>
          </a:prstGeom>
          <a:noFill/>
        </p:spPr>
        <p:txBody>
          <a:bodyPr wrap="square" rtlCol="0">
            <a:spAutoFit/>
          </a:bodyPr>
          <a:lstStyle/>
          <a:p>
            <a:r>
              <a:rPr lang="sl-SI" dirty="0" smtClean="0">
                <a:hlinkClick r:id="rId3" action="ppaction://hlinksldjump"/>
              </a:rPr>
              <a:t>po tretjinah v vodoravni smeri</a:t>
            </a:r>
            <a:endParaRPr lang="sl-SI" dirty="0"/>
          </a:p>
        </p:txBody>
      </p:sp>
      <p:sp>
        <p:nvSpPr>
          <p:cNvPr id="40" name="PoljeZBesedilom 39"/>
          <p:cNvSpPr txBox="1"/>
          <p:nvPr/>
        </p:nvSpPr>
        <p:spPr>
          <a:xfrm>
            <a:off x="5004767" y="6952630"/>
            <a:ext cx="1584176" cy="369332"/>
          </a:xfrm>
          <a:prstGeom prst="rect">
            <a:avLst/>
          </a:prstGeom>
          <a:noFill/>
        </p:spPr>
        <p:txBody>
          <a:bodyPr wrap="square" rtlCol="0">
            <a:spAutoFit/>
          </a:bodyPr>
          <a:lstStyle/>
          <a:p>
            <a:r>
              <a:rPr lang="sl-SI" dirty="0">
                <a:hlinkClick r:id="rId4" action="ppaction://hlinksldjump"/>
              </a:rPr>
              <a:t>k</a:t>
            </a:r>
            <a:r>
              <a:rPr lang="sl-SI" dirty="0" smtClean="0">
                <a:hlinkClick r:id="rId4" action="ppaction://hlinksldjump"/>
              </a:rPr>
              <a:t>ot harmoniko</a:t>
            </a:r>
            <a:endParaRPr lang="sl-SI" dirty="0"/>
          </a:p>
        </p:txBody>
      </p:sp>
      <p:cxnSp>
        <p:nvCxnSpPr>
          <p:cNvPr id="8" name="Raven povezovalnik 7"/>
          <p:cNvCxnSpPr/>
          <p:nvPr/>
        </p:nvCxnSpPr>
        <p:spPr>
          <a:xfrm>
            <a:off x="1188343" y="6389424"/>
            <a:ext cx="46085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aven povezovalnik 11"/>
          <p:cNvCxnSpPr/>
          <p:nvPr/>
        </p:nvCxnSpPr>
        <p:spPr>
          <a:xfrm>
            <a:off x="1188343" y="6389424"/>
            <a:ext cx="0" cy="4711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Raven povezovalnik 17"/>
          <p:cNvCxnSpPr>
            <a:endCxn id="40" idx="0"/>
          </p:cNvCxnSpPr>
          <p:nvPr/>
        </p:nvCxnSpPr>
        <p:spPr>
          <a:xfrm>
            <a:off x="5796855" y="6389424"/>
            <a:ext cx="0" cy="563206"/>
          </a:xfrm>
          <a:prstGeom prst="line">
            <a:avLst/>
          </a:prstGeom>
        </p:spPr>
        <p:style>
          <a:lnRef idx="1">
            <a:schemeClr val="accent1"/>
          </a:lnRef>
          <a:fillRef idx="0">
            <a:schemeClr val="accent1"/>
          </a:fillRef>
          <a:effectRef idx="0">
            <a:schemeClr val="accent1"/>
          </a:effectRef>
          <a:fontRef idx="minor">
            <a:schemeClr val="tx1"/>
          </a:fontRef>
        </p:style>
      </p:cxnSp>
      <p:sp>
        <p:nvSpPr>
          <p:cNvPr id="42" name="PoljeZBesedilom 41"/>
          <p:cNvSpPr txBox="1"/>
          <p:nvPr/>
        </p:nvSpPr>
        <p:spPr>
          <a:xfrm>
            <a:off x="364952" y="7801386"/>
            <a:ext cx="6405840" cy="369332"/>
          </a:xfrm>
          <a:prstGeom prst="rect">
            <a:avLst/>
          </a:prstGeom>
          <a:solidFill>
            <a:srgbClr val="FFFF00"/>
          </a:solidFill>
        </p:spPr>
        <p:txBody>
          <a:bodyPr wrap="square" rtlCol="0">
            <a:spAutoFit/>
          </a:bodyPr>
          <a:lstStyle/>
          <a:p>
            <a:r>
              <a:rPr lang="sl-SI" dirty="0" smtClean="0"/>
              <a:t>2. </a:t>
            </a:r>
            <a:r>
              <a:rPr lang="sl-SI" dirty="0" smtClean="0"/>
              <a:t>Kako zlagamo dokument za </a:t>
            </a:r>
            <a:r>
              <a:rPr lang="sl-SI" dirty="0" smtClean="0">
                <a:hlinkClick r:id="rId5" action="ppaction://hlinksldjump"/>
              </a:rPr>
              <a:t>navadno ovojnico</a:t>
            </a:r>
            <a:r>
              <a:rPr lang="sl-SI" dirty="0" smtClean="0"/>
              <a:t>?</a:t>
            </a:r>
            <a:endParaRPr lang="sl-SI" dirty="0"/>
          </a:p>
        </p:txBody>
      </p:sp>
      <p:sp>
        <p:nvSpPr>
          <p:cNvPr id="44" name="PoljeZBesedilom 43"/>
          <p:cNvSpPr txBox="1"/>
          <p:nvPr/>
        </p:nvSpPr>
        <p:spPr>
          <a:xfrm>
            <a:off x="427951" y="8326976"/>
            <a:ext cx="6330959" cy="923330"/>
          </a:xfrm>
          <a:prstGeom prst="rect">
            <a:avLst/>
          </a:prstGeom>
          <a:noFill/>
        </p:spPr>
        <p:txBody>
          <a:bodyPr wrap="square" rtlCol="0">
            <a:spAutoFit/>
          </a:bodyPr>
          <a:lstStyle/>
          <a:p>
            <a:r>
              <a:rPr lang="sl-SI" dirty="0" smtClean="0"/>
              <a:t>Kadar uporabljamo navadno ovojnico, dokument :</a:t>
            </a:r>
          </a:p>
          <a:p>
            <a:pPr marL="342900" indent="-342900">
              <a:buAutoNum type="arabicPeriod"/>
            </a:pPr>
            <a:r>
              <a:rPr lang="sl-SI" dirty="0" smtClean="0"/>
              <a:t>prepognemo najprej po dolgem z leve proti desni,</a:t>
            </a:r>
          </a:p>
          <a:p>
            <a:pPr marL="342900" indent="-342900">
              <a:buAutoNum type="arabicPeriod"/>
            </a:pPr>
            <a:r>
              <a:rPr lang="sl-SI" dirty="0"/>
              <a:t>n</a:t>
            </a:r>
            <a:r>
              <a:rPr lang="sl-SI" dirty="0" smtClean="0"/>
              <a:t>ato prepognemo spodnjo polovico čez gornjo</a:t>
            </a:r>
            <a:endParaRPr lang="sl-SI" dirty="0"/>
          </a:p>
        </p:txBody>
      </p:sp>
      <p:sp>
        <p:nvSpPr>
          <p:cNvPr id="45" name="PoljeZBesedilom 44"/>
          <p:cNvSpPr txBox="1"/>
          <p:nvPr/>
        </p:nvSpPr>
        <p:spPr>
          <a:xfrm>
            <a:off x="396255" y="9451156"/>
            <a:ext cx="6405840" cy="369332"/>
          </a:xfrm>
          <a:prstGeom prst="rect">
            <a:avLst/>
          </a:prstGeom>
          <a:solidFill>
            <a:srgbClr val="FFFF00"/>
          </a:solidFill>
        </p:spPr>
        <p:txBody>
          <a:bodyPr wrap="square" rtlCol="0">
            <a:spAutoFit/>
          </a:bodyPr>
          <a:lstStyle/>
          <a:p>
            <a:r>
              <a:rPr lang="sl-SI" dirty="0" smtClean="0"/>
              <a:t>3. </a:t>
            </a:r>
            <a:r>
              <a:rPr lang="sl-SI" dirty="0" smtClean="0"/>
              <a:t>Kako zlagamo dokument za ovojnico velikosti A5</a:t>
            </a:r>
            <a:r>
              <a:rPr lang="sl-SI" dirty="0" smtClean="0"/>
              <a:t>?</a:t>
            </a:r>
            <a:endParaRPr lang="sl-SI" dirty="0"/>
          </a:p>
        </p:txBody>
      </p:sp>
      <p:sp>
        <p:nvSpPr>
          <p:cNvPr id="46" name="PoljeZBesedilom 45"/>
          <p:cNvSpPr txBox="1"/>
          <p:nvPr/>
        </p:nvSpPr>
        <p:spPr>
          <a:xfrm>
            <a:off x="468263" y="9883204"/>
            <a:ext cx="6330959" cy="923330"/>
          </a:xfrm>
          <a:prstGeom prst="rect">
            <a:avLst/>
          </a:prstGeom>
          <a:noFill/>
        </p:spPr>
        <p:txBody>
          <a:bodyPr wrap="square" rtlCol="0">
            <a:spAutoFit/>
          </a:bodyPr>
          <a:lstStyle/>
          <a:p>
            <a:r>
              <a:rPr lang="sl-SI" dirty="0" smtClean="0"/>
              <a:t>Pri ovojnici velikosti A5 dokument prepognemo na polovico v vodoravni smeri.</a:t>
            </a:r>
          </a:p>
          <a:p>
            <a:endParaRPr lang="sl-SI" dirty="0"/>
          </a:p>
        </p:txBody>
      </p:sp>
    </p:spTree>
    <p:extLst>
      <p:ext uri="{BB962C8B-B14F-4D97-AF65-F5344CB8AC3E}">
        <p14:creationId xmlns:p14="http://schemas.microsoft.com/office/powerpoint/2010/main" val="4289137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468263" y="378148"/>
            <a:ext cx="6264696" cy="461665"/>
          </a:xfrm>
          <a:prstGeom prst="rect">
            <a:avLst/>
          </a:prstGeom>
          <a:noFill/>
        </p:spPr>
        <p:txBody>
          <a:bodyPr wrap="square" rtlCol="0">
            <a:spAutoFit/>
          </a:bodyPr>
          <a:lstStyle/>
          <a:p>
            <a:r>
              <a:rPr lang="sl-SI" sz="2400" dirty="0" smtClean="0"/>
              <a:t>3.3.2 OVOJNICA</a:t>
            </a:r>
            <a:endParaRPr lang="sl-SI" sz="2400" dirty="0"/>
          </a:p>
        </p:txBody>
      </p:sp>
      <p:sp>
        <p:nvSpPr>
          <p:cNvPr id="4" name="PoljeZBesedilom 3"/>
          <p:cNvSpPr txBox="1"/>
          <p:nvPr/>
        </p:nvSpPr>
        <p:spPr>
          <a:xfrm>
            <a:off x="468263" y="954212"/>
            <a:ext cx="6405840" cy="369332"/>
          </a:xfrm>
          <a:prstGeom prst="rect">
            <a:avLst/>
          </a:prstGeom>
          <a:solidFill>
            <a:srgbClr val="FFFF00"/>
          </a:solidFill>
        </p:spPr>
        <p:txBody>
          <a:bodyPr wrap="square" rtlCol="0">
            <a:spAutoFit/>
          </a:bodyPr>
          <a:lstStyle/>
          <a:p>
            <a:r>
              <a:rPr lang="sl-SI" dirty="0" smtClean="0"/>
              <a:t>1</a:t>
            </a:r>
            <a:r>
              <a:rPr lang="sl-SI" dirty="0" smtClean="0"/>
              <a:t>. </a:t>
            </a:r>
            <a:r>
              <a:rPr lang="sl-SI" dirty="0" smtClean="0"/>
              <a:t>Kakšne so značilnosti ovojnice (kuverte)</a:t>
            </a:r>
            <a:r>
              <a:rPr lang="sl-SI" dirty="0" smtClean="0"/>
              <a:t>?</a:t>
            </a:r>
            <a:endParaRPr lang="sl-SI" dirty="0"/>
          </a:p>
        </p:txBody>
      </p:sp>
      <p:sp>
        <p:nvSpPr>
          <p:cNvPr id="5" name="PoljeZBesedilom 4"/>
          <p:cNvSpPr txBox="1"/>
          <p:nvPr/>
        </p:nvSpPr>
        <p:spPr>
          <a:xfrm>
            <a:off x="324247" y="2106340"/>
            <a:ext cx="2160240" cy="646331"/>
          </a:xfrm>
          <a:prstGeom prst="rect">
            <a:avLst/>
          </a:prstGeom>
          <a:noFill/>
          <a:ln>
            <a:solidFill>
              <a:schemeClr val="accent1">
                <a:shade val="50000"/>
              </a:schemeClr>
            </a:solidFill>
          </a:ln>
        </p:spPr>
        <p:txBody>
          <a:bodyPr wrap="square" rtlCol="0">
            <a:spAutoFit/>
          </a:bodyPr>
          <a:lstStyle/>
          <a:p>
            <a:r>
              <a:rPr lang="sl-SI" dirty="0"/>
              <a:t>v</a:t>
            </a:r>
            <a:r>
              <a:rPr lang="sl-SI" dirty="0" smtClean="0"/>
              <a:t>zpostavi prvi stik s prejemnikom pisma</a:t>
            </a:r>
            <a:endParaRPr lang="sl-SI" dirty="0"/>
          </a:p>
        </p:txBody>
      </p:sp>
      <p:sp>
        <p:nvSpPr>
          <p:cNvPr id="6" name="PoljeZBesedilom 5"/>
          <p:cNvSpPr txBox="1"/>
          <p:nvPr/>
        </p:nvSpPr>
        <p:spPr>
          <a:xfrm>
            <a:off x="4713863" y="2178348"/>
            <a:ext cx="2160240" cy="369332"/>
          </a:xfrm>
          <a:prstGeom prst="rect">
            <a:avLst/>
          </a:prstGeom>
          <a:noFill/>
          <a:ln>
            <a:solidFill>
              <a:schemeClr val="accent1">
                <a:shade val="50000"/>
              </a:schemeClr>
            </a:solidFill>
          </a:ln>
        </p:spPr>
        <p:txBody>
          <a:bodyPr wrap="square" rtlCol="0">
            <a:spAutoFit/>
          </a:bodyPr>
          <a:lstStyle/>
          <a:p>
            <a:r>
              <a:rPr lang="sl-SI" dirty="0">
                <a:hlinkClick r:id="rId2"/>
              </a:rPr>
              <a:t>j</a:t>
            </a:r>
            <a:r>
              <a:rPr lang="sl-SI" dirty="0" smtClean="0">
                <a:hlinkClick r:id="rId2"/>
              </a:rPr>
              <a:t>e različnih dimenzij</a:t>
            </a:r>
            <a:endParaRPr lang="sl-SI" dirty="0"/>
          </a:p>
        </p:txBody>
      </p:sp>
      <p:cxnSp>
        <p:nvCxnSpPr>
          <p:cNvPr id="8" name="Raven povezovalnik 7"/>
          <p:cNvCxnSpPr/>
          <p:nvPr/>
        </p:nvCxnSpPr>
        <p:spPr>
          <a:xfrm>
            <a:off x="1404367" y="1602284"/>
            <a:ext cx="41044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aven povezovalnik 9"/>
          <p:cNvCxnSpPr>
            <a:endCxn id="5" idx="0"/>
          </p:cNvCxnSpPr>
          <p:nvPr/>
        </p:nvCxnSpPr>
        <p:spPr>
          <a:xfrm>
            <a:off x="1404367" y="1602284"/>
            <a:ext cx="0" cy="504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aven povezovalnik 10"/>
          <p:cNvCxnSpPr/>
          <p:nvPr/>
        </p:nvCxnSpPr>
        <p:spPr>
          <a:xfrm>
            <a:off x="5508823" y="1602284"/>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13" name="PoljeZBesedilom 12"/>
          <p:cNvSpPr txBox="1"/>
          <p:nvPr/>
        </p:nvSpPr>
        <p:spPr>
          <a:xfrm>
            <a:off x="4716735" y="3114452"/>
            <a:ext cx="2160240" cy="646331"/>
          </a:xfrm>
          <a:prstGeom prst="rect">
            <a:avLst/>
          </a:prstGeom>
          <a:noFill/>
          <a:ln>
            <a:solidFill>
              <a:schemeClr val="accent1">
                <a:shade val="50000"/>
              </a:schemeClr>
            </a:solidFill>
          </a:ln>
        </p:spPr>
        <p:txBody>
          <a:bodyPr wrap="square" rtlCol="0">
            <a:spAutoFit/>
          </a:bodyPr>
          <a:lstStyle/>
          <a:p>
            <a:r>
              <a:rPr lang="sl-SI" dirty="0" smtClean="0"/>
              <a:t>največ uporabljena amerikanka</a:t>
            </a:r>
            <a:endParaRPr lang="sl-SI" dirty="0"/>
          </a:p>
        </p:txBody>
      </p:sp>
      <p:cxnSp>
        <p:nvCxnSpPr>
          <p:cNvPr id="14" name="Raven povezovalnik 13"/>
          <p:cNvCxnSpPr/>
          <p:nvPr/>
        </p:nvCxnSpPr>
        <p:spPr>
          <a:xfrm>
            <a:off x="5508823" y="2610396"/>
            <a:ext cx="0" cy="576064"/>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Slika 14"/>
          <p:cNvPicPr>
            <a:picLocks noChangeAspect="1"/>
          </p:cNvPicPr>
          <p:nvPr/>
        </p:nvPicPr>
        <p:blipFill rotWithShape="1">
          <a:blip r:embed="rId3"/>
          <a:srcRect l="25194" t="19201" r="37400" b="8001"/>
          <a:stretch/>
        </p:blipFill>
        <p:spPr>
          <a:xfrm>
            <a:off x="1290981" y="4338588"/>
            <a:ext cx="4760404" cy="5211390"/>
          </a:xfrm>
          <a:prstGeom prst="rect">
            <a:avLst/>
          </a:prstGeom>
        </p:spPr>
      </p:pic>
    </p:spTree>
    <p:extLst>
      <p:ext uri="{BB962C8B-B14F-4D97-AF65-F5344CB8AC3E}">
        <p14:creationId xmlns:p14="http://schemas.microsoft.com/office/powerpoint/2010/main" val="1307300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8263" y="332002"/>
            <a:ext cx="6405840" cy="646331"/>
          </a:xfrm>
          <a:prstGeom prst="rect">
            <a:avLst/>
          </a:prstGeom>
          <a:solidFill>
            <a:srgbClr val="FFFF00"/>
          </a:solidFill>
        </p:spPr>
        <p:txBody>
          <a:bodyPr wrap="square" rtlCol="0">
            <a:spAutoFit/>
          </a:bodyPr>
          <a:lstStyle/>
          <a:p>
            <a:r>
              <a:rPr lang="sl-SI" dirty="0" smtClean="0"/>
              <a:t>2. </a:t>
            </a:r>
            <a:r>
              <a:rPr lang="sl-SI" dirty="0" smtClean="0"/>
              <a:t>Katera pravila moramo upoštevati pri naslavljanju, da bomo pravilno naslovili poštne pošiljke kot priporoča Pošta Slovenije?</a:t>
            </a:r>
            <a:endParaRPr lang="sl-SI" dirty="0"/>
          </a:p>
        </p:txBody>
      </p:sp>
      <p:sp>
        <p:nvSpPr>
          <p:cNvPr id="3" name="Alternativna obdelava 2"/>
          <p:cNvSpPr/>
          <p:nvPr/>
        </p:nvSpPr>
        <p:spPr>
          <a:xfrm>
            <a:off x="612279" y="1224000"/>
            <a:ext cx="6048672" cy="41227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l-SI" b="1" dirty="0" smtClean="0"/>
              <a:t>Uporabo računalniških pisav:</a:t>
            </a:r>
          </a:p>
          <a:p>
            <a:pPr algn="ctr"/>
            <a:r>
              <a:rPr lang="sl-SI" dirty="0" err="1" smtClean="0"/>
              <a:t>arial</a:t>
            </a:r>
            <a:r>
              <a:rPr lang="sl-SI" dirty="0" smtClean="0"/>
              <a:t>,</a:t>
            </a:r>
          </a:p>
          <a:p>
            <a:pPr algn="ctr"/>
            <a:r>
              <a:rPr lang="sl-SI" dirty="0" err="1" smtClean="0"/>
              <a:t>courier</a:t>
            </a:r>
            <a:r>
              <a:rPr lang="sl-SI" dirty="0" smtClean="0"/>
              <a:t>,</a:t>
            </a:r>
          </a:p>
          <a:p>
            <a:pPr algn="ctr"/>
            <a:r>
              <a:rPr lang="sl-SI" dirty="0" err="1" smtClean="0"/>
              <a:t>times</a:t>
            </a:r>
            <a:r>
              <a:rPr lang="sl-SI" dirty="0" smtClean="0"/>
              <a:t> </a:t>
            </a:r>
            <a:r>
              <a:rPr lang="sl-SI" dirty="0" err="1" smtClean="0"/>
              <a:t>new</a:t>
            </a:r>
            <a:r>
              <a:rPr lang="sl-SI" dirty="0" smtClean="0"/>
              <a:t> roman,</a:t>
            </a:r>
          </a:p>
          <a:p>
            <a:pPr algn="ctr"/>
            <a:r>
              <a:rPr lang="sl-SI" dirty="0" smtClean="0"/>
              <a:t>velikosti 10 do 12.</a:t>
            </a:r>
          </a:p>
          <a:p>
            <a:pPr algn="ctr"/>
            <a:endParaRPr lang="sl-SI" dirty="0" smtClean="0"/>
          </a:p>
          <a:p>
            <a:pPr algn="ctr"/>
            <a:r>
              <a:rPr lang="sl-SI" b="1" dirty="0" smtClean="0"/>
              <a:t>Za neprimerno pisavo veljajo:</a:t>
            </a:r>
          </a:p>
          <a:p>
            <a:pPr algn="ctr"/>
            <a:r>
              <a:rPr lang="sl-SI" dirty="0" smtClean="0"/>
              <a:t>poševni, poudarjeni, podčrtani tisk;</a:t>
            </a:r>
          </a:p>
          <a:p>
            <a:pPr algn="ctr"/>
            <a:r>
              <a:rPr lang="sl-SI" dirty="0" smtClean="0"/>
              <a:t>okrasne pisave, neenakomerna pisava;</a:t>
            </a:r>
          </a:p>
          <a:p>
            <a:pPr algn="ctr"/>
            <a:r>
              <a:rPr lang="sl-SI" dirty="0" smtClean="0"/>
              <a:t>bele črke na temnem ozadju,</a:t>
            </a:r>
          </a:p>
          <a:p>
            <a:pPr algn="ctr"/>
            <a:r>
              <a:rPr lang="sl-SI" dirty="0" smtClean="0"/>
              <a:t>pisava brez presledkov,</a:t>
            </a:r>
          </a:p>
          <a:p>
            <a:pPr algn="ctr"/>
            <a:r>
              <a:rPr lang="sl-SI" dirty="0" smtClean="0"/>
              <a:t>osenčena pisava,</a:t>
            </a:r>
          </a:p>
          <a:p>
            <a:pPr algn="ctr"/>
            <a:r>
              <a:rPr lang="sl-SI" dirty="0" smtClean="0"/>
              <a:t>z roko napisane velike in male pisane in oglate črke</a:t>
            </a:r>
          </a:p>
          <a:p>
            <a:pPr algn="ctr"/>
            <a:endParaRPr lang="sl-SI" dirty="0"/>
          </a:p>
        </p:txBody>
      </p:sp>
      <p:pic>
        <p:nvPicPr>
          <p:cNvPr id="4098" name="Picture 2" descr="http://www.malium.si/iimg/667/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280" y="5567811"/>
            <a:ext cx="2448271" cy="125596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fontriver.com/i/fonts/grutch_shaded/grutchshaded_specim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2679" y="5706740"/>
            <a:ext cx="3288556" cy="204739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dailyfreefonts.com/fonts/image/5666-Uneve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239" y="6930876"/>
            <a:ext cx="4286250" cy="95250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www.fontspace.com/preview/m/bd03838792f3f7e94b01bd290c14b549.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55" y="7990472"/>
            <a:ext cx="3419475"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301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p:cNvSpPr txBox="1"/>
          <p:nvPr/>
        </p:nvSpPr>
        <p:spPr>
          <a:xfrm>
            <a:off x="434769" y="1602284"/>
            <a:ext cx="2808312" cy="1477328"/>
          </a:xfrm>
          <a:prstGeom prst="rect">
            <a:avLst/>
          </a:prstGeom>
          <a:noFill/>
          <a:ln>
            <a:solidFill>
              <a:schemeClr val="accent1">
                <a:shade val="95000"/>
                <a:satMod val="105000"/>
              </a:schemeClr>
            </a:solidFill>
          </a:ln>
        </p:spPr>
        <p:txBody>
          <a:bodyPr wrap="square" rtlCol="0">
            <a:spAutoFit/>
          </a:bodyPr>
          <a:lstStyle/>
          <a:p>
            <a:pPr algn="ctr"/>
            <a:r>
              <a:rPr lang="sl-SI" dirty="0"/>
              <a:t>n</a:t>
            </a:r>
            <a:r>
              <a:rPr lang="sl-SI" dirty="0" smtClean="0"/>
              <a:t>aslov je napisan v desnem spodnjem delu in je levo poravnan;</a:t>
            </a:r>
          </a:p>
          <a:p>
            <a:pPr algn="ctr"/>
            <a:r>
              <a:rPr lang="sl-SI" dirty="0"/>
              <a:t>znotraj naslova ni praznih </a:t>
            </a:r>
            <a:r>
              <a:rPr lang="sl-SI" dirty="0" smtClean="0"/>
              <a:t>vrstic;</a:t>
            </a:r>
            <a:endParaRPr lang="sl-SI" dirty="0"/>
          </a:p>
        </p:txBody>
      </p:sp>
      <p:sp>
        <p:nvSpPr>
          <p:cNvPr id="5" name="PoljeZBesedilom 4">
            <a:hlinkClick r:id="rId2"/>
          </p:cNvPr>
          <p:cNvSpPr txBox="1"/>
          <p:nvPr/>
        </p:nvSpPr>
        <p:spPr>
          <a:xfrm>
            <a:off x="468263" y="332002"/>
            <a:ext cx="6405840" cy="646331"/>
          </a:xfrm>
          <a:prstGeom prst="rect">
            <a:avLst/>
          </a:prstGeom>
          <a:solidFill>
            <a:srgbClr val="FFFF00"/>
          </a:solidFill>
        </p:spPr>
        <p:txBody>
          <a:bodyPr wrap="square" rtlCol="0">
            <a:spAutoFit/>
          </a:bodyPr>
          <a:lstStyle/>
          <a:p>
            <a:r>
              <a:rPr lang="sl-SI" dirty="0" smtClean="0"/>
              <a:t>2. </a:t>
            </a:r>
            <a:r>
              <a:rPr lang="sl-SI" dirty="0" smtClean="0"/>
              <a:t>Katera pravila moramo upoštevati pri naslavljanju, da bomo pravilno naslovili poštne pošiljke kot priporoča Pošta Slovenije?</a:t>
            </a:r>
            <a:endParaRPr lang="sl-SI" dirty="0"/>
          </a:p>
        </p:txBody>
      </p:sp>
      <p:sp>
        <p:nvSpPr>
          <p:cNvPr id="6" name="PoljeZBesedilom 5"/>
          <p:cNvSpPr txBox="1"/>
          <p:nvPr/>
        </p:nvSpPr>
        <p:spPr>
          <a:xfrm>
            <a:off x="3603121" y="1602284"/>
            <a:ext cx="3849918" cy="923330"/>
          </a:xfrm>
          <a:prstGeom prst="rect">
            <a:avLst/>
          </a:prstGeom>
          <a:noFill/>
          <a:ln>
            <a:solidFill>
              <a:schemeClr val="accent1">
                <a:shade val="95000"/>
                <a:satMod val="105000"/>
              </a:schemeClr>
            </a:solidFill>
          </a:ln>
        </p:spPr>
        <p:txBody>
          <a:bodyPr wrap="square" rtlCol="0">
            <a:spAutoFit/>
          </a:bodyPr>
          <a:lstStyle/>
          <a:p>
            <a:pPr algn="ctr"/>
            <a:r>
              <a:rPr lang="sl-SI" dirty="0"/>
              <a:t>pod naslovom ni nobenih dodatnih podatkov (telefonskih številk, številk transakcijskih računov </a:t>
            </a:r>
            <a:r>
              <a:rPr lang="sl-SI" dirty="0" smtClean="0"/>
              <a:t>…)</a:t>
            </a:r>
            <a:endParaRPr lang="sl-SI" dirty="0"/>
          </a:p>
        </p:txBody>
      </p:sp>
      <p:sp>
        <p:nvSpPr>
          <p:cNvPr id="7" name="PoljeZBesedilom 6"/>
          <p:cNvSpPr txBox="1"/>
          <p:nvPr/>
        </p:nvSpPr>
        <p:spPr>
          <a:xfrm>
            <a:off x="1294919" y="3388525"/>
            <a:ext cx="2376264" cy="1200329"/>
          </a:xfrm>
          <a:prstGeom prst="rect">
            <a:avLst/>
          </a:prstGeom>
          <a:noFill/>
          <a:ln>
            <a:solidFill>
              <a:schemeClr val="accent1">
                <a:shade val="95000"/>
                <a:satMod val="105000"/>
              </a:schemeClr>
            </a:solidFill>
          </a:ln>
        </p:spPr>
        <p:txBody>
          <a:bodyPr wrap="square" rtlCol="0">
            <a:spAutoFit/>
          </a:bodyPr>
          <a:lstStyle/>
          <a:p>
            <a:pPr algn="ctr"/>
            <a:r>
              <a:rPr lang="sl-SI" dirty="0"/>
              <a:t>poštna številka in naziv naslovne pošte sta zmeraj v isti </a:t>
            </a:r>
            <a:r>
              <a:rPr lang="sl-SI" dirty="0" smtClean="0"/>
              <a:t>vrstici</a:t>
            </a:r>
            <a:endParaRPr lang="sl-SI" dirty="0"/>
          </a:p>
          <a:p>
            <a:endParaRPr lang="sl-SI" dirty="0"/>
          </a:p>
        </p:txBody>
      </p:sp>
      <p:sp>
        <p:nvSpPr>
          <p:cNvPr id="8" name="PoljeZBesedilom 7"/>
          <p:cNvSpPr txBox="1"/>
          <p:nvPr/>
        </p:nvSpPr>
        <p:spPr>
          <a:xfrm>
            <a:off x="3772401" y="2968381"/>
            <a:ext cx="2376264" cy="1754326"/>
          </a:xfrm>
          <a:prstGeom prst="rect">
            <a:avLst/>
          </a:prstGeom>
          <a:noFill/>
          <a:ln>
            <a:solidFill>
              <a:schemeClr val="accent1">
                <a:shade val="95000"/>
                <a:satMod val="105000"/>
              </a:schemeClr>
            </a:solidFill>
          </a:ln>
        </p:spPr>
        <p:txBody>
          <a:bodyPr wrap="square" rtlCol="0">
            <a:spAutoFit/>
          </a:bodyPr>
          <a:lstStyle/>
          <a:p>
            <a:pPr algn="ctr"/>
            <a:r>
              <a:rPr lang="sl-SI" dirty="0" smtClean="0"/>
              <a:t>pri </a:t>
            </a:r>
            <a:r>
              <a:rPr lang="sl-SI" dirty="0"/>
              <a:t>pošiljkah za tujino  pred poštno številko navedemo tudi kodo oziroma kratico države, npr. CH – 3000 BERN, </a:t>
            </a:r>
            <a:r>
              <a:rPr lang="sl-SI" dirty="0" smtClean="0"/>
              <a:t>ŠVICA</a:t>
            </a:r>
            <a:endParaRPr lang="sl-SI" dirty="0"/>
          </a:p>
        </p:txBody>
      </p:sp>
      <p:cxnSp>
        <p:nvCxnSpPr>
          <p:cNvPr id="10" name="Raven puščični povezovalnik 9"/>
          <p:cNvCxnSpPr/>
          <p:nvPr/>
        </p:nvCxnSpPr>
        <p:spPr>
          <a:xfrm flipH="1">
            <a:off x="2196455" y="1048286"/>
            <a:ext cx="1046626" cy="553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Raven puščični povezovalnik 11"/>
          <p:cNvCxnSpPr/>
          <p:nvPr/>
        </p:nvCxnSpPr>
        <p:spPr>
          <a:xfrm>
            <a:off x="3240571" y="1048286"/>
            <a:ext cx="900100" cy="553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Raven puščični povezovalnik 13"/>
          <p:cNvCxnSpPr/>
          <p:nvPr/>
        </p:nvCxnSpPr>
        <p:spPr>
          <a:xfrm>
            <a:off x="3243081" y="1048286"/>
            <a:ext cx="211004" cy="23402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Raven puščični povezovalnik 15"/>
          <p:cNvCxnSpPr/>
          <p:nvPr/>
        </p:nvCxnSpPr>
        <p:spPr>
          <a:xfrm>
            <a:off x="3243081" y="1048286"/>
            <a:ext cx="529320" cy="2410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5" name="Slika 24">
            <a:hlinkClick r:id="rId3" action="ppaction://hlinkfil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052" y="4969050"/>
            <a:ext cx="6357884" cy="4241203"/>
          </a:xfrm>
          <a:prstGeom prst="rect">
            <a:avLst/>
          </a:prstGeom>
        </p:spPr>
      </p:pic>
      <p:sp>
        <p:nvSpPr>
          <p:cNvPr id="26" name="PoljeZBesedilom 25"/>
          <p:cNvSpPr txBox="1"/>
          <p:nvPr/>
        </p:nvSpPr>
        <p:spPr>
          <a:xfrm>
            <a:off x="161651" y="9590449"/>
            <a:ext cx="6405840" cy="646331"/>
          </a:xfrm>
          <a:prstGeom prst="rect">
            <a:avLst/>
          </a:prstGeom>
          <a:solidFill>
            <a:srgbClr val="FFFF00"/>
          </a:solidFill>
        </p:spPr>
        <p:txBody>
          <a:bodyPr wrap="square" rtlCol="0">
            <a:spAutoFit/>
          </a:bodyPr>
          <a:lstStyle/>
          <a:p>
            <a:r>
              <a:rPr lang="sl-SI" dirty="0" smtClean="0"/>
              <a:t>3. </a:t>
            </a:r>
            <a:r>
              <a:rPr lang="sl-SI" dirty="0" smtClean="0"/>
              <a:t>Na kaj moramo paziti, če se odločimo za pisemsko ovojnico z okencem?</a:t>
            </a:r>
            <a:endParaRPr lang="sl-SI" dirty="0"/>
          </a:p>
        </p:txBody>
      </p:sp>
      <p:sp>
        <p:nvSpPr>
          <p:cNvPr id="27" name="PoljeZBesedilom 26"/>
          <p:cNvSpPr txBox="1"/>
          <p:nvPr/>
        </p:nvSpPr>
        <p:spPr>
          <a:xfrm>
            <a:off x="159052" y="10236780"/>
            <a:ext cx="7221979" cy="369332"/>
          </a:xfrm>
          <a:prstGeom prst="rect">
            <a:avLst/>
          </a:prstGeom>
          <a:noFill/>
        </p:spPr>
        <p:txBody>
          <a:bodyPr wrap="square" rtlCol="0">
            <a:spAutoFit/>
          </a:bodyPr>
          <a:lstStyle/>
          <a:p>
            <a:r>
              <a:rPr lang="sl-SI" dirty="0" smtClean="0"/>
              <a:t>Pri oblikovanju pisma paziti, da se naslov v celoti vidi skozi </a:t>
            </a:r>
            <a:r>
              <a:rPr lang="sl-SI" dirty="0" err="1" smtClean="0"/>
              <a:t>okonce</a:t>
            </a:r>
            <a:r>
              <a:rPr lang="sl-SI" dirty="0" smtClean="0"/>
              <a:t> ovojnice</a:t>
            </a:r>
            <a:endParaRPr lang="sl-SI" dirty="0"/>
          </a:p>
        </p:txBody>
      </p:sp>
      <p:sp>
        <p:nvSpPr>
          <p:cNvPr id="28" name="Smeško 27">
            <a:hlinkClick r:id="rId2"/>
          </p:cNvPr>
          <p:cNvSpPr/>
          <p:nvPr/>
        </p:nvSpPr>
        <p:spPr>
          <a:xfrm>
            <a:off x="7020991" y="450156"/>
            <a:ext cx="360040" cy="360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Tree>
    <p:extLst>
      <p:ext uri="{BB962C8B-B14F-4D97-AF65-F5344CB8AC3E}">
        <p14:creationId xmlns:p14="http://schemas.microsoft.com/office/powerpoint/2010/main" val="3790776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80231" y="306140"/>
            <a:ext cx="6693872" cy="923330"/>
          </a:xfrm>
          <a:prstGeom prst="rect">
            <a:avLst/>
          </a:prstGeom>
          <a:solidFill>
            <a:srgbClr val="FFFF00"/>
          </a:solidFill>
        </p:spPr>
        <p:txBody>
          <a:bodyPr wrap="square" rtlCol="0">
            <a:spAutoFit/>
          </a:bodyPr>
          <a:lstStyle/>
          <a:p>
            <a:r>
              <a:rPr lang="sl-SI" dirty="0" smtClean="0"/>
              <a:t>4. </a:t>
            </a:r>
            <a:r>
              <a:rPr lang="sl-SI" dirty="0" smtClean="0"/>
              <a:t>S čim lahko opremimo ovojnico, če </a:t>
            </a:r>
            <a:r>
              <a:rPr lang="sl-SI" dirty="0" err="1" smtClean="0"/>
              <a:t>želimo,da</a:t>
            </a:r>
            <a:r>
              <a:rPr lang="sl-SI" dirty="0" smtClean="0"/>
              <a:t> pismo odpre posameznik, na katerega je pismo naslovljeno? Kdaj uporabljamo to obliko?</a:t>
            </a:r>
            <a:endParaRPr lang="sl-SI" dirty="0"/>
          </a:p>
        </p:txBody>
      </p:sp>
      <p:sp>
        <p:nvSpPr>
          <p:cNvPr id="3" name="PoljeZBesedilom 2"/>
          <p:cNvSpPr txBox="1"/>
          <p:nvPr/>
        </p:nvSpPr>
        <p:spPr>
          <a:xfrm>
            <a:off x="180231" y="1242244"/>
            <a:ext cx="7221979" cy="923330"/>
          </a:xfrm>
          <a:prstGeom prst="rect">
            <a:avLst/>
          </a:prstGeom>
          <a:noFill/>
        </p:spPr>
        <p:txBody>
          <a:bodyPr wrap="square" rtlCol="0">
            <a:spAutoFit/>
          </a:bodyPr>
          <a:lstStyle/>
          <a:p>
            <a:r>
              <a:rPr lang="sl-SI" dirty="0" smtClean="0"/>
              <a:t>Z oznako ZAUPNO ali OSEBNO</a:t>
            </a:r>
          </a:p>
          <a:p>
            <a:r>
              <a:rPr lang="sl-SI" dirty="0" smtClean="0"/>
              <a:t>To obliko uporabljamo za zaupne zadeve, npr. za dopisovanje v zvezi z zaposlovanjem</a:t>
            </a:r>
            <a:endParaRPr lang="sl-SI" dirty="0"/>
          </a:p>
        </p:txBody>
      </p:sp>
    </p:spTree>
    <p:extLst>
      <p:ext uri="{BB962C8B-B14F-4D97-AF65-F5344CB8AC3E}">
        <p14:creationId xmlns:p14="http://schemas.microsoft.com/office/powerpoint/2010/main" val="3475548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igo.si/pic/product/l/8005235310698.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48" y="306140"/>
            <a:ext cx="6537037" cy="46805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g.enaa.com/oddelki/DZSPisarniskiMaterial/assets/product_images/najvecje/kuverta_amerikanka__levo_okno__samolepilna__110x220mm__najmanjsa_nakupna_enota_1_zavitek__100_kos__DZB2108040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441" y="5274692"/>
            <a:ext cx="7174352" cy="5079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266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a:hlinkClick r:id="rId2" action="ppaction://hlinksldjump"/>
          </p:cNvPr>
          <p:cNvPicPr>
            <a:picLocks noChangeAspect="1"/>
          </p:cNvPicPr>
          <p:nvPr/>
        </p:nvPicPr>
        <p:blipFill rotWithShape="1">
          <a:blip r:embed="rId3" cstate="print">
            <a:extLst>
              <a:ext uri="{28A0092B-C50C-407E-A947-70E740481C1C}">
                <a14:useLocalDpi xmlns:a14="http://schemas.microsoft.com/office/drawing/2010/main" val="0"/>
              </a:ext>
            </a:extLst>
          </a:blip>
          <a:srcRect l="3337" t="5558" r="5240" b="28414"/>
          <a:stretch/>
        </p:blipFill>
        <p:spPr>
          <a:xfrm>
            <a:off x="252239" y="3474492"/>
            <a:ext cx="7045706" cy="3816425"/>
          </a:xfrm>
          <a:prstGeom prst="rect">
            <a:avLst/>
          </a:prstGeom>
        </p:spPr>
      </p:pic>
      <p:sp>
        <p:nvSpPr>
          <p:cNvPr id="4" name="PoljeZBesedilom 3"/>
          <p:cNvSpPr txBox="1"/>
          <p:nvPr/>
        </p:nvSpPr>
        <p:spPr>
          <a:xfrm>
            <a:off x="540271" y="7722964"/>
            <a:ext cx="6336704" cy="369332"/>
          </a:xfrm>
          <a:prstGeom prst="rect">
            <a:avLst/>
          </a:prstGeom>
          <a:noFill/>
        </p:spPr>
        <p:txBody>
          <a:bodyPr wrap="square" rtlCol="0">
            <a:spAutoFit/>
          </a:bodyPr>
          <a:lstStyle/>
          <a:p>
            <a:r>
              <a:rPr lang="sl-SI" dirty="0" smtClean="0"/>
              <a:t>ZLAGAMO DOKUMENT PO TRETJINAH V VODORAVNI SMERI</a:t>
            </a:r>
            <a:endParaRPr lang="sl-SI" dirty="0"/>
          </a:p>
        </p:txBody>
      </p:sp>
    </p:spTree>
    <p:extLst>
      <p:ext uri="{BB962C8B-B14F-4D97-AF65-F5344CB8AC3E}">
        <p14:creationId xmlns:p14="http://schemas.microsoft.com/office/powerpoint/2010/main" val="1053767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rotWithShape="1">
          <a:blip r:embed="rId3" cstate="print">
            <a:extLst>
              <a:ext uri="{28A0092B-C50C-407E-A947-70E740481C1C}">
                <a14:useLocalDpi xmlns:a14="http://schemas.microsoft.com/office/drawing/2010/main" val="0"/>
              </a:ext>
            </a:extLst>
          </a:blip>
          <a:srcRect l="10954" t="9368" r="21430"/>
          <a:stretch/>
        </p:blipFill>
        <p:spPr>
          <a:xfrm>
            <a:off x="-1" y="1872208"/>
            <a:ext cx="7538897" cy="7578948"/>
          </a:xfrm>
          <a:prstGeom prst="rect">
            <a:avLst/>
          </a:prstGeom>
        </p:spPr>
      </p:pic>
      <p:sp>
        <p:nvSpPr>
          <p:cNvPr id="3" name="PoljeZBesedilom 2"/>
          <p:cNvSpPr txBox="1"/>
          <p:nvPr/>
        </p:nvSpPr>
        <p:spPr>
          <a:xfrm>
            <a:off x="1933243" y="9739188"/>
            <a:ext cx="5015740" cy="369332"/>
          </a:xfrm>
          <a:prstGeom prst="rect">
            <a:avLst/>
          </a:prstGeom>
          <a:noFill/>
        </p:spPr>
        <p:txBody>
          <a:bodyPr wrap="square" rtlCol="0">
            <a:spAutoFit/>
          </a:bodyPr>
          <a:lstStyle/>
          <a:p>
            <a:r>
              <a:rPr lang="sl-SI" dirty="0" smtClean="0"/>
              <a:t>ZLAGAMO DOKUMENT KOT HARMONIKA</a:t>
            </a:r>
            <a:endParaRPr lang="sl-SI" dirty="0"/>
          </a:p>
        </p:txBody>
      </p:sp>
    </p:spTree>
    <p:extLst>
      <p:ext uri="{BB962C8B-B14F-4D97-AF65-F5344CB8AC3E}">
        <p14:creationId xmlns:p14="http://schemas.microsoft.com/office/powerpoint/2010/main" val="3501868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cdn.nrholding.net/16558802/450/450/">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263" y="2178348"/>
            <a:ext cx="6343559" cy="5328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882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rotWithShape="1">
          <a:blip r:embed="rId3" cstate="print">
            <a:extLst>
              <a:ext uri="{28A0092B-C50C-407E-A947-70E740481C1C}">
                <a14:useLocalDpi xmlns:a14="http://schemas.microsoft.com/office/drawing/2010/main" val="0"/>
              </a:ext>
            </a:extLst>
          </a:blip>
          <a:srcRect l="23809" t="4444" r="24766"/>
          <a:stretch/>
        </p:blipFill>
        <p:spPr>
          <a:xfrm>
            <a:off x="2135059" y="18108"/>
            <a:ext cx="1924953" cy="2682614"/>
          </a:xfrm>
          <a:prstGeom prst="rect">
            <a:avLst/>
          </a:prstGeom>
        </p:spPr>
      </p:pic>
      <p:pic>
        <p:nvPicPr>
          <p:cNvPr id="3" name="Slika 2"/>
          <p:cNvPicPr>
            <a:picLocks noChangeAspect="1"/>
          </p:cNvPicPr>
          <p:nvPr/>
        </p:nvPicPr>
        <p:blipFill rotWithShape="1">
          <a:blip r:embed="rId4" cstate="print">
            <a:extLst>
              <a:ext uri="{28A0092B-C50C-407E-A947-70E740481C1C}">
                <a14:useLocalDpi xmlns:a14="http://schemas.microsoft.com/office/drawing/2010/main" val="0"/>
              </a:ext>
            </a:extLst>
          </a:blip>
          <a:srcRect l="30474" r="27623" b="8577"/>
          <a:stretch/>
        </p:blipFill>
        <p:spPr>
          <a:xfrm>
            <a:off x="2211807" y="3402484"/>
            <a:ext cx="1848205" cy="3024335"/>
          </a:xfrm>
          <a:prstGeom prst="rect">
            <a:avLst/>
          </a:prstGeom>
        </p:spPr>
      </p:pic>
      <p:pic>
        <p:nvPicPr>
          <p:cNvPr id="5" name="Slika 4"/>
          <p:cNvPicPr>
            <a:picLocks noChangeAspect="1"/>
          </p:cNvPicPr>
          <p:nvPr/>
        </p:nvPicPr>
        <p:blipFill rotWithShape="1">
          <a:blip r:embed="rId5" cstate="print">
            <a:extLst>
              <a:ext uri="{28A0092B-C50C-407E-A947-70E740481C1C}">
                <a14:useLocalDpi xmlns:a14="http://schemas.microsoft.com/office/drawing/2010/main" val="0"/>
              </a:ext>
            </a:extLst>
          </a:blip>
          <a:srcRect l="10002" t="9046" r="9050" b="10826"/>
          <a:stretch/>
        </p:blipFill>
        <p:spPr>
          <a:xfrm>
            <a:off x="1188343" y="7146900"/>
            <a:ext cx="4689230" cy="3420380"/>
          </a:xfrm>
          <a:prstGeom prst="rect">
            <a:avLst/>
          </a:prstGeom>
        </p:spPr>
      </p:pic>
      <p:cxnSp>
        <p:nvCxnSpPr>
          <p:cNvPr id="7" name="Raven puščični povezovalnik 6"/>
          <p:cNvCxnSpPr/>
          <p:nvPr/>
        </p:nvCxnSpPr>
        <p:spPr>
          <a:xfrm flipH="1">
            <a:off x="3097535" y="2754412"/>
            <a:ext cx="1" cy="55774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Raven puščični povezovalnik 7"/>
          <p:cNvCxnSpPr/>
          <p:nvPr/>
        </p:nvCxnSpPr>
        <p:spPr>
          <a:xfrm flipH="1">
            <a:off x="3135909" y="6517146"/>
            <a:ext cx="1" cy="557746"/>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4500711" y="3961723"/>
            <a:ext cx="2016224" cy="923330"/>
          </a:xfrm>
          <a:prstGeom prst="rect">
            <a:avLst/>
          </a:prstGeom>
          <a:noFill/>
        </p:spPr>
        <p:txBody>
          <a:bodyPr wrap="square" rtlCol="0">
            <a:spAutoFit/>
          </a:bodyPr>
          <a:lstStyle/>
          <a:p>
            <a:r>
              <a:rPr lang="sl-SI" dirty="0" smtClean="0"/>
              <a:t>Zlaganje dokumenta za navadno ovojnico</a:t>
            </a:r>
            <a:endParaRPr lang="sl-SI" dirty="0"/>
          </a:p>
        </p:txBody>
      </p:sp>
    </p:spTree>
    <p:extLst>
      <p:ext uri="{BB962C8B-B14F-4D97-AF65-F5344CB8AC3E}">
        <p14:creationId xmlns:p14="http://schemas.microsoft.com/office/powerpoint/2010/main" val="2336325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hlinkClick r:id="rId2" action="ppaction://hlinksldjump"/>
          </p:cNvPr>
          <p:cNvPicPr>
            <a:picLocks noChangeAspect="1"/>
          </p:cNvPicPr>
          <p:nvPr/>
        </p:nvPicPr>
        <p:blipFill rotWithShape="1">
          <a:blip r:embed="rId3">
            <a:extLst>
              <a:ext uri="{28A0092B-C50C-407E-A947-70E740481C1C}">
                <a14:useLocalDpi xmlns:a14="http://schemas.microsoft.com/office/drawing/2010/main" val="0"/>
              </a:ext>
            </a:extLst>
          </a:blip>
          <a:srcRect l="1211" t="2778" r="2640"/>
          <a:stretch/>
        </p:blipFill>
        <p:spPr>
          <a:xfrm>
            <a:off x="-1" y="2322364"/>
            <a:ext cx="7522491" cy="5400600"/>
          </a:xfrm>
          <a:prstGeom prst="rect">
            <a:avLst/>
          </a:prstGeom>
        </p:spPr>
      </p:pic>
      <p:sp>
        <p:nvSpPr>
          <p:cNvPr id="3" name="Alternativna obdelava 2">
            <a:hlinkClick r:id="rId4"/>
          </p:cNvPr>
          <p:cNvSpPr/>
          <p:nvPr/>
        </p:nvSpPr>
        <p:spPr>
          <a:xfrm>
            <a:off x="1836415" y="8227020"/>
            <a:ext cx="3439767" cy="504056"/>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smtClean="0"/>
              <a:t>Spletna trgovina s kuvertami</a:t>
            </a:r>
            <a:endParaRPr lang="sl-SI" dirty="0"/>
          </a:p>
        </p:txBody>
      </p:sp>
    </p:spTree>
    <p:extLst>
      <p:ext uri="{BB962C8B-B14F-4D97-AF65-F5344CB8AC3E}">
        <p14:creationId xmlns:p14="http://schemas.microsoft.com/office/powerpoint/2010/main" val="3058505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oblikovanjevp.com/uploads/3/1/0/3/3103498/3394289_orig.jpg?3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31" y="2682404"/>
            <a:ext cx="6917089"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098405"/>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2361</TotalTime>
  <Words>438</Words>
  <Application>Microsoft Office PowerPoint</Application>
  <PresentationFormat>Po meri</PresentationFormat>
  <Paragraphs>50</Paragraphs>
  <Slides>12</Slides>
  <Notes>0</Notes>
  <HiddenSlides>0</HiddenSlides>
  <MMClips>0</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12</vt:i4>
      </vt:variant>
    </vt:vector>
  </HeadingPairs>
  <TitlesOfParts>
    <vt:vector size="15" baseType="lpstr">
      <vt:lpstr>Arial</vt:lpstr>
      <vt:lpstr>Calibri</vt: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Janez</dc:creator>
  <cp:lastModifiedBy>Janez</cp:lastModifiedBy>
  <cp:revision>297</cp:revision>
  <dcterms:created xsi:type="dcterms:W3CDTF">2014-09-07T06:32:34Z</dcterms:created>
  <dcterms:modified xsi:type="dcterms:W3CDTF">2015-02-09T09:24:57Z</dcterms:modified>
</cp:coreProperties>
</file>