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8783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6158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3900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7357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4757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5545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68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5482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74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8855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237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CB59E-6E39-439C-A088-9D0A43C00B6B}" type="datetimeFigureOut">
              <a:rPr lang="sl-SI" smtClean="0"/>
              <a:t>31.3.2016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AC898-469A-4C41-BB61-BFFC8F1DB48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697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>
        <p:cut/>
      </p:transition>
    </mc:Choice>
    <mc:Fallback xmlns="">
      <p:transition advClick="0" advTm="2000">
        <p:cut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yxishp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21" y="2362978"/>
            <a:ext cx="7270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00" y="4659600"/>
            <a:ext cx="101917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704" y="3461020"/>
            <a:ext cx="841375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244" y="5716795"/>
            <a:ext cx="933450" cy="84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2009609" y="115796"/>
            <a:ext cx="797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b="1" dirty="0">
                <a:latin typeface="Calibri" panose="020F0502020204030204" pitchFamily="34" charset="0"/>
              </a:rPr>
              <a:t>14. sejem učnih podjetij Srednje ekonomske, storitvene in gradbene šole, ŠC </a:t>
            </a:r>
            <a:r>
              <a:rPr lang="sl-SI" altLang="sl-SI" b="1" dirty="0" smtClean="0">
                <a:latin typeface="Calibri" panose="020F0502020204030204" pitchFamily="34" charset="0"/>
              </a:rPr>
              <a:t>Kranj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1134853" y="571309"/>
            <a:ext cx="9834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l-SI" altLang="sl-SI" dirty="0">
                <a:latin typeface="Calibri" panose="020F0502020204030204" pitchFamily="34" charset="0"/>
              </a:rPr>
              <a:t>V petek, 25. 3. 2016, je potekal 14. sejem učnih podjetij Srednje ekonomske, storitvene in gradbene šole. 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538338" y="1322416"/>
            <a:ext cx="5055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Na sejmu so se predstavila naslednja učna podjetja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4997172" y="1879222"/>
            <a:ext cx="1820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UP Tiskra, d.o.o</a:t>
            </a:r>
            <a:r>
              <a:rPr lang="sl-SI" altLang="sl-SI" dirty="0" smtClean="0">
                <a:latin typeface="Calibri" panose="020F0502020204030204" pitchFamily="34" charset="0"/>
              </a:rPr>
              <a:t>.,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4328624" y="2945323"/>
            <a:ext cx="315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sl-SI" dirty="0" smtClean="0">
                <a:latin typeface="Calibri" panose="020F0502020204030204" pitchFamily="34" charset="0"/>
              </a:rPr>
              <a:t>UP </a:t>
            </a:r>
            <a:r>
              <a:rPr lang="sl-SI" altLang="sl-SI" dirty="0">
                <a:latin typeface="Calibri" panose="020F0502020204030204" pitchFamily="34" charset="0"/>
              </a:rPr>
              <a:t>Princeska in princ, d.o.o</a:t>
            </a:r>
            <a:r>
              <a:rPr lang="sl-SI" altLang="sl-SI" dirty="0" smtClean="0">
                <a:latin typeface="Calibri" panose="020F0502020204030204" pitchFamily="34" charset="0"/>
              </a:rPr>
              <a:t>.,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4406934" y="4113024"/>
            <a:ext cx="3080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sl-SI" dirty="0">
                <a:latin typeface="Calibri" panose="020F0502020204030204" pitchFamily="34" charset="0"/>
              </a:rPr>
              <a:t>UP </a:t>
            </a:r>
            <a:r>
              <a:rPr lang="sl-SI" altLang="sl-SI" dirty="0" err="1">
                <a:latin typeface="Calibri" panose="020F0502020204030204" pitchFamily="34" charset="0"/>
              </a:rPr>
              <a:t>Tele.mob</a:t>
            </a:r>
            <a:r>
              <a:rPr lang="sl-SI" altLang="sl-SI" dirty="0">
                <a:latin typeface="Calibri" panose="020F0502020204030204" pitchFamily="34" charset="0"/>
              </a:rPr>
              <a:t>, d.o.o. </a:t>
            </a:r>
            <a:r>
              <a:rPr lang="sl-SI" altLang="sl-SI" dirty="0" smtClean="0">
                <a:latin typeface="Calibri" panose="020F0502020204030204" pitchFamily="34" charset="0"/>
              </a:rPr>
              <a:t>in</a:t>
            </a:r>
            <a:endParaRPr lang="sl-SI" altLang="sl-SI" dirty="0">
              <a:latin typeface="Calibri" panose="020F0502020204030204" pitchFamily="34" charset="0"/>
            </a:endParaRPr>
          </a:p>
        </p:txBody>
      </p:sp>
      <p:sp>
        <p:nvSpPr>
          <p:cNvPr id="11" name="PoljeZBesedilom 10"/>
          <p:cNvSpPr txBox="1"/>
          <p:nvPr/>
        </p:nvSpPr>
        <p:spPr>
          <a:xfrm>
            <a:off x="4689849" y="5246419"/>
            <a:ext cx="260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sl-SI" dirty="0">
                <a:latin typeface="Calibri" panose="020F0502020204030204" pitchFamily="34" charset="0"/>
              </a:rPr>
              <a:t>Mr. </a:t>
            </a:r>
            <a:r>
              <a:rPr lang="sl-SI" altLang="sl-SI" dirty="0" err="1">
                <a:latin typeface="Calibri" panose="020F0502020204030204" pitchFamily="34" charset="0"/>
              </a:rPr>
              <a:t>Head</a:t>
            </a:r>
            <a:r>
              <a:rPr lang="sl-SI" altLang="sl-SI" dirty="0">
                <a:latin typeface="Calibri" panose="020F0502020204030204" pitchFamily="34" charset="0"/>
              </a:rPr>
              <a:t> </a:t>
            </a:r>
            <a:r>
              <a:rPr lang="sl-SI" altLang="sl-SI" dirty="0" err="1">
                <a:latin typeface="Calibri" panose="020F0502020204030204" pitchFamily="34" charset="0"/>
              </a:rPr>
              <a:t>lover</a:t>
            </a:r>
            <a:r>
              <a:rPr lang="sl-SI" altLang="sl-SI" dirty="0">
                <a:latin typeface="Calibri" panose="020F0502020204030204" pitchFamily="34" charset="0"/>
              </a:rPr>
              <a:t> </a:t>
            </a:r>
            <a:r>
              <a:rPr lang="sl-SI" altLang="sl-SI" dirty="0" err="1">
                <a:latin typeface="Calibri" panose="020F0502020204030204" pitchFamily="34" charset="0"/>
              </a:rPr>
              <a:t>d.d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4944011" y="6479311"/>
            <a:ext cx="260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sl-SI" dirty="0">
                <a:solidFill>
                  <a:schemeClr val="bg1"/>
                </a:solidFill>
                <a:latin typeface="Calibri" panose="020F0502020204030204" pitchFamily="34" charset="0"/>
              </a:rPr>
              <a:t>Mr. </a:t>
            </a:r>
            <a:r>
              <a:rPr lang="sl-SI" altLang="sl-SI" dirty="0" err="1">
                <a:solidFill>
                  <a:schemeClr val="bg1"/>
                </a:solidFill>
                <a:latin typeface="Calibri" panose="020F0502020204030204" pitchFamily="34" charset="0"/>
              </a:rPr>
              <a:t>Head</a:t>
            </a:r>
            <a:r>
              <a:rPr lang="sl-SI" altLang="sl-SI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sl-SI" altLang="sl-SI" dirty="0" err="1">
                <a:solidFill>
                  <a:schemeClr val="bg1"/>
                </a:solidFill>
                <a:latin typeface="Calibri" panose="020F0502020204030204" pitchFamily="34" charset="0"/>
              </a:rPr>
              <a:t>lover</a:t>
            </a:r>
            <a:r>
              <a:rPr lang="sl-SI" altLang="sl-SI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sl-SI" altLang="sl-SI" dirty="0" err="1">
                <a:solidFill>
                  <a:schemeClr val="bg1"/>
                </a:solidFill>
                <a:latin typeface="Calibri" panose="020F0502020204030204" pitchFamily="34" charset="0"/>
              </a:rPr>
              <a:t>d.d</a:t>
            </a:r>
            <a:r>
              <a:rPr lang="sl-SI" altLang="sl-SI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754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95" objId="5"/>
        <p14:pauseEvt time="31929" objId="5"/>
        <p14:seekEvt time="31929" objId="5" seek="31703"/>
        <p14:resumeEvt time="32129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214562" y="3933608"/>
            <a:ext cx="9785351" cy="161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049" y="2507210"/>
            <a:ext cx="5270501" cy="29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79436" y="5548096"/>
            <a:ext cx="1911725" cy="23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Predstavitev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Powerpointov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1244600" y="165100"/>
            <a:ext cx="979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Na začetku sejemskega dogajanja so zgoraj navedena učna podjetja s pomočjo PowerPointa predstavila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853826" y="527734"/>
            <a:ext cx="200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svoje poslanstvo, 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4602536" y="901279"/>
            <a:ext cx="2428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sl-SI" dirty="0">
                <a:latin typeface="Calibri" panose="020F0502020204030204" pitchFamily="34" charset="0"/>
              </a:rPr>
              <a:t>• vizijo, </a:t>
            </a:r>
          </a:p>
        </p:txBody>
      </p:sp>
      <p:sp>
        <p:nvSpPr>
          <p:cNvPr id="10" name="PoljeZBesedilom 9"/>
          <p:cNvSpPr txBox="1"/>
          <p:nvPr/>
        </p:nvSpPr>
        <p:spPr>
          <a:xfrm>
            <a:off x="5120525" y="1242420"/>
            <a:ext cx="13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dejavnost, 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4803026" y="1578457"/>
            <a:ext cx="2176836" cy="36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prodajni program, 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3603250" y="1960915"/>
            <a:ext cx="458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ugodnosti in promocijski material na sejmu … </a:t>
            </a:r>
            <a:endParaRPr lang="sl-SI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118937" y="5993104"/>
            <a:ext cx="1911725" cy="23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Predstavitev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Powerpointov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20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415636" y="5315459"/>
            <a:ext cx="7487728" cy="3085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3302000" y="177800"/>
            <a:ext cx="571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>
                <a:latin typeface="Calibri" panose="020F0502020204030204" pitchFamily="34" charset="0"/>
              </a:rPr>
              <a:t>UP Tiskra d.o.o. je trgovec na debelo in drobno s tiskalniki: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5525734" y="6085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 • za pisarne, 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5283200" y="1009650"/>
            <a:ext cx="2019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domačo rabo </a:t>
            </a:r>
            <a:r>
              <a:rPr lang="sl-SI" altLang="sl-SI" dirty="0" smtClean="0">
                <a:latin typeface="Calibri" panose="020F0502020204030204" pitchFamily="34" charset="0"/>
              </a:rPr>
              <a:t>in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2085340" y="1459468"/>
            <a:ext cx="8407400" cy="37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sl-SI" altLang="sl-SI" dirty="0">
                <a:latin typeface="Calibri" panose="020F0502020204030204" pitchFamily="34" charset="0"/>
              </a:rPr>
              <a:t>• POS tiskalniki za maloprodajo in ostale storitve, npr. kozmetične salone, zlatarne </a:t>
            </a:r>
            <a:r>
              <a:rPr lang="sl-SI" altLang="sl-SI" dirty="0" smtClean="0">
                <a:latin typeface="Calibri" panose="020F0502020204030204" pitchFamily="34" charset="0"/>
              </a:rPr>
              <a:t>…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2283460" y="2048541"/>
            <a:ext cx="821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sl-SI" dirty="0">
                <a:latin typeface="Calibri" panose="020F0502020204030204" pitchFamily="34" charset="0"/>
              </a:rPr>
              <a:t>Z modro barvo plakatov, s škatlo za nagradno igro, so dijakinje stojnici dale eleganco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4313555" y="2605325"/>
            <a:ext cx="452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Za stojnico na sejmu so pripravile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5519420" y="3055734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plakata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5571454" y="357601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letake, 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5525153" y="4042575"/>
            <a:ext cx="1791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zgibanke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5255188" y="4486653"/>
            <a:ext cx="266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>
                <a:latin typeface="Calibri" panose="020F0502020204030204" pitchFamily="34" charset="0"/>
              </a:rPr>
              <a:t>• reklamna </a:t>
            </a:r>
            <a:r>
              <a:rPr lang="sl-SI" altLang="sl-SI" dirty="0" smtClean="0">
                <a:latin typeface="Calibri" panose="020F0502020204030204" pitchFamily="34" charset="0"/>
              </a:rPr>
              <a:t>pisma.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190454" y="5029416"/>
            <a:ext cx="266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 smtClean="0">
                <a:solidFill>
                  <a:schemeClr val="bg1"/>
                </a:solidFill>
                <a:latin typeface="Calibri" panose="020F0502020204030204" pitchFamily="34" charset="0"/>
              </a:rPr>
              <a:t>reklamna </a:t>
            </a:r>
            <a:r>
              <a:rPr lang="sl-SI" altLang="sl-SI" dirty="0">
                <a:solidFill>
                  <a:schemeClr val="bg1"/>
                </a:solidFill>
                <a:latin typeface="Calibri" panose="020F0502020204030204" pitchFamily="34" charset="0"/>
              </a:rPr>
              <a:t>pisma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26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835150" y="196409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>
                <a:latin typeface="Calibri" panose="020F0502020204030204" pitchFamily="34" charset="0"/>
              </a:rPr>
              <a:t>Z zgoraj navedenim promocijskim gradivom so omogočile obiskovalcem naslednje koristi: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3714750" y="674207"/>
            <a:ext cx="530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 • seznanile so jih, kaj ponuja njihovo učno podjetje</a:t>
            </a:r>
            <a:r>
              <a:rPr lang="sl-SI" altLang="sl-SI" dirty="0" smtClean="0">
                <a:latin typeface="Calibri" panose="020F0502020204030204" pitchFamily="34" charset="0"/>
              </a:rPr>
              <a:t>;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086100" y="1170539"/>
            <a:ext cx="717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omogočile so jim strokoven nakup tiskalnikov iz njihove ponudbe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982468" y="1666871"/>
            <a:ext cx="717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 smtClean="0">
                <a:solidFill>
                  <a:schemeClr val="bg1"/>
                </a:solidFill>
                <a:latin typeface="Calibri" panose="020F0502020204030204" pitchFamily="34" charset="0"/>
              </a:rPr>
              <a:t>omogočile </a:t>
            </a:r>
            <a:r>
              <a:rPr lang="sl-SI" altLang="sl-SI" dirty="0">
                <a:solidFill>
                  <a:schemeClr val="bg1"/>
                </a:solidFill>
                <a:latin typeface="Calibri" panose="020F0502020204030204" pitchFamily="34" charset="0"/>
              </a:rPr>
              <a:t>so jim strokoven nakup tiskalnikov iz njihove ponudbe</a:t>
            </a:r>
            <a:r>
              <a:rPr lang="sl-SI" altLang="sl-SI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39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312" y="2866919"/>
            <a:ext cx="5286899" cy="2974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30711" y="5989568"/>
            <a:ext cx="1798801" cy="20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Stojnica UP Tiskra,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PoljeZBesedilom 1"/>
          <p:cNvSpPr txBox="1"/>
          <p:nvPr/>
        </p:nvSpPr>
        <p:spPr>
          <a:xfrm>
            <a:off x="4166491" y="208584"/>
            <a:ext cx="408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Poskrbele so tudi za dogajanje na stojnici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410843" y="631644"/>
            <a:ext cx="866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obiskovalci so iskali na plakatu s tiskalniki iz njihove ponudbe kartonček s čokolado</a:t>
            </a:r>
            <a:r>
              <a:rPr lang="sl-SI" altLang="sl-SI" dirty="0" smtClean="0">
                <a:latin typeface="Calibri" panose="020F0502020204030204" pitchFamily="34" charset="0"/>
              </a:rPr>
              <a:t>;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512312" y="1029475"/>
            <a:ext cx="543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če so bili pri tem uspešni, so prejeli čokolado Milka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2746631" y="1470824"/>
            <a:ext cx="66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Na sejemski stojnici so račune pisale s POS tiskalnikom Epson TM 20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1499362" y="1912173"/>
            <a:ext cx="946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Pri tem so uporabljale program za maloprodajo in razne storitve Cekinček (</a:t>
            </a:r>
            <a:r>
              <a:rPr lang="sl-SI" altLang="sl-SI" u="sng" dirty="0">
                <a:solidFill>
                  <a:srgbClr val="085296"/>
                </a:solidFill>
                <a:latin typeface="Calibri" panose="020F0502020204030204" pitchFamily="34" charset="0"/>
              </a:rPr>
              <a:t>http://www.cekincek.si</a:t>
            </a:r>
            <a:r>
              <a:rPr lang="sl-SI" altLang="sl-SI" dirty="0" smtClean="0">
                <a:latin typeface="Calibri" panose="020F0502020204030204" pitchFamily="34" charset="0"/>
              </a:rPr>
              <a:t>).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2055634" y="2349465"/>
            <a:ext cx="924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V času davčnih blagajn, so izdajale virtualne račune, ki so imeli napis: TEST – NI RAČUN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318759" y="6240125"/>
            <a:ext cx="1798801" cy="20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Stojnica UP Tiskra,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65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131" y="2912418"/>
            <a:ext cx="586422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253736" y="6292850"/>
            <a:ext cx="28670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Stojnica UP Princeska in princ,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4301236" y="92771"/>
            <a:ext cx="331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UP Princeska in princ je ponujal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5168396" y="463501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kozmetične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5253736" y="796112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frizerske </a:t>
            </a:r>
            <a:r>
              <a:rPr lang="sl-SI" altLang="sl-SI" dirty="0" smtClean="0">
                <a:latin typeface="Calibri" panose="020F0502020204030204" pitchFamily="34" charset="0"/>
              </a:rPr>
              <a:t>in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4962021" y="1147500"/>
            <a:ext cx="307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pedikerske storitve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2501293" y="1588707"/>
            <a:ext cx="748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S sloganom Lepota doma so poudarjale, da pridejo navidezno tudi na vaš dom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4402836" y="1903653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kjer vam ponudijo svoje storitve, 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1471069" y="2223728"/>
            <a:ext cx="946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sl-SI" altLang="sl-SI" dirty="0" smtClean="0">
                <a:latin typeface="Calibri" panose="020F0502020204030204" pitchFamily="34" charset="0"/>
              </a:rPr>
              <a:t>• </a:t>
            </a:r>
            <a:r>
              <a:rPr lang="sl-SI" altLang="sl-SI" dirty="0">
                <a:latin typeface="Calibri" panose="020F0502020204030204" pitchFamily="34" charset="0"/>
              </a:rPr>
              <a:t>kar je posebno dobrodošlo v času, ko strankam primanjkuje časa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3767836" y="2540217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Po mizi so imele lično razporejeno promocijsko gradivo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229923" y="6527426"/>
            <a:ext cx="28670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Stojnica UP Princeska in princ,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91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457200" y="139700"/>
            <a:ext cx="1159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altLang="sl-SI" dirty="0">
                <a:latin typeface="Calibri" panose="020F0502020204030204" pitchFamily="34" charset="0"/>
              </a:rPr>
              <a:t>UP </a:t>
            </a:r>
            <a:r>
              <a:rPr lang="sl-SI" altLang="sl-SI" dirty="0" err="1">
                <a:latin typeface="Calibri" panose="020F0502020204030204" pitchFamily="34" charset="0"/>
              </a:rPr>
              <a:t>Tele.mob</a:t>
            </a:r>
            <a:r>
              <a:rPr lang="sl-SI" altLang="sl-SI" dirty="0">
                <a:latin typeface="Calibri" panose="020F0502020204030204" pitchFamily="34" charset="0"/>
              </a:rPr>
              <a:t>, d.o.o. se je predstavil na hišnem sejmu kot trgovec na debelo in drobno z mobilnimi telefoni različnih blagovnih znamk: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5537200" y="786031"/>
            <a:ext cx="107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</a:t>
            </a:r>
            <a:r>
              <a:rPr lang="sl-SI" altLang="sl-SI" dirty="0" err="1">
                <a:latin typeface="Calibri" panose="020F0502020204030204" pitchFamily="34" charset="0"/>
              </a:rPr>
              <a:t>iPhone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5111750" y="1150898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sl-SI" altLang="sl-SI" dirty="0" smtClean="0">
                <a:latin typeface="Calibri" panose="020F0502020204030204" pitchFamily="34" charset="0"/>
              </a:rPr>
              <a:t>• </a:t>
            </a:r>
            <a:r>
              <a:rPr lang="sl-SI" altLang="sl-SI" dirty="0">
                <a:latin typeface="Calibri" panose="020F0502020204030204" pitchFamily="34" charset="0"/>
              </a:rPr>
              <a:t>Microsoft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5594350" y="1432362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Nokia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5346700" y="1727209"/>
            <a:ext cx="1422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</a:t>
            </a:r>
            <a:r>
              <a:rPr lang="sl-SI" altLang="sl-SI" dirty="0" err="1">
                <a:latin typeface="Calibri" panose="020F0502020204030204" pitchFamily="34" charset="0"/>
              </a:rPr>
              <a:t>Blackberry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5276850" y="2092938"/>
            <a:ext cx="1536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LG, Samsung 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5410200" y="2445451"/>
            <a:ext cx="154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in </a:t>
            </a:r>
            <a:r>
              <a:rPr lang="sl-SI" altLang="sl-SI" dirty="0" err="1">
                <a:latin typeface="Calibri" panose="020F0502020204030204" pitchFamily="34" charset="0"/>
              </a:rPr>
              <a:t>Huawey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4140200" y="2863713"/>
            <a:ext cx="513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Pripravili so raznovrstno promocijsko gradivo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13" name="PoljeZBesedilom 12"/>
          <p:cNvSpPr txBox="1"/>
          <p:nvPr/>
        </p:nvSpPr>
        <p:spPr>
          <a:xfrm>
            <a:off x="4508021" y="3195097"/>
            <a:ext cx="314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sl-SI" altLang="sl-SI" dirty="0" smtClean="0">
                <a:latin typeface="Calibri" panose="020F0502020204030204" pitchFamily="34" charset="0"/>
              </a:rPr>
              <a:t>• </a:t>
            </a:r>
            <a:r>
              <a:rPr lang="sl-SI" altLang="sl-SI" dirty="0">
                <a:latin typeface="Calibri" panose="020F0502020204030204" pitchFamily="34" charset="0"/>
              </a:rPr>
              <a:t>letake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5597525" y="3519487"/>
            <a:ext cx="123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plakate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5540375" y="3863637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zgibanke</a:t>
            </a:r>
            <a:r>
              <a:rPr lang="sl-SI" altLang="sl-SI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5187950" y="4178300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reklamno pismo </a:t>
            </a:r>
            <a:r>
              <a:rPr lang="sl-SI" altLang="sl-SI" dirty="0" smtClean="0">
                <a:latin typeface="Calibri" panose="020F0502020204030204" pitchFamily="34" charset="0"/>
              </a:rPr>
              <a:t>...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5216525" y="4576528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 smtClean="0">
                <a:solidFill>
                  <a:schemeClr val="bg1"/>
                </a:solidFill>
                <a:latin typeface="Calibri" panose="020F0502020204030204" pitchFamily="34" charset="0"/>
              </a:rPr>
              <a:t>reklamno </a:t>
            </a:r>
            <a:r>
              <a:rPr lang="sl-SI" altLang="sl-SI" dirty="0">
                <a:solidFill>
                  <a:schemeClr val="bg1"/>
                </a:solidFill>
                <a:latin typeface="Calibri" panose="020F0502020204030204" pitchFamily="34" charset="0"/>
              </a:rPr>
              <a:t>pismo </a:t>
            </a:r>
            <a:r>
              <a:rPr lang="sl-SI" altLang="sl-SI" dirty="0" smtClean="0">
                <a:solidFill>
                  <a:schemeClr val="bg1"/>
                </a:solidFill>
                <a:latin typeface="Calibri" panose="020F0502020204030204" pitchFamily="34" charset="0"/>
              </a:rPr>
              <a:t>...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39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57860" y="378053"/>
            <a:ext cx="9244012" cy="14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Obiskovalce je najbolj navdušila njihova nagradna igra: Izvleči kartonček s poslovnim darilom ŠC Kranj –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• majico,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• odejo,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• brisačo ali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kumimoji="0" lang="sl-SI" altLang="sl-SI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• steklenico – in z malo sreče dobiš nagrado.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803" y="1754391"/>
            <a:ext cx="5353729" cy="3010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280535" y="4939913"/>
            <a:ext cx="2506662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Tele.mob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87215" y="5268526"/>
            <a:ext cx="2506662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Tele.mob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, d.o.o.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527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06" y="2160541"/>
            <a:ext cx="5653088" cy="318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108624" y="5506166"/>
            <a:ext cx="238601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Head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lover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d.d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3564781" y="139700"/>
            <a:ext cx="521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Firma </a:t>
            </a:r>
            <a:r>
              <a:rPr lang="sl-SI" altLang="sl-SI" dirty="0" err="1">
                <a:latin typeface="Calibri" panose="020F0502020204030204" pitchFamily="34" charset="0"/>
              </a:rPr>
              <a:t>Head</a:t>
            </a:r>
            <a:r>
              <a:rPr lang="sl-SI" altLang="sl-SI" dirty="0">
                <a:latin typeface="Calibri" panose="020F0502020204030204" pitchFamily="34" charset="0"/>
              </a:rPr>
              <a:t> </a:t>
            </a:r>
            <a:r>
              <a:rPr lang="sl-SI" altLang="sl-SI" dirty="0" err="1">
                <a:latin typeface="Calibri" panose="020F0502020204030204" pitchFamily="34" charset="0"/>
              </a:rPr>
              <a:t>lover</a:t>
            </a:r>
            <a:r>
              <a:rPr lang="sl-SI" altLang="sl-SI" dirty="0">
                <a:latin typeface="Calibri" panose="020F0502020204030204" pitchFamily="34" charset="0"/>
              </a:rPr>
              <a:t> </a:t>
            </a:r>
            <a:r>
              <a:rPr lang="sl-SI" altLang="sl-SI" dirty="0" err="1">
                <a:latin typeface="Calibri" panose="020F0502020204030204" pitchFamily="34" charset="0"/>
              </a:rPr>
              <a:t>d.d</a:t>
            </a:r>
            <a:r>
              <a:rPr lang="sl-SI" altLang="sl-SI" dirty="0">
                <a:latin typeface="Calibri" panose="020F0502020204030204" pitchFamily="34" charset="0"/>
              </a:rPr>
              <a:t>. je prodajala na svoji stojnici</a:t>
            </a:r>
            <a:r>
              <a:rPr lang="sl-SI" altLang="sl-SI" dirty="0" smtClean="0"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000500" y="635000"/>
            <a:ext cx="4572000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618881" y="546772"/>
            <a:ext cx="311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• naravne šampone in maske: 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5346700" y="872795"/>
            <a:ext cx="1358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l-SI" altLang="sl-SI" sz="1600" dirty="0">
                <a:latin typeface="Calibri" panose="020F0502020204030204" pitchFamily="34" charset="0"/>
              </a:rPr>
              <a:t>• za nego las</a:t>
            </a:r>
            <a:r>
              <a:rPr lang="sl-SI" altLang="sl-SI" sz="1600" dirty="0" smtClean="0"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5389191" y="1187983"/>
            <a:ext cx="119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l-SI" altLang="sl-SI" sz="1600" dirty="0">
                <a:latin typeface="Calibri" panose="020F0502020204030204" pitchFamily="34" charset="0"/>
              </a:rPr>
              <a:t>• obraza </a:t>
            </a:r>
            <a:r>
              <a:rPr lang="sl-SI" altLang="sl-SI" sz="1600" dirty="0" smtClean="0">
                <a:latin typeface="Calibri" panose="020F0502020204030204" pitchFamily="34" charset="0"/>
              </a:rPr>
              <a:t>in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5632450" y="1449144"/>
            <a:ext cx="78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sl-SI" altLang="sl-SI" sz="1600" dirty="0">
                <a:latin typeface="Calibri" panose="020F0502020204030204" pitchFamily="34" charset="0"/>
              </a:rPr>
              <a:t>• rok</a:t>
            </a:r>
            <a:r>
              <a:rPr lang="sl-SI" altLang="sl-SI" sz="1600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1" name="PoljeZBesedilom 10"/>
          <p:cNvSpPr txBox="1"/>
          <p:nvPr/>
        </p:nvSpPr>
        <p:spPr>
          <a:xfrm>
            <a:off x="2146300" y="1737624"/>
            <a:ext cx="974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altLang="sl-SI" dirty="0">
                <a:latin typeface="Calibri" panose="020F0502020204030204" pitchFamily="34" charset="0"/>
              </a:rPr>
              <a:t>Imeli so posebno akcijo: obiskovalci so lahko kupili njihove izdelke in storitve po 1 EUR</a:t>
            </a:r>
            <a:r>
              <a:rPr lang="sl-SI" altLang="sl-SI" dirty="0" smtClean="0"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833143" y="5896310"/>
            <a:ext cx="238601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Stojnica UP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Head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lover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d.d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.</a:t>
            </a:r>
            <a:endParaRPr kumimoji="0" lang="sl-SI" altLang="sl-SI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30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601578" y="7141272"/>
            <a:ext cx="8652294" cy="806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</a:pPr>
            <a:endParaRPr lang="sl-SI" sz="1050" kern="1400" dirty="0" smtClean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ctr">
              <a:lnSpc>
                <a:spcPct val="119000"/>
              </a:lnSpc>
            </a:pPr>
            <a:r>
              <a:rPr lang="sl-SI" kern="14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sl-SI" sz="1050" kern="1400" dirty="0" smtClean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sl-SI" sz="1050" kern="14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sl-SI" sz="105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3289300" y="215900"/>
            <a:ext cx="5562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Komisija, ki je ocenjevala stojnice po naslednjih kriterijih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4978400" y="584200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>
                <a:latin typeface="Calibri" panose="020F0502020204030204" pitchFamily="34" charset="0"/>
              </a:rPr>
              <a:t>• 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izgled stojnice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965700" y="940832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>
                <a:latin typeface="Calibri" panose="020F0502020204030204" pitchFamily="34" charset="0"/>
              </a:rPr>
              <a:t>• 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dokumentacija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279900" y="1310164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sl-SI" dirty="0">
                <a:latin typeface="Calibri" panose="020F0502020204030204" pitchFamily="34" charset="0"/>
              </a:rPr>
              <a:t>• 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prodajni proces in inovativnost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130550" y="1796994"/>
            <a:ext cx="5880100" cy="400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9000"/>
              </a:lnSpc>
            </a:pP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Odločila 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se je za naslednji vrstni red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sl-SI" dirty="0"/>
          </a:p>
        </p:txBody>
      </p:sp>
      <p:grpSp>
        <p:nvGrpSpPr>
          <p:cNvPr id="19" name="Skupina 18"/>
          <p:cNvGrpSpPr/>
          <p:nvPr/>
        </p:nvGrpSpPr>
        <p:grpSpPr>
          <a:xfrm>
            <a:off x="3232150" y="2771528"/>
            <a:ext cx="5391150" cy="1781175"/>
            <a:chOff x="3232150" y="2771528"/>
            <a:chExt cx="5391150" cy="1781175"/>
          </a:xfrm>
        </p:grpSpPr>
        <p:pic>
          <p:nvPicPr>
            <p:cNvPr id="8" name="Slika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2150" y="2771528"/>
              <a:ext cx="5391150" cy="1781175"/>
            </a:xfrm>
            <a:prstGeom prst="rect">
              <a:avLst/>
            </a:prstGeom>
          </p:spPr>
        </p:pic>
        <p:sp>
          <p:nvSpPr>
            <p:cNvPr id="9" name="PoljeZBesedilom 8"/>
            <p:cNvSpPr txBox="1"/>
            <p:nvPr/>
          </p:nvSpPr>
          <p:spPr>
            <a:xfrm>
              <a:off x="5597525" y="2964703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000" b="1" dirty="0" smtClean="0"/>
                <a:t>1</a:t>
              </a:r>
              <a:endParaRPr lang="sl-SI" sz="2000" b="1" dirty="0"/>
            </a:p>
          </p:txBody>
        </p:sp>
        <p:sp>
          <p:nvSpPr>
            <p:cNvPr id="10" name="PoljeZBesedilom 9"/>
            <p:cNvSpPr txBox="1"/>
            <p:nvPr/>
          </p:nvSpPr>
          <p:spPr>
            <a:xfrm>
              <a:off x="4632325" y="3314013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000" b="1" dirty="0" smtClean="0"/>
                <a:t>2</a:t>
              </a:r>
              <a:endParaRPr lang="sl-SI" sz="2000" b="1" dirty="0"/>
            </a:p>
          </p:txBody>
        </p:sp>
        <p:sp>
          <p:nvSpPr>
            <p:cNvPr id="11" name="PoljeZBesedilom 10"/>
            <p:cNvSpPr txBox="1"/>
            <p:nvPr/>
          </p:nvSpPr>
          <p:spPr>
            <a:xfrm>
              <a:off x="6605587" y="3552168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000" b="1" dirty="0" smtClean="0"/>
                <a:t>3</a:t>
              </a:r>
              <a:endParaRPr lang="sl-SI" sz="2000" b="1" dirty="0"/>
            </a:p>
          </p:txBody>
        </p:sp>
        <p:sp>
          <p:nvSpPr>
            <p:cNvPr id="12" name="PoljeZBesedilom 11"/>
            <p:cNvSpPr txBox="1"/>
            <p:nvPr/>
          </p:nvSpPr>
          <p:spPr>
            <a:xfrm>
              <a:off x="7577347" y="3891923"/>
              <a:ext cx="35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000" b="1" dirty="0"/>
                <a:t>4</a:t>
              </a:r>
            </a:p>
          </p:txBody>
        </p:sp>
      </p:grpSp>
      <p:sp>
        <p:nvSpPr>
          <p:cNvPr id="13" name="PoljeZBesedilom 12"/>
          <p:cNvSpPr txBox="1"/>
          <p:nvPr/>
        </p:nvSpPr>
        <p:spPr>
          <a:xfrm>
            <a:off x="3449320" y="2870629"/>
            <a:ext cx="175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UP Tiskra, d.o.o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4" name="PoljeZBesedilom 13"/>
          <p:cNvSpPr txBox="1"/>
          <p:nvPr/>
        </p:nvSpPr>
        <p:spPr>
          <a:xfrm>
            <a:off x="4693285" y="2387469"/>
            <a:ext cx="223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UP </a:t>
            </a:r>
            <a:r>
              <a:rPr lang="sl-SI" kern="1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Head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sl-SI" kern="1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lover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d.o.o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5" name="PoljeZBesedilom 14"/>
          <p:cNvSpPr txBox="1"/>
          <p:nvPr/>
        </p:nvSpPr>
        <p:spPr>
          <a:xfrm>
            <a:off x="6372225" y="3105523"/>
            <a:ext cx="231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UP </a:t>
            </a:r>
            <a:r>
              <a:rPr lang="sl-SI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Tele.mob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, d.o.o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7404100" y="3478032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UP Princeska in princ, d.o.o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2222500" y="4625335"/>
            <a:ext cx="906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Za slike iz 14. sejma učnih podjetij ŠC Kranj kliknite na povezavo: </a:t>
            </a:r>
            <a:r>
              <a:rPr lang="sl-SI" u="sng" kern="1400" dirty="0">
                <a:solidFill>
                  <a:srgbClr val="085296"/>
                </a:solidFill>
                <a:latin typeface="Calibri" panose="020F0502020204030204" pitchFamily="34" charset="0"/>
                <a:hlinkClick r:id="rId3"/>
              </a:rPr>
              <a:t>https://goo.gl/yxishp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4300220" y="5043388"/>
            <a:ext cx="4187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Zapisal: Janez </a:t>
            </a:r>
            <a:r>
              <a:rPr lang="sl-SI" kern="1400" dirty="0" err="1">
                <a:solidFill>
                  <a:srgbClr val="000000"/>
                </a:solidFill>
                <a:latin typeface="Calibri" panose="020F0502020204030204" pitchFamily="34" charset="0"/>
              </a:rPr>
              <a:t>Černilec</a:t>
            </a:r>
            <a:r>
              <a:rPr lang="sl-SI" kern="1400" dirty="0">
                <a:solidFill>
                  <a:srgbClr val="000000"/>
                </a:solidFill>
                <a:latin typeface="Calibri" panose="020F0502020204030204" pitchFamily="34" charset="0"/>
              </a:rPr>
              <a:t>, dipl. univ. ekon</a:t>
            </a:r>
            <a:r>
              <a:rPr lang="sl-SI" kern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sl-SI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4300219" y="5496164"/>
            <a:ext cx="4187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kern="1400" dirty="0">
                <a:solidFill>
                  <a:schemeClr val="bg1"/>
                </a:solidFill>
                <a:latin typeface="Calibri" panose="020F0502020204030204" pitchFamily="34" charset="0"/>
              </a:rPr>
              <a:t>Zapisal: Janez </a:t>
            </a:r>
            <a:r>
              <a:rPr lang="sl-SI" kern="1400" dirty="0" err="1">
                <a:solidFill>
                  <a:schemeClr val="bg1"/>
                </a:solidFill>
                <a:latin typeface="Calibri" panose="020F0502020204030204" pitchFamily="34" charset="0"/>
              </a:rPr>
              <a:t>Černilec</a:t>
            </a:r>
            <a:r>
              <a:rPr lang="sl-SI" kern="1400" dirty="0">
                <a:solidFill>
                  <a:schemeClr val="bg1"/>
                </a:solidFill>
                <a:latin typeface="Calibri" panose="020F0502020204030204" pitchFamily="34" charset="0"/>
              </a:rPr>
              <a:t>, dipl. univ. ekon</a:t>
            </a:r>
            <a:r>
              <a:rPr lang="sl-SI" kern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85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681</Words>
  <Application>Microsoft Office PowerPoint</Application>
  <PresentationFormat>Širokozaslonsko</PresentationFormat>
  <Paragraphs>98</Paragraphs>
  <Slides>10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66</cp:revision>
  <dcterms:created xsi:type="dcterms:W3CDTF">2016-03-27T07:19:41Z</dcterms:created>
  <dcterms:modified xsi:type="dcterms:W3CDTF">2016-03-31T16:56:57Z</dcterms:modified>
</cp:coreProperties>
</file>