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57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9" r:id="rId14"/>
    <p:sldId id="267" r:id="rId15"/>
    <p:sldId id="270" r:id="rId16"/>
    <p:sldId id="271" r:id="rId17"/>
    <p:sldId id="272" r:id="rId18"/>
    <p:sldId id="274" r:id="rId19"/>
    <p:sldId id="273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0DC66A3-5D85-4F33-900E-A6B70496CF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4A087251-162B-4B6E-A788-F3406AAE14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4B2FFB8-66E5-4AAB-ADC3-8C665E09F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BAB30-6282-4BCF-BD60-A0E0CB16B310}" type="datetimeFigureOut">
              <a:rPr lang="sl-SI" smtClean="0"/>
              <a:t>24. 05. 2022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B29D1FD5-0111-43F8-866A-9B81E6EB0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D839E58F-5B4C-43D8-9776-1E4F643B6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733F2-F195-47B6-AE1E-05299035424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61608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24F2419-F7BE-418D-AAE7-F9CECE407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4B3D9003-11FD-481C-80FC-C095C6415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93E0F9EA-C65F-4C9B-A391-5A2AC45B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BAB30-6282-4BCF-BD60-A0E0CB16B310}" type="datetimeFigureOut">
              <a:rPr lang="sl-SI" smtClean="0"/>
              <a:t>24. 05. 2022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E06B698-8460-4782-BAD0-33CFF5106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61BBA3F3-AD68-4107-804E-F42C30396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733F2-F195-47B6-AE1E-05299035424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47208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C3BF95D-E42E-44AA-B7B5-3B4ABD54F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C4359CE4-B34D-434D-9447-3834CEA09A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FC143B9B-28D8-4C2C-8979-2AD9AB35A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BAB30-6282-4BCF-BD60-A0E0CB16B310}" type="datetimeFigureOut">
              <a:rPr lang="sl-SI" smtClean="0"/>
              <a:t>24. 05. 2022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4E6FE78A-6C6D-4138-9BE1-DE0C7CE95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198FBF99-48AB-4CD1-8ACA-A5144722B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733F2-F195-47B6-AE1E-05299035424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40908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5BB98A1-F659-4114-8634-0CFF89D8B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FDE8123-92A4-4B02-8B73-9E8BE3EF4C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4A5EFCC9-C18B-4724-A511-EB884C174C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4C05CC4D-7E2A-4680-B494-F2A075D2C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BAB30-6282-4BCF-BD60-A0E0CB16B310}" type="datetimeFigureOut">
              <a:rPr lang="sl-SI" smtClean="0"/>
              <a:t>24. 05. 2022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C153094C-7CD9-43F3-91AF-1F46595B1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F4286D1F-41B2-4976-AFE3-E2948EA47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733F2-F195-47B6-AE1E-05299035424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16498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1C7A5E7-C18B-40E6-A871-1B2E1CBC6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DFBCF476-D4CA-4449-9C91-34F1E8E51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B6A9699B-B66F-4A9F-9FFD-2E12F5DAA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98683186-C958-46E2-AAC2-E928A34BAC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305718AD-CD37-42FB-B233-AA24505C53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D10480A2-7A9A-4EAA-82DF-5104DFDB7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BAB30-6282-4BCF-BD60-A0E0CB16B310}" type="datetimeFigureOut">
              <a:rPr lang="sl-SI" smtClean="0"/>
              <a:t>24. 05. 2022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0AA5E89E-F909-4144-BB44-96DA50ED7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21139927-7544-4E57-9A47-BA2075C15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733F2-F195-47B6-AE1E-05299035424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62495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642189F-38A1-40B7-B214-8863A1B28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D88AC837-E650-4CC2-A1A9-7F498A279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BAB30-6282-4BCF-BD60-A0E0CB16B310}" type="datetimeFigureOut">
              <a:rPr lang="sl-SI" smtClean="0"/>
              <a:t>24. 05. 2022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45D493A8-8D68-419A-95F6-F74936334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5B3FB4F9-338C-41E9-B968-30ECD1122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733F2-F195-47B6-AE1E-05299035424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99403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69071C8B-5E9E-4A7B-8507-27215E927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BAB30-6282-4BCF-BD60-A0E0CB16B310}" type="datetimeFigureOut">
              <a:rPr lang="sl-SI" smtClean="0"/>
              <a:t>24. 05. 2022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071B7F33-0AC0-4C64-B192-4897EA34D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C8C0B788-EDC1-4C19-88B9-CA7780EAF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733F2-F195-47B6-AE1E-05299035424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84648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CD950DB-B83B-430A-B8EF-6BC23D2DF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4A78348-FEEB-4EB1-9815-B15BF8D4D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D1A0EB5F-48ED-4810-B814-B500C6FD53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74C4FA1B-EA56-4DBA-824F-6C71C6722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BAB30-6282-4BCF-BD60-A0E0CB16B310}" type="datetimeFigureOut">
              <a:rPr lang="sl-SI" smtClean="0"/>
              <a:t>24. 05. 2022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35C20F89-0BC9-4156-A904-A6B95DA1D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5B3A45C5-900A-40AC-91FD-326A85824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733F2-F195-47B6-AE1E-05299035424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60523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4BD9AEC-29F6-4CE2-92D3-81A64A890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28A9E733-4373-4E1A-A86E-3CBC81F784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81908FD8-E39D-413B-A228-7211B5F623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E5F281FC-D136-411E-8DCB-D20C9DF4B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BAB30-6282-4BCF-BD60-A0E0CB16B310}" type="datetimeFigureOut">
              <a:rPr lang="sl-SI" smtClean="0"/>
              <a:t>24. 05. 2022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16FAEB49-5A2C-40E5-881D-9A9545C06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0DBD511E-FA0C-49F9-9D07-CA6758C08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733F2-F195-47B6-AE1E-05299035424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08523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B7F6EC3-A0BD-4EA3-8CA0-DAEBA39F4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6C5C6659-EA26-4580-883D-B1486DEB40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46765174-3E05-486E-B6BB-1CF35645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BAB30-6282-4BCF-BD60-A0E0CB16B310}" type="datetimeFigureOut">
              <a:rPr lang="sl-SI" smtClean="0"/>
              <a:t>24. 05. 2022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3367A21-29D8-4F8F-B1C6-483197982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BBECB316-4768-4C96-84A9-2530041EE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733F2-F195-47B6-AE1E-05299035424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71727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19D5F6E3-DE76-4BEC-AC55-F5311839F2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C2F7602B-49F1-4D0E-A83C-EB8A6F8FA9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95734013-783E-45AC-999F-7A42AD34D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BAB30-6282-4BCF-BD60-A0E0CB16B310}" type="datetimeFigureOut">
              <a:rPr lang="sl-SI" smtClean="0"/>
              <a:t>24. 05. 2022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F28EB2B-5667-4959-9188-485F31A1C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47CF5DCC-DB08-4CA0-9727-6596F7461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733F2-F195-47B6-AE1E-05299035424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82393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E5F34C1A-91BB-41C1-AEAA-8AA51D26B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6B9601FE-FEBA-4CBF-B10A-FACEC861D7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81186C82-67E9-41A3-A229-27220F6312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BAB30-6282-4BCF-BD60-A0E0CB16B310}" type="datetimeFigureOut">
              <a:rPr lang="sl-SI" smtClean="0"/>
              <a:t>24. 05. 2022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1FBA02E6-2173-4BF8-A334-0E27E33851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45B82B37-9DC2-442F-B1F7-E6F5DD35AF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733F2-F195-47B6-AE1E-05299035424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53237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hyperlink" Target="https://slovenia-outdoor.com/map-detail/?id=37421378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2.png"/><Relationship Id="rId4" Type="http://schemas.openxmlformats.org/officeDocument/2006/relationships/hyperlink" Target="https://eupoti.com/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9.png"/><Relationship Id="rId7" Type="http://schemas.openxmlformats.org/officeDocument/2006/relationships/hyperlink" Target="https://eupoti.com/" TargetMode="External"/><Relationship Id="rId2" Type="http://schemas.openxmlformats.org/officeDocument/2006/relationships/hyperlink" Target="https://slovenia-outdoor.com/map-detail/?id=37421378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eupoti.com/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www.hribi.net/profil.asp?id=7406&amp;sporocila=1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www.hribi.net/trenutne_razmere/slo/uporaba_rocnih_naprav_za_orientacijo_v_prostoru_npr_garmin_oregona_650/10001/9094/1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sl.wikipedia.org/wiki/Slovenska_pisateljska_pot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>
            <a:extLst>
              <a:ext uri="{FF2B5EF4-FFF2-40B4-BE49-F238E27FC236}">
                <a16:creationId xmlns:a16="http://schemas.microsoft.com/office/drawing/2014/main" id="{10D7FBCB-4FEE-4B51-B9F0-7CB80DBB1314}"/>
              </a:ext>
            </a:extLst>
          </p:cNvPr>
          <p:cNvSpPr txBox="1"/>
          <p:nvPr/>
        </p:nvSpPr>
        <p:spPr>
          <a:xfrm>
            <a:off x="272716" y="368968"/>
            <a:ext cx="10764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KAKŠNE VHODNE POVEZAVE POTREBUJETE ZA BOLJŠE REZULTATE V OFF-SITE SEO OD SVOJE KONKURENCE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CC4D98D8-4D7D-4D94-9F2A-8C2D5D2BB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716" y="837146"/>
            <a:ext cx="5705182" cy="5422232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3E847F64-490F-4397-8A14-96FF01535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6816" y="876586"/>
            <a:ext cx="5400299" cy="3019736"/>
          </a:xfrm>
          <a:prstGeom prst="rect">
            <a:avLst/>
          </a:prstGeom>
        </p:spPr>
      </p:pic>
      <p:cxnSp>
        <p:nvCxnSpPr>
          <p:cNvPr id="9" name="Raven puščični povezovalnik 8">
            <a:extLst>
              <a:ext uri="{FF2B5EF4-FFF2-40B4-BE49-F238E27FC236}">
                <a16:creationId xmlns:a16="http://schemas.microsoft.com/office/drawing/2014/main" id="{2416F236-619A-40D9-ABB6-3105ED23DAFC}"/>
              </a:ext>
            </a:extLst>
          </p:cNvPr>
          <p:cNvCxnSpPr>
            <a:cxnSpLocks/>
          </p:cNvCxnSpPr>
          <p:nvPr/>
        </p:nvCxnSpPr>
        <p:spPr>
          <a:xfrm flipV="1">
            <a:off x="4283242" y="2532545"/>
            <a:ext cx="3673184" cy="203143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Slika 9">
            <a:extLst>
              <a:ext uri="{FF2B5EF4-FFF2-40B4-BE49-F238E27FC236}">
                <a16:creationId xmlns:a16="http://schemas.microsoft.com/office/drawing/2014/main" id="{52436A09-B515-4B9E-9E51-279CD4BFF6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6426" y="4034608"/>
            <a:ext cx="2461078" cy="2526812"/>
          </a:xfrm>
          <a:prstGeom prst="rect">
            <a:avLst/>
          </a:prstGeom>
        </p:spPr>
      </p:pic>
      <p:cxnSp>
        <p:nvCxnSpPr>
          <p:cNvPr id="11" name="Raven puščični povezovalnik 10">
            <a:extLst>
              <a:ext uri="{FF2B5EF4-FFF2-40B4-BE49-F238E27FC236}">
                <a16:creationId xmlns:a16="http://schemas.microsoft.com/office/drawing/2014/main" id="{27AAAD8B-6FAE-498D-B262-EDC0EA1D418D}"/>
              </a:ext>
            </a:extLst>
          </p:cNvPr>
          <p:cNvCxnSpPr>
            <a:cxnSpLocks/>
          </p:cNvCxnSpPr>
          <p:nvPr/>
        </p:nvCxnSpPr>
        <p:spPr>
          <a:xfrm flipH="1" flipV="1">
            <a:off x="4283242" y="4702265"/>
            <a:ext cx="3673184" cy="161641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oljeZBesedilom 13">
            <a:extLst>
              <a:ext uri="{FF2B5EF4-FFF2-40B4-BE49-F238E27FC236}">
                <a16:creationId xmlns:a16="http://schemas.microsoft.com/office/drawing/2014/main" id="{9466EA3B-2855-4A49-9386-C2D834EAF221}"/>
              </a:ext>
            </a:extLst>
          </p:cNvPr>
          <p:cNvSpPr txBox="1"/>
          <p:nvPr/>
        </p:nvSpPr>
        <p:spPr>
          <a:xfrm>
            <a:off x="5921332" y="2532545"/>
            <a:ext cx="1130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vhodna povezava</a:t>
            </a:r>
          </a:p>
        </p:txBody>
      </p:sp>
      <p:sp>
        <p:nvSpPr>
          <p:cNvPr id="16" name="PoljeZBesedilom 15">
            <a:extLst>
              <a:ext uri="{FF2B5EF4-FFF2-40B4-BE49-F238E27FC236}">
                <a16:creationId xmlns:a16="http://schemas.microsoft.com/office/drawing/2014/main" id="{04E4965F-C8D6-4F12-96C3-92C20A1E6171}"/>
              </a:ext>
            </a:extLst>
          </p:cNvPr>
          <p:cNvSpPr txBox="1"/>
          <p:nvPr/>
        </p:nvSpPr>
        <p:spPr>
          <a:xfrm>
            <a:off x="6579058" y="4956368"/>
            <a:ext cx="1130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izhodna povezava</a:t>
            </a:r>
          </a:p>
        </p:txBody>
      </p:sp>
    </p:spTree>
    <p:extLst>
      <p:ext uri="{BB962C8B-B14F-4D97-AF65-F5344CB8AC3E}">
        <p14:creationId xmlns:p14="http://schemas.microsoft.com/office/powerpoint/2010/main" val="1966723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7">
            <a:extLst>
              <a:ext uri="{FF2B5EF4-FFF2-40B4-BE49-F238E27FC236}">
                <a16:creationId xmlns:a16="http://schemas.microsoft.com/office/drawing/2014/main" id="{2DB0BF20-4CAF-4771-AF3F-6A5637F8F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95" y="3636488"/>
            <a:ext cx="6152147" cy="1953525"/>
          </a:xfrm>
          <a:prstGeom prst="rect">
            <a:avLst/>
          </a:prstGeom>
        </p:spPr>
      </p:pic>
      <p:sp>
        <p:nvSpPr>
          <p:cNvPr id="5" name="PoljeZBesedilom 4">
            <a:extLst>
              <a:ext uri="{FF2B5EF4-FFF2-40B4-BE49-F238E27FC236}">
                <a16:creationId xmlns:a16="http://schemas.microsoft.com/office/drawing/2014/main" id="{10D7FBCB-4FEE-4B51-B9F0-7CB80DBB1314}"/>
              </a:ext>
            </a:extLst>
          </p:cNvPr>
          <p:cNvSpPr txBox="1"/>
          <p:nvPr/>
        </p:nvSpPr>
        <p:spPr>
          <a:xfrm>
            <a:off x="272716" y="368968"/>
            <a:ext cx="10764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KAKŠNE VHODNE POVEZAVE POTREBUJETE ZA BOLJŠE REZULTATE V OFF-SITE SEO OD SVOJE KONKURENCE</a:t>
            </a:r>
          </a:p>
        </p:txBody>
      </p:sp>
      <p:cxnSp>
        <p:nvCxnSpPr>
          <p:cNvPr id="9" name="Raven puščični povezovalnik 8">
            <a:extLst>
              <a:ext uri="{FF2B5EF4-FFF2-40B4-BE49-F238E27FC236}">
                <a16:creationId xmlns:a16="http://schemas.microsoft.com/office/drawing/2014/main" id="{2416F236-619A-40D9-ABB6-3105ED23DAFC}"/>
              </a:ext>
            </a:extLst>
          </p:cNvPr>
          <p:cNvCxnSpPr>
            <a:cxnSpLocks/>
          </p:cNvCxnSpPr>
          <p:nvPr/>
        </p:nvCxnSpPr>
        <p:spPr>
          <a:xfrm flipV="1">
            <a:off x="4897081" y="4211053"/>
            <a:ext cx="3059345" cy="109788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oljeZBesedilom 13">
            <a:extLst>
              <a:ext uri="{FF2B5EF4-FFF2-40B4-BE49-F238E27FC236}">
                <a16:creationId xmlns:a16="http://schemas.microsoft.com/office/drawing/2014/main" id="{9466EA3B-2855-4A49-9386-C2D834EAF221}"/>
              </a:ext>
            </a:extLst>
          </p:cNvPr>
          <p:cNvSpPr txBox="1"/>
          <p:nvPr/>
        </p:nvSpPr>
        <p:spPr>
          <a:xfrm>
            <a:off x="5758887" y="3991793"/>
            <a:ext cx="1130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vhodna povezava</a:t>
            </a:r>
          </a:p>
        </p:txBody>
      </p:sp>
      <p:pic>
        <p:nvPicPr>
          <p:cNvPr id="13" name="Slika 12">
            <a:extLst>
              <a:ext uri="{FF2B5EF4-FFF2-40B4-BE49-F238E27FC236}">
                <a16:creationId xmlns:a16="http://schemas.microsoft.com/office/drawing/2014/main" id="{5CA5308D-65C3-4F7B-825B-C5DBE70B64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6426" y="957560"/>
            <a:ext cx="4396111" cy="5162503"/>
          </a:xfrm>
          <a:prstGeom prst="rect">
            <a:avLst/>
          </a:prstGeom>
        </p:spPr>
      </p:pic>
      <p:pic>
        <p:nvPicPr>
          <p:cNvPr id="21" name="Slika 20">
            <a:extLst>
              <a:ext uri="{FF2B5EF4-FFF2-40B4-BE49-F238E27FC236}">
                <a16:creationId xmlns:a16="http://schemas.microsoft.com/office/drawing/2014/main" id="{33303DA1-2C3C-4694-9B5E-66AE5066F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95" y="1664439"/>
            <a:ext cx="6152147" cy="197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796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B5519CA4-DB39-4C52-87EC-87E5809E10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5527"/>
            <a:ext cx="12192000" cy="306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539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DDF1AE2B-1936-468C-886E-E688927A5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87285"/>
            <a:ext cx="12192000" cy="348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146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ka 14">
            <a:extLst>
              <a:ext uri="{FF2B5EF4-FFF2-40B4-BE49-F238E27FC236}">
                <a16:creationId xmlns:a16="http://schemas.microsoft.com/office/drawing/2014/main" id="{D45DD62F-0561-4599-B558-90D623F6E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574" y="1922160"/>
            <a:ext cx="4289508" cy="1460333"/>
          </a:xfrm>
          <a:prstGeom prst="rect">
            <a:avLst/>
          </a:prstGeom>
        </p:spPr>
      </p:pic>
      <p:pic>
        <p:nvPicPr>
          <p:cNvPr id="16" name="Slika 15">
            <a:extLst>
              <a:ext uri="{FF2B5EF4-FFF2-40B4-BE49-F238E27FC236}">
                <a16:creationId xmlns:a16="http://schemas.microsoft.com/office/drawing/2014/main" id="{FB863274-B904-4512-9849-A19B7BDEFF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75" y="3382493"/>
            <a:ext cx="4289508" cy="1023185"/>
          </a:xfrm>
          <a:prstGeom prst="rect">
            <a:avLst/>
          </a:prstGeom>
        </p:spPr>
      </p:pic>
      <p:sp>
        <p:nvSpPr>
          <p:cNvPr id="4" name="PoljeZBesedilom 3">
            <a:extLst>
              <a:ext uri="{FF2B5EF4-FFF2-40B4-BE49-F238E27FC236}">
                <a16:creationId xmlns:a16="http://schemas.microsoft.com/office/drawing/2014/main" id="{81D90C7C-13F4-4777-822F-F83CAC300EF7}"/>
              </a:ext>
            </a:extLst>
          </p:cNvPr>
          <p:cNvSpPr txBox="1"/>
          <p:nvPr/>
        </p:nvSpPr>
        <p:spPr>
          <a:xfrm>
            <a:off x="272716" y="826168"/>
            <a:ext cx="11333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sl-SI" dirty="0"/>
              <a:t>ŠTEVILO (KAKOVOSTNIH) ZUNANJIH POVEZAV ŠTEJE</a:t>
            </a:r>
          </a:p>
          <a:p>
            <a:pPr marL="342900" indent="-342900">
              <a:buAutoNum type="arabicPeriod"/>
            </a:pPr>
            <a:r>
              <a:rPr lang="sl-SI" dirty="0"/>
              <a:t>ZUNANJA POVEZAVA Z VSTOPNE STRANI JE VEČ VREDNA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10D7FBCB-4FEE-4B51-B9F0-7CB80DBB1314}"/>
              </a:ext>
            </a:extLst>
          </p:cNvPr>
          <p:cNvSpPr txBox="1"/>
          <p:nvPr/>
        </p:nvSpPr>
        <p:spPr>
          <a:xfrm>
            <a:off x="272716" y="368968"/>
            <a:ext cx="10764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KAKŠNE VHODNE POVEZAVE POTREBUJETE ZA BOLJŠE REZULTATE V OFF-SITE SEO OD SVOJE KONKURENCE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D25E910D-E2F6-43FF-81AB-D8B02489A0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879" y="1685389"/>
            <a:ext cx="4204953" cy="2351323"/>
          </a:xfrm>
          <a:prstGeom prst="rect">
            <a:avLst/>
          </a:prstGeom>
        </p:spPr>
      </p:pic>
      <p:cxnSp>
        <p:nvCxnSpPr>
          <p:cNvPr id="8" name="Raven puščični povezovalnik 7">
            <a:extLst>
              <a:ext uri="{FF2B5EF4-FFF2-40B4-BE49-F238E27FC236}">
                <a16:creationId xmlns:a16="http://schemas.microsoft.com/office/drawing/2014/main" id="{3DAB2996-0460-4E52-A2F0-971E5EFD5EDC}"/>
              </a:ext>
            </a:extLst>
          </p:cNvPr>
          <p:cNvCxnSpPr>
            <a:cxnSpLocks/>
          </p:cNvCxnSpPr>
          <p:nvPr/>
        </p:nvCxnSpPr>
        <p:spPr>
          <a:xfrm flipV="1">
            <a:off x="3352801" y="2851482"/>
            <a:ext cx="2895600" cy="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9" name="Slika 18">
            <a:extLst>
              <a:ext uri="{FF2B5EF4-FFF2-40B4-BE49-F238E27FC236}">
                <a16:creationId xmlns:a16="http://schemas.microsoft.com/office/drawing/2014/main" id="{C589FD5B-DFE1-48A6-BBE7-6AB8A874D40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4817"/>
          <a:stretch/>
        </p:blipFill>
        <p:spPr>
          <a:xfrm>
            <a:off x="353574" y="1482032"/>
            <a:ext cx="4289508" cy="459834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FF7BB960-34EB-45DE-9F55-D6DA1229A6C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897" t="67240" r="10600" b="1286"/>
          <a:stretch/>
        </p:blipFill>
        <p:spPr>
          <a:xfrm>
            <a:off x="1850539" y="4567722"/>
            <a:ext cx="8795724" cy="212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164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>
            <a:extLst>
              <a:ext uri="{FF2B5EF4-FFF2-40B4-BE49-F238E27FC236}">
                <a16:creationId xmlns:a16="http://schemas.microsoft.com/office/drawing/2014/main" id="{81D90C7C-13F4-4777-822F-F83CAC300EF7}"/>
              </a:ext>
            </a:extLst>
          </p:cNvPr>
          <p:cNvSpPr txBox="1"/>
          <p:nvPr/>
        </p:nvSpPr>
        <p:spPr>
          <a:xfrm>
            <a:off x="272716" y="826168"/>
            <a:ext cx="11333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3.    ZUNANJA POVEZAVA Z VRHA (POD)STRANI JE VEČ VREDNA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10D7FBCB-4FEE-4B51-B9F0-7CB80DBB1314}"/>
              </a:ext>
            </a:extLst>
          </p:cNvPr>
          <p:cNvSpPr txBox="1"/>
          <p:nvPr/>
        </p:nvSpPr>
        <p:spPr>
          <a:xfrm>
            <a:off x="272716" y="368968"/>
            <a:ext cx="10764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KAKŠNE VHODNE POVEZAVE POTREBUJETE ZA BOLJŠE REZULTATE V OFF-SITE SEO OD SVOJE KONKURENCE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911FF756-8E87-4A4E-95A2-23313E7B4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15" y="1606391"/>
            <a:ext cx="12192000" cy="306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30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ka 14">
            <a:extLst>
              <a:ext uri="{FF2B5EF4-FFF2-40B4-BE49-F238E27FC236}">
                <a16:creationId xmlns:a16="http://schemas.microsoft.com/office/drawing/2014/main" id="{08D8AC3A-3954-43B5-8DAC-302C4C101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716" y="1251292"/>
            <a:ext cx="5293648" cy="1104855"/>
          </a:xfrm>
          <a:prstGeom prst="rect">
            <a:avLst/>
          </a:prstGeom>
        </p:spPr>
      </p:pic>
      <p:sp>
        <p:nvSpPr>
          <p:cNvPr id="2" name="PoljeZBesedilom 1">
            <a:extLst>
              <a:ext uri="{FF2B5EF4-FFF2-40B4-BE49-F238E27FC236}">
                <a16:creationId xmlns:a16="http://schemas.microsoft.com/office/drawing/2014/main" id="{BCE02E35-459D-4BF5-88ED-CD9A053597FB}"/>
              </a:ext>
            </a:extLst>
          </p:cNvPr>
          <p:cNvSpPr txBox="1"/>
          <p:nvPr/>
        </p:nvSpPr>
        <p:spPr>
          <a:xfrm>
            <a:off x="269184" y="519334"/>
            <a:ext cx="11333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4.   POVEZAVA S STARE STRANI JE VEČ VREDNA</a:t>
            </a: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8AA2ACD5-8452-41FD-8C59-76BCB41C51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405"/>
          <a:stretch/>
        </p:blipFill>
        <p:spPr>
          <a:xfrm>
            <a:off x="269184" y="2356146"/>
            <a:ext cx="5317110" cy="2304086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1E502D0B-5BB0-462A-A66D-6BF3EC1A82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6816" y="1227838"/>
            <a:ext cx="4772143" cy="2668484"/>
          </a:xfrm>
          <a:prstGeom prst="rect">
            <a:avLst/>
          </a:prstGeom>
        </p:spPr>
      </p:pic>
      <p:cxnSp>
        <p:nvCxnSpPr>
          <p:cNvPr id="11" name="Raven puščični povezovalnik 10">
            <a:extLst>
              <a:ext uri="{FF2B5EF4-FFF2-40B4-BE49-F238E27FC236}">
                <a16:creationId xmlns:a16="http://schemas.microsoft.com/office/drawing/2014/main" id="{EF63FCBA-2AF6-453F-B15B-C6CE48E875E5}"/>
              </a:ext>
            </a:extLst>
          </p:cNvPr>
          <p:cNvCxnSpPr>
            <a:cxnSpLocks/>
          </p:cNvCxnSpPr>
          <p:nvPr/>
        </p:nvCxnSpPr>
        <p:spPr>
          <a:xfrm>
            <a:off x="3858126" y="3088105"/>
            <a:ext cx="360947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6025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8C9A318E-7D4E-4B89-B27B-5D260B8451CA}"/>
              </a:ext>
            </a:extLst>
          </p:cNvPr>
          <p:cNvSpPr txBox="1"/>
          <p:nvPr/>
        </p:nvSpPr>
        <p:spPr>
          <a:xfrm>
            <a:off x="272716" y="826168"/>
            <a:ext cx="11333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5.   DOLGO ČASA DELUJOČA ZUNANJA POVEZAVA JE VEČVREDNA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F18539EF-27E7-44F4-819A-93FA16E24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905" y="1387650"/>
            <a:ext cx="5293648" cy="1104855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0FAB4ADD-01EB-41C8-AC7A-8F1EE3A374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405"/>
          <a:stretch/>
        </p:blipFill>
        <p:spPr>
          <a:xfrm>
            <a:off x="341373" y="2492504"/>
            <a:ext cx="5317110" cy="2304086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2A993B12-C48C-401F-809D-8ADB063B25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005" y="1364196"/>
            <a:ext cx="4772143" cy="2668484"/>
          </a:xfrm>
          <a:prstGeom prst="rect">
            <a:avLst/>
          </a:prstGeom>
        </p:spPr>
      </p:pic>
      <p:cxnSp>
        <p:nvCxnSpPr>
          <p:cNvPr id="6" name="Raven puščični povezovalnik 5">
            <a:extLst>
              <a:ext uri="{FF2B5EF4-FFF2-40B4-BE49-F238E27FC236}">
                <a16:creationId xmlns:a16="http://schemas.microsoft.com/office/drawing/2014/main" id="{471960A2-A428-48F4-AB07-0DDDBAA82077}"/>
              </a:ext>
            </a:extLst>
          </p:cNvPr>
          <p:cNvCxnSpPr>
            <a:cxnSpLocks/>
          </p:cNvCxnSpPr>
          <p:nvPr/>
        </p:nvCxnSpPr>
        <p:spPr>
          <a:xfrm>
            <a:off x="3930315" y="3224463"/>
            <a:ext cx="360947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2998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3F340710-1A60-4284-BAED-97D6892DC350}"/>
              </a:ext>
            </a:extLst>
          </p:cNvPr>
          <p:cNvSpPr txBox="1"/>
          <p:nvPr/>
        </p:nvSpPr>
        <p:spPr>
          <a:xfrm>
            <a:off x="256674" y="553452"/>
            <a:ext cx="11333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6.   ZUNANJA POVEZAVA S SPLETNIH MEST S SORODNO VSEBINO JE (VELIKO) VEČ VREDNA </a:t>
            </a:r>
            <a:r>
              <a:rPr lang="sl-SI" dirty="0">
                <a:sym typeface="Wingdings" panose="05000000000000000000" pitchFamily="2" charset="2"/>
              </a:rPr>
              <a:t></a:t>
            </a:r>
            <a:endParaRPr lang="sl-SI" dirty="0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55D622E8-FED3-4F6B-B8B7-E7B750E06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905" y="1387650"/>
            <a:ext cx="5293648" cy="1104855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46D39148-555D-4949-BB35-E068A91E6C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405"/>
          <a:stretch/>
        </p:blipFill>
        <p:spPr>
          <a:xfrm>
            <a:off x="341373" y="2492504"/>
            <a:ext cx="5317110" cy="2304086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B38B1444-EFB7-44F3-8678-12ABAF400E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005" y="1364196"/>
            <a:ext cx="4772143" cy="2668484"/>
          </a:xfrm>
          <a:prstGeom prst="rect">
            <a:avLst/>
          </a:prstGeom>
        </p:spPr>
      </p:pic>
      <p:cxnSp>
        <p:nvCxnSpPr>
          <p:cNvPr id="6" name="Raven puščični povezovalnik 5">
            <a:extLst>
              <a:ext uri="{FF2B5EF4-FFF2-40B4-BE49-F238E27FC236}">
                <a16:creationId xmlns:a16="http://schemas.microsoft.com/office/drawing/2014/main" id="{4F4A07E1-8C42-4F01-B640-355D34926230}"/>
              </a:ext>
            </a:extLst>
          </p:cNvPr>
          <p:cNvCxnSpPr>
            <a:cxnSpLocks/>
          </p:cNvCxnSpPr>
          <p:nvPr/>
        </p:nvCxnSpPr>
        <p:spPr>
          <a:xfrm>
            <a:off x="3930315" y="3224463"/>
            <a:ext cx="360947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Slika 6">
            <a:extLst>
              <a:ext uri="{FF2B5EF4-FFF2-40B4-BE49-F238E27FC236}">
                <a16:creationId xmlns:a16="http://schemas.microsoft.com/office/drawing/2014/main" id="{35B2B81D-F752-408E-BFA1-47EAA67ECF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373" y="5065609"/>
            <a:ext cx="5609316" cy="148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132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7EF45DC4-AAD4-45B2-BB61-F0FD1840F244}"/>
              </a:ext>
            </a:extLst>
          </p:cNvPr>
          <p:cNvSpPr txBox="1"/>
          <p:nvPr/>
        </p:nvSpPr>
        <p:spPr>
          <a:xfrm>
            <a:off x="272716" y="826168"/>
            <a:ext cx="11333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7.   POVEZAVA TEKSTA S KLJUČNO BESEDO JE VEČVREDNO (ANCHOR TEKST)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B6C9F29A-3AB8-4A8D-8168-10887B6116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97" t="67240" r="10600" b="1286"/>
          <a:stretch/>
        </p:blipFill>
        <p:spPr>
          <a:xfrm>
            <a:off x="272716" y="1386354"/>
            <a:ext cx="11836632" cy="285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580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738AEB4E-C60B-44C4-8E75-1BBABF6F8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430" y="481271"/>
            <a:ext cx="5293648" cy="1104855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DDB063C0-D82A-4607-8A0D-30DD92347B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405"/>
          <a:stretch/>
        </p:blipFill>
        <p:spPr>
          <a:xfrm>
            <a:off x="541898" y="1586125"/>
            <a:ext cx="5317110" cy="2304086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2C021EDA-6299-47A0-94CB-23F1F39B41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9530" y="457817"/>
            <a:ext cx="4772143" cy="2668484"/>
          </a:xfrm>
          <a:prstGeom prst="rect">
            <a:avLst/>
          </a:prstGeom>
        </p:spPr>
      </p:pic>
      <p:cxnSp>
        <p:nvCxnSpPr>
          <p:cNvPr id="5" name="Raven puščični povezovalnik 4">
            <a:extLst>
              <a:ext uri="{FF2B5EF4-FFF2-40B4-BE49-F238E27FC236}">
                <a16:creationId xmlns:a16="http://schemas.microsoft.com/office/drawing/2014/main" id="{C22285CE-3ABF-4E5C-A634-8A97BC9CC50B}"/>
              </a:ext>
            </a:extLst>
          </p:cNvPr>
          <p:cNvCxnSpPr>
            <a:cxnSpLocks/>
          </p:cNvCxnSpPr>
          <p:nvPr/>
        </p:nvCxnSpPr>
        <p:spPr>
          <a:xfrm>
            <a:off x="4130840" y="2318084"/>
            <a:ext cx="360947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Slika 5">
            <a:extLst>
              <a:ext uri="{FF2B5EF4-FFF2-40B4-BE49-F238E27FC236}">
                <a16:creationId xmlns:a16="http://schemas.microsoft.com/office/drawing/2014/main" id="{44F69986-31FB-4FDF-AD52-0C133924C01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611" t="62924" r="21784" b="23976"/>
          <a:stretch/>
        </p:blipFill>
        <p:spPr>
          <a:xfrm>
            <a:off x="541898" y="4227095"/>
            <a:ext cx="5991726" cy="898358"/>
          </a:xfrm>
          <a:prstGeom prst="rect">
            <a:avLst/>
          </a:prstGeom>
        </p:spPr>
      </p:pic>
      <p:cxnSp>
        <p:nvCxnSpPr>
          <p:cNvPr id="7" name="Raven puščični povezovalnik 6">
            <a:extLst>
              <a:ext uri="{FF2B5EF4-FFF2-40B4-BE49-F238E27FC236}">
                <a16:creationId xmlns:a16="http://schemas.microsoft.com/office/drawing/2014/main" id="{EF70739B-F89C-4D91-8F2F-5007631E68DD}"/>
              </a:ext>
            </a:extLst>
          </p:cNvPr>
          <p:cNvCxnSpPr>
            <a:cxnSpLocks/>
          </p:cNvCxnSpPr>
          <p:nvPr/>
        </p:nvCxnSpPr>
        <p:spPr>
          <a:xfrm flipV="1">
            <a:off x="4449465" y="2863516"/>
            <a:ext cx="3443251" cy="154004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A1D37B58-BC81-493E-AC2D-479AC276CBEF}"/>
              </a:ext>
            </a:extLst>
          </p:cNvPr>
          <p:cNvSpPr txBox="1"/>
          <p:nvPr/>
        </p:nvSpPr>
        <p:spPr>
          <a:xfrm>
            <a:off x="541898" y="5309937"/>
            <a:ext cx="10069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10 %-25 % vseh povezav naj ima sidrno besedilo (</a:t>
            </a:r>
            <a:r>
              <a:rPr lang="sl-SI" dirty="0" err="1"/>
              <a:t>anchor</a:t>
            </a:r>
            <a:r>
              <a:rPr lang="sl-SI" dirty="0"/>
              <a:t> tekst) v obliki ključne besede</a:t>
            </a:r>
          </a:p>
          <a:p>
            <a:r>
              <a:rPr lang="sl-SI" dirty="0"/>
              <a:t>10 %-20% sidrno besedilo ime vašega podjetja ali znamko vašega podjetja </a:t>
            </a:r>
          </a:p>
        </p:txBody>
      </p:sp>
    </p:spTree>
    <p:extLst>
      <p:ext uri="{BB962C8B-B14F-4D97-AF65-F5344CB8AC3E}">
        <p14:creationId xmlns:p14="http://schemas.microsoft.com/office/powerpoint/2010/main" val="1785026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7EF45DC4-AAD4-45B2-BB61-F0FD1840F244}"/>
              </a:ext>
            </a:extLst>
          </p:cNvPr>
          <p:cNvSpPr txBox="1"/>
          <p:nvPr/>
        </p:nvSpPr>
        <p:spPr>
          <a:xfrm>
            <a:off x="200527" y="441158"/>
            <a:ext cx="11333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8.   BOLJE JE, DA SAMO VI DOBITE ZUNANJI LINK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CB7D9C2D-5322-4ED1-BDA8-523B4ED75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694" y="833600"/>
            <a:ext cx="7948864" cy="4539164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8AD29892-0EEF-4249-B79E-89460DD8B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2046" y="1998996"/>
            <a:ext cx="1385586" cy="487521"/>
          </a:xfrm>
          <a:prstGeom prst="rect">
            <a:avLst/>
          </a:prstGeom>
        </p:spPr>
      </p:pic>
      <p:cxnSp>
        <p:nvCxnSpPr>
          <p:cNvPr id="6" name="Raven puščični povezovalnik 5">
            <a:extLst>
              <a:ext uri="{FF2B5EF4-FFF2-40B4-BE49-F238E27FC236}">
                <a16:creationId xmlns:a16="http://schemas.microsoft.com/office/drawing/2014/main" id="{9C825B0B-5739-4D1C-962B-10F1917F9370}"/>
              </a:ext>
            </a:extLst>
          </p:cNvPr>
          <p:cNvCxnSpPr>
            <a:cxnSpLocks/>
          </p:cNvCxnSpPr>
          <p:nvPr/>
        </p:nvCxnSpPr>
        <p:spPr>
          <a:xfrm>
            <a:off x="8090247" y="2276224"/>
            <a:ext cx="1037711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Slika 8">
            <a:extLst>
              <a:ext uri="{FF2B5EF4-FFF2-40B4-BE49-F238E27FC236}">
                <a16:creationId xmlns:a16="http://schemas.microsoft.com/office/drawing/2014/main" id="{96B5F33C-65F8-4714-B922-6F65C312E7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678" y="5306600"/>
            <a:ext cx="5670634" cy="155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098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7EF45DC4-AAD4-45B2-BB61-F0FD1840F244}"/>
              </a:ext>
            </a:extLst>
          </p:cNvPr>
          <p:cNvSpPr txBox="1"/>
          <p:nvPr/>
        </p:nvSpPr>
        <p:spPr>
          <a:xfrm>
            <a:off x="280737" y="513347"/>
            <a:ext cx="11333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9.   IZMENJAVA POVEZAV (JAZ VAM – VI MENI – IZJEMA)</a:t>
            </a:r>
          </a:p>
        </p:txBody>
      </p:sp>
      <p:pic>
        <p:nvPicPr>
          <p:cNvPr id="3" name="Slika 2">
            <a:hlinkClick r:id="rId2"/>
            <a:extLst>
              <a:ext uri="{FF2B5EF4-FFF2-40B4-BE49-F238E27FC236}">
                <a16:creationId xmlns:a16="http://schemas.microsoft.com/office/drawing/2014/main" id="{92361FA7-CA65-4955-A705-1514FBE112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450" b="5458"/>
          <a:stretch/>
        </p:blipFill>
        <p:spPr>
          <a:xfrm>
            <a:off x="389821" y="1635930"/>
            <a:ext cx="5397017" cy="2903985"/>
          </a:xfrm>
          <a:prstGeom prst="rect">
            <a:avLst/>
          </a:prstGeom>
        </p:spPr>
      </p:pic>
      <p:pic>
        <p:nvPicPr>
          <p:cNvPr id="4" name="Slika 3">
            <a:hlinkClick r:id="rId4"/>
            <a:extLst>
              <a:ext uri="{FF2B5EF4-FFF2-40B4-BE49-F238E27FC236}">
                <a16:creationId xmlns:a16="http://schemas.microsoft.com/office/drawing/2014/main" id="{999DF96A-C616-4A6C-9232-6171775631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2341" y="1635930"/>
            <a:ext cx="4772143" cy="2668484"/>
          </a:xfrm>
          <a:prstGeom prst="rect">
            <a:avLst/>
          </a:prstGeom>
        </p:spPr>
      </p:pic>
      <p:cxnSp>
        <p:nvCxnSpPr>
          <p:cNvPr id="6" name="Raven puščični povezovalnik 5">
            <a:extLst>
              <a:ext uri="{FF2B5EF4-FFF2-40B4-BE49-F238E27FC236}">
                <a16:creationId xmlns:a16="http://schemas.microsoft.com/office/drawing/2014/main" id="{C083A54E-FA35-4724-8B43-4C4482D00289}"/>
              </a:ext>
            </a:extLst>
          </p:cNvPr>
          <p:cNvCxnSpPr/>
          <p:nvPr/>
        </p:nvCxnSpPr>
        <p:spPr>
          <a:xfrm>
            <a:off x="5947610" y="3007895"/>
            <a:ext cx="790074" cy="0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Slika 6">
            <a:extLst>
              <a:ext uri="{FF2B5EF4-FFF2-40B4-BE49-F238E27FC236}">
                <a16:creationId xmlns:a16="http://schemas.microsoft.com/office/drawing/2014/main" id="{4D116C08-DBB1-412C-AD89-1ADA1319C2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821" y="4788386"/>
            <a:ext cx="3870649" cy="1283552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E2E55B2B-4DF0-4800-A960-1E1216D8A7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4956199"/>
            <a:ext cx="5603459" cy="91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2528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7EF45DC4-AAD4-45B2-BB61-F0FD1840F244}"/>
              </a:ext>
            </a:extLst>
          </p:cNvPr>
          <p:cNvSpPr txBox="1"/>
          <p:nvPr/>
        </p:nvSpPr>
        <p:spPr>
          <a:xfrm>
            <a:off x="272716" y="826168"/>
            <a:ext cx="11333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10. BOLJE JE IMETI VEČ VHODNIH KOT IZHODNIH POVEZAV</a:t>
            </a:r>
          </a:p>
          <a:p>
            <a:pPr marL="342900" indent="-342900">
              <a:buFont typeface="+mj-lt"/>
              <a:buAutoNum type="arabicPeriod"/>
            </a:pPr>
            <a:r>
              <a:rPr lang="sl-SI" dirty="0"/>
              <a:t>ZUNANJE POVEZAVE MORATE PRIDOBIVATI NENEHNO</a:t>
            </a:r>
          </a:p>
        </p:txBody>
      </p:sp>
      <p:pic>
        <p:nvPicPr>
          <p:cNvPr id="3" name="Slika 2">
            <a:hlinkClick r:id="rId2"/>
            <a:extLst>
              <a:ext uri="{FF2B5EF4-FFF2-40B4-BE49-F238E27FC236}">
                <a16:creationId xmlns:a16="http://schemas.microsoft.com/office/drawing/2014/main" id="{19A47EDC-3592-42B4-8387-F0AA2198F7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450" b="5458"/>
          <a:stretch/>
        </p:blipFill>
        <p:spPr>
          <a:xfrm>
            <a:off x="385010" y="1615551"/>
            <a:ext cx="4078354" cy="2194449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67C5450E-2627-41F8-AA78-EF27DE6878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1088" y="1602031"/>
            <a:ext cx="3890211" cy="2221488"/>
          </a:xfrm>
          <a:prstGeom prst="rect">
            <a:avLst/>
          </a:prstGeom>
        </p:spPr>
      </p:pic>
      <p:grpSp>
        <p:nvGrpSpPr>
          <p:cNvPr id="7" name="Skupina 6">
            <a:extLst>
              <a:ext uri="{FF2B5EF4-FFF2-40B4-BE49-F238E27FC236}">
                <a16:creationId xmlns:a16="http://schemas.microsoft.com/office/drawing/2014/main" id="{32927835-61CB-40C0-84E3-B01ABE9EE7F0}"/>
              </a:ext>
            </a:extLst>
          </p:cNvPr>
          <p:cNvGrpSpPr/>
          <p:nvPr/>
        </p:nvGrpSpPr>
        <p:grpSpPr>
          <a:xfrm>
            <a:off x="8683139" y="1686904"/>
            <a:ext cx="2899242" cy="2051741"/>
            <a:chOff x="4335858" y="2622892"/>
            <a:chExt cx="5317110" cy="3408940"/>
          </a:xfrm>
        </p:grpSpPr>
        <p:pic>
          <p:nvPicPr>
            <p:cNvPr id="5" name="Slika 4">
              <a:extLst>
                <a:ext uri="{FF2B5EF4-FFF2-40B4-BE49-F238E27FC236}">
                  <a16:creationId xmlns:a16="http://schemas.microsoft.com/office/drawing/2014/main" id="{ECA637EA-0BC3-4C12-B260-CF5B481C9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39390" y="2622892"/>
              <a:ext cx="5293648" cy="1104855"/>
            </a:xfrm>
            <a:prstGeom prst="rect">
              <a:avLst/>
            </a:prstGeom>
          </p:spPr>
        </p:pic>
        <p:pic>
          <p:nvPicPr>
            <p:cNvPr id="6" name="Slika 5">
              <a:extLst>
                <a:ext uri="{FF2B5EF4-FFF2-40B4-BE49-F238E27FC236}">
                  <a16:creationId xmlns:a16="http://schemas.microsoft.com/office/drawing/2014/main" id="{3CC42535-EBFF-4F93-BF84-5BB53923E4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54405"/>
            <a:stretch/>
          </p:blipFill>
          <p:spPr>
            <a:xfrm>
              <a:off x="4335858" y="3727746"/>
              <a:ext cx="5317110" cy="2304086"/>
            </a:xfrm>
            <a:prstGeom prst="rect">
              <a:avLst/>
            </a:prstGeom>
          </p:spPr>
        </p:pic>
      </p:grpSp>
      <p:pic>
        <p:nvPicPr>
          <p:cNvPr id="8" name="Slika 7">
            <a:hlinkClick r:id="rId7"/>
            <a:extLst>
              <a:ext uri="{FF2B5EF4-FFF2-40B4-BE49-F238E27FC236}">
                <a16:creationId xmlns:a16="http://schemas.microsoft.com/office/drawing/2014/main" id="{76FCD654-B141-4543-A2A5-E50F2FBF0C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2973" y="4189516"/>
            <a:ext cx="4772143" cy="2668484"/>
          </a:xfrm>
          <a:prstGeom prst="rect">
            <a:avLst/>
          </a:prstGeom>
        </p:spPr>
      </p:pic>
      <p:cxnSp>
        <p:nvCxnSpPr>
          <p:cNvPr id="9" name="Raven puščični povezovalnik 8">
            <a:extLst>
              <a:ext uri="{FF2B5EF4-FFF2-40B4-BE49-F238E27FC236}">
                <a16:creationId xmlns:a16="http://schemas.microsoft.com/office/drawing/2014/main" id="{5B0CF76A-8DC5-48A0-8C44-F3415523A871}"/>
              </a:ext>
            </a:extLst>
          </p:cNvPr>
          <p:cNvCxnSpPr>
            <a:cxnSpLocks/>
          </p:cNvCxnSpPr>
          <p:nvPr/>
        </p:nvCxnSpPr>
        <p:spPr>
          <a:xfrm flipV="1">
            <a:off x="8045116" y="3856293"/>
            <a:ext cx="530353" cy="28693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Raven puščični povezovalnik 13">
            <a:extLst>
              <a:ext uri="{FF2B5EF4-FFF2-40B4-BE49-F238E27FC236}">
                <a16:creationId xmlns:a16="http://schemas.microsoft.com/office/drawing/2014/main" id="{9E6F14CD-0B0A-4854-BAE8-F939CFDE6EBE}"/>
              </a:ext>
            </a:extLst>
          </p:cNvPr>
          <p:cNvCxnSpPr>
            <a:cxnSpLocks/>
          </p:cNvCxnSpPr>
          <p:nvPr/>
        </p:nvCxnSpPr>
        <p:spPr>
          <a:xfrm flipH="1" flipV="1">
            <a:off x="2815389" y="3856293"/>
            <a:ext cx="360948" cy="25769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Raven puščični povezovalnik 15">
            <a:extLst>
              <a:ext uri="{FF2B5EF4-FFF2-40B4-BE49-F238E27FC236}">
                <a16:creationId xmlns:a16="http://schemas.microsoft.com/office/drawing/2014/main" id="{510E5EAB-35BA-451C-B264-C2E8A4F91CA8}"/>
              </a:ext>
            </a:extLst>
          </p:cNvPr>
          <p:cNvCxnSpPr>
            <a:cxnSpLocks/>
          </p:cNvCxnSpPr>
          <p:nvPr/>
        </p:nvCxnSpPr>
        <p:spPr>
          <a:xfrm flipV="1">
            <a:off x="5526505" y="3886142"/>
            <a:ext cx="0" cy="28125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PoljeZBesedilom 17">
            <a:extLst>
              <a:ext uri="{FF2B5EF4-FFF2-40B4-BE49-F238E27FC236}">
                <a16:creationId xmlns:a16="http://schemas.microsoft.com/office/drawing/2014/main" id="{4B023361-2717-40A4-8A79-C2F36F1C1513}"/>
              </a:ext>
            </a:extLst>
          </p:cNvPr>
          <p:cNvSpPr txBox="1"/>
          <p:nvPr/>
        </p:nvSpPr>
        <p:spPr>
          <a:xfrm>
            <a:off x="177427" y="6336632"/>
            <a:ext cx="2886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err="1"/>
              <a:t>Nofollow</a:t>
            </a:r>
            <a:r>
              <a:rPr lang="sl-SI" dirty="0"/>
              <a:t> </a:t>
            </a:r>
            <a:r>
              <a:rPr lang="sl-SI" dirty="0" err="1"/>
              <a:t>rel</a:t>
            </a:r>
            <a:r>
              <a:rPr lang="sl-SI" dirty="0"/>
              <a:t>= “</a:t>
            </a:r>
            <a:r>
              <a:rPr lang="sl-SI" dirty="0" err="1"/>
              <a:t>nofollow</a:t>
            </a:r>
            <a:r>
              <a:rPr lang="sl-SI" dirty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243645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7EF45DC4-AAD4-45B2-BB61-F0FD1840F244}"/>
              </a:ext>
            </a:extLst>
          </p:cNvPr>
          <p:cNvSpPr txBox="1"/>
          <p:nvPr/>
        </p:nvSpPr>
        <p:spPr>
          <a:xfrm>
            <a:off x="264695" y="521368"/>
            <a:ext cx="11333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11. ZUNANJE POVEZAVE MORATE PRIDOBIVATI NENEHNO</a:t>
            </a:r>
          </a:p>
        </p:txBody>
      </p:sp>
      <p:pic>
        <p:nvPicPr>
          <p:cNvPr id="3" name="Slika 2">
            <a:hlinkClick r:id="rId2"/>
            <a:extLst>
              <a:ext uri="{FF2B5EF4-FFF2-40B4-BE49-F238E27FC236}">
                <a16:creationId xmlns:a16="http://schemas.microsoft.com/office/drawing/2014/main" id="{BB4BEA12-072C-47E4-B7E3-51FE4E0B3F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970" y="1342770"/>
            <a:ext cx="4772143" cy="2668484"/>
          </a:xfrm>
          <a:prstGeom prst="rect">
            <a:avLst/>
          </a:prstGeom>
        </p:spPr>
      </p:pic>
      <p:sp>
        <p:nvSpPr>
          <p:cNvPr id="4" name="PoljeZBesedilom 3">
            <a:extLst>
              <a:ext uri="{FF2B5EF4-FFF2-40B4-BE49-F238E27FC236}">
                <a16:creationId xmlns:a16="http://schemas.microsoft.com/office/drawing/2014/main" id="{D7DF2F14-D146-4B3E-A15D-25D8C1BE69E6}"/>
              </a:ext>
            </a:extLst>
          </p:cNvPr>
          <p:cNvSpPr txBox="1"/>
          <p:nvPr/>
        </p:nvSpPr>
        <p:spPr>
          <a:xfrm>
            <a:off x="2996054" y="4515069"/>
            <a:ext cx="58710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konstantno povprečje mesečno pridobljenih povezav</a:t>
            </a:r>
          </a:p>
          <a:p>
            <a:r>
              <a:rPr lang="sl-SI" dirty="0"/>
              <a:t>Google ne sme opaziti, da se dogovarjate za zunanje povezave</a:t>
            </a:r>
          </a:p>
        </p:txBody>
      </p:sp>
    </p:spTree>
    <p:extLst>
      <p:ext uri="{BB962C8B-B14F-4D97-AF65-F5344CB8AC3E}">
        <p14:creationId xmlns:p14="http://schemas.microsoft.com/office/powerpoint/2010/main" val="85461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0A8BFDCC-3AE6-4CE3-BFE2-0517AACAED77}"/>
              </a:ext>
            </a:extLst>
          </p:cNvPr>
          <p:cNvSpPr txBox="1"/>
          <p:nvPr/>
        </p:nvSpPr>
        <p:spPr>
          <a:xfrm>
            <a:off x="553453" y="441158"/>
            <a:ext cx="9857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12. Svojo spletno stran vpišite le v največje spletne imenike </a:t>
            </a:r>
            <a:r>
              <a:rPr lang="sl-SI" dirty="0">
                <a:sym typeface="Wingdings" panose="05000000000000000000" pitchFamily="2" charset="2"/>
              </a:rPr>
              <a:t></a:t>
            </a:r>
            <a:endParaRPr lang="sl-SI" dirty="0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B8DBB445-3273-4324-A487-DC527BFBA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3" y="973659"/>
            <a:ext cx="3256547" cy="2885837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9437690A-6572-4D30-8D19-12CDA01751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4252" y="973659"/>
            <a:ext cx="4469353" cy="2948636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B93FCF16-6AEE-4F01-A142-97DAA02975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453" y="4022665"/>
            <a:ext cx="3639116" cy="2570640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F87BE2D1-7EFB-4269-9B15-B023CFF8FF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7781" y="4085464"/>
            <a:ext cx="2642173" cy="2719104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1F7EBB34-D445-4E3F-8C40-C27016C1B2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7857" y="3471646"/>
            <a:ext cx="3384097" cy="1439006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2A17692F-7DF5-4301-9A5B-47C4F5B725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2340" y="973659"/>
            <a:ext cx="3240784" cy="2322994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4DB444E6-44B0-4121-ADA6-EFB39D1077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33697" y="5049677"/>
            <a:ext cx="3158070" cy="150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8843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0A8BFDCC-3AE6-4CE3-BFE2-0517AACAED77}"/>
              </a:ext>
            </a:extLst>
          </p:cNvPr>
          <p:cNvSpPr txBox="1"/>
          <p:nvPr/>
        </p:nvSpPr>
        <p:spPr>
          <a:xfrm>
            <a:off x="553453" y="441158"/>
            <a:ext cx="9857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13. Komentiranje člankov</a:t>
            </a:r>
          </a:p>
        </p:txBody>
      </p:sp>
      <p:pic>
        <p:nvPicPr>
          <p:cNvPr id="10" name="Slika 9">
            <a:hlinkClick r:id="rId2"/>
            <a:extLst>
              <a:ext uri="{FF2B5EF4-FFF2-40B4-BE49-F238E27FC236}">
                <a16:creationId xmlns:a16="http://schemas.microsoft.com/office/drawing/2014/main" id="{47ED0843-F6AB-4BEF-895C-813866CB6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136" y="925898"/>
            <a:ext cx="5376098" cy="2916186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9672BF48-89A2-48EC-96B1-976AF9AEB7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453" y="4116085"/>
            <a:ext cx="10964779" cy="181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0536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/>
            <a:extLst>
              <a:ext uri="{FF2B5EF4-FFF2-40B4-BE49-F238E27FC236}">
                <a16:creationId xmlns:a16="http://schemas.microsoft.com/office/drawing/2014/main" id="{5EE9878B-912E-40B1-B961-90AF60589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768" y="88231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5567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0A8BFDCC-3AE6-4CE3-BFE2-0517AACAED77}"/>
              </a:ext>
            </a:extLst>
          </p:cNvPr>
          <p:cNvSpPr txBox="1"/>
          <p:nvPr/>
        </p:nvSpPr>
        <p:spPr>
          <a:xfrm>
            <a:off x="553453" y="441158"/>
            <a:ext cx="9857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14. </a:t>
            </a:r>
            <a:r>
              <a:rPr lang="sl-SI" dirty="0" err="1"/>
              <a:t>DoFollow</a:t>
            </a:r>
            <a:r>
              <a:rPr lang="sl-SI" dirty="0"/>
              <a:t> – </a:t>
            </a:r>
            <a:r>
              <a:rPr lang="sl-SI" dirty="0" err="1"/>
              <a:t>NoFollow</a:t>
            </a:r>
            <a:r>
              <a:rPr lang="sl-SI" dirty="0"/>
              <a:t> oznake na zunanjih linkih</a:t>
            </a:r>
          </a:p>
        </p:txBody>
      </p:sp>
      <p:pic>
        <p:nvPicPr>
          <p:cNvPr id="3" name="Slika 2">
            <a:hlinkClick r:id="rId2"/>
            <a:extLst>
              <a:ext uri="{FF2B5EF4-FFF2-40B4-BE49-F238E27FC236}">
                <a16:creationId xmlns:a16="http://schemas.microsoft.com/office/drawing/2014/main" id="{C5153257-F2F2-4CB6-8D96-DF259B128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672" y="2264366"/>
            <a:ext cx="7865266" cy="4216645"/>
          </a:xfrm>
          <a:prstGeom prst="rect">
            <a:avLst/>
          </a:prstGeom>
        </p:spPr>
      </p:pic>
      <p:cxnSp>
        <p:nvCxnSpPr>
          <p:cNvPr id="5" name="Raven povezovalnik 4">
            <a:extLst>
              <a:ext uri="{FF2B5EF4-FFF2-40B4-BE49-F238E27FC236}">
                <a16:creationId xmlns:a16="http://schemas.microsoft.com/office/drawing/2014/main" id="{70B2DE7D-AF09-4D58-9A5C-160F928DD7A9}"/>
              </a:ext>
            </a:extLst>
          </p:cNvPr>
          <p:cNvCxnSpPr/>
          <p:nvPr/>
        </p:nvCxnSpPr>
        <p:spPr>
          <a:xfrm>
            <a:off x="3320716" y="3569368"/>
            <a:ext cx="858253" cy="0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6" name="Slika 5">
            <a:extLst>
              <a:ext uri="{FF2B5EF4-FFF2-40B4-BE49-F238E27FC236}">
                <a16:creationId xmlns:a16="http://schemas.microsoft.com/office/drawing/2014/main" id="{D26E01ED-03D1-4905-AE6E-9AAE8FD4E1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596" y="788323"/>
            <a:ext cx="588645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4288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0A8BFDCC-3AE6-4CE3-BFE2-0517AACAED77}"/>
              </a:ext>
            </a:extLst>
          </p:cNvPr>
          <p:cNvSpPr txBox="1"/>
          <p:nvPr/>
        </p:nvSpPr>
        <p:spPr>
          <a:xfrm>
            <a:off x="553453" y="441158"/>
            <a:ext cx="9857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15. Plačani članki v spletnih medijih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C9C5D079-84A1-492B-AE94-CE774FE02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3" y="960378"/>
            <a:ext cx="8730343" cy="545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2123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0A8BFDCC-3AE6-4CE3-BFE2-0517AACAED77}"/>
              </a:ext>
            </a:extLst>
          </p:cNvPr>
          <p:cNvSpPr txBox="1"/>
          <p:nvPr/>
        </p:nvSpPr>
        <p:spPr>
          <a:xfrm>
            <a:off x="553453" y="441158"/>
            <a:ext cx="9857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16. Izogibajte se stranem, ki se namensko ukvarjajo s prodajo zunanjih povezav</a:t>
            </a:r>
          </a:p>
        </p:txBody>
      </p:sp>
    </p:spTree>
    <p:extLst>
      <p:ext uri="{BB962C8B-B14F-4D97-AF65-F5344CB8AC3E}">
        <p14:creationId xmlns:p14="http://schemas.microsoft.com/office/powerpoint/2010/main" val="26932552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0A8BFDCC-3AE6-4CE3-BFE2-0517AACAED77}"/>
              </a:ext>
            </a:extLst>
          </p:cNvPr>
          <p:cNvSpPr txBox="1"/>
          <p:nvPr/>
        </p:nvSpPr>
        <p:spPr>
          <a:xfrm>
            <a:off x="553453" y="441158"/>
            <a:ext cx="9857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17. </a:t>
            </a:r>
            <a:r>
              <a:rPr lang="sl-SI" dirty="0" err="1"/>
              <a:t>Side</a:t>
            </a:r>
            <a:r>
              <a:rPr lang="sl-SI" dirty="0"/>
              <a:t> </a:t>
            </a:r>
            <a:r>
              <a:rPr lang="sl-SI" dirty="0" err="1"/>
              <a:t>wide</a:t>
            </a:r>
            <a:r>
              <a:rPr lang="sl-SI" dirty="0"/>
              <a:t> zunanje povezave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571DED5D-F609-4FEB-BFF7-9B7E67B99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3" y="1094291"/>
            <a:ext cx="9795402" cy="466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1224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0A8BFDCC-3AE6-4CE3-BFE2-0517AACAED77}"/>
              </a:ext>
            </a:extLst>
          </p:cNvPr>
          <p:cNvSpPr txBox="1"/>
          <p:nvPr/>
        </p:nvSpPr>
        <p:spPr>
          <a:xfrm>
            <a:off x="553453" y="441158"/>
            <a:ext cx="9857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18. Delitev svoje (pod)strani na različne družbene medije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D9A101FC-2DEE-478C-9B43-1CADE0492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452" y="810490"/>
            <a:ext cx="3872361" cy="575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9436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0A8BFDCC-3AE6-4CE3-BFE2-0517AACAED77}"/>
              </a:ext>
            </a:extLst>
          </p:cNvPr>
          <p:cNvSpPr txBox="1"/>
          <p:nvPr/>
        </p:nvSpPr>
        <p:spPr>
          <a:xfrm>
            <a:off x="553453" y="441158"/>
            <a:ext cx="9857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19. Kako se lahko izognete kaznovanju s strani Googla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7D090DCE-3A7A-449D-9355-7CE86E10EA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158" y="1143635"/>
            <a:ext cx="7464259" cy="5124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7174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0A8BFDCC-3AE6-4CE3-BFE2-0517AACAED77}"/>
              </a:ext>
            </a:extLst>
          </p:cNvPr>
          <p:cNvSpPr txBox="1"/>
          <p:nvPr/>
        </p:nvSpPr>
        <p:spPr>
          <a:xfrm>
            <a:off x="553453" y="441158"/>
            <a:ext cx="9857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20. Ali na vaši spletni strani uporabljate slabe SEO prakse ali je stran bila celo napadena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FDF539BA-08FD-4205-9AF4-98C324C65B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379" y="1596188"/>
            <a:ext cx="7313241" cy="4612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7646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0A8BFDCC-3AE6-4CE3-BFE2-0517AACAED77}"/>
              </a:ext>
            </a:extLst>
          </p:cNvPr>
          <p:cNvSpPr txBox="1"/>
          <p:nvPr/>
        </p:nvSpPr>
        <p:spPr>
          <a:xfrm>
            <a:off x="553453" y="441158"/>
            <a:ext cx="9857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21. Kratek povzetek navodil za uspešno OFF-SITE-SEO </a:t>
            </a:r>
            <a:r>
              <a:rPr lang="sl-SI" dirty="0" err="1"/>
              <a:t>optimizaijo</a:t>
            </a:r>
            <a:endParaRPr lang="sl-SI" dirty="0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4C065EC0-5BFD-4F15-A3D6-0058A61F1B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342" y="1084095"/>
            <a:ext cx="9388944" cy="2749968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13BB7177-5681-433C-8A0A-7CDA1A0865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452" y="3982308"/>
            <a:ext cx="4062091" cy="253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7877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333</Words>
  <Application>Microsoft Office PowerPoint</Application>
  <PresentationFormat>Širokozaslonsko</PresentationFormat>
  <Paragraphs>34</Paragraphs>
  <Slides>26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4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Wingdings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 Černilec</dc:creator>
  <cp:lastModifiedBy>Janez Černilec</cp:lastModifiedBy>
  <cp:revision>20</cp:revision>
  <dcterms:created xsi:type="dcterms:W3CDTF">2022-05-09T01:21:14Z</dcterms:created>
  <dcterms:modified xsi:type="dcterms:W3CDTF">2022-05-24T19:18:12Z</dcterms:modified>
</cp:coreProperties>
</file>