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6699"/>
    <a:srgbClr val="3366CC"/>
    <a:srgbClr val="FF9900"/>
    <a:srgbClr val="66CC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D35E0-9A5D-4EB8-8A48-4ED52D2D6EAC}" type="doc">
      <dgm:prSet loTypeId="urn:microsoft.com/office/officeart/2005/8/layout/matrix1#1" loCatId="matrix" qsTypeId="urn:microsoft.com/office/officeart/2005/8/quickstyle/3d6#1" qsCatId="3D" csTypeId="urn:microsoft.com/office/officeart/2005/8/colors/colorful1#1" csCatId="colorful" phldr="1"/>
      <dgm:spPr>
        <a:scene3d>
          <a:camera prst="perspectiveRelaxedModerately" zoom="92000"/>
          <a:lightRig rig="threePt" dir="t">
            <a:rot lat="0" lon="0" rev="4200000"/>
          </a:lightRig>
        </a:scene3d>
      </dgm:spPr>
      <dgm:t>
        <a:bodyPr/>
        <a:lstStyle>
          <a:extLst/>
        </a:lstStyle>
        <a:p>
          <a:endParaRPr lang="sl-SI"/>
        </a:p>
      </dgm:t>
    </dgm:pt>
    <dgm:pt modelId="{E7099059-3858-4031-AA26-70F1AE740B29}">
      <dgm:prSet phldrT="[Text]"/>
      <dgm:spPr>
        <a:solidFill>
          <a:srgbClr val="4D4948"/>
        </a:solidFill>
        <a:scene3d>
          <a:camera prst="perspectiveRelaxedModerately" zoom="92000"/>
          <a:lightRig rig="morning" dir="t">
            <a:rot lat="0" lon="0" rev="600000"/>
          </a:lightRig>
        </a:scene3d>
        <a:sp3d>
          <a:bevelT/>
        </a:sp3d>
      </dgm:spPr>
      <dgm:t>
        <a:bodyPr/>
        <a:lstStyle>
          <a:extLst/>
        </a:lstStyle>
        <a:p>
          <a:endParaRPr lang="sl-SI" dirty="0"/>
        </a:p>
      </dgm:t>
    </dgm:pt>
    <dgm:pt modelId="{2AD9F856-1FCF-4306-9F3B-5565B9795A99}" type="parTrans" cxnId="{C6BE03DB-B2D6-41F0-AD77-FF31B62F1DBE}">
      <dgm:prSet/>
      <dgm:spPr/>
      <dgm:t>
        <a:bodyPr/>
        <a:lstStyle>
          <a:extLst/>
        </a:lstStyle>
        <a:p>
          <a:endParaRPr lang="sl-SI"/>
        </a:p>
      </dgm:t>
    </dgm:pt>
    <dgm:pt modelId="{05C988DA-E2F2-414D-AFF5-AF61883FBE3F}" type="sibTrans" cxnId="{C6BE03DB-B2D6-41F0-AD77-FF31B62F1DBE}">
      <dgm:prSet/>
      <dgm:spPr/>
      <dgm:t>
        <a:bodyPr/>
        <a:lstStyle>
          <a:extLst/>
        </a:lstStyle>
        <a:p>
          <a:endParaRPr lang="sl-SI"/>
        </a:p>
      </dgm:t>
    </dgm:pt>
    <dgm:pt modelId="{F9A846BA-06FB-46AF-80ED-5EA0073A08FA}">
      <dgm:prSet phldrT="[Text]"/>
      <dgm:spPr>
        <a:xfrm>
          <a:off x="1386587" y="986464"/>
          <a:ext cx="1200158" cy="660801"/>
        </a:xfrm>
        <a:solidFill>
          <a:schemeClr val="bg2">
            <a:lumMod val="1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 z="50080" extrusionH="6350" prstMaterial="plastic">
          <a:bevelT w="50800" h="50800"/>
          <a:bevelB w="50800" h="50800"/>
        </a:sp3d>
      </dgm:spPr>
      <dgm:t>
        <a:bodyPr/>
        <a:lstStyle>
          <a:extLst/>
        </a:lstStyle>
        <a:p>
          <a:r>
            <a:rPr lang="sl-SI" baseline="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ŠOLSKI CENTER KRANJ</a:t>
          </a:r>
          <a:endParaRPr lang="sl-SI" baseline="0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D054D334-137E-4116-BF8C-3B5A64D95A38}" type="sibTrans" cxnId="{E0A59ECF-A5D6-4165-81D6-37160CDE59E0}">
      <dgm:prSet/>
      <dgm:spPr/>
      <dgm:t>
        <a:bodyPr/>
        <a:lstStyle>
          <a:extLst/>
        </a:lstStyle>
        <a:p>
          <a:endParaRPr lang="sl-SI"/>
        </a:p>
      </dgm:t>
    </dgm:pt>
    <dgm:pt modelId="{867140E2-327F-4343-AA77-39B40F758E20}" type="parTrans" cxnId="{E0A59ECF-A5D6-4165-81D6-37160CDE59E0}">
      <dgm:prSet/>
      <dgm:spPr/>
      <dgm:t>
        <a:bodyPr/>
        <a:lstStyle>
          <a:extLst/>
        </a:lstStyle>
        <a:p>
          <a:endParaRPr lang="sl-SI"/>
        </a:p>
      </dgm:t>
    </dgm:pt>
    <dgm:pt modelId="{F4DD7773-E0F0-4CA0-AE12-39FE24E2D38B}">
      <dgm:prSet phldrT="[Text]" custT="1"/>
      <dgm:spPr>
        <a:xfrm rot="5400000">
          <a:off x="2339594" y="982272"/>
          <a:ext cx="1321603" cy="2000264"/>
        </a:xfrm>
        <a:solidFill>
          <a:srgbClr val="66CCFF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gm:spPr>
      <dgm:t>
        <a:bodyPr/>
        <a:lstStyle>
          <a:extLst/>
        </a:lstStyle>
        <a:p>
          <a:r>
            <a:rPr lang="sl-SI" sz="1050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Višja strokovna šola</a:t>
          </a:r>
          <a:r>
            <a:rPr lang="sl-SI" sz="1050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+mn-cs"/>
            </a:rPr>
            <a:t/>
          </a:r>
          <a:br>
            <a:rPr lang="sl-SI" sz="1050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+mn-cs"/>
            </a:rPr>
          </a:br>
          <a:endParaRPr lang="sl-SI" sz="1050" dirty="0">
            <a:solidFill>
              <a:srgbClr val="FFFFFF"/>
            </a:solidFill>
            <a:latin typeface="Franklin Gothic Book" pitchFamily="34" charset="0"/>
            <a:ea typeface="+mn-ea"/>
            <a:cs typeface="+mn-cs"/>
          </a:endParaRPr>
        </a:p>
      </dgm:t>
    </dgm:pt>
    <dgm:pt modelId="{BDF0DF6A-C77C-48ED-8BA1-44B4EE5AE580}" type="sibTrans" cxnId="{71F9C174-A9A7-4C4B-82AD-F0A584F94B69}">
      <dgm:prSet/>
      <dgm:spPr/>
      <dgm:t>
        <a:bodyPr/>
        <a:lstStyle>
          <a:extLst/>
        </a:lstStyle>
        <a:p>
          <a:endParaRPr lang="sl-SI"/>
        </a:p>
      </dgm:t>
    </dgm:pt>
    <dgm:pt modelId="{5EB1A185-9242-4C2E-BC90-611B22CE7796}" type="parTrans" cxnId="{71F9C174-A9A7-4C4B-82AD-F0A584F94B69}">
      <dgm:prSet/>
      <dgm:spPr/>
      <dgm:t>
        <a:bodyPr/>
        <a:lstStyle>
          <a:extLst/>
        </a:lstStyle>
        <a:p>
          <a:endParaRPr lang="sl-SI"/>
        </a:p>
      </dgm:t>
    </dgm:pt>
    <dgm:pt modelId="{1D5437B4-AE63-4725-B3BF-757CE9D3B51A}">
      <dgm:prSet phldrT="[Text]" custT="1"/>
      <dgm:spPr>
        <a:xfrm>
          <a:off x="2000264" y="0"/>
          <a:ext cx="2000264" cy="1321603"/>
        </a:xfrm>
        <a:solidFill>
          <a:srgbClr val="FF990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gm:spPr>
      <dgm:t>
        <a:bodyPr/>
        <a:lstStyle>
          <a:extLst/>
        </a:lstStyle>
        <a:p>
          <a:r>
            <a:rPr lang="sl-SI" sz="1050" dirty="0" smtClean="0">
              <a:solidFill>
                <a:schemeClr val="bg2">
                  <a:lumMod val="10000"/>
                </a:schemeClr>
              </a:solidFill>
              <a:latin typeface="Franklin Gothic Demi" pitchFamily="34" charset="0"/>
              <a:ea typeface="+mn-ea"/>
              <a:cs typeface="Aharoni" pitchFamily="2" charset="-79"/>
            </a:rPr>
            <a:t>Tehniška gimnazija</a:t>
          </a:r>
          <a:endParaRPr lang="sl-SI" sz="1050" dirty="0">
            <a:solidFill>
              <a:schemeClr val="bg2">
                <a:lumMod val="10000"/>
              </a:schemeClr>
            </a:solidFill>
            <a:latin typeface="Franklin Gothic Demi" pitchFamily="34" charset="0"/>
            <a:ea typeface="+mn-ea"/>
            <a:cs typeface="Aharoni" pitchFamily="2" charset="-79"/>
          </a:endParaRPr>
        </a:p>
      </dgm:t>
    </dgm:pt>
    <dgm:pt modelId="{77151872-762C-4E0C-84E2-38FC583BA821}" type="sibTrans" cxnId="{1890C31B-6C5A-492A-B02D-6A7C8BDE111A}">
      <dgm:prSet/>
      <dgm:spPr/>
      <dgm:t>
        <a:bodyPr/>
        <a:lstStyle>
          <a:extLst/>
        </a:lstStyle>
        <a:p>
          <a:endParaRPr lang="sl-SI"/>
        </a:p>
      </dgm:t>
    </dgm:pt>
    <dgm:pt modelId="{EE3EA5B9-D085-48DC-A4C9-23E6FD27D486}" type="parTrans" cxnId="{1890C31B-6C5A-492A-B02D-6A7C8BDE111A}">
      <dgm:prSet/>
      <dgm:spPr/>
      <dgm:t>
        <a:bodyPr/>
        <a:lstStyle>
          <a:extLst/>
        </a:lstStyle>
        <a:p>
          <a:endParaRPr lang="sl-SI"/>
        </a:p>
      </dgm:t>
    </dgm:pt>
    <dgm:pt modelId="{F158A836-9807-4BB5-96D7-55AAE48F5E54}">
      <dgm:prSet phldrT="[Text]" custT="1"/>
      <dgm:spPr>
        <a:xfrm rot="16200000">
          <a:off x="339330" y="-296946"/>
          <a:ext cx="1321603" cy="2000264"/>
        </a:xfrm>
        <a:solidFill>
          <a:srgbClr val="006699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gm:spPr>
      <dgm:t>
        <a:bodyPr/>
        <a:lstStyle>
          <a:extLst/>
        </a:lstStyle>
        <a:p>
          <a:r>
            <a:rPr lang="sl-SI" sz="2200" b="1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Arial" pitchFamily="34" charset="0"/>
            </a:rPr>
            <a:t>Ekonomska, storitvena in gradbena šola</a:t>
          </a:r>
          <a:endParaRPr lang="sl-SI" sz="2200" b="1" dirty="0">
            <a:solidFill>
              <a:srgbClr val="FFFFFF"/>
            </a:solidFill>
            <a:latin typeface="Franklin Gothic Book" pitchFamily="34" charset="0"/>
            <a:ea typeface="+mn-ea"/>
            <a:cs typeface="Arial" pitchFamily="34" charset="0"/>
          </a:endParaRPr>
        </a:p>
      </dgm:t>
    </dgm:pt>
    <dgm:pt modelId="{641FD4FB-DEB5-4BAD-8DE6-FF7449A706FD}" type="sibTrans" cxnId="{5DEF2495-9985-44C6-8EDA-3F14AE904248}">
      <dgm:prSet/>
      <dgm:spPr/>
      <dgm:t>
        <a:bodyPr/>
        <a:lstStyle>
          <a:extLst/>
        </a:lstStyle>
        <a:p>
          <a:endParaRPr lang="sl-SI"/>
        </a:p>
      </dgm:t>
    </dgm:pt>
    <dgm:pt modelId="{558C0938-D0E9-4B08-AF25-06F808A3FD1D}" type="parTrans" cxnId="{5DEF2495-9985-44C6-8EDA-3F14AE904248}">
      <dgm:prSet/>
      <dgm:spPr/>
      <dgm:t>
        <a:bodyPr/>
        <a:lstStyle>
          <a:extLst/>
        </a:lstStyle>
        <a:p>
          <a:endParaRPr lang="sl-SI"/>
        </a:p>
      </dgm:t>
    </dgm:pt>
    <dgm:pt modelId="{6AF73B53-2DFC-47E2-9B84-FBA15F12FFBD}">
      <dgm:prSet phldrT="[Text]" custT="1"/>
      <dgm:spPr>
        <a:xfrm rot="10800000">
          <a:off x="0" y="1285880"/>
          <a:ext cx="2000264" cy="1321603"/>
        </a:xfrm>
        <a:solidFill>
          <a:srgbClr val="92D05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gm:spPr>
      <dgm:t>
        <a:bodyPr/>
        <a:lstStyle>
          <a:extLst/>
        </a:lstStyle>
        <a:p>
          <a:r>
            <a:rPr lang="sl-SI" sz="1000" b="1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Srednja </a:t>
          </a:r>
          <a:r>
            <a:rPr lang="sl-SI" sz="1000" b="1" baseline="0" dirty="0" err="1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elektro</a:t>
          </a:r>
          <a:r>
            <a:rPr lang="sl-SI" sz="1000" b="1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 in računalniška šola</a:t>
          </a:r>
          <a:endParaRPr lang="sl-SI" sz="1000" b="1" baseline="0" dirty="0">
            <a:solidFill>
              <a:schemeClr val="bg2">
                <a:lumMod val="10000"/>
              </a:schemeClr>
            </a:solidFill>
            <a:latin typeface="Franklin Gothic Book" pitchFamily="34" charset="0"/>
            <a:ea typeface="+mn-ea"/>
            <a:cs typeface="+mn-cs"/>
          </a:endParaRPr>
        </a:p>
      </dgm:t>
    </dgm:pt>
    <dgm:pt modelId="{FFB223B9-5A85-4804-BBED-8DC0C92D04E7}" type="parTrans" cxnId="{E40B02DC-1969-41E8-94E0-56808A9C01AD}">
      <dgm:prSet/>
      <dgm:spPr/>
      <dgm:t>
        <a:bodyPr/>
        <a:lstStyle/>
        <a:p>
          <a:endParaRPr lang="sl-SI"/>
        </a:p>
      </dgm:t>
    </dgm:pt>
    <dgm:pt modelId="{61D09463-8D75-4BBD-B782-C78887C5C898}" type="sibTrans" cxnId="{E40B02DC-1969-41E8-94E0-56808A9C01AD}">
      <dgm:prSet/>
      <dgm:spPr/>
      <dgm:t>
        <a:bodyPr/>
        <a:lstStyle/>
        <a:p>
          <a:endParaRPr lang="sl-SI"/>
        </a:p>
      </dgm:t>
    </dgm:pt>
    <dgm:pt modelId="{BFC31097-458E-4F60-9C82-108FD60BDAB0}" type="pres">
      <dgm:prSet presAssocID="{105D35E0-9A5D-4EB8-8A48-4ED52D2D6EA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>
          <a:extLst/>
        </a:lstStyle>
        <a:p>
          <a:endParaRPr lang="sl-SI"/>
        </a:p>
      </dgm:t>
    </dgm:pt>
    <dgm:pt modelId="{1221CBED-D293-43F5-BC03-AAC365EA0A4C}" type="pres">
      <dgm:prSet presAssocID="{105D35E0-9A5D-4EB8-8A48-4ED52D2D6EAC}" presName="matrix" presStyleCnt="0"/>
      <dgm:spPr>
        <a:sp3d extrusionH="6350">
          <a:bevelT/>
        </a:sp3d>
      </dgm:spPr>
      <dgm:t>
        <a:bodyPr/>
        <a:lstStyle>
          <a:extLst/>
        </a:lstStyle>
        <a:p>
          <a:endParaRPr lang="sl-SI"/>
        </a:p>
      </dgm:t>
    </dgm:pt>
    <dgm:pt modelId="{FFB9287B-8E97-4F8F-B24C-D9F2A4B775E7}" type="pres">
      <dgm:prSet presAssocID="{105D35E0-9A5D-4EB8-8A48-4ED52D2D6EAC}" presName="tile1" presStyleLbl="node1" presStyleIdx="0" presStyleCnt="4" custLinFactNeighborX="-2141" custLinFactNeighborY="5578"/>
      <dgm:spPr>
        <a:prstGeom prst="round1Rect">
          <a:avLst/>
        </a:prstGeom>
      </dgm:spPr>
      <dgm:t>
        <a:bodyPr/>
        <a:lstStyle>
          <a:extLst/>
        </a:lstStyle>
        <a:p>
          <a:endParaRPr lang="sl-SI"/>
        </a:p>
      </dgm:t>
    </dgm:pt>
    <dgm:pt modelId="{19A5FE15-19D2-4AF0-857B-79ACE9A0464C}" type="pres">
      <dgm:prSet presAssocID="{105D35E0-9A5D-4EB8-8A48-4ED52D2D6EA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>
          <a:extLst/>
        </a:lstStyle>
        <a:p>
          <a:endParaRPr lang="sl-SI"/>
        </a:p>
      </dgm:t>
    </dgm:pt>
    <dgm:pt modelId="{A1B2E022-D947-4A36-9425-E70251C9DC27}" type="pres">
      <dgm:prSet presAssocID="{105D35E0-9A5D-4EB8-8A48-4ED52D2D6EAC}" presName="tile2" presStyleLbl="node1" presStyleIdx="1" presStyleCnt="4" custLinFactNeighborX="7832"/>
      <dgm:spPr>
        <a:prstGeom prst="round1Rect">
          <a:avLst/>
        </a:prstGeom>
      </dgm:spPr>
      <dgm:t>
        <a:bodyPr/>
        <a:lstStyle>
          <a:extLst/>
        </a:lstStyle>
        <a:p>
          <a:endParaRPr lang="sl-SI"/>
        </a:p>
      </dgm:t>
    </dgm:pt>
    <dgm:pt modelId="{9F35149E-0314-4C0F-BF5A-644C750C05EB}" type="pres">
      <dgm:prSet presAssocID="{105D35E0-9A5D-4EB8-8A48-4ED52D2D6EA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>
          <a:extLst/>
        </a:lstStyle>
        <a:p>
          <a:endParaRPr lang="sl-SI"/>
        </a:p>
      </dgm:t>
    </dgm:pt>
    <dgm:pt modelId="{906459C7-473F-4025-96D9-132B0F109E5D}" type="pres">
      <dgm:prSet presAssocID="{105D35E0-9A5D-4EB8-8A48-4ED52D2D6EAC}" presName="tile3" presStyleLbl="node1" presStyleIdx="2" presStyleCnt="4" custLinFactNeighborY="-2703"/>
      <dgm:spPr>
        <a:prstGeom prst="round1Rect">
          <a:avLst/>
        </a:prstGeom>
      </dgm:spPr>
      <dgm:t>
        <a:bodyPr/>
        <a:lstStyle>
          <a:extLst/>
        </a:lstStyle>
        <a:p>
          <a:endParaRPr lang="sl-SI"/>
        </a:p>
      </dgm:t>
    </dgm:pt>
    <dgm:pt modelId="{A41ED008-30D3-4CD3-B843-9A1634C34588}" type="pres">
      <dgm:prSet presAssocID="{105D35E0-9A5D-4EB8-8A48-4ED52D2D6EA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>
          <a:extLst/>
        </a:lstStyle>
        <a:p>
          <a:endParaRPr lang="sl-SI"/>
        </a:p>
      </dgm:t>
    </dgm:pt>
    <dgm:pt modelId="{F013E633-9EB5-4600-B43A-0DAC78F0D6C6}" type="pres">
      <dgm:prSet presAssocID="{105D35E0-9A5D-4EB8-8A48-4ED52D2D6EAC}" presName="tile4" presStyleLbl="node1" presStyleIdx="3" presStyleCnt="4" custLinFactNeighborY="0"/>
      <dgm:spPr>
        <a:prstGeom prst="round1Rect">
          <a:avLst/>
        </a:prstGeom>
      </dgm:spPr>
      <dgm:t>
        <a:bodyPr/>
        <a:lstStyle>
          <a:extLst/>
        </a:lstStyle>
        <a:p>
          <a:endParaRPr lang="sl-SI"/>
        </a:p>
      </dgm:t>
    </dgm:pt>
    <dgm:pt modelId="{449187C2-A2EB-4C6F-B55F-00A2FFFAF56A}" type="pres">
      <dgm:prSet presAssocID="{105D35E0-9A5D-4EB8-8A48-4ED52D2D6EA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>
          <a:extLst/>
        </a:lstStyle>
        <a:p>
          <a:endParaRPr lang="sl-SI"/>
        </a:p>
      </dgm:t>
    </dgm:pt>
    <dgm:pt modelId="{DD53D959-CC82-417F-9E8B-65A2DCA788A7}" type="pres">
      <dgm:prSet presAssocID="{105D35E0-9A5D-4EB8-8A48-4ED52D2D6EAC}" presName="centerTile" presStyleLbl="fgShp" presStyleIdx="0" presStyleCnt="1" custLinFactNeighborX="-1133" custLinFactNeighborY="-717">
        <dgm:presLayoutVars>
          <dgm:chMax val="0"/>
          <dgm:chPref val="0"/>
        </dgm:presLayoutVars>
      </dgm:prSet>
      <dgm:spPr>
        <a:prstGeom prst="roundRect">
          <a:avLst/>
        </a:prstGeom>
      </dgm:spPr>
      <dgm:t>
        <a:bodyPr/>
        <a:lstStyle>
          <a:extLst/>
        </a:lstStyle>
        <a:p>
          <a:endParaRPr lang="sl-SI"/>
        </a:p>
      </dgm:t>
    </dgm:pt>
  </dgm:ptLst>
  <dgm:cxnLst>
    <dgm:cxn modelId="{E0A59ECF-A5D6-4165-81D6-37160CDE59E0}" srcId="{105D35E0-9A5D-4EB8-8A48-4ED52D2D6EAC}" destId="{F9A846BA-06FB-46AF-80ED-5EA0073A08FA}" srcOrd="0" destOrd="0" parTransId="{867140E2-327F-4343-AA77-39B40F758E20}" sibTransId="{D054D334-137E-4116-BF8C-3B5A64D95A38}"/>
    <dgm:cxn modelId="{3EC5B099-98BE-4A9E-AABB-44AFD49B2237}" type="presOf" srcId="{1D5437B4-AE63-4725-B3BF-757CE9D3B51A}" destId="{9F35149E-0314-4C0F-BF5A-644C750C05EB}" srcOrd="1" destOrd="0" presId="urn:microsoft.com/office/officeart/2005/8/layout/matrix1#1"/>
    <dgm:cxn modelId="{17CF7D84-FD23-42B7-9173-E81C11DDC3A0}" type="presOf" srcId="{1D5437B4-AE63-4725-B3BF-757CE9D3B51A}" destId="{A1B2E022-D947-4A36-9425-E70251C9DC27}" srcOrd="0" destOrd="0" presId="urn:microsoft.com/office/officeart/2005/8/layout/matrix1#1"/>
    <dgm:cxn modelId="{D41EC9B6-40D1-4CE4-A23E-A95DEE3FB4F7}" type="presOf" srcId="{F158A836-9807-4BB5-96D7-55AAE48F5E54}" destId="{FFB9287B-8E97-4F8F-B24C-D9F2A4B775E7}" srcOrd="0" destOrd="0" presId="urn:microsoft.com/office/officeart/2005/8/layout/matrix1#1"/>
    <dgm:cxn modelId="{6F780D90-0C70-41F0-AA56-E65C37666CEA}" type="presOf" srcId="{6AF73B53-2DFC-47E2-9B84-FBA15F12FFBD}" destId="{A41ED008-30D3-4CD3-B843-9A1634C34588}" srcOrd="1" destOrd="0" presId="urn:microsoft.com/office/officeart/2005/8/layout/matrix1#1"/>
    <dgm:cxn modelId="{1890C31B-6C5A-492A-B02D-6A7C8BDE111A}" srcId="{F9A846BA-06FB-46AF-80ED-5EA0073A08FA}" destId="{1D5437B4-AE63-4725-B3BF-757CE9D3B51A}" srcOrd="1" destOrd="0" parTransId="{EE3EA5B9-D085-48DC-A4C9-23E6FD27D486}" sibTransId="{77151872-762C-4E0C-84E2-38FC583BA821}"/>
    <dgm:cxn modelId="{0988B72C-8A52-44BF-B4F7-B7F271FF0756}" type="presOf" srcId="{F9A846BA-06FB-46AF-80ED-5EA0073A08FA}" destId="{DD53D959-CC82-417F-9E8B-65A2DCA788A7}" srcOrd="0" destOrd="0" presId="urn:microsoft.com/office/officeart/2005/8/layout/matrix1#1"/>
    <dgm:cxn modelId="{EA04BD95-E990-4F52-A873-74D97A4D40A2}" type="presOf" srcId="{105D35E0-9A5D-4EB8-8A48-4ED52D2D6EAC}" destId="{BFC31097-458E-4F60-9C82-108FD60BDAB0}" srcOrd="0" destOrd="0" presId="urn:microsoft.com/office/officeart/2005/8/layout/matrix1#1"/>
    <dgm:cxn modelId="{4E7C9061-8F8A-4231-815B-1C98A25F5521}" type="presOf" srcId="{F4DD7773-E0F0-4CA0-AE12-39FE24E2D38B}" destId="{449187C2-A2EB-4C6F-B55F-00A2FFFAF56A}" srcOrd="1" destOrd="0" presId="urn:microsoft.com/office/officeart/2005/8/layout/matrix1#1"/>
    <dgm:cxn modelId="{E40B02DC-1969-41E8-94E0-56808A9C01AD}" srcId="{F9A846BA-06FB-46AF-80ED-5EA0073A08FA}" destId="{6AF73B53-2DFC-47E2-9B84-FBA15F12FFBD}" srcOrd="2" destOrd="0" parTransId="{FFB223B9-5A85-4804-BBED-8DC0C92D04E7}" sibTransId="{61D09463-8D75-4BBD-B782-C78887C5C898}"/>
    <dgm:cxn modelId="{5DEF2495-9985-44C6-8EDA-3F14AE904248}" srcId="{F9A846BA-06FB-46AF-80ED-5EA0073A08FA}" destId="{F158A836-9807-4BB5-96D7-55AAE48F5E54}" srcOrd="0" destOrd="0" parTransId="{558C0938-D0E9-4B08-AF25-06F808A3FD1D}" sibTransId="{641FD4FB-DEB5-4BAD-8DE6-FF7449A706FD}"/>
    <dgm:cxn modelId="{844B3421-DC45-4B25-8FE0-04C5BB01A9F4}" type="presOf" srcId="{F4DD7773-E0F0-4CA0-AE12-39FE24E2D38B}" destId="{F013E633-9EB5-4600-B43A-0DAC78F0D6C6}" srcOrd="0" destOrd="0" presId="urn:microsoft.com/office/officeart/2005/8/layout/matrix1#1"/>
    <dgm:cxn modelId="{C6BE03DB-B2D6-41F0-AD77-FF31B62F1DBE}" srcId="{F9A846BA-06FB-46AF-80ED-5EA0073A08FA}" destId="{E7099059-3858-4031-AA26-70F1AE740B29}" srcOrd="4" destOrd="0" parTransId="{2AD9F856-1FCF-4306-9F3B-5565B9795A99}" sibTransId="{05C988DA-E2F2-414D-AFF5-AF61883FBE3F}"/>
    <dgm:cxn modelId="{71F9C174-A9A7-4C4B-82AD-F0A584F94B69}" srcId="{F9A846BA-06FB-46AF-80ED-5EA0073A08FA}" destId="{F4DD7773-E0F0-4CA0-AE12-39FE24E2D38B}" srcOrd="3" destOrd="0" parTransId="{5EB1A185-9242-4C2E-BC90-611B22CE7796}" sibTransId="{BDF0DF6A-C77C-48ED-8BA1-44B4EE5AE580}"/>
    <dgm:cxn modelId="{1BDBD66C-CE02-4BD4-AAC8-E57838706621}" type="presOf" srcId="{6AF73B53-2DFC-47E2-9B84-FBA15F12FFBD}" destId="{906459C7-473F-4025-96D9-132B0F109E5D}" srcOrd="0" destOrd="0" presId="urn:microsoft.com/office/officeart/2005/8/layout/matrix1#1"/>
    <dgm:cxn modelId="{2CBCB85D-46A2-48A9-A48A-C6FB30650FED}" type="presOf" srcId="{F158A836-9807-4BB5-96D7-55AAE48F5E54}" destId="{19A5FE15-19D2-4AF0-857B-79ACE9A0464C}" srcOrd="1" destOrd="0" presId="urn:microsoft.com/office/officeart/2005/8/layout/matrix1#1"/>
    <dgm:cxn modelId="{1F29192F-0AB2-4820-9B6A-A20EF5F6D77D}" type="presParOf" srcId="{BFC31097-458E-4F60-9C82-108FD60BDAB0}" destId="{1221CBED-D293-43F5-BC03-AAC365EA0A4C}" srcOrd="0" destOrd="0" presId="urn:microsoft.com/office/officeart/2005/8/layout/matrix1#1"/>
    <dgm:cxn modelId="{F35DFF3F-935D-4786-BDEE-4E5FC23C6E75}" type="presParOf" srcId="{1221CBED-D293-43F5-BC03-AAC365EA0A4C}" destId="{FFB9287B-8E97-4F8F-B24C-D9F2A4B775E7}" srcOrd="0" destOrd="0" presId="urn:microsoft.com/office/officeart/2005/8/layout/matrix1#1"/>
    <dgm:cxn modelId="{9684C792-A289-49E2-866A-50CDE9D7368F}" type="presParOf" srcId="{1221CBED-D293-43F5-BC03-AAC365EA0A4C}" destId="{19A5FE15-19D2-4AF0-857B-79ACE9A0464C}" srcOrd="1" destOrd="0" presId="urn:microsoft.com/office/officeart/2005/8/layout/matrix1#1"/>
    <dgm:cxn modelId="{0BC32064-F088-4185-896D-BCAA42F3B3C5}" type="presParOf" srcId="{1221CBED-D293-43F5-BC03-AAC365EA0A4C}" destId="{A1B2E022-D947-4A36-9425-E70251C9DC27}" srcOrd="2" destOrd="0" presId="urn:microsoft.com/office/officeart/2005/8/layout/matrix1#1"/>
    <dgm:cxn modelId="{E7E14E0D-541D-4797-A2ED-BAD0C57A5147}" type="presParOf" srcId="{1221CBED-D293-43F5-BC03-AAC365EA0A4C}" destId="{9F35149E-0314-4C0F-BF5A-644C750C05EB}" srcOrd="3" destOrd="0" presId="urn:microsoft.com/office/officeart/2005/8/layout/matrix1#1"/>
    <dgm:cxn modelId="{E5F1D32B-C6AB-4A6D-B2A3-AA9DAF26A6B6}" type="presParOf" srcId="{1221CBED-D293-43F5-BC03-AAC365EA0A4C}" destId="{906459C7-473F-4025-96D9-132B0F109E5D}" srcOrd="4" destOrd="0" presId="urn:microsoft.com/office/officeart/2005/8/layout/matrix1#1"/>
    <dgm:cxn modelId="{E3466AA0-98AA-44BB-B14E-AE55F8A9AFDE}" type="presParOf" srcId="{1221CBED-D293-43F5-BC03-AAC365EA0A4C}" destId="{A41ED008-30D3-4CD3-B843-9A1634C34588}" srcOrd="5" destOrd="0" presId="urn:microsoft.com/office/officeart/2005/8/layout/matrix1#1"/>
    <dgm:cxn modelId="{29DA7E3D-24C7-4F73-A722-AB256B4607CA}" type="presParOf" srcId="{1221CBED-D293-43F5-BC03-AAC365EA0A4C}" destId="{F013E633-9EB5-4600-B43A-0DAC78F0D6C6}" srcOrd="6" destOrd="0" presId="urn:microsoft.com/office/officeart/2005/8/layout/matrix1#1"/>
    <dgm:cxn modelId="{2AD37E43-0362-4191-BD70-D7346F75B471}" type="presParOf" srcId="{1221CBED-D293-43F5-BC03-AAC365EA0A4C}" destId="{449187C2-A2EB-4C6F-B55F-00A2FFFAF56A}" srcOrd="7" destOrd="0" presId="urn:microsoft.com/office/officeart/2005/8/layout/matrix1#1"/>
    <dgm:cxn modelId="{7883FD0D-7DA0-45B5-A143-3819996F580F}" type="presParOf" srcId="{BFC31097-458E-4F60-9C82-108FD60BDAB0}" destId="{DD53D959-CC82-417F-9E8B-65A2DCA788A7}" srcOrd="1" destOrd="0" presId="urn:microsoft.com/office/officeart/2005/8/layout/matrix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9287B-8E97-4F8F-B24C-D9F2A4B775E7}">
      <dsp:nvSpPr>
        <dsp:cNvPr id="0" name=""/>
        <dsp:cNvSpPr/>
      </dsp:nvSpPr>
      <dsp:spPr>
        <a:xfrm rot="16200000">
          <a:off x="339330" y="-265611"/>
          <a:ext cx="1321603" cy="2000264"/>
        </a:xfrm>
        <a:prstGeom prst="round1Rect">
          <a:avLst/>
        </a:prstGeom>
        <a:solidFill>
          <a:srgbClr val="006699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200" b="1" kern="1200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Arial" pitchFamily="34" charset="0"/>
            </a:rPr>
            <a:t>Ekonomska, storitvena in gradbena šola</a:t>
          </a:r>
          <a:endParaRPr lang="sl-SI" sz="2200" b="1" kern="1200" dirty="0">
            <a:solidFill>
              <a:srgbClr val="FFFFFF"/>
            </a:solidFill>
            <a:latin typeface="Franklin Gothic Book" pitchFamily="34" charset="0"/>
            <a:ea typeface="+mn-ea"/>
            <a:cs typeface="Arial" pitchFamily="34" charset="0"/>
          </a:endParaRPr>
        </a:p>
      </dsp:txBody>
      <dsp:txXfrm rot="5400000">
        <a:off x="0" y="131782"/>
        <a:ext cx="2000264" cy="933139"/>
      </dsp:txXfrm>
    </dsp:sp>
    <dsp:sp modelId="{A1B2E022-D947-4A36-9425-E70251C9DC27}">
      <dsp:nvSpPr>
        <dsp:cNvPr id="0" name=""/>
        <dsp:cNvSpPr/>
      </dsp:nvSpPr>
      <dsp:spPr>
        <a:xfrm>
          <a:off x="2000264" y="0"/>
          <a:ext cx="2000264" cy="1321603"/>
        </a:xfrm>
        <a:prstGeom prst="round1Rect">
          <a:avLst/>
        </a:prstGeom>
        <a:solidFill>
          <a:srgbClr val="FF990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41910" bIns="78232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50" kern="1200" dirty="0" smtClean="0">
              <a:solidFill>
                <a:schemeClr val="bg2">
                  <a:lumMod val="10000"/>
                </a:schemeClr>
              </a:solidFill>
              <a:latin typeface="Franklin Gothic Demi" pitchFamily="34" charset="0"/>
              <a:ea typeface="+mn-ea"/>
              <a:cs typeface="Aharoni" pitchFamily="2" charset="-79"/>
            </a:rPr>
            <a:t>Tehniška gimnazija</a:t>
          </a:r>
          <a:endParaRPr lang="sl-SI" sz="1050" kern="1200" dirty="0">
            <a:solidFill>
              <a:schemeClr val="bg2">
                <a:lumMod val="10000"/>
              </a:schemeClr>
            </a:solidFill>
            <a:latin typeface="Franklin Gothic Demi" pitchFamily="34" charset="0"/>
            <a:ea typeface="+mn-ea"/>
            <a:cs typeface="Aharoni" pitchFamily="2" charset="-79"/>
          </a:endParaRPr>
        </a:p>
      </dsp:txBody>
      <dsp:txXfrm>
        <a:off x="2000264" y="0"/>
        <a:ext cx="1951878" cy="991202"/>
      </dsp:txXfrm>
    </dsp:sp>
    <dsp:sp modelId="{906459C7-473F-4025-96D9-132B0F109E5D}">
      <dsp:nvSpPr>
        <dsp:cNvPr id="0" name=""/>
        <dsp:cNvSpPr/>
      </dsp:nvSpPr>
      <dsp:spPr>
        <a:xfrm rot="10800000">
          <a:off x="0" y="1285880"/>
          <a:ext cx="2000264" cy="1321603"/>
        </a:xfrm>
        <a:prstGeom prst="round1Rect">
          <a:avLst/>
        </a:prstGeom>
        <a:solidFill>
          <a:srgbClr val="92D05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71120" rIns="7112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00" b="1" kern="1200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Srednja </a:t>
          </a:r>
          <a:r>
            <a:rPr lang="sl-SI" sz="1000" b="1" kern="1200" baseline="0" dirty="0" err="1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elektro</a:t>
          </a:r>
          <a:r>
            <a:rPr lang="sl-SI" sz="1000" b="1" kern="1200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 in računalniška šola</a:t>
          </a:r>
          <a:endParaRPr lang="sl-SI" sz="1000" b="1" kern="1200" baseline="0" dirty="0">
            <a:solidFill>
              <a:schemeClr val="bg2">
                <a:lumMod val="10000"/>
              </a:schemeClr>
            </a:solidFill>
            <a:latin typeface="Franklin Gothic Book" pitchFamily="34" charset="0"/>
            <a:ea typeface="+mn-ea"/>
            <a:cs typeface="+mn-cs"/>
          </a:endParaRPr>
        </a:p>
      </dsp:txBody>
      <dsp:txXfrm rot="10800000">
        <a:off x="48386" y="1616280"/>
        <a:ext cx="1951878" cy="991202"/>
      </dsp:txXfrm>
    </dsp:sp>
    <dsp:sp modelId="{F013E633-9EB5-4600-B43A-0DAC78F0D6C6}">
      <dsp:nvSpPr>
        <dsp:cNvPr id="0" name=""/>
        <dsp:cNvSpPr/>
      </dsp:nvSpPr>
      <dsp:spPr>
        <a:xfrm rot="5400000">
          <a:off x="2339594" y="982272"/>
          <a:ext cx="1321603" cy="2000264"/>
        </a:xfrm>
        <a:prstGeom prst="round1Rect">
          <a:avLst/>
        </a:prstGeom>
        <a:solidFill>
          <a:srgbClr val="66CCFF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50" kern="1200" baseline="0" dirty="0" smtClean="0">
              <a:solidFill>
                <a:schemeClr val="bg2">
                  <a:lumMod val="10000"/>
                </a:schemeClr>
              </a:solidFill>
              <a:latin typeface="Franklin Gothic Book" pitchFamily="34" charset="0"/>
              <a:ea typeface="+mn-ea"/>
              <a:cs typeface="+mn-cs"/>
            </a:rPr>
            <a:t>Višja strokovna šola</a:t>
          </a:r>
          <a:r>
            <a:rPr lang="sl-SI" sz="1050" kern="1200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+mn-cs"/>
            </a:rPr>
            <a:t/>
          </a:r>
          <a:br>
            <a:rPr lang="sl-SI" sz="1050" kern="1200" dirty="0" smtClean="0">
              <a:solidFill>
                <a:srgbClr val="FFFFFF"/>
              </a:solidFill>
              <a:latin typeface="Franklin Gothic Book" pitchFamily="34" charset="0"/>
              <a:ea typeface="+mn-ea"/>
              <a:cs typeface="+mn-cs"/>
            </a:rPr>
          </a:br>
          <a:endParaRPr lang="sl-SI" sz="1050" kern="1200" dirty="0">
            <a:solidFill>
              <a:srgbClr val="FFFFFF"/>
            </a:solidFill>
            <a:latin typeface="Franklin Gothic Book" pitchFamily="34" charset="0"/>
            <a:ea typeface="+mn-ea"/>
            <a:cs typeface="+mn-cs"/>
          </a:endParaRPr>
        </a:p>
      </dsp:txBody>
      <dsp:txXfrm rot="-5400000">
        <a:off x="2000263" y="1652003"/>
        <a:ext cx="2000264" cy="942816"/>
      </dsp:txXfrm>
    </dsp:sp>
    <dsp:sp modelId="{DD53D959-CC82-417F-9E8B-65A2DCA788A7}">
      <dsp:nvSpPr>
        <dsp:cNvPr id="0" name=""/>
        <dsp:cNvSpPr/>
      </dsp:nvSpPr>
      <dsp:spPr>
        <a:xfrm>
          <a:off x="1386587" y="986464"/>
          <a:ext cx="1200158" cy="660801"/>
        </a:xfrm>
        <a:prstGeom prst="roundRect">
          <a:avLst/>
        </a:prstGeom>
        <a:solidFill>
          <a:schemeClr val="bg2">
            <a:lumMod val="1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perspectiveRelaxedModerately" zoom="92000"/>
          <a:lightRig rig="threePt" dir="t">
            <a:rot lat="0" lon="0" rev="4200000"/>
          </a:lightRig>
        </a:scene3d>
        <a:sp3d z="50080" extrusionH="635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300" kern="1200" baseline="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ŠOLSKI CENTER KRANJ</a:t>
          </a:r>
          <a:endParaRPr lang="sl-SI" sz="1300" kern="1200" baseline="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1418845" y="1018722"/>
        <a:ext cx="1135642" cy="596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#1" minVer="12.0">
  <dgm:title val=""/>
  <dgm:desc val=""/>
  <dgm:catLst>
    <dgm:cat type="matrix" pri="2000"/>
  </dgm:catLst>
  <dgm:sampData>
    <dgm:dataModel>
      <dgm:ptLst>
        <dgm:pt modelId="0" type="doc">
          <dgm:prSet phldr="1"/>
        </dgm:pt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100"/>
    </dgm:constrLst>
    <dgm:choose name="Name1">
      <dgm:if name="Name2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3">
              <dgm:if name="Name4" func="var" arg="dir" op="equ" val="norm">
                <dgm:presOf axis="ch ch desOrSelf" ptType="node node node" st="1 1 1" cnt="1 1 0"/>
              </dgm:if>
              <dgm:else name="Name5">
                <dgm:presOf axis="ch ch desOrSelf" ptType="node node node" st="1 2 1" cnt="1 1 0"/>
              </dgm:else>
            </dgm:choose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6">
              <dgm:if name="Name7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8">
                <dgm:alg type="tx"/>
              </dgm:else>
            </dgm:choose>
            <dgm:shape xmlns:r="http://schemas.openxmlformats.org/officeDocument/2006/relationships" rot="270" type="round1Rect" r:blip="" hideGeom="1">
              <dgm:adjLst>
                <dgm:adj idx="1" val="0.2"/>
              </dgm:adjLst>
            </dgm:shape>
            <dgm:choose name="Name9">
              <dgm:if name="Name10" func="var" arg="dir" op="equ" val="norm">
                <dgm:presOf axis="ch ch desOrSelf" ptType="node node node" st="1 1 1" cnt="1 1 0"/>
              </dgm:if>
              <dgm:else name="Name11">
                <dgm:presOf axis="ch ch desOrSelf" ptType="node node node" st="1 2 1" cnt="1 1 0"/>
              </dgm:else>
            </dgm:choose>
            <dgm:constrLst>
              <dgm:constr type="tMarg" refType="primFontSz" fact="0.3"/>
              <dgm:constr type="lMarg" refType="primFontSz" fact="0.3"/>
            </dgm:constrLst>
            <dgm:ruleLst>
              <dgm:rule type="primFontSz" val="2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2">
              <dgm:if name="Name13" func="var" arg="dir" op="equ" val="norm">
                <dgm:presOf axis="ch ch desOrSelf" ptType="node node node" st="1 2 1" cnt="1 1 0"/>
              </dgm:if>
              <dgm:else name="Name14">
                <dgm:presOf axis="ch ch desOrSelf" ptType="node node node" st="1 1 1" cnt="1 1 0"/>
              </dgm:else>
            </dgm:choose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5">
              <dgm:if name="Name1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7">
                <dgm:alg type="tx"/>
              </dgm:else>
            </dgm:choose>
            <dgm:shape xmlns:r="http://schemas.openxmlformats.org/officeDocument/2006/relationships" type="round1Rect" r:blip="" hideGeom="1">
              <dgm:adjLst/>
            </dgm:shape>
            <dgm:choose name="Name18">
              <dgm:if name="Name19" func="var" arg="dir" op="equ" val="norm">
                <dgm:presOf axis="ch ch desOrSelf" ptType="node node node" st="1 2 1" cnt="1 1 0"/>
              </dgm:if>
              <dgm:else name="Name20">
                <dgm:presOf axis="ch ch desOrSelf" ptType="node node node" st="1 1 1" cnt="1 1 0"/>
              </dgm:else>
            </dgm:choose>
            <dgm:constrLst>
              <dgm:constr type="tMarg" refType="primFontSz" fact="0.3"/>
              <dgm:constr type="rMarg" refType="primFontSz" fact="0.3"/>
            </dgm:constrLst>
            <dgm:ruleLst>
              <dgm:rule type="primFontSz" val="2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1">
              <dgm:if name="Name22" func="var" arg="dir" op="equ" val="norm">
                <dgm:presOf axis="ch ch desOrSelf" ptType="node node node" st="1 3 1" cnt="1 1 0"/>
              </dgm:if>
              <dgm:else name="Name23">
                <dgm:presOf axis="ch ch desOrSelf" ptType="node node node" st="1 4 1" cnt="1 1 0"/>
              </dgm:else>
            </dgm:choose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4">
              <dgm:if name="Name2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6">
                <dgm:alg type="tx"/>
              </dgm:else>
            </dgm:choose>
            <dgm:shape xmlns:r="http://schemas.openxmlformats.org/officeDocument/2006/relationships" rot="180" type="round1Rect" r:blip="" hideGeom="1">
              <dgm:adjLst/>
            </dgm:shape>
            <dgm:choose name="Name27">
              <dgm:if name="Name28" func="var" arg="dir" op="equ" val="norm">
                <dgm:presOf axis="ch ch desOrSelf" ptType="node node node" st="1 3 1" cnt="1 1 0"/>
              </dgm:if>
              <dgm:else name="Name29">
                <dgm:presOf axis="ch ch desOrSelf" ptType="node node node" st="1 4 1" cnt="1 1 0"/>
              </dgm:else>
            </dgm:choose>
            <dgm:constrLst>
              <dgm:constr type="bMarg" refType="primFontSz" fact="0.3"/>
              <dgm:constr type="lMarg" refType="primFontSz" fact="0.3"/>
            </dgm:constrLst>
            <dgm:ruleLst>
              <dgm:rule type="primFontSz" val="2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30">
              <dgm:if name="Name31" func="var" arg="dir" op="equ" val="norm">
                <dgm:presOf axis="ch ch desOrSelf" ptType="node node node" st="1 4 1" cnt="1 1 0"/>
              </dgm:if>
              <dgm:else name="Name32">
                <dgm:presOf axis="ch ch desOrSelf" ptType="node node node" st="1 3 1" cnt="1 1 0"/>
              </dgm:else>
            </dgm:choose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3">
              <dgm:if name="Name3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5">
                <dgm:alg type="tx"/>
              </dgm:else>
            </dgm:choose>
            <dgm:shape xmlns:r="http://schemas.openxmlformats.org/officeDocument/2006/relationships" rot="90" type="round1Rect" r:blip="" hideGeom="1">
              <dgm:adjLst/>
            </dgm:shape>
            <dgm:choose name="Name36">
              <dgm:if name="Name37" func="var" arg="dir" op="equ" val="norm">
                <dgm:presOf axis="ch ch desOrSelf" ptType="node node node" st="1 4 1" cnt="1 1 0"/>
              </dgm:if>
              <dgm:else name="Name38">
                <dgm:presOf axis="ch ch desOrSelf" ptType="node node node" st="1 3 1" cnt="1 1 0"/>
              </dgm:else>
            </dgm:choose>
            <dgm:constrLst>
              <dgm:constr type="bMarg" refType="primFontSz" fact="0.3"/>
              <dgm:constr type="rMarg" refType="primFontSz" fact="0.3"/>
            </dgm:constrLst>
            <dgm:ruleLst>
              <dgm:rule type="primFontSz" val="2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2" fact="NaN" max="NaN"/>
          </dgm:ruleLst>
        </dgm:layoutNode>
      </dgm:if>
      <dgm:else name="Name3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3-D Style 6"/>
  <dgm:desc val="3-D Style 6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5982-D204-431E-8AAF-1BA1D5D646E0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5DADB-8B55-4024-80CD-02D4CF900851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5982-D204-431E-8AAF-1BA1D5D646E0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5DADB-8B55-4024-80CD-02D4CF900851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5982-D204-431E-8AAF-1BA1D5D646E0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5DADB-8B55-4024-80CD-02D4CF900851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C489-E335-41A7-928D-0026A23217F8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0829D-A667-498A-A2BE-5D60D5D8AF8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sl-SI">
              <a:latin typeface="Calibri" pitchFamily="34" charset="0"/>
            </a:endParaRPr>
          </a:p>
        </p:txBody>
      </p:sp>
      <p:sp>
        <p:nvSpPr>
          <p:cNvPr id="5" name="Pravokotnik 18"/>
          <p:cNvSpPr>
            <a:spLocks noChangeArrowheads="1"/>
          </p:cNvSpPr>
          <p:nvPr/>
        </p:nvSpPr>
        <p:spPr bwMode="white">
          <a:xfrm flipH="1">
            <a:off x="9143997" y="3175"/>
            <a:ext cx="4571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sl-SI">
              <a:latin typeface="Calibri" pitchFamily="34" charset="0"/>
            </a:endParaRPr>
          </a:p>
        </p:txBody>
      </p:sp>
      <p:sp>
        <p:nvSpPr>
          <p:cNvPr id="6" name="Pravokotnik 17"/>
          <p:cNvSpPr>
            <a:spLocks noChangeArrowheads="1"/>
          </p:cNvSpPr>
          <p:nvPr/>
        </p:nvSpPr>
        <p:spPr bwMode="white">
          <a:xfrm flipH="1">
            <a:off x="-108519" y="-1"/>
            <a:ext cx="108519" cy="6861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sl-SI">
              <a:latin typeface="Calibri" pitchFamily="34" charset="0"/>
            </a:endParaRPr>
          </a:p>
        </p:txBody>
      </p:sp>
      <p:sp>
        <p:nvSpPr>
          <p:cNvPr id="7" name="Pravokotnik 15"/>
          <p:cNvSpPr>
            <a:spLocks noChangeArrowheads="1"/>
          </p:cNvSpPr>
          <p:nvPr/>
        </p:nvSpPr>
        <p:spPr bwMode="white">
          <a:xfrm>
            <a:off x="0" y="0"/>
            <a:ext cx="9144000" cy="21145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sl-SI">
              <a:latin typeface="Calibri" pitchFamily="34" charset="0"/>
            </a:endParaRPr>
          </a:p>
        </p:txBody>
      </p:sp>
      <p:sp>
        <p:nvSpPr>
          <p:cNvPr id="11" name="Elipsa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 hasCustomPrompt="1"/>
          </p:nvPr>
        </p:nvSpPr>
        <p:spPr>
          <a:xfrm>
            <a:off x="467544" y="2744986"/>
            <a:ext cx="7164796" cy="1752600"/>
          </a:xfrm>
        </p:spPr>
        <p:txBody>
          <a:bodyPr/>
          <a:lstStyle>
            <a:lvl1pPr marL="0" indent="0" algn="l">
              <a:buNone/>
              <a:defRPr sz="2800" b="1" cap="all" spc="250" baseline="0">
                <a:solidFill>
                  <a:srgbClr val="006699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dirty="0" smtClean="0"/>
              <a:t>SREDNJA EKONOMSKA, STORITVENA IN GRADBENA ŠOLA,</a:t>
            </a:r>
          </a:p>
          <a:p>
            <a:r>
              <a:rPr lang="sl-SI" dirty="0" smtClean="0"/>
              <a:t>ŠOLSKI CENTER KRANJ</a:t>
            </a:r>
            <a:endParaRPr lang="en-US" dirty="0"/>
          </a:p>
        </p:txBody>
      </p:sp>
      <p:pic>
        <p:nvPicPr>
          <p:cNvPr id="16" name="Slika 15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35502"/>
            <a:ext cx="1872208" cy="1080120"/>
          </a:xfrm>
          <a:prstGeom prst="rect">
            <a:avLst/>
          </a:prstGeom>
        </p:spPr>
      </p:pic>
      <p:pic>
        <p:nvPicPr>
          <p:cNvPr id="18" name="Slika 1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735502"/>
            <a:ext cx="2376264" cy="1253338"/>
          </a:xfrm>
          <a:prstGeom prst="rect">
            <a:avLst/>
          </a:prstGeom>
        </p:spPr>
      </p:pic>
      <p:graphicFrame>
        <p:nvGraphicFramePr>
          <p:cNvPr id="20" name="Diagram 19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835851526"/>
              </p:ext>
            </p:extLst>
          </p:nvPr>
        </p:nvGraphicFramePr>
        <p:xfrm>
          <a:off x="4778226" y="3933056"/>
          <a:ext cx="4000528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37207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5987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9A05982-D204-431E-8AAF-1BA1D5D646E0}" type="datetimeFigureOut">
              <a:rPr lang="sl-SI" smtClean="0"/>
              <a:t>7.11.2013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A5DADB-8B55-4024-80CD-02D4CF900851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zdenka.vrbinc@guest.arnes.si" TargetMode="External"/><Relationship Id="rId2" Type="http://schemas.openxmlformats.org/officeDocument/2006/relationships/hyperlink" Target="mailto:polona.macek@gfp.s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tjana.zupan@guest.arnes.si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va.sober@guest.arnes.si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SREDNJA EKONOMSKA, STORITVENA IN GRADBENA ŠOLA</a:t>
            </a:r>
          </a:p>
          <a:p>
            <a:r>
              <a:rPr lang="sl-SI" dirty="0" smtClean="0"/>
              <a:t>ŠOLSKI CENTER KRANJ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311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 smtClean="0"/>
              <a:t>DNEVI RED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1043608" y="1988840"/>
            <a:ext cx="6400800" cy="3474720"/>
          </a:xfrm>
        </p:spPr>
        <p:txBody>
          <a:bodyPr/>
          <a:lstStyle/>
          <a:p>
            <a:pPr>
              <a:buClr>
                <a:srgbClr val="BA2342"/>
              </a:buClr>
            </a:pPr>
            <a:r>
              <a:rPr lang="sl-SI" altLang="sl-SI" sz="3200" dirty="0" smtClean="0">
                <a:solidFill>
                  <a:srgbClr val="4D4948"/>
                </a:solidFill>
              </a:rPr>
              <a:t>UČNI USPEH </a:t>
            </a:r>
          </a:p>
          <a:p>
            <a:pPr>
              <a:buClr>
                <a:srgbClr val="BA2342"/>
              </a:buClr>
            </a:pPr>
            <a:r>
              <a:rPr lang="sl-SI" altLang="sl-SI" sz="3200" dirty="0" smtClean="0">
                <a:solidFill>
                  <a:srgbClr val="4D4948"/>
                </a:solidFill>
              </a:rPr>
              <a:t>POKLICNA MATURA</a:t>
            </a:r>
          </a:p>
          <a:p>
            <a:pPr>
              <a:buClr>
                <a:srgbClr val="BA2342"/>
              </a:buClr>
            </a:pPr>
            <a:r>
              <a:rPr lang="sl-SI" altLang="sl-SI" sz="3200" dirty="0" smtClean="0">
                <a:solidFill>
                  <a:srgbClr val="4D4948"/>
                </a:solidFill>
              </a:rPr>
              <a:t>POBUDE IN MNENJA</a:t>
            </a:r>
          </a:p>
          <a:p>
            <a:pPr>
              <a:buClr>
                <a:srgbClr val="BA2342"/>
              </a:buClr>
            </a:pPr>
            <a:endParaRPr lang="sl-SI" altLang="sl-SI" sz="3200" dirty="0" smtClean="0">
              <a:solidFill>
                <a:srgbClr val="4D4948"/>
              </a:solidFill>
            </a:endParaRP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7782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24936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altLang="sl-SI" sz="3600" dirty="0" smtClean="0">
                <a:solidFill>
                  <a:srgbClr val="000000"/>
                </a:solidFill>
              </a:rPr>
              <a:t>UČNI USPEH – 2011/12 in 2012/13</a:t>
            </a:r>
            <a:endParaRPr lang="sl-SI" sz="3600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40192987"/>
              </p:ext>
            </p:extLst>
          </p:nvPr>
        </p:nvGraphicFramePr>
        <p:xfrm>
          <a:off x="467544" y="1988840"/>
          <a:ext cx="8177753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336993"/>
                <a:gridCol w="1255295"/>
                <a:gridCol w="696757"/>
                <a:gridCol w="1000276"/>
                <a:gridCol w="860180"/>
                <a:gridCol w="1115195"/>
                <a:gridCol w="1048961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endParaRPr lang="sl-SI" sz="2400" dirty="0" smtClean="0"/>
                    </a:p>
                    <a:p>
                      <a:pPr algn="ctr"/>
                      <a:r>
                        <a:rPr lang="sl-SI" sz="2400" dirty="0" smtClean="0"/>
                        <a:t>Učni uspeh ob koncu pouka</a:t>
                      </a:r>
                      <a:endParaRPr lang="sl-SI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sl-SI" sz="2400" dirty="0" smtClean="0"/>
                        <a:t>Uspeh na spomladanskem roku PM</a:t>
                      </a:r>
                      <a:endParaRPr lang="sl-SI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št. dijakov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pozitivni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negativni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err="1" smtClean="0"/>
                        <a:t>neoc</a:t>
                      </a:r>
                      <a:r>
                        <a:rPr lang="sl-SI" sz="1800" dirty="0" smtClean="0"/>
                        <a:t>.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izostanki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št. dijakov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uspešni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neuspešni</a:t>
                      </a:r>
                      <a:endParaRPr lang="sl-SI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76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65 (86%)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10 (13%)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</a:t>
                      </a:r>
                    </a:p>
                    <a:p>
                      <a:pPr algn="ctr"/>
                      <a:r>
                        <a:rPr lang="sl-SI" sz="2200" dirty="0" smtClean="0"/>
                        <a:t>(1%)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179 ur</a:t>
                      </a:r>
                    </a:p>
                    <a:p>
                      <a:pPr algn="ctr"/>
                      <a:r>
                        <a:rPr lang="sl-SI" sz="2200" dirty="0" smtClean="0"/>
                        <a:t>dijaka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71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57</a:t>
                      </a:r>
                    </a:p>
                    <a:p>
                      <a:pPr algn="ctr"/>
                      <a:r>
                        <a:rPr lang="sl-SI" sz="2200" dirty="0" smtClean="0"/>
                        <a:t>(80,3%)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14</a:t>
                      </a:r>
                    </a:p>
                    <a:p>
                      <a:pPr algn="ctr"/>
                      <a:r>
                        <a:rPr lang="sl-SI" sz="2200" dirty="0" smtClean="0"/>
                        <a:t>(19,7%)</a:t>
                      </a:r>
                      <a:endParaRPr lang="sl-SI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80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55</a:t>
                      </a:r>
                    </a:p>
                    <a:p>
                      <a:pPr algn="ctr"/>
                      <a:r>
                        <a:rPr lang="sl-SI" sz="2200" dirty="0" smtClean="0"/>
                        <a:t>(68,7%)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25</a:t>
                      </a:r>
                    </a:p>
                    <a:p>
                      <a:pPr algn="ctr"/>
                      <a:r>
                        <a:rPr lang="sl-SI" sz="2200" dirty="0" smtClean="0"/>
                        <a:t>(31,3%)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-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154 ur</a:t>
                      </a:r>
                    </a:p>
                    <a:p>
                      <a:pPr algn="ctr"/>
                      <a:r>
                        <a:rPr lang="sl-SI" sz="2200" dirty="0" smtClean="0"/>
                        <a:t>dijaka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71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61</a:t>
                      </a:r>
                    </a:p>
                    <a:p>
                      <a:pPr algn="ctr"/>
                      <a:r>
                        <a:rPr lang="sl-SI" sz="2200" dirty="0" smtClean="0"/>
                        <a:t>(85,9%)</a:t>
                      </a:r>
                      <a:endParaRPr lang="sl-SI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 smtClean="0"/>
                        <a:t>10</a:t>
                      </a:r>
                    </a:p>
                    <a:p>
                      <a:pPr algn="ctr"/>
                      <a:r>
                        <a:rPr lang="sl-SI" sz="2200" dirty="0" smtClean="0"/>
                        <a:t>(14%)</a:t>
                      </a:r>
                      <a:endParaRPr lang="sl-SI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7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2088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sl-SI" altLang="sl-SI" dirty="0" smtClean="0">
                <a:solidFill>
                  <a:srgbClr val="000000"/>
                </a:solidFill>
              </a:rPr>
              <a:t>ZAKLJUČEVANJE ŠOLANJA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971600" y="1844824"/>
            <a:ext cx="7344816" cy="4050784"/>
          </a:xfrm>
        </p:spPr>
        <p:txBody>
          <a:bodyPr>
            <a:normAutofit/>
          </a:bodyPr>
          <a:lstStyle/>
          <a:p>
            <a:pPr marL="273050" lvl="0" indent="-273050" fontAlgn="base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400" dirty="0">
                <a:solidFill>
                  <a:srgbClr val="4D4948"/>
                </a:solidFill>
              </a:rPr>
              <a:t>Zakon o maturi (Uradni list RS, št. 1/07-uradno prečiščeno besedilo)</a:t>
            </a:r>
          </a:p>
          <a:p>
            <a:pPr marL="273050" lvl="0" indent="-273050" fontAlgn="base">
              <a:spcAft>
                <a:spcPct val="0"/>
              </a:spcAft>
              <a:buClr>
                <a:srgbClr val="BA2342"/>
              </a:buClr>
              <a:buSzPct val="85000"/>
              <a:buNone/>
            </a:pPr>
            <a:endParaRPr lang="sl-SI" altLang="sl-SI" sz="2400" dirty="0">
              <a:solidFill>
                <a:srgbClr val="4D4948"/>
              </a:solidFill>
            </a:endParaRPr>
          </a:p>
          <a:p>
            <a:pPr marL="273050" lvl="0" indent="-273050" fontAlgn="base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400" dirty="0">
                <a:solidFill>
                  <a:srgbClr val="4D4948"/>
                </a:solidFill>
              </a:rPr>
              <a:t>Pravilnik o poklicni maturi</a:t>
            </a:r>
          </a:p>
          <a:p>
            <a:pPr marL="547688" lvl="1" indent="-273050" fontAlgn="base">
              <a:spcAft>
                <a:spcPct val="0"/>
              </a:spcAft>
              <a:buClr>
                <a:srgbClr val="BA2342"/>
              </a:buClr>
              <a:buSzPct val="70000"/>
              <a:buFont typeface="Wingdings" pitchFamily="2" charset="2"/>
              <a:buChar char=""/>
            </a:pPr>
            <a:r>
              <a:rPr lang="sl-SI" altLang="sl-SI" sz="2400" dirty="0">
                <a:solidFill>
                  <a:srgbClr val="4D4948"/>
                </a:solidFill>
              </a:rPr>
              <a:t>Od 75. čl. d</a:t>
            </a:r>
            <a:r>
              <a:rPr lang="sl-SI" altLang="sl-SI" sz="2400" dirty="0" smtClean="0">
                <a:solidFill>
                  <a:srgbClr val="4D4948"/>
                </a:solidFill>
              </a:rPr>
              <a:t>o </a:t>
            </a:r>
            <a:r>
              <a:rPr lang="sl-SI" altLang="sl-SI" sz="2400" dirty="0">
                <a:solidFill>
                  <a:srgbClr val="4D4948"/>
                </a:solidFill>
              </a:rPr>
              <a:t>78. čl. – varstvo pravic kandidatov </a:t>
            </a:r>
          </a:p>
          <a:p>
            <a:pPr marL="547688" lvl="1" indent="-273050" fontAlgn="base">
              <a:spcAft>
                <a:spcPct val="0"/>
              </a:spcAft>
              <a:buClr>
                <a:srgbClr val="BA2342"/>
              </a:buClr>
              <a:buSzPct val="70000"/>
              <a:buFont typeface="Wingdings" pitchFamily="2" charset="2"/>
              <a:buChar char=""/>
            </a:pPr>
            <a:endParaRPr lang="sl-SI" altLang="sl-SI" sz="2200" dirty="0">
              <a:solidFill>
                <a:srgbClr val="4D4948"/>
              </a:solidFill>
            </a:endParaRPr>
          </a:p>
          <a:p>
            <a:pPr marL="547688" lvl="1" indent="-273050" algn="ctr" fontAlgn="base">
              <a:spcAft>
                <a:spcPct val="0"/>
              </a:spcAft>
              <a:buClr>
                <a:srgbClr val="BA2342"/>
              </a:buClr>
              <a:buSzPct val="70000"/>
              <a:buNone/>
            </a:pPr>
            <a:endParaRPr lang="sl-SI" altLang="sl-SI" sz="3200" b="1" dirty="0">
              <a:solidFill>
                <a:srgbClr val="4D4948"/>
              </a:solidFill>
            </a:endParaRPr>
          </a:p>
          <a:p>
            <a:pPr marL="547688" lvl="1" indent="-273050" algn="ctr" fontAlgn="base">
              <a:spcAft>
                <a:spcPct val="0"/>
              </a:spcAft>
              <a:buClr>
                <a:srgbClr val="BA2342"/>
              </a:buClr>
              <a:buSzPct val="70000"/>
              <a:buNone/>
            </a:pPr>
            <a:r>
              <a:rPr lang="sl-SI" altLang="sl-SI" sz="3200" b="1" dirty="0">
                <a:solidFill>
                  <a:srgbClr val="4D4948"/>
                </a:solidFill>
              </a:rPr>
              <a:t>http://www.ric.si/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9027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sl-SI" altLang="sl-SI" dirty="0" smtClean="0">
                <a:solidFill>
                  <a:srgbClr val="000000"/>
                </a:solidFill>
              </a:rPr>
              <a:t>POKLICNA MATURA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755576" y="1340768"/>
            <a:ext cx="7776864" cy="4752528"/>
          </a:xfrm>
        </p:spPr>
        <p:txBody>
          <a:bodyPr>
            <a:noAutofit/>
          </a:bodyPr>
          <a:lstStyle/>
          <a:p>
            <a:pPr>
              <a:buClr>
                <a:srgbClr val="BA2342"/>
              </a:buClr>
            </a:pPr>
            <a:r>
              <a:rPr lang="sl-SI" altLang="sl-SI" sz="2400" dirty="0">
                <a:solidFill>
                  <a:srgbClr val="4D4948"/>
                </a:solidFill>
              </a:rPr>
              <a:t>Opravlja kandidat, ki je uspešno končal zadnji letnik IP</a:t>
            </a:r>
          </a:p>
          <a:p>
            <a:pPr>
              <a:buNone/>
            </a:pPr>
            <a:endParaRPr lang="sl-SI" altLang="sl-SI" sz="2400" dirty="0" smtClean="0">
              <a:solidFill>
                <a:srgbClr val="4D4948"/>
              </a:solidFill>
            </a:endParaRPr>
          </a:p>
          <a:p>
            <a:pPr>
              <a:buClr>
                <a:srgbClr val="BA2342"/>
              </a:buClr>
            </a:pPr>
            <a:r>
              <a:rPr lang="sl-SI" altLang="sl-SI" sz="2400" u="sng" dirty="0">
                <a:solidFill>
                  <a:srgbClr val="4D4948"/>
                </a:solidFill>
              </a:rPr>
              <a:t>Obvezni del</a:t>
            </a:r>
          </a:p>
          <a:p>
            <a:pPr lvl="1"/>
            <a:r>
              <a:rPr lang="sl-SI" altLang="sl-SI" sz="2400" dirty="0" smtClean="0">
                <a:solidFill>
                  <a:srgbClr val="4D4948"/>
                </a:solidFill>
              </a:rPr>
              <a:t>Pisni in ustni del iz slovenščine</a:t>
            </a:r>
          </a:p>
          <a:p>
            <a:pPr lvl="1"/>
            <a:r>
              <a:rPr lang="sl-SI" altLang="sl-SI" sz="2400" dirty="0" smtClean="0">
                <a:solidFill>
                  <a:srgbClr val="4D4948"/>
                </a:solidFill>
              </a:rPr>
              <a:t>Pisni in ustni del iz gospodarstva/graditev objektov</a:t>
            </a:r>
          </a:p>
          <a:p>
            <a:pPr marL="457200" lvl="1" indent="0">
              <a:buNone/>
            </a:pPr>
            <a:endParaRPr lang="sl-SI" altLang="sl-SI" sz="2400" dirty="0" smtClean="0">
              <a:solidFill>
                <a:srgbClr val="4D4948"/>
              </a:solidFill>
            </a:endParaRPr>
          </a:p>
          <a:p>
            <a:pPr>
              <a:buClr>
                <a:srgbClr val="BA2342"/>
              </a:buClr>
            </a:pPr>
            <a:r>
              <a:rPr lang="sl-SI" altLang="sl-SI" sz="2400" u="sng" dirty="0" smtClean="0">
                <a:solidFill>
                  <a:srgbClr val="4D4948"/>
                </a:solidFill>
              </a:rPr>
              <a:t>Izbirni del</a:t>
            </a:r>
          </a:p>
          <a:p>
            <a:pPr lvl="1"/>
            <a:r>
              <a:rPr lang="sl-SI" altLang="sl-SI" sz="2400" dirty="0" smtClean="0">
                <a:solidFill>
                  <a:srgbClr val="4D4948"/>
                </a:solidFill>
              </a:rPr>
              <a:t>Pisni in ustni del iz matematike ali tujega jezika</a:t>
            </a:r>
          </a:p>
          <a:p>
            <a:pPr lvl="1"/>
            <a:r>
              <a:rPr lang="sl-SI" altLang="sl-SI" sz="2400" dirty="0" smtClean="0">
                <a:solidFill>
                  <a:srgbClr val="4D4948"/>
                </a:solidFill>
              </a:rPr>
              <a:t>Izdelek ali storitev z zagovorom</a:t>
            </a:r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186855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sl-SI" altLang="sl-SI" dirty="0" smtClean="0">
                <a:solidFill>
                  <a:srgbClr val="000000"/>
                </a:solidFill>
              </a:rPr>
              <a:t>POKLICNA MATURA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7848872" cy="4392488"/>
          </a:xfrm>
        </p:spPr>
        <p:txBody>
          <a:bodyPr>
            <a:normAutofit lnSpcReduction="10000"/>
          </a:bodyPr>
          <a:lstStyle/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Kandidat opravi PM, ko je ocenjen pri vseh predmetih pozitivno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Čl. 61 – 80 % točk – ocena 2, če je pri vseh ostalih predmetih dosegel oceno najmanj dobro (3)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Splošni učni uspeh se izraža na lestvici od 8 do 23 točk.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Spričevalo o poklicni maturi in obvestilo o uspehu pri poklicni </a:t>
            </a:r>
            <a:r>
              <a:rPr lang="sl-SI" altLang="sl-SI" sz="2700" dirty="0" smtClean="0">
                <a:solidFill>
                  <a:srgbClr val="000000"/>
                </a:solidFill>
              </a:rPr>
              <a:t>maturi, priloga k spričevalu</a:t>
            </a:r>
            <a:endParaRPr lang="sl-SI" altLang="sl-SI" sz="2700" dirty="0">
              <a:solidFill>
                <a:srgbClr val="000000"/>
              </a:solidFill>
            </a:endParaRP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Spričevalo s pohvalo (minister)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0074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8066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sl-SI" altLang="sl-SI" dirty="0">
                <a:solidFill>
                  <a:srgbClr val="000000"/>
                </a:solidFill>
              </a:rPr>
              <a:t>POKLICNA MATURA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338816"/>
          </a:xfrm>
        </p:spPr>
        <p:txBody>
          <a:bodyPr>
            <a:normAutofit/>
          </a:bodyPr>
          <a:lstStyle/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2 negativno ocenjena predmeta – 2 leti še lahko popravlja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Izboljševanje ocene – pravico do enkratnega ponovnega opravljanja  izpita iz posamezne izpitne enote – boljša ocena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Ocena pri četrtem predmetu je trajna</a:t>
            </a:r>
          </a:p>
          <a:p>
            <a:pPr marL="273050" lvl="0" indent="-273050" eaLnBrk="0" fontAlgn="base" hangingPunct="0">
              <a:spcAft>
                <a:spcPct val="0"/>
              </a:spcAft>
              <a:buClr>
                <a:srgbClr val="BA2342"/>
              </a:buClr>
              <a:buSzPct val="85000"/>
              <a:buFont typeface="Wingdings 2" pitchFamily="18" charset="2"/>
              <a:buChar char=""/>
            </a:pPr>
            <a:r>
              <a:rPr lang="sl-SI" altLang="sl-SI" sz="2700" dirty="0">
                <a:solidFill>
                  <a:srgbClr val="000000"/>
                </a:solidFill>
              </a:rPr>
              <a:t>Izpitni red – MOBITELI!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4626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600743" cy="86409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sl-SI" altLang="sl-SI" sz="3600" dirty="0" smtClean="0">
                <a:solidFill>
                  <a:srgbClr val="000000"/>
                </a:solidFill>
              </a:rPr>
              <a:t>ČASOVNI OKVIR ZAKLJUČEVANJA POUKA</a:t>
            </a:r>
            <a:endParaRPr lang="sl-SI" sz="3600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55000" lnSpcReduction="20000"/>
          </a:bodyPr>
          <a:lstStyle/>
          <a:p>
            <a:r>
              <a:rPr lang="sl-SI" altLang="sl-SI" sz="3600" b="1" dirty="0">
                <a:solidFill>
                  <a:srgbClr val="BA2342"/>
                </a:solidFill>
              </a:rPr>
              <a:t>7</a:t>
            </a:r>
            <a:r>
              <a:rPr lang="sl-SI" altLang="sl-SI" sz="3600" b="1" dirty="0" smtClean="0">
                <a:solidFill>
                  <a:srgbClr val="BA2342"/>
                </a:solidFill>
              </a:rPr>
              <a:t>. marec 2014</a:t>
            </a:r>
            <a:r>
              <a:rPr lang="sl-SI" altLang="sl-SI" sz="3600" dirty="0" smtClean="0">
                <a:solidFill>
                  <a:srgbClr val="4D4948"/>
                </a:solidFill>
              </a:rPr>
              <a:t>, petek –pred preizkus –  </a:t>
            </a:r>
            <a:r>
              <a:rPr lang="sl-SI" altLang="sl-SI" sz="3600" dirty="0" smtClean="0">
                <a:solidFill>
                  <a:srgbClr val="BA2342"/>
                </a:solidFill>
              </a:rPr>
              <a:t>?</a:t>
            </a:r>
          </a:p>
          <a:p>
            <a:pPr>
              <a:buNone/>
            </a:pPr>
            <a:endParaRPr lang="sl-SI" altLang="sl-SI" sz="3600" dirty="0" smtClean="0">
              <a:solidFill>
                <a:srgbClr val="BA2342"/>
              </a:solidFill>
            </a:endParaRPr>
          </a:p>
          <a:p>
            <a:r>
              <a:rPr lang="sl-SI" altLang="sl-SI" sz="3600" b="1" dirty="0" smtClean="0">
                <a:solidFill>
                  <a:srgbClr val="BA2342"/>
                </a:solidFill>
              </a:rPr>
              <a:t>1. april 2014</a:t>
            </a:r>
            <a:r>
              <a:rPr lang="sl-SI" altLang="sl-SI" sz="3600" dirty="0" smtClean="0">
                <a:solidFill>
                  <a:srgbClr val="4D4948"/>
                </a:solidFill>
              </a:rPr>
              <a:t>, zadnji dan za prijavo kandidatov na šoli</a:t>
            </a:r>
          </a:p>
          <a:p>
            <a:r>
              <a:rPr lang="sl-SI" altLang="sl-SI" sz="3600" dirty="0" smtClean="0">
                <a:solidFill>
                  <a:srgbClr val="BA2342"/>
                </a:solidFill>
              </a:rPr>
              <a:t>7. maj 2014 </a:t>
            </a:r>
            <a:r>
              <a:rPr lang="sl-SI" altLang="sl-SI" sz="3600" dirty="0" smtClean="0">
                <a:solidFill>
                  <a:srgbClr val="4D4948"/>
                </a:solidFill>
              </a:rPr>
              <a:t>– zadnji rok za oddajo </a:t>
            </a:r>
            <a:r>
              <a:rPr lang="sl-SI" altLang="sl-SI" sz="3600" dirty="0" smtClean="0">
                <a:solidFill>
                  <a:srgbClr val="BA2342"/>
                </a:solidFill>
              </a:rPr>
              <a:t>projektnih nalog</a:t>
            </a:r>
          </a:p>
          <a:p>
            <a:r>
              <a:rPr lang="sl-SI" altLang="sl-SI" sz="3600" dirty="0" smtClean="0">
                <a:solidFill>
                  <a:srgbClr val="BA2342"/>
                </a:solidFill>
              </a:rPr>
              <a:t>21. maj 2014 -   zadnji rok za prijavo kandidata iz upravičenih razlogov</a:t>
            </a:r>
          </a:p>
          <a:p>
            <a:pPr>
              <a:buNone/>
            </a:pPr>
            <a:endParaRPr lang="sl-SI" altLang="sl-SI" sz="3600" dirty="0" smtClean="0">
              <a:solidFill>
                <a:srgbClr val="BA2342"/>
              </a:solidFill>
            </a:endParaRPr>
          </a:p>
          <a:p>
            <a:r>
              <a:rPr lang="sl-SI" altLang="sl-SI" sz="3600" dirty="0" smtClean="0">
                <a:solidFill>
                  <a:srgbClr val="BA2342"/>
                </a:solidFill>
              </a:rPr>
              <a:t>26. – 30. maj 2014 – </a:t>
            </a:r>
            <a:r>
              <a:rPr lang="sl-SI" altLang="sl-SI" sz="3600" b="1" dirty="0" smtClean="0">
                <a:solidFill>
                  <a:srgbClr val="BA2342"/>
                </a:solidFill>
              </a:rPr>
              <a:t>priprave</a:t>
            </a:r>
            <a:r>
              <a:rPr lang="sl-SI" altLang="sl-SI" sz="3600" dirty="0" smtClean="0">
                <a:solidFill>
                  <a:srgbClr val="BA2342"/>
                </a:solidFill>
              </a:rPr>
              <a:t> </a:t>
            </a:r>
            <a:r>
              <a:rPr lang="sl-SI" altLang="sl-SI" sz="3600" dirty="0" smtClean="0">
                <a:solidFill>
                  <a:srgbClr val="4D4948"/>
                </a:solidFill>
              </a:rPr>
              <a:t>na poklicno maturo</a:t>
            </a:r>
          </a:p>
          <a:p>
            <a:pPr>
              <a:buNone/>
            </a:pPr>
            <a:endParaRPr lang="sl-SI" altLang="sl-SI" sz="3600" dirty="0" smtClean="0">
              <a:solidFill>
                <a:srgbClr val="4D4948"/>
              </a:solidFill>
            </a:endParaRPr>
          </a:p>
          <a:p>
            <a:r>
              <a:rPr lang="sl-SI" altLang="sl-SI" sz="3600" u="sng" dirty="0" smtClean="0">
                <a:solidFill>
                  <a:srgbClr val="4D4948"/>
                </a:solidFill>
              </a:rPr>
              <a:t>23. maj 2011 , petek </a:t>
            </a:r>
            <a:r>
              <a:rPr lang="sl-SI" altLang="sl-SI" sz="3600" dirty="0" smtClean="0">
                <a:solidFill>
                  <a:srgbClr val="4D4948"/>
                </a:solidFill>
              </a:rPr>
              <a:t>- zaključna ocenjevalna konferenca</a:t>
            </a:r>
          </a:p>
          <a:p>
            <a:pPr marL="0" indent="0">
              <a:buNone/>
            </a:pPr>
            <a:endParaRPr lang="sl-SI" altLang="sl-SI" sz="3600" dirty="0" smtClean="0">
              <a:solidFill>
                <a:srgbClr val="4D4948"/>
              </a:solidFill>
            </a:endParaRPr>
          </a:p>
          <a:p>
            <a:r>
              <a:rPr lang="sl-SI" altLang="sl-SI" sz="3600" u="sng" dirty="0" smtClean="0">
                <a:solidFill>
                  <a:srgbClr val="4D4948"/>
                </a:solidFill>
              </a:rPr>
              <a:t>26. maj 2014, ponedeljek </a:t>
            </a:r>
            <a:r>
              <a:rPr lang="sl-SI" altLang="sl-SI" sz="3600" dirty="0" smtClean="0">
                <a:solidFill>
                  <a:srgbClr val="4D4948"/>
                </a:solidFill>
              </a:rPr>
              <a:t>– zaključek pouka</a:t>
            </a:r>
          </a:p>
          <a:p>
            <a:r>
              <a:rPr lang="sl-SI" altLang="sl-SI" sz="3600" u="sng" dirty="0" smtClean="0">
                <a:solidFill>
                  <a:srgbClr val="4D4948"/>
                </a:solidFill>
              </a:rPr>
              <a:t>27. maj 2014, torek </a:t>
            </a:r>
            <a:r>
              <a:rPr lang="sl-SI" altLang="sl-SI" sz="3600" dirty="0" smtClean="0">
                <a:solidFill>
                  <a:srgbClr val="4D4948"/>
                </a:solidFill>
              </a:rPr>
              <a:t>– zadnji rok za pisno odjavo kandidata na šoli</a:t>
            </a:r>
          </a:p>
          <a:p>
            <a:r>
              <a:rPr lang="sl-SI" altLang="sl-SI" sz="3600" u="sng" dirty="0" smtClean="0">
                <a:solidFill>
                  <a:srgbClr val="4D4948"/>
                </a:solidFill>
              </a:rPr>
              <a:t>28. maj 2014, sreda </a:t>
            </a:r>
            <a:r>
              <a:rPr lang="sl-SI" altLang="sl-SI" sz="3600" dirty="0" smtClean="0">
                <a:solidFill>
                  <a:srgbClr val="4D4948"/>
                </a:solidFill>
              </a:rPr>
              <a:t>– izpitni rok za izboljšavo ocen</a:t>
            </a:r>
          </a:p>
          <a:p>
            <a:endParaRPr lang="sl-SI" altLang="sl-SI" sz="3000" dirty="0" smtClean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5899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160583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sl-SI" altLang="sl-SI" dirty="0" smtClean="0">
                <a:solidFill>
                  <a:srgbClr val="000000"/>
                </a:solidFill>
              </a:rPr>
              <a:t>POVZETEK IZ KOLEDARJA PM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755576" y="1628800"/>
            <a:ext cx="7992888" cy="4266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l-SI" altLang="sl-SI" b="1" u="sng" dirty="0" smtClean="0">
                <a:solidFill>
                  <a:srgbClr val="BA2342"/>
                </a:solidFill>
              </a:rPr>
              <a:t>PISNI DEL POKLICNE MATURE</a:t>
            </a:r>
          </a:p>
          <a:p>
            <a:pPr>
              <a:buNone/>
            </a:pPr>
            <a:r>
              <a:rPr lang="sl-SI" altLang="sl-SI" b="1" dirty="0" smtClean="0">
                <a:solidFill>
                  <a:srgbClr val="BA2342"/>
                </a:solidFill>
              </a:rPr>
              <a:t>31.  maj 2014, </a:t>
            </a:r>
            <a:r>
              <a:rPr lang="sl-SI" altLang="sl-SI" dirty="0" smtClean="0">
                <a:solidFill>
                  <a:srgbClr val="BA2342"/>
                </a:solidFill>
              </a:rPr>
              <a:t>sobota </a:t>
            </a:r>
            <a:r>
              <a:rPr lang="sl-SI" altLang="sl-SI" b="1" dirty="0" smtClean="0">
                <a:solidFill>
                  <a:srgbClr val="4D4948"/>
                </a:solidFill>
              </a:rPr>
              <a:t>–</a:t>
            </a:r>
            <a:r>
              <a:rPr lang="sl-SI" altLang="sl-SI" dirty="0" smtClean="0">
                <a:solidFill>
                  <a:srgbClr val="4D4948"/>
                </a:solidFill>
              </a:rPr>
              <a:t>  </a:t>
            </a:r>
            <a:r>
              <a:rPr lang="sl-SI" altLang="sl-SI" b="1" dirty="0" smtClean="0">
                <a:solidFill>
                  <a:srgbClr val="4D4948"/>
                </a:solidFill>
              </a:rPr>
              <a:t>angleški jezik </a:t>
            </a:r>
          </a:p>
          <a:p>
            <a:pPr>
              <a:buNone/>
            </a:pPr>
            <a:r>
              <a:rPr lang="sl-SI" altLang="sl-SI" b="1" dirty="0" smtClean="0">
                <a:solidFill>
                  <a:srgbClr val="BA2342"/>
                </a:solidFill>
              </a:rPr>
              <a:t>2. junij 2014, </a:t>
            </a:r>
            <a:r>
              <a:rPr lang="sl-SI" altLang="sl-SI" dirty="0" smtClean="0">
                <a:solidFill>
                  <a:srgbClr val="BA2342"/>
                </a:solidFill>
              </a:rPr>
              <a:t>ponedeljek</a:t>
            </a:r>
            <a:r>
              <a:rPr lang="sl-SI" altLang="sl-SI" b="1" dirty="0" smtClean="0">
                <a:solidFill>
                  <a:srgbClr val="BA2342"/>
                </a:solidFill>
              </a:rPr>
              <a:t> </a:t>
            </a:r>
            <a:r>
              <a:rPr lang="sl-SI" altLang="sl-SI" b="1" dirty="0" smtClean="0">
                <a:solidFill>
                  <a:srgbClr val="4D4948"/>
                </a:solidFill>
              </a:rPr>
              <a:t>–</a:t>
            </a:r>
            <a:r>
              <a:rPr lang="sl-SI" altLang="sl-SI" b="1" dirty="0" smtClean="0">
                <a:solidFill>
                  <a:srgbClr val="BA2342"/>
                </a:solidFill>
              </a:rPr>
              <a:t> </a:t>
            </a:r>
            <a:r>
              <a:rPr lang="sl-SI" altLang="sl-SI" b="1" dirty="0" smtClean="0">
                <a:solidFill>
                  <a:srgbClr val="4D4948"/>
                </a:solidFill>
              </a:rPr>
              <a:t>slovenščina</a:t>
            </a:r>
          </a:p>
          <a:p>
            <a:pPr>
              <a:buNone/>
            </a:pPr>
            <a:r>
              <a:rPr lang="sl-SI" altLang="sl-SI" b="1" dirty="0">
                <a:solidFill>
                  <a:srgbClr val="BA2342"/>
                </a:solidFill>
              </a:rPr>
              <a:t>7</a:t>
            </a:r>
            <a:r>
              <a:rPr lang="sl-SI" altLang="sl-SI" b="1" dirty="0" smtClean="0">
                <a:solidFill>
                  <a:srgbClr val="BA2342"/>
                </a:solidFill>
              </a:rPr>
              <a:t>. junij 2014, </a:t>
            </a:r>
            <a:r>
              <a:rPr lang="sl-SI" altLang="sl-SI" dirty="0" smtClean="0">
                <a:solidFill>
                  <a:srgbClr val="BA2342"/>
                </a:solidFill>
              </a:rPr>
              <a:t>sobota</a:t>
            </a:r>
            <a:r>
              <a:rPr lang="sl-SI" altLang="sl-SI" b="1" dirty="0" smtClean="0">
                <a:solidFill>
                  <a:srgbClr val="BA2342"/>
                </a:solidFill>
              </a:rPr>
              <a:t> </a:t>
            </a:r>
            <a:r>
              <a:rPr lang="sl-SI" altLang="sl-SI" b="1" dirty="0" smtClean="0">
                <a:solidFill>
                  <a:srgbClr val="4D4948"/>
                </a:solidFill>
              </a:rPr>
              <a:t>– matematika</a:t>
            </a:r>
          </a:p>
          <a:p>
            <a:pPr>
              <a:buNone/>
            </a:pPr>
            <a:r>
              <a:rPr lang="sl-SI" altLang="sl-SI" b="1" dirty="0">
                <a:solidFill>
                  <a:srgbClr val="BA2342"/>
                </a:solidFill>
              </a:rPr>
              <a:t>9</a:t>
            </a:r>
            <a:r>
              <a:rPr lang="sl-SI" altLang="sl-SI" b="1" dirty="0" smtClean="0">
                <a:solidFill>
                  <a:srgbClr val="BA2342"/>
                </a:solidFill>
              </a:rPr>
              <a:t>. junij 2014, </a:t>
            </a:r>
            <a:r>
              <a:rPr lang="sl-SI" altLang="sl-SI" dirty="0" smtClean="0">
                <a:solidFill>
                  <a:srgbClr val="BA2342"/>
                </a:solidFill>
              </a:rPr>
              <a:t>ponedeljek</a:t>
            </a:r>
            <a:r>
              <a:rPr lang="sl-SI" altLang="sl-SI" b="1" dirty="0" smtClean="0">
                <a:solidFill>
                  <a:srgbClr val="4D4948"/>
                </a:solidFill>
              </a:rPr>
              <a:t> – nemški jezik</a:t>
            </a:r>
          </a:p>
          <a:p>
            <a:pPr>
              <a:buNone/>
            </a:pPr>
            <a:r>
              <a:rPr lang="sl-SI" altLang="sl-SI" b="1" dirty="0" smtClean="0">
                <a:solidFill>
                  <a:srgbClr val="BA2342"/>
                </a:solidFill>
              </a:rPr>
              <a:t>11. junij 2014,</a:t>
            </a:r>
            <a:r>
              <a:rPr lang="sl-SI" altLang="sl-SI" dirty="0" smtClean="0">
                <a:solidFill>
                  <a:srgbClr val="BA2342"/>
                </a:solidFill>
              </a:rPr>
              <a:t> sreda </a:t>
            </a:r>
            <a:r>
              <a:rPr lang="sl-SI" altLang="sl-SI" b="1" dirty="0" smtClean="0">
                <a:solidFill>
                  <a:srgbClr val="4D4948"/>
                </a:solidFill>
              </a:rPr>
              <a:t>– gospodarstvo/graditev objektov</a:t>
            </a:r>
          </a:p>
          <a:p>
            <a:pPr>
              <a:buNone/>
            </a:pPr>
            <a:endParaRPr lang="sl-SI" altLang="sl-SI" b="1" dirty="0" smtClean="0">
              <a:solidFill>
                <a:srgbClr val="4D4948"/>
              </a:solidFill>
            </a:endParaRPr>
          </a:p>
          <a:p>
            <a:pPr>
              <a:buNone/>
            </a:pPr>
            <a:r>
              <a:rPr lang="sl-SI" altLang="sl-SI" b="1" u="sng" dirty="0" smtClean="0">
                <a:solidFill>
                  <a:srgbClr val="BA2342"/>
                </a:solidFill>
              </a:rPr>
              <a:t>USTNI DEL POKLICNE MATURE</a:t>
            </a:r>
          </a:p>
          <a:p>
            <a:pPr>
              <a:buNone/>
            </a:pPr>
            <a:r>
              <a:rPr lang="sl-SI" altLang="sl-SI" b="1" dirty="0" smtClean="0">
                <a:solidFill>
                  <a:srgbClr val="BA2342"/>
                </a:solidFill>
              </a:rPr>
              <a:t>16. junij do 23. junij 2014 </a:t>
            </a:r>
            <a:r>
              <a:rPr lang="sl-SI" altLang="sl-SI" b="1" dirty="0" smtClean="0">
                <a:solidFill>
                  <a:srgbClr val="4D4948"/>
                </a:solidFill>
              </a:rPr>
              <a:t>–ustni izpiti PM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6963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00743" cy="1008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altLang="sl-SI" sz="3200" dirty="0" smtClean="0">
                <a:solidFill>
                  <a:srgbClr val="000000"/>
                </a:solidFill>
              </a:rPr>
              <a:t>ČASOVNI OKVIR ZAKLJUČEVANJA ŠOLANJA</a:t>
            </a:r>
            <a:endParaRPr lang="sl-SI" sz="3200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8229600" cy="5141168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BA2342"/>
              </a:buClr>
            </a:pPr>
            <a:r>
              <a:rPr lang="sl-SI" altLang="sl-SI" sz="2800" b="1" dirty="0" smtClean="0">
                <a:solidFill>
                  <a:srgbClr val="4D4948"/>
                </a:solidFill>
              </a:rPr>
              <a:t>Popravni izpiti</a:t>
            </a:r>
          </a:p>
          <a:p>
            <a:pPr>
              <a:buNone/>
            </a:pPr>
            <a:r>
              <a:rPr lang="sl-SI" altLang="sl-SI" sz="2800" dirty="0" smtClean="0">
                <a:solidFill>
                  <a:srgbClr val="4D4948"/>
                </a:solidFill>
              </a:rPr>
              <a:t>		30. 6. 2014 (ponedeljek)– 4. 7. 2014 (petek), objavljen 					                         razpored</a:t>
            </a:r>
          </a:p>
          <a:p>
            <a:pPr>
              <a:buNone/>
            </a:pPr>
            <a:endParaRPr lang="sl-SI" altLang="sl-SI" sz="2800" dirty="0" smtClean="0">
              <a:solidFill>
                <a:srgbClr val="4D4948"/>
              </a:solidFill>
            </a:endParaRPr>
          </a:p>
          <a:p>
            <a:pPr>
              <a:buClr>
                <a:srgbClr val="BA2342"/>
              </a:buClr>
            </a:pPr>
            <a:r>
              <a:rPr lang="sl-SI" altLang="sl-SI" sz="2800" dirty="0" smtClean="0">
                <a:solidFill>
                  <a:srgbClr val="4D4948"/>
                </a:solidFill>
              </a:rPr>
              <a:t>Ti dijaki pristopajo k opravljanju poklicne mature v </a:t>
            </a:r>
            <a:r>
              <a:rPr lang="sl-SI" altLang="sl-SI" sz="2800" u="sng" dirty="0" smtClean="0">
                <a:solidFill>
                  <a:srgbClr val="4D4948"/>
                </a:solidFill>
              </a:rPr>
              <a:t>jesenskem roku</a:t>
            </a:r>
          </a:p>
          <a:p>
            <a:pPr marL="0" indent="0">
              <a:buNone/>
            </a:pPr>
            <a:endParaRPr lang="sl-SI" altLang="sl-SI" sz="2800" dirty="0" smtClean="0">
              <a:solidFill>
                <a:srgbClr val="4D4948"/>
              </a:solidFill>
            </a:endParaRPr>
          </a:p>
          <a:p>
            <a:pPr>
              <a:buClr>
                <a:srgbClr val="BA2342"/>
              </a:buClr>
            </a:pPr>
            <a:r>
              <a:rPr lang="sl-SI" altLang="sl-SI" sz="2800" dirty="0" smtClean="0">
                <a:solidFill>
                  <a:srgbClr val="4D4948"/>
                </a:solidFill>
              </a:rPr>
              <a:t>Objava rezultatov in seznanitev</a:t>
            </a:r>
            <a:r>
              <a:rPr lang="sl-SI" altLang="sl-SI" sz="2400" dirty="0" smtClean="0">
                <a:solidFill>
                  <a:srgbClr val="4D4948"/>
                </a:solidFill>
              </a:rPr>
              <a:t> z uspehom kandidatov na poklicni maturi – </a:t>
            </a:r>
          </a:p>
          <a:p>
            <a:pPr marL="0" indent="0">
              <a:buClr>
                <a:srgbClr val="BA2342"/>
              </a:buClr>
              <a:buNone/>
            </a:pPr>
            <a:r>
              <a:rPr lang="sl-SI" altLang="sl-SI" sz="3600" b="1" dirty="0" smtClean="0">
                <a:solidFill>
                  <a:srgbClr val="4D4948"/>
                </a:solidFill>
              </a:rPr>
              <a:t>	                ponedeljek, 7. 7. 2014</a:t>
            </a:r>
          </a:p>
          <a:p>
            <a:pPr marL="0" indent="0">
              <a:buClr>
                <a:srgbClr val="BA2342"/>
              </a:buClr>
              <a:buNone/>
            </a:pPr>
            <a:endParaRPr lang="sl-SI" altLang="sl-SI" sz="1500" b="1" dirty="0" smtClean="0">
              <a:solidFill>
                <a:srgbClr val="4D4948"/>
              </a:solidFill>
            </a:endParaRPr>
          </a:p>
          <a:p>
            <a:pPr>
              <a:buClr>
                <a:srgbClr val="BA2342"/>
              </a:buClr>
            </a:pPr>
            <a:r>
              <a:rPr lang="sl-SI" altLang="sl-SI" sz="3600" b="1" dirty="0" smtClean="0">
                <a:solidFill>
                  <a:srgbClr val="4D4948"/>
                </a:solidFill>
              </a:rPr>
              <a:t>Zadnji rok za prijavo kandidatov na jesenski rok!</a:t>
            </a:r>
          </a:p>
          <a:p>
            <a:pPr>
              <a:buClr>
                <a:srgbClr val="BA2342"/>
              </a:buClr>
              <a:buNone/>
            </a:pPr>
            <a:r>
              <a:rPr lang="sl-SI" altLang="sl-SI" sz="3600" b="1" dirty="0" smtClean="0">
                <a:solidFill>
                  <a:srgbClr val="4D4948"/>
                </a:solidFill>
              </a:rPr>
              <a:t>						</a:t>
            </a:r>
            <a:endParaRPr lang="sl-SI" altLang="sl-SI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4871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704856" cy="1143000"/>
          </a:xfrm>
        </p:spPr>
        <p:txBody>
          <a:bodyPr/>
          <a:lstStyle/>
          <a:p>
            <a:pPr marL="0" indent="0">
              <a:buNone/>
            </a:pPr>
            <a:r>
              <a:rPr lang="sl-SI" sz="3200" dirty="0" err="1" smtClean="0"/>
              <a:t>Predprijave</a:t>
            </a:r>
            <a:r>
              <a:rPr lang="sl-SI" sz="3200" dirty="0" smtClean="0"/>
              <a:t>, prijave in odjave od PM</a:t>
            </a:r>
            <a:endParaRPr lang="sl-SI" sz="3200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611560" y="1700808"/>
            <a:ext cx="6912768" cy="4608512"/>
          </a:xfrm>
        </p:spPr>
        <p:txBody>
          <a:bodyPr/>
          <a:lstStyle/>
          <a:p>
            <a:r>
              <a:rPr lang="sl-SI" u="sng" dirty="0" err="1" smtClean="0"/>
              <a:t>Predprijava</a:t>
            </a:r>
            <a:r>
              <a:rPr lang="sl-SI" u="sng" dirty="0" smtClean="0"/>
              <a:t>:</a:t>
            </a:r>
            <a:r>
              <a:rPr lang="sl-SI" dirty="0" smtClean="0"/>
              <a:t> </a:t>
            </a:r>
          </a:p>
          <a:p>
            <a:r>
              <a:rPr lang="sl-SI" dirty="0" smtClean="0"/>
              <a:t>Rok za oddajo: </a:t>
            </a:r>
            <a:r>
              <a:rPr lang="sl-SI" b="1" dirty="0" smtClean="0"/>
              <a:t>15.11.2013 (petek)</a:t>
            </a:r>
          </a:p>
          <a:p>
            <a:pPr lvl="1"/>
            <a:r>
              <a:rPr lang="sl-SI" dirty="0" smtClean="0"/>
              <a:t>A) osebni podatki in naslov bivališča </a:t>
            </a:r>
          </a:p>
          <a:p>
            <a:pPr lvl="1"/>
            <a:r>
              <a:rPr lang="sl-SI" dirty="0" smtClean="0"/>
              <a:t>B) opravljanje poklicne mature</a:t>
            </a:r>
          </a:p>
          <a:p>
            <a:pPr lvl="1"/>
            <a:endParaRPr lang="sl-SI" dirty="0" smtClean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282444"/>
              </p:ext>
            </p:extLst>
          </p:nvPr>
        </p:nvGraphicFramePr>
        <p:xfrm>
          <a:off x="1187624" y="3429000"/>
          <a:ext cx="6264696" cy="260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551832"/>
                <a:gridCol w="2200696"/>
              </a:tblGrid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Izpitna enota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Gradbeni</a:t>
                      </a:r>
                      <a:r>
                        <a:rPr lang="sl-SI" baseline="0" dirty="0" smtClean="0"/>
                        <a:t> tehnik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Ekonomski tehnik</a:t>
                      </a:r>
                      <a:endParaRPr lang="sl-S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Prva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SLOVENŠČINA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SLOVENŠČINA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Druga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GRADITEV OBJEKTOV </a:t>
                      </a:r>
                      <a:endParaRPr lang="sl-SI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GOSPODARSTVO</a:t>
                      </a:r>
                    </a:p>
                    <a:p>
                      <a:endParaRPr lang="sl-SI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Tretja</a:t>
                      </a:r>
                      <a:endParaRPr lang="sl-S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ANGLEŠČINA ali MATEMATIKA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Četrta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IZDELEK IN ZAGOVOR </a:t>
                      </a:r>
                      <a:endParaRPr lang="sl-S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IZDELEK ALI STORITEV Z ZAGOVOROM</a:t>
                      </a:r>
                      <a:endParaRPr lang="sl-SI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2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344816" cy="1143000"/>
          </a:xfrm>
        </p:spPr>
        <p:txBody>
          <a:bodyPr/>
          <a:lstStyle/>
          <a:p>
            <a:pPr marL="0" indent="0">
              <a:buNone/>
            </a:pPr>
            <a:r>
              <a:rPr lang="sl-SI" sz="3200" dirty="0" err="1"/>
              <a:t>Predprijave</a:t>
            </a:r>
            <a:r>
              <a:rPr lang="sl-SI" sz="3200" dirty="0"/>
              <a:t>, prijave in odjave od </a:t>
            </a:r>
            <a:r>
              <a:rPr lang="sl-SI" sz="3200" dirty="0" smtClean="0"/>
              <a:t>PM</a:t>
            </a:r>
            <a:endParaRPr lang="sl-SI" sz="3200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827584" y="1340768"/>
            <a:ext cx="7488832" cy="475252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sl-SI" u="sng" dirty="0" smtClean="0"/>
              <a:t>Prijava:</a:t>
            </a:r>
          </a:p>
          <a:p>
            <a:r>
              <a:rPr lang="sl-SI" dirty="0" smtClean="0"/>
              <a:t>Rok za oddajo: </a:t>
            </a:r>
            <a:r>
              <a:rPr lang="sl-SI" b="1" dirty="0" smtClean="0"/>
              <a:t>1.4.2013 (torek)</a:t>
            </a:r>
          </a:p>
          <a:p>
            <a:r>
              <a:rPr lang="sl-SI" b="1" dirty="0" smtClean="0"/>
              <a:t>Rok za oddajo vlog za uveljavljanje pravic KPP pri PM: 1.4.2013</a:t>
            </a:r>
          </a:p>
          <a:p>
            <a:pPr marL="45720" indent="0">
              <a:buNone/>
            </a:pPr>
            <a:r>
              <a:rPr lang="sl-SI" dirty="0" smtClean="0"/>
              <a:t>Prijavo bomo skupaj izpolnili (dobite konkretna navodila).</a:t>
            </a:r>
          </a:p>
          <a:p>
            <a:pPr marL="45720" indent="0">
              <a:buNone/>
            </a:pPr>
            <a:r>
              <a:rPr lang="sl-SI" dirty="0"/>
              <a:t> </a:t>
            </a:r>
            <a:r>
              <a:rPr lang="sl-SI" dirty="0" smtClean="0"/>
              <a:t>                 </a:t>
            </a:r>
            <a:r>
              <a:rPr lang="sl-SI" dirty="0" smtClean="0">
                <a:solidFill>
                  <a:srgbClr val="FF0000"/>
                </a:solidFill>
              </a:rPr>
              <a:t>OGLASNA DESKA, SPLETNA STRAN, FB!!!</a:t>
            </a:r>
          </a:p>
          <a:p>
            <a:pPr marL="45720" indent="0">
              <a:buNone/>
            </a:pPr>
            <a:endParaRPr lang="sl-SI" dirty="0" smtClean="0"/>
          </a:p>
          <a:p>
            <a:pPr marL="45720" indent="0">
              <a:buNone/>
            </a:pPr>
            <a:r>
              <a:rPr lang="sl-SI" u="sng" dirty="0" smtClean="0"/>
              <a:t>Odjava:</a:t>
            </a:r>
          </a:p>
          <a:p>
            <a:r>
              <a:rPr lang="sl-SI" dirty="0" err="1" smtClean="0"/>
              <a:t>Obr</a:t>
            </a:r>
            <a:r>
              <a:rPr lang="sl-SI" dirty="0" smtClean="0"/>
              <a:t>. MSS-1-OPM/05</a:t>
            </a:r>
            <a:endParaRPr lang="sl-SI" dirty="0" smtClean="0"/>
          </a:p>
          <a:p>
            <a:r>
              <a:rPr lang="sl-SI" dirty="0" smtClean="0"/>
              <a:t>Rok za oddajo: 27.5.2013</a:t>
            </a:r>
          </a:p>
          <a:p>
            <a:r>
              <a:rPr lang="sl-SI" dirty="0" smtClean="0"/>
              <a:t>30. člen Pravilnika o PM (</a:t>
            </a:r>
            <a:r>
              <a:rPr lang="sl-SI" dirty="0" err="1" smtClean="0"/>
              <a:t>Ur.l.RS</a:t>
            </a:r>
            <a:r>
              <a:rPr lang="sl-SI" dirty="0" smtClean="0"/>
              <a:t> št. 1/07)</a:t>
            </a:r>
          </a:p>
          <a:p>
            <a:endParaRPr lang="sl-SI" dirty="0" smtClean="0"/>
          </a:p>
          <a:p>
            <a:endParaRPr lang="sl-SI" dirty="0" smtClean="0"/>
          </a:p>
          <a:p>
            <a:endParaRPr lang="sl-SI" u="sng" dirty="0"/>
          </a:p>
        </p:txBody>
      </p:sp>
    </p:spTree>
    <p:extLst>
      <p:ext uri="{BB962C8B-B14F-4D97-AF65-F5344CB8AC3E}">
        <p14:creationId xmlns:p14="http://schemas.microsoft.com/office/powerpoint/2010/main" val="8531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7128792" cy="1008112"/>
          </a:xfrm>
        </p:spPr>
        <p:txBody>
          <a:bodyPr/>
          <a:lstStyle/>
          <a:p>
            <a:pPr marL="0" indent="0" algn="l">
              <a:buNone/>
            </a:pPr>
            <a:r>
              <a:rPr lang="sl-SI" sz="3600" dirty="0" smtClean="0"/>
              <a:t>Izbirni predmet splošne mature</a:t>
            </a:r>
            <a:endParaRPr lang="sl-SI" sz="3600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1115616" y="1916832"/>
            <a:ext cx="6400800" cy="3474720"/>
          </a:xfrm>
        </p:spPr>
        <p:txBody>
          <a:bodyPr>
            <a:normAutofit/>
          </a:bodyPr>
          <a:lstStyle/>
          <a:p>
            <a:r>
              <a:rPr lang="sl-SI" dirty="0" smtClean="0">
                <a:solidFill>
                  <a:srgbClr val="FF0000"/>
                </a:solidFill>
              </a:rPr>
              <a:t>Prijava</a:t>
            </a:r>
            <a:r>
              <a:rPr lang="sl-SI" dirty="0" smtClean="0"/>
              <a:t>: Na Državni izpitni center (tajnik splošne mature)</a:t>
            </a:r>
          </a:p>
          <a:p>
            <a:endParaRPr lang="sl-SI" dirty="0"/>
          </a:p>
          <a:p>
            <a:pPr marL="45720" indent="0">
              <a:buNone/>
            </a:pPr>
            <a:endParaRPr lang="sl-SI" dirty="0" smtClean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938228"/>
              </p:ext>
            </p:extLst>
          </p:nvPr>
        </p:nvGraphicFramePr>
        <p:xfrm>
          <a:off x="683568" y="2996952"/>
          <a:ext cx="7992888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224136"/>
                <a:gridCol w="1440160"/>
                <a:gridCol w="3240360"/>
              </a:tblGrid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VIZ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Tajnik SM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Uradne ure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kontakt</a:t>
                      </a:r>
                      <a:endParaRPr lang="sl-S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Gimnazija Franceta Prešerna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Polona Maček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Torek, 13.00 – 13.45</a:t>
                      </a:r>
                      <a:endParaRPr lang="sl-S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err="1" smtClean="0">
                          <a:hlinkClick r:id="rId2"/>
                        </a:rPr>
                        <a:t>polona.macek@gfp.si</a:t>
                      </a:r>
                      <a:r>
                        <a:rPr lang="sl-SI" dirty="0" smtClean="0"/>
                        <a:t> </a:t>
                      </a:r>
                    </a:p>
                    <a:p>
                      <a:r>
                        <a:rPr lang="sl-SI" b="1" dirty="0" smtClean="0">
                          <a:effectLst/>
                        </a:rPr>
                        <a:t>059/093-345</a:t>
                      </a:r>
                      <a:endParaRPr lang="sl-SI" dirty="0" smtClean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Gimnazija Kranj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Zdenka Vrbinc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Sreda, 10.00 – 12.00</a:t>
                      </a:r>
                      <a:endParaRPr lang="sl-S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err="1" smtClean="0">
                          <a:hlinkClick r:id="rId3"/>
                        </a:rPr>
                        <a:t>zdenka.vrbinc@guest.arnes.si</a:t>
                      </a:r>
                      <a:endParaRPr lang="sl-SI" dirty="0" smtClean="0"/>
                    </a:p>
                    <a:p>
                      <a:r>
                        <a:rPr lang="sl-SI" dirty="0" smtClean="0"/>
                        <a:t>040 746 057</a:t>
                      </a:r>
                      <a:endParaRPr lang="sl-S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ŠC Kranj, strokovna gimnazija</a:t>
                      </a:r>
                      <a:endParaRPr lang="sl-S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Tatjana Zupan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 smtClean="0"/>
                        <a:t>Čet., 8.55 - 9.40</a:t>
                      </a:r>
                      <a:endParaRPr lang="sl-S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err="1" smtClean="0">
                          <a:hlinkClick r:id="rId4"/>
                        </a:rPr>
                        <a:t>tatjana.zupan@guest.arnes.si</a:t>
                      </a:r>
                      <a:endParaRPr lang="sl-SI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872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912768" cy="1143000"/>
          </a:xfrm>
        </p:spPr>
        <p:txBody>
          <a:bodyPr/>
          <a:lstStyle/>
          <a:p>
            <a:pPr marL="0" indent="0" algn="l">
              <a:buNone/>
            </a:pPr>
            <a:r>
              <a:rPr lang="sl-SI" dirty="0" smtClean="0"/>
              <a:t>Uradne ure tajnice ŠMK</a:t>
            </a:r>
            <a:endParaRPr lang="sl-SI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46270821"/>
              </p:ext>
            </p:extLst>
          </p:nvPr>
        </p:nvGraphicFramePr>
        <p:xfrm>
          <a:off x="1115616" y="1700808"/>
          <a:ext cx="6400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1600200"/>
                <a:gridCol w="1600200"/>
                <a:gridCol w="1600200"/>
              </a:tblGrid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torek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sreda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četrtek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petek</a:t>
                      </a:r>
                      <a:endParaRPr lang="sl-S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l-SI" dirty="0" smtClean="0"/>
                        <a:t>8.00</a:t>
                      </a:r>
                      <a:r>
                        <a:rPr lang="sl-SI" baseline="0" dirty="0" smtClean="0"/>
                        <a:t> – 10.00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8.00</a:t>
                      </a:r>
                      <a:r>
                        <a:rPr lang="sl-SI" baseline="0" dirty="0" smtClean="0"/>
                        <a:t> – 10.00</a:t>
                      </a:r>
                      <a:endParaRPr lang="sl-SI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10.00 – 12.00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dirty="0" smtClean="0"/>
                        <a:t>10.00 – 12.00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 smtClean="0"/>
                        <a:t>12.10 – 12.55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PoljeZBesedilom 4"/>
          <p:cNvSpPr txBox="1"/>
          <p:nvPr/>
        </p:nvSpPr>
        <p:spPr>
          <a:xfrm>
            <a:off x="1259632" y="3356992"/>
            <a:ext cx="36695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smtClean="0"/>
              <a:t>Iva Šober</a:t>
            </a:r>
          </a:p>
          <a:p>
            <a:r>
              <a:rPr lang="sl-SI" dirty="0" smtClean="0"/>
              <a:t>Telefon: 059 093 911</a:t>
            </a:r>
          </a:p>
          <a:p>
            <a:endParaRPr lang="sl-SI" dirty="0"/>
          </a:p>
          <a:p>
            <a:r>
              <a:rPr lang="sl-SI" dirty="0" smtClean="0"/>
              <a:t>E-pošta: </a:t>
            </a:r>
            <a:r>
              <a:rPr lang="sl-SI" dirty="0" err="1" smtClean="0">
                <a:hlinkClick r:id="rId2"/>
              </a:rPr>
              <a:t>iva.sober@guest.arnes.si</a:t>
            </a:r>
            <a:endParaRPr lang="sl-SI" dirty="0" smtClean="0"/>
          </a:p>
          <a:p>
            <a:r>
              <a:rPr lang="sl-SI" dirty="0" err="1" smtClean="0"/>
              <a:t>eAsistent</a:t>
            </a:r>
            <a:r>
              <a:rPr lang="sl-SI" dirty="0" smtClean="0"/>
              <a:t> (sporočila)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085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sl-SI" dirty="0" smtClean="0"/>
              <a:t>Izvedba izpitov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064896" cy="4536504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sl-SI" dirty="0" smtClean="0">
                <a:solidFill>
                  <a:srgbClr val="FF0000"/>
                </a:solidFill>
              </a:rPr>
              <a:t>PISNI IZPITI</a:t>
            </a:r>
          </a:p>
          <a:p>
            <a:pPr lvl="1"/>
            <a:r>
              <a:rPr lang="sl-SI" u="sng" dirty="0" smtClean="0"/>
              <a:t>Pričetek</a:t>
            </a:r>
            <a:r>
              <a:rPr lang="sl-SI" dirty="0" smtClean="0"/>
              <a:t> ob 9.00 uri </a:t>
            </a:r>
          </a:p>
          <a:p>
            <a:pPr lvl="3"/>
            <a:r>
              <a:rPr lang="sl-SI" dirty="0" smtClean="0"/>
              <a:t>zamuda do 30 min – lahko pristopi</a:t>
            </a:r>
          </a:p>
          <a:p>
            <a:pPr lvl="3"/>
            <a:r>
              <a:rPr lang="sl-SI" dirty="0" smtClean="0"/>
              <a:t>Zamuda nad 30 min – če do 9.00 ure naslednjega dne na ŠMK predloži ustrezna dokazila</a:t>
            </a:r>
          </a:p>
          <a:p>
            <a:pPr marL="914400" lvl="3" indent="0">
              <a:buNone/>
            </a:pPr>
            <a:endParaRPr lang="sl-SI" dirty="0" smtClean="0"/>
          </a:p>
          <a:p>
            <a:pPr lvl="1"/>
            <a:r>
              <a:rPr lang="sl-SI" u="sng" dirty="0" smtClean="0">
                <a:solidFill>
                  <a:schemeClr val="tx1"/>
                </a:solidFill>
              </a:rPr>
              <a:t>Razporeditev</a:t>
            </a:r>
            <a:r>
              <a:rPr lang="sl-SI" dirty="0" smtClean="0"/>
              <a:t> kandidatov in nadzornih učiteljev (prostor, sedežni red) objavljena 60 min pred začetkom pisnega izpita</a:t>
            </a:r>
          </a:p>
          <a:p>
            <a:pPr marL="365760" lvl="1" indent="0">
              <a:buNone/>
            </a:pPr>
            <a:endParaRPr lang="sl-SI" dirty="0" smtClean="0"/>
          </a:p>
          <a:p>
            <a:pPr lvl="1"/>
            <a:r>
              <a:rPr lang="sl-SI" u="sng" dirty="0" smtClean="0"/>
              <a:t>Identifikacija kandidata</a:t>
            </a:r>
            <a:r>
              <a:rPr lang="sl-SI" dirty="0" smtClean="0"/>
              <a:t>: osebni dokument s fotografijo</a:t>
            </a:r>
          </a:p>
          <a:p>
            <a:pPr marL="365760" lvl="1" indent="0">
              <a:buNone/>
            </a:pPr>
            <a:endParaRPr lang="sl-SI" dirty="0" smtClean="0"/>
          </a:p>
          <a:p>
            <a:pPr lvl="1"/>
            <a:r>
              <a:rPr lang="sl-SI" u="sng" dirty="0" smtClean="0"/>
              <a:t>Začasna odsotnost</a:t>
            </a:r>
            <a:r>
              <a:rPr lang="sl-SI" dirty="0" smtClean="0"/>
              <a:t>: v spremstvu nadzornega učitelja, do 5 min; prvih 30 min in zadnjih 15 min se ne zapušča izpitnega prostora</a:t>
            </a:r>
          </a:p>
          <a:p>
            <a:pPr lvl="1"/>
            <a:endParaRPr lang="sl-SI" dirty="0"/>
          </a:p>
          <a:p>
            <a:pPr lvl="1"/>
            <a:r>
              <a:rPr lang="sl-SI" u="sng" dirty="0" smtClean="0"/>
              <a:t>Premor</a:t>
            </a:r>
            <a:r>
              <a:rPr lang="sl-SI" dirty="0" smtClean="0"/>
              <a:t>: med menjavo izpitnih pol, največ 10 min; brez zapuščanja izpitnega prostora.</a:t>
            </a:r>
          </a:p>
          <a:p>
            <a:pPr lvl="1"/>
            <a:endParaRPr lang="sl-SI" dirty="0"/>
          </a:p>
          <a:p>
            <a:pPr marL="365760" lvl="1" indent="0">
              <a:buNone/>
            </a:pPr>
            <a:endParaRPr lang="sl-SI" dirty="0" smtClean="0"/>
          </a:p>
          <a:p>
            <a:pPr lvl="1"/>
            <a:endParaRPr lang="sl-SI" dirty="0"/>
          </a:p>
          <a:p>
            <a:pPr lvl="1"/>
            <a:endParaRPr lang="sl-SI" dirty="0" smtClean="0"/>
          </a:p>
          <a:p>
            <a:pPr lvl="1"/>
            <a:endParaRPr lang="sl-SI" dirty="0"/>
          </a:p>
          <a:p>
            <a:pPr lvl="1"/>
            <a:endParaRPr lang="sl-SI" dirty="0" smtClean="0"/>
          </a:p>
          <a:p>
            <a:pPr lvl="1"/>
            <a:endParaRPr lang="sl-SI" dirty="0"/>
          </a:p>
          <a:p>
            <a:pPr marL="914400" lvl="3" indent="0">
              <a:buNone/>
            </a:pPr>
            <a:endParaRPr lang="sl-SI" dirty="0" smtClean="0"/>
          </a:p>
          <a:p>
            <a:pPr marL="4572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7757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sl-SI" dirty="0" smtClean="0"/>
              <a:t>Izvedba izpitov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3"/>
          </p:nvPr>
        </p:nvSpPr>
        <p:spPr>
          <a:xfrm>
            <a:off x="1115616" y="1412776"/>
            <a:ext cx="7128792" cy="3474720"/>
          </a:xfrm>
        </p:spPr>
        <p:txBody>
          <a:bodyPr/>
          <a:lstStyle/>
          <a:p>
            <a:pPr marL="45720" indent="0">
              <a:buNone/>
            </a:pPr>
            <a:r>
              <a:rPr lang="sl-SI" dirty="0" smtClean="0">
                <a:solidFill>
                  <a:srgbClr val="FF0000"/>
                </a:solidFill>
              </a:rPr>
              <a:t>USTNI IZPITI</a:t>
            </a:r>
          </a:p>
          <a:p>
            <a:pPr marL="45720" indent="0">
              <a:buNone/>
            </a:pPr>
            <a:r>
              <a:rPr lang="sl-SI" dirty="0" smtClean="0">
                <a:solidFill>
                  <a:schemeClr val="tx1"/>
                </a:solidFill>
              </a:rPr>
              <a:t>Opravljajo se pred šolsko izpitno komisijo</a:t>
            </a:r>
            <a:r>
              <a:rPr lang="sl-SI" dirty="0">
                <a:solidFill>
                  <a:schemeClr val="tx1"/>
                </a:solidFill>
              </a:rPr>
              <a:t>.</a:t>
            </a:r>
            <a:r>
              <a:rPr lang="sl-SI" dirty="0" smtClean="0">
                <a:solidFill>
                  <a:schemeClr val="tx1"/>
                </a:solidFill>
              </a:rPr>
              <a:t> </a:t>
            </a:r>
            <a:r>
              <a:rPr lang="sl-SI" u="sng" dirty="0" smtClean="0">
                <a:solidFill>
                  <a:schemeClr val="tx1"/>
                </a:solidFill>
              </a:rPr>
              <a:t>Izpraševalec</a:t>
            </a:r>
            <a:r>
              <a:rPr lang="sl-SI" dirty="0" smtClean="0">
                <a:solidFill>
                  <a:schemeClr val="tx1"/>
                </a:solidFill>
              </a:rPr>
              <a:t>: učitelj, ki je kandidata v zaključnem letniku poučeval ta predmet.</a:t>
            </a:r>
          </a:p>
          <a:p>
            <a:pPr marL="45720" indent="0">
              <a:buNone/>
            </a:pP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Priprava: 15 min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Trajanje ustnega izpita: največ 20 min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Izpitni listek se enkrat lahko zamenja</a:t>
            </a:r>
          </a:p>
          <a:p>
            <a:pPr marL="45720" indent="0">
              <a:buNone/>
            </a:pPr>
            <a:endParaRPr lang="sl-S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4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sl-SI" dirty="0" smtClean="0"/>
              <a:t>Podpis v evidenco…</a:t>
            </a:r>
            <a:endParaRPr lang="sl-SI" dirty="0"/>
          </a:p>
        </p:txBody>
      </p:sp>
      <p:pic>
        <p:nvPicPr>
          <p:cNvPr id="4" name="Ograda vsebine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13" y="2251418"/>
            <a:ext cx="6400800" cy="2518677"/>
          </a:xfrm>
        </p:spPr>
      </p:pic>
      <p:sp>
        <p:nvSpPr>
          <p:cNvPr id="5" name="PoljeZBesedilom 4"/>
          <p:cNvSpPr txBox="1"/>
          <p:nvPr/>
        </p:nvSpPr>
        <p:spPr>
          <a:xfrm>
            <a:off x="1475656" y="1844824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Imate kako vprašanje?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23489252"/>
      </p:ext>
    </p:extLst>
  </p:cSld>
  <p:clrMapOvr>
    <a:masterClrMapping/>
  </p:clrMapOvr>
</p:sld>
</file>

<file path=ppt/theme/theme1.xml><?xml version="1.0" encoding="utf-8"?>
<a:theme xmlns:a="http://schemas.openxmlformats.org/drawingml/2006/main" name="Sled">
  <a:themeElements>
    <a:clrScheme name="Sled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ed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ed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310</TotalTime>
  <Words>834</Words>
  <Application>Microsoft Office PowerPoint</Application>
  <PresentationFormat>Diaprojekcija na zaslonu (4:3)</PresentationFormat>
  <Paragraphs>202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18" baseType="lpstr">
      <vt:lpstr>Sled</vt:lpstr>
      <vt:lpstr>PowerPointova predstavitev</vt:lpstr>
      <vt:lpstr>DNEVI RED</vt:lpstr>
      <vt:lpstr>UČNI USPEH – 2011/12 in 2012/13</vt:lpstr>
      <vt:lpstr>ZAKLJUČEVANJE ŠOLANJA</vt:lpstr>
      <vt:lpstr>POKLICNA MATURA</vt:lpstr>
      <vt:lpstr>POKLICNA MATURA</vt:lpstr>
      <vt:lpstr>POKLICNA MATURA</vt:lpstr>
      <vt:lpstr>ČASOVNI OKVIR ZAKLJUČEVANJA POUKA</vt:lpstr>
      <vt:lpstr>POVZETEK IZ KOLEDARJA PM</vt:lpstr>
      <vt:lpstr>ČASOVNI OKVIR ZAKLJUČEVANJA ŠOLANJA</vt:lpstr>
      <vt:lpstr>Predprijave, prijave in odjave od PM</vt:lpstr>
      <vt:lpstr>Predprijave, prijave in odjave od PM</vt:lpstr>
      <vt:lpstr>Izbirni predmet splošne mature</vt:lpstr>
      <vt:lpstr>Uradne ure tajnice ŠMK</vt:lpstr>
      <vt:lpstr>Izvedba izpitov</vt:lpstr>
      <vt:lpstr>Izvedba izpitov</vt:lpstr>
      <vt:lpstr>Podpis v evidenco…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Nada Šmid</dc:creator>
  <cp:lastModifiedBy>Uporabnik</cp:lastModifiedBy>
  <cp:revision>27</cp:revision>
  <dcterms:created xsi:type="dcterms:W3CDTF">2013-11-02T17:10:11Z</dcterms:created>
  <dcterms:modified xsi:type="dcterms:W3CDTF">2013-11-07T10:32:56Z</dcterms:modified>
</cp:coreProperties>
</file>