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5" r:id="rId4"/>
    <p:sldId id="260" r:id="rId5"/>
    <p:sldId id="276" r:id="rId6"/>
    <p:sldId id="261" r:id="rId7"/>
    <p:sldId id="267" r:id="rId8"/>
    <p:sldId id="262" r:id="rId9"/>
    <p:sldId id="268" r:id="rId10"/>
    <p:sldId id="269" r:id="rId11"/>
    <p:sldId id="270" r:id="rId12"/>
    <p:sldId id="263" r:id="rId13"/>
    <p:sldId id="271" r:id="rId14"/>
    <p:sldId id="264" r:id="rId15"/>
    <p:sldId id="272" r:id="rId16"/>
    <p:sldId id="265" r:id="rId17"/>
    <p:sldId id="273" r:id="rId18"/>
    <p:sldId id="266" r:id="rId19"/>
    <p:sldId id="274" r:id="rId2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F371E5-6D17-48ED-A3F3-CB57C04A8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03B07CD-961C-47D2-95FF-9C901CEDE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84B9513-51D8-4E0E-A653-21C4C455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08509F1-099C-4C71-881F-3FEC46760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043D7AF-4892-44FE-BA1C-270D7898A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9782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286528-6DE8-4DB3-AF38-E123693FD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46D8956-FA23-4CD3-B36D-7D8F5D785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D5B2E49-8245-4869-BCCA-CCD2BD02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B6A7E49-FF1A-4705-A537-0267E87C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A07EE36-7111-4352-ACD0-932D5DC0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5730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2AD91C-D852-4993-9148-FFA8B7A3C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D2BBFA8-B2BA-43C4-A174-4CA9270EA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66FB7BC-5AD9-401F-99F7-AA2B428C4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EA24CE5-5F2E-4A36-A133-D304E98D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744393D-490B-4C64-BFC3-DE298B4D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1820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48CF75-BA36-49F8-9267-B44A1A15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4789A21-811B-4E85-BBE4-8B2E02A84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48422AB-95F7-47B8-811B-4C09C5191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B475649A-4216-409D-874D-405F0A286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1DE7A89-3337-457D-8A1C-543B2CDE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BC491B3-6627-49F2-B9C7-0F325E0A9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9105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76A6C2-691A-4ECC-96B7-72245FC4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9967C8B-BD58-4A8D-8D94-3510F1B71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3BC3DB3-97AD-4899-9FA6-3772F6B2D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3EC4355-DE0B-47DD-8940-5A0635FB1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176DA5D-A16D-4215-9431-27BD13FE8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8087886-2205-41B1-B0E1-71CC389C1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676A4BF-E795-4CBD-ABB5-21C4B06E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A46A5FD6-5AAD-4A61-B5C1-2483B6F7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203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8BF982-70A9-467E-8F35-F1DEE844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4BDB86-6D5C-4BC1-935E-FD4647C4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A0E40362-018D-4962-A495-AAC5E3A58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F9BB513-A1CF-4C2A-ADD3-BF850CBD2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24834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A8BDE5B8-9E68-4E15-8723-41F499DB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75463A20-4180-440E-86E6-10DF35F6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F44A09C5-F615-4D26-B65B-9853F7FB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277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6E71A7-81B6-4123-A99E-E2A81BC67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8349E1A-0F0D-4113-8798-996D17E03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E92FA59B-BFF2-4B5F-8EE4-C332755C4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541AE0D-D7F9-439A-BF6E-09FC7C43C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FCE7B06-1EEC-402F-811E-4E1BD465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2FB5F2D-5454-4014-BD8D-2E611F60B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1781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8F9407-88CD-4924-A5F2-21F05636D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DF28F0F-03C1-423D-8CC6-0F24F111D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6B0B6FC-48C7-4C0D-AFFC-92C005CC0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89BE2C12-66FE-4B9B-A2C2-2C4611FD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65B8437-D705-492F-A3EA-0CB661D1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AE602A9-2A62-4B6A-B497-5A5DF52D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880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3C7CA1-C85F-4B43-BC19-7A7DCDD2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85D5A2CB-0EA3-49ED-B757-F3DB074CB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311EF24-F039-46B5-B9B8-11C80B20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FC28DCC-52B8-47D3-92A3-1E6B9084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51111EC-2346-4C8D-A957-0CBE8C57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1268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97C84B43-3D04-4E1F-91CA-7FB897DAD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0D23D46D-7166-44E3-8258-5E4F32056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90AD7F2-1CF2-40E9-BF15-1F6655F4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3953169-BCAE-47A2-8368-EEFDD35B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2FD4D8-CEBA-428C-BF08-EFFD727A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469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3ED62378-2644-4BAC-906A-E71D13F8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A5AE031-7430-4DC2-BBE2-90CE19283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35CBBE5-24C5-4167-A806-B310525D3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F2BBB-8B60-4E2C-AB17-7E7F243F89A1}" type="datetimeFigureOut">
              <a:rPr lang="sl-SI" smtClean="0"/>
              <a:t>18. 04. 2019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31D28E7-AC40-418C-A7C3-2FCCF28B6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6B5D0F6-BA35-4A62-8FD1-C6D1342BC3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DD068-1ABE-4270-84D7-3CE9C66AA4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6908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par.si/online/toaletno-milo-kamilica-in-vitamin-e-palmolive-90-g/p/434108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lechateaudubois.com/en/organic-cosmetics/17-bain/46-pure-plant-tradition-soap-colorong-agents-free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i.loccitane.com/ekstrane%C5%BEno-milo-s-karitejevim-maslom-prava-sivka,2,2,1684,87248.htm#descriptionSection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325CCC43-B2E6-45E9-9E07-7C3F5C8FF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80975"/>
            <a:ext cx="2833687" cy="210372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E97C537F-8647-4E2F-9EC3-54FCC30FD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607" y="363678"/>
            <a:ext cx="2561393" cy="1817762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CA164E7-D4B2-45E8-90EE-0A8D1DFB8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576" y="363678"/>
            <a:ext cx="1985746" cy="1934829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3191DF96-391D-44B9-99DB-596E6E76E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80504"/>
            <a:ext cx="12192000" cy="447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5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FB262ED6-DBA4-4299-AC11-ED5B4EFA09A5}"/>
              </a:ext>
            </a:extLst>
          </p:cNvPr>
          <p:cNvSpPr txBox="1"/>
          <p:nvPr/>
        </p:nvSpPr>
        <p:spPr>
          <a:xfrm>
            <a:off x="826168" y="457200"/>
            <a:ext cx="1077227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/>
              <a:t>VZPOSTAVITEV STIKA </a:t>
            </a:r>
          </a:p>
          <a:p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prijazen pozdrav ter izkaz naklonjenosti,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stik moramo vzpostaviti v pravem trenutku (npr. v </a:t>
            </a:r>
            <a:r>
              <a:rPr lang="sl-SI" sz="2400" dirty="0" err="1"/>
              <a:t>samoizbirni</a:t>
            </a:r>
            <a:r>
              <a:rPr lang="sl-SI" sz="2400" dirty="0"/>
              <a:t> prodajalni),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tudi če smo zasedeni z drugim kupcem, pokažimo, da smo kupca opazili, nikoli ne sme imeti drugo delo (pospravljanje, štetje denarja) prednost pred kupcem.</a:t>
            </a:r>
          </a:p>
        </p:txBody>
      </p:sp>
    </p:spTree>
    <p:extLst>
      <p:ext uri="{BB962C8B-B14F-4D97-AF65-F5344CB8AC3E}">
        <p14:creationId xmlns:p14="http://schemas.microsoft.com/office/powerpoint/2010/main" val="399500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871BFD17-7722-45E5-A38C-D1EE2AB7CA3F}"/>
              </a:ext>
            </a:extLst>
          </p:cNvPr>
          <p:cNvSpPr txBox="1"/>
          <p:nvPr/>
        </p:nvSpPr>
        <p:spPr>
          <a:xfrm>
            <a:off x="280737" y="505326"/>
            <a:ext cx="104434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Kako je prodajalec pozdravil kupca? Možnih je več odgovorov!</a:t>
            </a:r>
          </a:p>
          <a:p>
            <a:r>
              <a:rPr lang="sl-SI" dirty="0"/>
              <a:t>a.) dober dan, kako vam lahko pomagam</a:t>
            </a:r>
          </a:p>
          <a:p>
            <a:r>
              <a:rPr lang="sl-SI" dirty="0"/>
              <a:t>b.) pozdravljeni, želite</a:t>
            </a:r>
          </a:p>
          <a:p>
            <a:r>
              <a:rPr lang="sl-SI" dirty="0"/>
              <a:t>c.) dobro jutro, ali vam lahko kaj pomagam</a:t>
            </a:r>
          </a:p>
          <a:p>
            <a:r>
              <a:rPr lang="sl-SI" dirty="0"/>
              <a:t>d.) dober večer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32737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154ED63E-75E3-49AD-B0BE-0F37AA04716F}"/>
              </a:ext>
            </a:extLst>
          </p:cNvPr>
          <p:cNvSpPr txBox="1"/>
          <p:nvPr/>
        </p:nvSpPr>
        <p:spPr>
          <a:xfrm>
            <a:off x="697832" y="481263"/>
            <a:ext cx="1074018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/>
              <a:t>VSEBINA ZAČETNEGA RAZGOVORA </a:t>
            </a:r>
          </a:p>
          <a:p>
            <a:endParaRPr lang="sl-SI" dirty="0"/>
          </a:p>
          <a:p>
            <a:r>
              <a:rPr lang="sl-SI" dirty="0"/>
              <a:t>predvsem pri stalnih kupcih začnemo prodajni razgovor s “kontaktno vsebino”, ki se ne nanaša neposredno na predmet prodaje </a:t>
            </a:r>
          </a:p>
        </p:txBody>
      </p:sp>
    </p:spTree>
    <p:extLst>
      <p:ext uri="{BB962C8B-B14F-4D97-AF65-F5344CB8AC3E}">
        <p14:creationId xmlns:p14="http://schemas.microsoft.com/office/powerpoint/2010/main" val="2625369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6B12DB15-B384-4D6F-9907-C048408068EC}"/>
              </a:ext>
            </a:extLst>
          </p:cNvPr>
          <p:cNvSpPr txBox="1"/>
          <p:nvPr/>
        </p:nvSpPr>
        <p:spPr>
          <a:xfrm>
            <a:off x="770021" y="561474"/>
            <a:ext cx="9970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Kako smo začeli pogovor s stalnim kupcem? Možnih je več odgovorov!</a:t>
            </a:r>
          </a:p>
          <a:p>
            <a:r>
              <a:rPr lang="sl-SI" dirty="0"/>
              <a:t>a.) kako ste</a:t>
            </a:r>
          </a:p>
          <a:p>
            <a:r>
              <a:rPr lang="sl-SI" dirty="0"/>
              <a:t>b.) vreme je kar prelepo za ta letni čas</a:t>
            </a:r>
          </a:p>
          <a:p>
            <a:r>
              <a:rPr lang="sl-SI" dirty="0"/>
              <a:t>c.) kako lepo, da vas spet vidim</a:t>
            </a:r>
          </a:p>
          <a:p>
            <a:r>
              <a:rPr lang="sl-S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6831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8C68899-7339-4511-8FCE-71F0B8729A0C}"/>
              </a:ext>
            </a:extLst>
          </p:cNvPr>
          <p:cNvSpPr txBox="1"/>
          <p:nvPr/>
        </p:nvSpPr>
        <p:spPr>
          <a:xfrm>
            <a:off x="333375" y="156834"/>
            <a:ext cx="1097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UGOTAVLJANJE KUPČEVIH POTREB </a:t>
            </a:r>
          </a:p>
          <a:p>
            <a:endParaRPr lang="sl-SI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ugotoviti moramo ne samo želje, ampak dejanske potrebe kupca,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način zadovoljevanja potrebe,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način uporabe zahtevanega izdelka,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ugotovljene želje in potrebe povzamemo in pridobimo kupčevo potrditev.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3253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1A2CAA1C-57ED-41F6-9778-82B390A1E7D4}"/>
              </a:ext>
            </a:extLst>
          </p:cNvPr>
          <p:cNvSpPr txBox="1"/>
          <p:nvPr/>
        </p:nvSpPr>
        <p:spPr>
          <a:xfrm>
            <a:off x="242966" y="542898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želje kupca? Možnih je več odgovorov!</a:t>
            </a:r>
          </a:p>
          <a:p>
            <a:r>
              <a:rPr lang="sl-SI" dirty="0"/>
              <a:t>a.) poceni milo do 1 €;</a:t>
            </a:r>
            <a:br>
              <a:rPr lang="sl-SI" dirty="0"/>
            </a:br>
            <a:r>
              <a:rPr lang="sl-SI" dirty="0"/>
              <a:t>b.) naravno milo s čim manj kemije;</a:t>
            </a:r>
            <a:br>
              <a:rPr lang="sl-SI" dirty="0"/>
            </a:br>
            <a:r>
              <a:rPr lang="sl-SI" dirty="0"/>
              <a:t>c.) čim večja količina do 150 g;</a:t>
            </a:r>
          </a:p>
          <a:p>
            <a:r>
              <a:rPr lang="sl-SI" dirty="0"/>
              <a:t>d.) ne izsuši kože.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83B01380-9218-45B2-B182-E572826E470A}"/>
              </a:ext>
            </a:extLst>
          </p:cNvPr>
          <p:cNvSpPr txBox="1"/>
          <p:nvPr/>
        </p:nvSpPr>
        <p:spPr>
          <a:xfrm>
            <a:off x="242968" y="2494073"/>
            <a:ext cx="6254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potrebe kupca? Možnih je več odgovorov!</a:t>
            </a:r>
          </a:p>
          <a:p>
            <a:r>
              <a:rPr lang="sl-SI" dirty="0"/>
              <a:t>a.) potreba po čistih rokah, čistem obrazu, čistem telesu in lepih laseh;</a:t>
            </a:r>
            <a:br>
              <a:rPr lang="sl-SI" dirty="0"/>
            </a:br>
            <a:r>
              <a:rPr lang="sl-SI" dirty="0"/>
              <a:t>b.) potreba po zdravi koži rok, obraza, telesa, zdravem lasišču in zdravih laseh;</a:t>
            </a:r>
            <a:br>
              <a:rPr lang="sl-SI" dirty="0"/>
            </a:br>
            <a:r>
              <a:rPr lang="sl-SI" dirty="0"/>
              <a:t>c.) potreba po prestižu.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5ACA8CAB-D886-4F2A-AC07-DE5D3A16BAA8}"/>
              </a:ext>
            </a:extLst>
          </p:cNvPr>
          <p:cNvSpPr txBox="1"/>
          <p:nvPr/>
        </p:nvSpPr>
        <p:spPr>
          <a:xfrm>
            <a:off x="242966" y="4445248"/>
            <a:ext cx="63237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 katere načine lahko zadovoljimo potrebo po čistih rokah in zdravi koži na rokah? Možnih je več odgovorov!</a:t>
            </a:r>
          </a:p>
          <a:p>
            <a:r>
              <a:rPr lang="sl-SI" dirty="0"/>
              <a:t>a.) s tekočim milom;</a:t>
            </a:r>
          </a:p>
          <a:p>
            <a:r>
              <a:rPr lang="sl-SI" dirty="0"/>
              <a:t>b.) s trdim milom;</a:t>
            </a:r>
          </a:p>
          <a:p>
            <a:r>
              <a:rPr lang="sl-SI" dirty="0"/>
              <a:t>c.) z </a:t>
            </a:r>
            <a:r>
              <a:rPr lang="sl-SI" dirty="0" err="1"/>
              <a:t>razkožilom</a:t>
            </a:r>
            <a:r>
              <a:rPr lang="sl-SI" dirty="0"/>
              <a:t>. 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D1E3CD4-944C-47F7-8D4B-6DCAD86AE9A7}"/>
              </a:ext>
            </a:extLst>
          </p:cNvPr>
          <p:cNvSpPr txBox="1"/>
          <p:nvPr/>
        </p:nvSpPr>
        <p:spPr>
          <a:xfrm>
            <a:off x="6788145" y="542898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Za kaj boste uporabljali trdo milo?</a:t>
            </a:r>
          </a:p>
          <a:p>
            <a:r>
              <a:rPr lang="sl-SI" dirty="0"/>
              <a:t>a.) za umivanje rok;</a:t>
            </a:r>
            <a:br>
              <a:rPr lang="sl-SI" dirty="0"/>
            </a:br>
            <a:r>
              <a:rPr lang="sl-SI" dirty="0"/>
              <a:t>b.) za umivanje obraza;</a:t>
            </a:r>
            <a:br>
              <a:rPr lang="sl-SI" dirty="0"/>
            </a:br>
            <a:r>
              <a:rPr lang="sl-SI" dirty="0"/>
              <a:t>c.) za umivanje telesa;</a:t>
            </a:r>
          </a:p>
          <a:p>
            <a:r>
              <a:rPr lang="sl-SI" dirty="0"/>
              <a:t>d.) za umivanje las;</a:t>
            </a:r>
          </a:p>
          <a:p>
            <a:r>
              <a:rPr lang="sl-SI" dirty="0"/>
              <a:t>e.) za pranje obleke.</a:t>
            </a:r>
          </a:p>
        </p:txBody>
      </p:sp>
    </p:spTree>
    <p:extLst>
      <p:ext uri="{BB962C8B-B14F-4D97-AF65-F5344CB8AC3E}">
        <p14:creationId xmlns:p14="http://schemas.microsoft.com/office/powerpoint/2010/main" val="3162366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E4B7EFD4-52BF-4F80-B728-19937F27AA84}"/>
              </a:ext>
            </a:extLst>
          </p:cNvPr>
          <p:cNvSpPr txBox="1"/>
          <p:nvPr/>
        </p:nvSpPr>
        <p:spPr>
          <a:xfrm>
            <a:off x="625642" y="457200"/>
            <a:ext cx="107321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OBLIKOVANJE KUPCU PRILAGOJENE PONUDBE</a:t>
            </a:r>
          </a:p>
          <a:p>
            <a:endParaRPr lang="sl-SI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kupcu ponudimo možne izbire (ne preveč),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poudarimo prednosti in koristi, kot jih zazna kupec,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tehnične podrobnosti poglobimo le na željo kupca. 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C04C179C-D5AE-43A6-AE55-BECC46F73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19" y="2863793"/>
            <a:ext cx="2833687" cy="2103721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8932A1D-1AFC-4149-BA3E-0CF2D364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333" y="3149752"/>
            <a:ext cx="2561393" cy="18177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269CE58-9489-4A2C-8EA8-F8BC13ED8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153" y="2948238"/>
            <a:ext cx="1985746" cy="193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68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/>
            <a:extLst>
              <a:ext uri="{FF2B5EF4-FFF2-40B4-BE49-F238E27FC236}">
                <a16:creationId xmlns:a16="http://schemas.microsoft.com/office/drawing/2014/main" id="{84683B6E-3035-498F-AEB1-7BC6BB6E0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271" y="330143"/>
            <a:ext cx="3961785" cy="2941218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B26D9BCD-5EF9-4423-875D-464F779F6C03}"/>
              </a:ext>
            </a:extLst>
          </p:cNvPr>
          <p:cNvSpPr txBox="1"/>
          <p:nvPr/>
        </p:nvSpPr>
        <p:spPr>
          <a:xfrm>
            <a:off x="419100" y="3739039"/>
            <a:ext cx="5305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</a:t>
            </a:r>
            <a:r>
              <a:rPr lang="sl-SI" dirty="0">
                <a:solidFill>
                  <a:srgbClr val="FF0000"/>
                </a:solidFill>
              </a:rPr>
              <a:t>prednosti</a:t>
            </a:r>
            <a:r>
              <a:rPr lang="sl-SI" dirty="0"/>
              <a:t> toaletnega mila </a:t>
            </a:r>
            <a:r>
              <a:rPr lang="sl-SI" dirty="0" err="1"/>
              <a:t>kamilica&amp;vitamin</a:t>
            </a:r>
            <a:r>
              <a:rPr lang="sl-SI" dirty="0"/>
              <a:t> E</a:t>
            </a:r>
            <a:br>
              <a:rPr lang="sl-SI" dirty="0"/>
            </a:br>
            <a:r>
              <a:rPr lang="sl-SI" dirty="0" err="1"/>
              <a:t>Palmolive</a:t>
            </a:r>
            <a:r>
              <a:rPr lang="sl-SI" dirty="0"/>
              <a:t> 90 g, cena 0,73 €. Možnih je več odgovorov!</a:t>
            </a:r>
          </a:p>
          <a:p>
            <a:r>
              <a:rPr lang="sl-SI" dirty="0"/>
              <a:t>a.) poceni;</a:t>
            </a:r>
          </a:p>
          <a:p>
            <a:r>
              <a:rPr lang="sl-SI" dirty="0"/>
              <a:t>b.) je rezultat kemije (ni naravno);</a:t>
            </a:r>
          </a:p>
          <a:p>
            <a:r>
              <a:rPr lang="sl-SI" dirty="0"/>
              <a:t>c.) ne vpliva najboljše na zdravje telesa;</a:t>
            </a:r>
          </a:p>
          <a:p>
            <a:r>
              <a:rPr lang="sl-SI" dirty="0"/>
              <a:t>d.) sorazmerno majhna količina (90 g).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4E74FB53-B97C-4770-9692-28082475D69C}"/>
              </a:ext>
            </a:extLst>
          </p:cNvPr>
          <p:cNvSpPr txBox="1"/>
          <p:nvPr/>
        </p:nvSpPr>
        <p:spPr>
          <a:xfrm>
            <a:off x="6096000" y="3739039"/>
            <a:ext cx="5305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</a:t>
            </a:r>
            <a:r>
              <a:rPr lang="sl-SI" dirty="0">
                <a:solidFill>
                  <a:srgbClr val="FF0000"/>
                </a:solidFill>
              </a:rPr>
              <a:t>koristi</a:t>
            </a:r>
            <a:r>
              <a:rPr lang="sl-SI" dirty="0"/>
              <a:t> toaletnega mila </a:t>
            </a:r>
            <a:r>
              <a:rPr lang="sl-SI" dirty="0" err="1"/>
              <a:t>kamilica&amp;vitamin</a:t>
            </a:r>
            <a:r>
              <a:rPr lang="sl-SI" dirty="0"/>
              <a:t> E</a:t>
            </a:r>
            <a:br>
              <a:rPr lang="sl-SI" dirty="0"/>
            </a:br>
            <a:r>
              <a:rPr lang="sl-SI" dirty="0" err="1"/>
              <a:t>Palmolive</a:t>
            </a:r>
            <a:r>
              <a:rPr lang="sl-SI" dirty="0"/>
              <a:t> 90 g, cena 0,73 €. Možnih je več odgovorov!</a:t>
            </a:r>
          </a:p>
          <a:p>
            <a:r>
              <a:rPr lang="sl-SI" dirty="0"/>
              <a:t>a.) učinkovito čisti roke, telo, obraz, lase;</a:t>
            </a:r>
          </a:p>
          <a:p>
            <a:r>
              <a:rPr lang="sl-SI" dirty="0"/>
              <a:t>b.) omogoča zdravje telesa;</a:t>
            </a:r>
          </a:p>
          <a:p>
            <a:r>
              <a:rPr lang="sl-SI" dirty="0"/>
              <a:t>c.) sorazmerno velika količina.</a:t>
            </a:r>
          </a:p>
        </p:txBody>
      </p:sp>
    </p:spTree>
    <p:extLst>
      <p:ext uri="{BB962C8B-B14F-4D97-AF65-F5344CB8AC3E}">
        <p14:creationId xmlns:p14="http://schemas.microsoft.com/office/powerpoint/2010/main" val="1949877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B26D9BCD-5EF9-4423-875D-464F779F6C03}"/>
              </a:ext>
            </a:extLst>
          </p:cNvPr>
          <p:cNvSpPr txBox="1"/>
          <p:nvPr/>
        </p:nvSpPr>
        <p:spPr>
          <a:xfrm>
            <a:off x="419100" y="3739039"/>
            <a:ext cx="5305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</a:t>
            </a:r>
            <a:r>
              <a:rPr lang="sl-SI" dirty="0">
                <a:solidFill>
                  <a:srgbClr val="FF0000"/>
                </a:solidFill>
              </a:rPr>
              <a:t>prednosti</a:t>
            </a:r>
            <a:r>
              <a:rPr lang="sl-SI" dirty="0"/>
              <a:t> čistega rastlinskega mila iz sivke znamke Le </a:t>
            </a:r>
            <a:r>
              <a:rPr lang="sl-SI" dirty="0" err="1"/>
              <a:t>chateaue</a:t>
            </a:r>
            <a:r>
              <a:rPr lang="sl-SI" dirty="0"/>
              <a:t> </a:t>
            </a:r>
            <a:r>
              <a:rPr lang="sl-SI" dirty="0" err="1"/>
              <a:t>Bois</a:t>
            </a:r>
            <a:r>
              <a:rPr lang="sl-SI" dirty="0"/>
              <a:t>, 133 g, cena 10,00 €</a:t>
            </a:r>
          </a:p>
          <a:p>
            <a:r>
              <a:rPr lang="sl-SI" dirty="0"/>
              <a:t>a.) drago;</a:t>
            </a:r>
          </a:p>
          <a:p>
            <a:r>
              <a:rPr lang="sl-SI" dirty="0"/>
              <a:t>b.) je naravno;</a:t>
            </a:r>
          </a:p>
          <a:p>
            <a:r>
              <a:rPr lang="sl-SI" dirty="0"/>
              <a:t>c.) vpliva pozitivno na zdravje telesa;</a:t>
            </a:r>
          </a:p>
          <a:p>
            <a:r>
              <a:rPr lang="sl-SI" dirty="0"/>
              <a:t>d.) sorazmerno velika količina (133 g).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4E74FB53-B97C-4770-9692-28082475D69C}"/>
              </a:ext>
            </a:extLst>
          </p:cNvPr>
          <p:cNvSpPr txBox="1"/>
          <p:nvPr/>
        </p:nvSpPr>
        <p:spPr>
          <a:xfrm>
            <a:off x="6096000" y="3739039"/>
            <a:ext cx="5305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</a:t>
            </a:r>
            <a:r>
              <a:rPr lang="sl-SI" dirty="0">
                <a:solidFill>
                  <a:srgbClr val="FF0000"/>
                </a:solidFill>
              </a:rPr>
              <a:t>koristi</a:t>
            </a:r>
            <a:r>
              <a:rPr lang="sl-SI" dirty="0"/>
              <a:t> čistega rastlinskega mila iz sivke, znamke Le </a:t>
            </a:r>
            <a:r>
              <a:rPr lang="sl-SI" dirty="0" err="1"/>
              <a:t>chateaue</a:t>
            </a:r>
            <a:r>
              <a:rPr lang="sl-SI" dirty="0"/>
              <a:t> </a:t>
            </a:r>
            <a:r>
              <a:rPr lang="sl-SI" dirty="0" err="1"/>
              <a:t>Bois</a:t>
            </a:r>
            <a:r>
              <a:rPr lang="sl-SI" dirty="0"/>
              <a:t>, 133 g,  cena 10 €. Možnih je več odgovorov!</a:t>
            </a:r>
          </a:p>
          <a:p>
            <a:r>
              <a:rPr lang="sl-SI" dirty="0"/>
              <a:t>a.) učinkovito čisti roke, telo, obraz, lase;</a:t>
            </a:r>
          </a:p>
          <a:p>
            <a:r>
              <a:rPr lang="sl-SI" dirty="0"/>
              <a:t>b.) omogoča zdravje telesa;</a:t>
            </a:r>
          </a:p>
          <a:p>
            <a:r>
              <a:rPr lang="sl-SI" dirty="0"/>
              <a:t>c.) sorazmerno velika količina.</a:t>
            </a:r>
          </a:p>
        </p:txBody>
      </p:sp>
      <p:pic>
        <p:nvPicPr>
          <p:cNvPr id="5" name="Slika 4">
            <a:hlinkClick r:id="rId2"/>
            <a:extLst>
              <a:ext uri="{FF2B5EF4-FFF2-40B4-BE49-F238E27FC236}">
                <a16:creationId xmlns:a16="http://schemas.microsoft.com/office/drawing/2014/main" id="{7D378E29-4C38-4A90-93F8-31535405A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791" y="397026"/>
            <a:ext cx="4113467" cy="291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3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B26D9BCD-5EF9-4423-875D-464F779F6C03}"/>
              </a:ext>
            </a:extLst>
          </p:cNvPr>
          <p:cNvSpPr txBox="1"/>
          <p:nvPr/>
        </p:nvSpPr>
        <p:spPr>
          <a:xfrm>
            <a:off x="419100" y="3739039"/>
            <a:ext cx="53054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</a:t>
            </a:r>
            <a:r>
              <a:rPr lang="sl-SI" dirty="0">
                <a:solidFill>
                  <a:srgbClr val="FF0000"/>
                </a:solidFill>
              </a:rPr>
              <a:t>prednosti</a:t>
            </a:r>
            <a:r>
              <a:rPr lang="sl-SI" dirty="0"/>
              <a:t> </a:t>
            </a:r>
            <a:r>
              <a:rPr lang="sl-SI" dirty="0" err="1"/>
              <a:t>ekstranežnega</a:t>
            </a:r>
            <a:r>
              <a:rPr lang="sl-SI" dirty="0"/>
              <a:t> mila s </a:t>
            </a:r>
            <a:r>
              <a:rPr lang="sl-SI" dirty="0" err="1"/>
              <a:t>karitejevim</a:t>
            </a:r>
            <a:r>
              <a:rPr lang="sl-SI" dirty="0"/>
              <a:t> maslom, prava sivka, </a:t>
            </a:r>
            <a:r>
              <a:rPr lang="sl-SI" dirty="0" err="1"/>
              <a:t>blagavna</a:t>
            </a:r>
            <a:r>
              <a:rPr lang="sl-SI" dirty="0"/>
              <a:t> znamka L‘ </a:t>
            </a:r>
            <a:r>
              <a:rPr lang="sl-SI" dirty="0" err="1"/>
              <a:t>Occitane</a:t>
            </a:r>
            <a:r>
              <a:rPr lang="sl-SI" dirty="0"/>
              <a:t> en </a:t>
            </a:r>
            <a:r>
              <a:rPr lang="sl-SI" dirty="0" err="1"/>
              <a:t>provence</a:t>
            </a:r>
            <a:r>
              <a:rPr lang="sl-SI" dirty="0"/>
              <a:t>, 100 g, cena 6,10 €</a:t>
            </a:r>
          </a:p>
          <a:p>
            <a:r>
              <a:rPr lang="sl-SI" dirty="0"/>
              <a:t>a.) zmerna cena;</a:t>
            </a:r>
          </a:p>
          <a:p>
            <a:r>
              <a:rPr lang="sl-SI" dirty="0"/>
              <a:t>b.) je naravno;</a:t>
            </a:r>
          </a:p>
          <a:p>
            <a:r>
              <a:rPr lang="sl-SI" dirty="0"/>
              <a:t>c.) vpliva pozitivno na zdravje telesa;</a:t>
            </a:r>
          </a:p>
          <a:p>
            <a:r>
              <a:rPr lang="sl-SI" dirty="0"/>
              <a:t>d.) običajna količina (100 g).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4E74FB53-B97C-4770-9692-28082475D69C}"/>
              </a:ext>
            </a:extLst>
          </p:cNvPr>
          <p:cNvSpPr txBox="1"/>
          <p:nvPr/>
        </p:nvSpPr>
        <p:spPr>
          <a:xfrm>
            <a:off x="6096000" y="3739039"/>
            <a:ext cx="53054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Katere so </a:t>
            </a:r>
            <a:r>
              <a:rPr lang="sl-SI" dirty="0">
                <a:solidFill>
                  <a:srgbClr val="FF0000"/>
                </a:solidFill>
              </a:rPr>
              <a:t>koristi</a:t>
            </a:r>
            <a:r>
              <a:rPr lang="sl-SI" dirty="0"/>
              <a:t> </a:t>
            </a:r>
            <a:r>
              <a:rPr lang="sl-SI" dirty="0" err="1"/>
              <a:t>ekstranežnega</a:t>
            </a:r>
            <a:r>
              <a:rPr lang="sl-SI" dirty="0"/>
              <a:t> mila s </a:t>
            </a:r>
            <a:r>
              <a:rPr lang="sl-SI" dirty="0" err="1"/>
              <a:t>karitejevim</a:t>
            </a:r>
            <a:r>
              <a:rPr lang="sl-SI" dirty="0"/>
              <a:t> maslom, prava sivka, </a:t>
            </a:r>
            <a:r>
              <a:rPr lang="sl-SI" dirty="0" err="1"/>
              <a:t>blagavna</a:t>
            </a:r>
            <a:r>
              <a:rPr lang="sl-SI" dirty="0"/>
              <a:t> znamka L‘ </a:t>
            </a:r>
            <a:r>
              <a:rPr lang="sl-SI" dirty="0" err="1"/>
              <a:t>Occitane</a:t>
            </a:r>
            <a:r>
              <a:rPr lang="sl-SI" dirty="0"/>
              <a:t> en </a:t>
            </a:r>
            <a:r>
              <a:rPr lang="sl-SI" dirty="0" err="1"/>
              <a:t>provence</a:t>
            </a:r>
            <a:r>
              <a:rPr lang="sl-SI" dirty="0"/>
              <a:t>, 100 g, cena 6,10 €</a:t>
            </a:r>
          </a:p>
          <a:p>
            <a:r>
              <a:rPr lang="sl-SI" dirty="0"/>
              <a:t>Možnih je več odgovorov!</a:t>
            </a:r>
          </a:p>
          <a:p>
            <a:r>
              <a:rPr lang="sl-SI" dirty="0"/>
              <a:t>a.) učinkovito čisti roke, telo, obraz, lase;</a:t>
            </a:r>
          </a:p>
          <a:p>
            <a:r>
              <a:rPr lang="sl-SI" dirty="0"/>
              <a:t>b.) omogoča zdravje telesa;</a:t>
            </a:r>
          </a:p>
          <a:p>
            <a:r>
              <a:rPr lang="sl-SI" dirty="0"/>
              <a:t>c.) običajna količina.</a:t>
            </a:r>
          </a:p>
        </p:txBody>
      </p:sp>
      <p:pic>
        <p:nvPicPr>
          <p:cNvPr id="5" name="Slika 4">
            <a:hlinkClick r:id="rId2"/>
            <a:extLst>
              <a:ext uri="{FF2B5EF4-FFF2-40B4-BE49-F238E27FC236}">
                <a16:creationId xmlns:a16="http://schemas.microsoft.com/office/drawing/2014/main" id="{0225804C-E4F9-4D9F-A5F2-4B51E2080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703" y="397220"/>
            <a:ext cx="2694572" cy="26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36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17DA01A4-2E53-40E9-BFB6-6CF62E893693}"/>
              </a:ext>
            </a:extLst>
          </p:cNvPr>
          <p:cNvSpPr txBox="1"/>
          <p:nvPr/>
        </p:nvSpPr>
        <p:spPr>
          <a:xfrm>
            <a:off x="609600" y="376989"/>
            <a:ext cx="109487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UPOŠTEVAMO TUDI KUPČEVO MNENJE</a:t>
            </a:r>
          </a:p>
          <a:p>
            <a:endParaRPr lang="sl-SI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 kupcu pritrdimo, če se strinjamo,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sicer ustrezno in argumentirano pojasnimo svoje mnenje in stališča podkrepimo z dejstvi,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nikoli ne zanikamo kupčevih stališč. </a:t>
            </a:r>
          </a:p>
        </p:txBody>
      </p:sp>
    </p:spTree>
    <p:extLst>
      <p:ext uri="{BB962C8B-B14F-4D97-AF65-F5344CB8AC3E}">
        <p14:creationId xmlns:p14="http://schemas.microsoft.com/office/powerpoint/2010/main" val="2991917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CE2925C3-D20B-4E20-8C64-58F71976228C}"/>
              </a:ext>
            </a:extLst>
          </p:cNvPr>
          <p:cNvSpPr txBox="1"/>
          <p:nvPr/>
        </p:nvSpPr>
        <p:spPr>
          <a:xfrm>
            <a:off x="745958" y="721895"/>
            <a:ext cx="87429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Kakšno je bilo kupčevo mnenje v zvezi s 3 vrstami predstavljenih mil?</a:t>
            </a:r>
            <a:br>
              <a:rPr lang="sl-SI" dirty="0"/>
            </a:br>
            <a:r>
              <a:rPr lang="sl-SI" dirty="0"/>
              <a:t>Možnih je več odgovorov!</a:t>
            </a:r>
          </a:p>
          <a:p>
            <a:r>
              <a:rPr lang="sl-SI" dirty="0"/>
              <a:t>a.) čisto rastlinsko milo iz sivke Le </a:t>
            </a:r>
            <a:r>
              <a:rPr lang="sl-SI" dirty="0" err="1"/>
              <a:t>chateaue</a:t>
            </a:r>
            <a:r>
              <a:rPr lang="sl-SI" dirty="0"/>
              <a:t> de </a:t>
            </a:r>
            <a:r>
              <a:rPr lang="sl-SI" dirty="0" err="1"/>
              <a:t>Bois</a:t>
            </a:r>
            <a:r>
              <a:rPr lang="sl-SI" dirty="0"/>
              <a:t> je predrago;</a:t>
            </a:r>
          </a:p>
          <a:p>
            <a:r>
              <a:rPr lang="sl-SI" dirty="0"/>
              <a:t>b.) količinsko največ dobim, če kupim čisto rastlinsko olje iz sivke Le </a:t>
            </a:r>
            <a:r>
              <a:rPr lang="sl-SI" dirty="0" err="1"/>
              <a:t>chateaue</a:t>
            </a:r>
            <a:r>
              <a:rPr lang="sl-SI" dirty="0"/>
              <a:t> de </a:t>
            </a:r>
            <a:r>
              <a:rPr lang="sl-SI" dirty="0" err="1"/>
              <a:t>Bois</a:t>
            </a:r>
            <a:r>
              <a:rPr lang="sl-SI" dirty="0"/>
              <a:t>;</a:t>
            </a:r>
          </a:p>
          <a:p>
            <a:r>
              <a:rPr lang="sl-SI" dirty="0"/>
              <a:t>c.) v </a:t>
            </a:r>
            <a:r>
              <a:rPr lang="sl-SI" dirty="0" err="1"/>
              <a:t>palmolivnem</a:t>
            </a:r>
            <a:r>
              <a:rPr lang="sl-SI" dirty="0"/>
              <a:t> milu je sama kemija;</a:t>
            </a:r>
          </a:p>
          <a:p>
            <a:r>
              <a:rPr lang="sl-SI" dirty="0"/>
              <a:t>d.) </a:t>
            </a:r>
            <a:r>
              <a:rPr lang="sl-SI" dirty="0" err="1"/>
              <a:t>palmolivno</a:t>
            </a:r>
            <a:r>
              <a:rPr lang="sl-SI" dirty="0"/>
              <a:t> milo mi ustreza, ker je poceni;</a:t>
            </a:r>
          </a:p>
          <a:p>
            <a:r>
              <a:rPr lang="sl-SI" dirty="0"/>
              <a:t>d.) všeč mi je </a:t>
            </a:r>
            <a:r>
              <a:rPr lang="sl-SI" dirty="0" err="1"/>
              <a:t>ekstranežno</a:t>
            </a:r>
            <a:r>
              <a:rPr lang="sl-SI" dirty="0"/>
              <a:t> milo s </a:t>
            </a:r>
            <a:r>
              <a:rPr lang="sl-SI" dirty="0" err="1"/>
              <a:t>karitejevim</a:t>
            </a:r>
            <a:r>
              <a:rPr lang="sl-SI" dirty="0"/>
              <a:t> maslom, ker je po zmerni ceni in kvalitetno   </a:t>
            </a:r>
          </a:p>
        </p:txBody>
      </p:sp>
    </p:spTree>
    <p:extLst>
      <p:ext uri="{BB962C8B-B14F-4D97-AF65-F5344CB8AC3E}">
        <p14:creationId xmlns:p14="http://schemas.microsoft.com/office/powerpoint/2010/main" val="197903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68E941ED-65E4-4EE9-AA93-4EFEDD4B7502}"/>
              </a:ext>
            </a:extLst>
          </p:cNvPr>
          <p:cNvSpPr txBox="1"/>
          <p:nvPr/>
        </p:nvSpPr>
        <p:spPr>
          <a:xfrm>
            <a:off x="802105" y="697832"/>
            <a:ext cx="10379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SKLENITEV PRODAJE</a:t>
            </a:r>
          </a:p>
          <a:p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pazimo na kupčeve namige za nakup,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potrdimo kupčevo odločitev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preidemo k sklenitvi prodaje. </a:t>
            </a:r>
          </a:p>
        </p:txBody>
      </p:sp>
    </p:spTree>
    <p:extLst>
      <p:ext uri="{BB962C8B-B14F-4D97-AF65-F5344CB8AC3E}">
        <p14:creationId xmlns:p14="http://schemas.microsoft.com/office/powerpoint/2010/main" val="4053990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9EA715B8-590A-4526-8EB2-2F64F4EF4139}"/>
              </a:ext>
            </a:extLst>
          </p:cNvPr>
          <p:cNvSpPr txBox="1"/>
          <p:nvPr/>
        </p:nvSpPr>
        <p:spPr>
          <a:xfrm>
            <a:off x="657726" y="649704"/>
            <a:ext cx="88472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Kateri so bili namigi kupca? Možnih je več pravilnih odgovorov!</a:t>
            </a:r>
          </a:p>
          <a:p>
            <a:r>
              <a:rPr lang="sl-SI" dirty="0"/>
              <a:t>a.) kupil bom izdelek;</a:t>
            </a:r>
          </a:p>
          <a:p>
            <a:r>
              <a:rPr lang="sl-SI" dirty="0"/>
              <a:t>b.) ali bi bilo </a:t>
            </a:r>
            <a:r>
              <a:rPr lang="sl-SI" dirty="0" err="1"/>
              <a:t>palmolivno</a:t>
            </a:r>
            <a:r>
              <a:rPr lang="sl-SI" dirty="0"/>
              <a:t> milo primerno za mene;</a:t>
            </a:r>
          </a:p>
          <a:p>
            <a:r>
              <a:rPr lang="sl-SI" dirty="0"/>
              <a:t>c.) ali je bolšje </a:t>
            </a:r>
            <a:r>
              <a:rPr lang="sl-SI" dirty="0" err="1"/>
              <a:t>ekstranežno</a:t>
            </a:r>
            <a:r>
              <a:rPr lang="sl-SI" dirty="0"/>
              <a:t> milo ali čisto rastlinsko milo iz sivke, </a:t>
            </a:r>
          </a:p>
          <a:p>
            <a:r>
              <a:rPr lang="sl-SI" dirty="0"/>
              <a:t>d.) zakaj je čisto rastlinsko milo tako drago.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28868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10B2E72B-6556-4E1F-96CD-3A73E8B6B7CB}"/>
              </a:ext>
            </a:extLst>
          </p:cNvPr>
          <p:cNvSpPr txBox="1"/>
          <p:nvPr/>
        </p:nvSpPr>
        <p:spPr>
          <a:xfrm>
            <a:off x="673768" y="449179"/>
            <a:ext cx="105236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DODATNA PRODAJA </a:t>
            </a:r>
          </a:p>
          <a:p>
            <a:endParaRPr lang="sl-SI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začnemo s ponudbo izdelkov, ki sodijo k izdelku, za katerega se je kupec že odločil za nakup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z ugotavljanjem kupčevih dodatnih potreb. </a:t>
            </a:r>
          </a:p>
        </p:txBody>
      </p:sp>
    </p:spTree>
    <p:extLst>
      <p:ext uri="{BB962C8B-B14F-4D97-AF65-F5344CB8AC3E}">
        <p14:creationId xmlns:p14="http://schemas.microsoft.com/office/powerpoint/2010/main" val="853837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D608DF9E-5B7A-4DD5-8B0F-C0407270EF5B}"/>
              </a:ext>
            </a:extLst>
          </p:cNvPr>
          <p:cNvSpPr txBox="1"/>
          <p:nvPr/>
        </p:nvSpPr>
        <p:spPr>
          <a:xfrm>
            <a:off x="858253" y="818147"/>
            <a:ext cx="75798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Kako smo ponudili k milu še dodatne izdelke? Možnih je več pravilnih odgovorov!</a:t>
            </a:r>
          </a:p>
          <a:p>
            <a:r>
              <a:rPr lang="sl-SI" dirty="0"/>
              <a:t>a.) ali potrebujete še posodico za milo;</a:t>
            </a:r>
          </a:p>
          <a:p>
            <a:r>
              <a:rPr lang="sl-SI" dirty="0"/>
              <a:t>b.) ali potrebujete škatlico za milo.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478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C91D3E17-CC1F-4D86-AD75-9286A5E7FD7A}"/>
              </a:ext>
            </a:extLst>
          </p:cNvPr>
          <p:cNvSpPr txBox="1"/>
          <p:nvPr/>
        </p:nvSpPr>
        <p:spPr>
          <a:xfrm>
            <a:off x="818147" y="577516"/>
            <a:ext cx="1050757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/>
              <a:t>POSLOVITEV </a:t>
            </a:r>
          </a:p>
          <a:p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pohvalimo kupčevo odločitev,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opozorimo na navodila za uporabo in vzdrževanje,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poudarimo druge koristi, pozdravimo kupca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400" dirty="0"/>
              <a:t>ter se zahvalimo za nakup.</a:t>
            </a:r>
          </a:p>
        </p:txBody>
      </p:sp>
    </p:spTree>
    <p:extLst>
      <p:ext uri="{BB962C8B-B14F-4D97-AF65-F5344CB8AC3E}">
        <p14:creationId xmlns:p14="http://schemas.microsoft.com/office/powerpoint/2010/main" val="2571326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E2A320CA-D21F-4FCD-B6C3-BE4325900BCB}"/>
              </a:ext>
            </a:extLst>
          </p:cNvPr>
          <p:cNvSpPr txBox="1"/>
          <p:nvPr/>
        </p:nvSpPr>
        <p:spPr>
          <a:xfrm>
            <a:off x="280736" y="409072"/>
            <a:ext cx="6296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Kako je prodajalec pohvalil kupčevo odločitev? Možnih je več pravilnih odgovorov!</a:t>
            </a:r>
          </a:p>
          <a:p>
            <a:r>
              <a:rPr lang="sl-SI" dirty="0"/>
              <a:t>a.) dobro ste izbrali;</a:t>
            </a:r>
          </a:p>
          <a:p>
            <a:r>
              <a:rPr lang="sl-SI" dirty="0"/>
              <a:t>b.) kupili ste kvalitetno milo;</a:t>
            </a:r>
          </a:p>
          <a:p>
            <a:r>
              <a:rPr lang="sl-SI" dirty="0"/>
              <a:t>c.) ne bo vam žal, ker ste kupili </a:t>
            </a:r>
            <a:r>
              <a:rPr lang="sl-SI" dirty="0" err="1"/>
              <a:t>ekstranežno</a:t>
            </a:r>
            <a:r>
              <a:rPr lang="sl-SI" dirty="0"/>
              <a:t> milo.</a:t>
            </a:r>
          </a:p>
          <a:p>
            <a:endParaRPr lang="sl-SI" dirty="0"/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F9EA5C0-23FF-4D01-B71A-FCFC306B8457}"/>
              </a:ext>
            </a:extLst>
          </p:cNvPr>
          <p:cNvSpPr txBox="1"/>
          <p:nvPr/>
        </p:nvSpPr>
        <p:spPr>
          <a:xfrm>
            <a:off x="280736" y="2446419"/>
            <a:ext cx="6296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Kako se prodajalec zahvalil za nakup in ga pozdravil? Možnih je več pravilnih odgovorov!</a:t>
            </a:r>
          </a:p>
          <a:p>
            <a:r>
              <a:rPr lang="sl-SI" dirty="0"/>
              <a:t>a.) hvala za nakup, lep dan še naprej;</a:t>
            </a:r>
          </a:p>
          <a:p>
            <a:r>
              <a:rPr lang="sl-SI" dirty="0"/>
              <a:t>b.) se priporočamo za obisk, nasvidenje;</a:t>
            </a:r>
          </a:p>
          <a:p>
            <a:r>
              <a:rPr lang="sl-SI" dirty="0"/>
              <a:t>c.) še kdaj nas obiščite, pozdravljeni.</a:t>
            </a:r>
          </a:p>
        </p:txBody>
      </p:sp>
    </p:spTree>
    <p:extLst>
      <p:ext uri="{BB962C8B-B14F-4D97-AF65-F5344CB8AC3E}">
        <p14:creationId xmlns:p14="http://schemas.microsoft.com/office/powerpoint/2010/main" val="3154961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811</Words>
  <Application>Microsoft Office PowerPoint</Application>
  <PresentationFormat>Širokozaslonsko</PresentationFormat>
  <Paragraphs>116</Paragraphs>
  <Slides>19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25</cp:revision>
  <dcterms:created xsi:type="dcterms:W3CDTF">2019-04-12T05:02:49Z</dcterms:created>
  <dcterms:modified xsi:type="dcterms:W3CDTF">2019-04-18T00:04:46Z</dcterms:modified>
</cp:coreProperties>
</file>