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919577-95B9-44E9-BD56-1D6C352D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EFF75B1-F4AE-4139-A0ED-9D0FF0EE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C575764-F453-406A-A7BB-C7313710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2D36D2-FA83-4FC4-B5E0-8CF917C6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C1ECEF7-BAF8-43EA-8F1B-0F36C763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662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918A1A-BF16-40CE-89E8-3DE112C44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3727B50-5920-422A-896C-D070D7436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776E63F-6980-4685-9149-2A49E8565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8A24B33-F8E6-492F-AED4-7721AF86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FC34F5A-3086-437D-8AC0-781F4E6F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9670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2E38D4-45E6-4739-8A87-8BA3EFFE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AF34575-1EFC-4362-B857-074F6835B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48F35E5-448D-422F-859B-708EDE88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5C03EF6-B21B-4816-AE41-E7B1F9F6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F3AA511-E81C-4EC2-A09F-DC9E5DDD4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364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F6037B-E73B-48C6-B95B-555C475D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5BF6D95-3EFA-4E3C-A1A6-2FF307244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A2F2634-6B34-4229-A132-327E25CA6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8418533-6F2A-4FDE-B0ED-9A19DD74E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B854840-20BA-4053-87DC-F1C25BCB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B59D301-A367-4CEA-BCCC-61EF73E8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3775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B074EF-8D4F-415C-9B59-A3169F478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755C091-FEF0-48F6-8222-F50D2C775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890520A-7E49-4D19-B06A-13DB0EED6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1224812C-A056-48C0-B7D5-03C0292EE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6DDB506-8EFF-46F1-84C4-6F235F12B0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55760B83-8560-483B-A243-0E4D9D404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2D408770-DDEA-4299-B73E-AD9A621E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0193B3EF-8888-45FB-85A2-8B70FDFE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400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698C90-FD59-4118-BC83-3D6E6D5A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E0C7956E-913B-4B36-8059-09B845CD2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95A1CF08-0A1F-4323-A798-438C9EA86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05A38A4D-C666-4D87-9E74-5C81531F4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9076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F43C8BC7-3915-4D63-B94C-A42B27AC2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49284AD9-7543-4267-BE11-ED62C2E9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6C4116F-9732-4ED1-86EE-99B5688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4403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C51390-BCFD-4EDC-8082-1CF273CD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A2845E0-2084-43AF-B58A-C0673DBC2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A0DC3D8-A7A4-403D-8C83-23FC99C91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61BF8BA-2CDB-43F4-ADFD-5B07BDFD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48B6463-EA2B-4F5D-9F0B-EFD38891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A877594-F71F-4CE4-94A9-5EAE021F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150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FDEA79-2884-49F3-847B-701DF15AA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0A93AAE5-4B6F-41E3-9BC5-00FE13C26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7BFE03D-666D-46EF-982C-9AA4E05B8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5993983-4AE7-4C4C-AF04-296482AE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660B6D4-46D0-4F8A-AA66-1BFF10B3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BC08D9F-291F-4C68-B739-86492667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945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FC263E-690B-479B-B552-D7D3955D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020CB5F-AF95-4B1D-A8C7-10C523B33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2CC3718-8FD6-4752-AE91-255D1A85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6F4E4CB-71EB-469E-A948-C050547C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17EAC6D-45A1-4E92-8088-EE856D30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190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4C3A888-42D5-440F-9F6F-942D3E9F5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CA327070-0A48-46C4-8031-D367FFAE1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7151B75-C74E-4CB3-8FFD-1215A2E0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B290146-D2D8-44E5-9710-CDFC6B54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18963FD-3AFD-4EF5-9499-4C705B1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69208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50E18923-A944-4572-AD90-14D2B5EA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64FB5F6-3780-4B6A-A0FC-E50C57051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4607E36-18BB-4197-9A78-F5D339168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19925-D1A5-4260-9BD2-5C3F675BC051}" type="datetimeFigureOut">
              <a:rPr lang="sl-SI" smtClean="0"/>
              <a:t>27. 11. 2019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4C1ED50-751B-4EAE-A9F1-194A872B3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8A36115-A01A-45DB-A293-5944A3449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3F50B-0CD8-4793-B950-45AD4C7B7A0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501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4008DD72-313A-412C-B744-3DF086638F4C}"/>
              </a:ext>
            </a:extLst>
          </p:cNvPr>
          <p:cNvSpPr txBox="1"/>
          <p:nvPr/>
        </p:nvSpPr>
        <p:spPr>
          <a:xfrm>
            <a:off x="1740567" y="313949"/>
            <a:ext cx="8815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4 NABAVA</a:t>
            </a:r>
            <a:endParaRPr lang="sl-SI" dirty="0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2C94157-DF31-4A21-87CA-A71C3D1AEE93}"/>
              </a:ext>
            </a:extLst>
          </p:cNvPr>
          <p:cNvSpPr txBox="1"/>
          <p:nvPr/>
        </p:nvSpPr>
        <p:spPr>
          <a:xfrm>
            <a:off x="1584157" y="1021837"/>
            <a:ext cx="8815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/>
              <a:t>Nabava je </a:t>
            </a:r>
            <a:r>
              <a:rPr lang="sl-SI" sz="2000" u="sng" dirty="0">
                <a:solidFill>
                  <a:srgbClr val="FF0000"/>
                </a:solidFill>
              </a:rPr>
              <a:t>oskrbovanje trgovskega podjetja</a:t>
            </a:r>
            <a:r>
              <a:rPr lang="sl-SI" sz="2000" dirty="0"/>
              <a:t>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s trgovskim blagom (</a:t>
            </a:r>
            <a:r>
              <a:rPr lang="sl-SI" sz="2000" dirty="0">
                <a:hlinkClick r:id="rId2" action="ppaction://hlinksldjump"/>
              </a:rPr>
              <a:t>klik</a:t>
            </a:r>
            <a:r>
              <a:rPr lang="sl-SI" sz="2000" dirty="0"/>
              <a:t>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opremo, embalažo, drobnim inventarjem;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storitvami npr. prevoz …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931B2982-9A88-45FB-92E7-668424D9524C}"/>
              </a:ext>
            </a:extLst>
          </p:cNvPr>
          <p:cNvSpPr txBox="1"/>
          <p:nvPr/>
        </p:nvSpPr>
        <p:spPr>
          <a:xfrm>
            <a:off x="1572125" y="2594113"/>
            <a:ext cx="88151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u="sng" dirty="0">
                <a:solidFill>
                  <a:srgbClr val="FF0000"/>
                </a:solidFill>
              </a:rPr>
              <a:t>Cilji nabave </a:t>
            </a:r>
            <a:r>
              <a:rPr lang="sl-SI" sz="2000" dirty="0"/>
              <a:t>so: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ustrezna kakovost trgovskega blaga;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ustrezna količina trgovskega blaga;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pravočasnost dospetja trgovskega blaga;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ugodni nabavni pogoji (popusti, </a:t>
            </a:r>
          </a:p>
        </p:txBody>
      </p:sp>
    </p:spTree>
    <p:extLst>
      <p:ext uri="{BB962C8B-B14F-4D97-AF65-F5344CB8AC3E}">
        <p14:creationId xmlns:p14="http://schemas.microsoft.com/office/powerpoint/2010/main" val="2333724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2C94157-DF31-4A21-87CA-A71C3D1AEE93}"/>
              </a:ext>
            </a:extLst>
          </p:cNvPr>
          <p:cNvSpPr txBox="1"/>
          <p:nvPr/>
        </p:nvSpPr>
        <p:spPr>
          <a:xfrm>
            <a:off x="1588166" y="548592"/>
            <a:ext cx="88151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Opravila v nabavi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raziskava nabavnega trga, planiranje nabave, oblikovanje nabavne strategije (</a:t>
            </a:r>
            <a:r>
              <a:rPr lang="sl-SI" sz="2000" u="sng" dirty="0">
                <a:solidFill>
                  <a:srgbClr val="FF0000"/>
                </a:solidFill>
              </a:rPr>
              <a:t>pripravljalna dela</a:t>
            </a:r>
            <a:r>
              <a:rPr lang="sl-SI" sz="2000" dirty="0"/>
              <a:t>)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iskanje ponudb, sklepanje pogodb, naročanje (</a:t>
            </a:r>
            <a:r>
              <a:rPr lang="sl-SI" sz="2000" u="sng" dirty="0">
                <a:solidFill>
                  <a:srgbClr val="FF0000"/>
                </a:solidFill>
              </a:rPr>
              <a:t>izvrševanje nabave</a:t>
            </a:r>
            <a:r>
              <a:rPr lang="sl-SI" sz="2000" dirty="0"/>
              <a:t>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nadzor nabave;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vodenje nabavnih evidenc.</a:t>
            </a:r>
          </a:p>
        </p:txBody>
      </p:sp>
    </p:spTree>
    <p:extLst>
      <p:ext uri="{BB962C8B-B14F-4D97-AF65-F5344CB8AC3E}">
        <p14:creationId xmlns:p14="http://schemas.microsoft.com/office/powerpoint/2010/main" val="3090418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2C94157-DF31-4A21-87CA-A71C3D1AEE93}"/>
              </a:ext>
            </a:extLst>
          </p:cNvPr>
          <p:cNvSpPr txBox="1"/>
          <p:nvPr/>
        </p:nvSpPr>
        <p:spPr>
          <a:xfrm>
            <a:off x="1588166" y="548592"/>
            <a:ext cx="881513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4.1 RAZISKAVA NABAVNEGA TRGA</a:t>
            </a:r>
          </a:p>
          <a:p>
            <a:pPr algn="ctr"/>
            <a:endParaRPr lang="sl-SI" sz="28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podjetja najprej preučijo ponudbo na nabavnem trgu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pridobitev najbolj ugodnih in zanesljivih dobaviteljev (</a:t>
            </a:r>
            <a:r>
              <a:rPr lang="sl-SI" sz="2000" dirty="0">
                <a:solidFill>
                  <a:srgbClr val="FF0000"/>
                </a:solidFill>
              </a:rPr>
              <a:t>cilj raziskave nabavnega trga</a:t>
            </a:r>
            <a:r>
              <a:rPr lang="sl-SI" sz="2000" dirty="0"/>
              <a:t>);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C4A19732-AE3A-40A3-9D57-89583EDCA37D}"/>
              </a:ext>
            </a:extLst>
          </p:cNvPr>
          <p:cNvSpPr txBox="1"/>
          <p:nvPr/>
        </p:nvSpPr>
        <p:spPr>
          <a:xfrm>
            <a:off x="1151021" y="2722808"/>
            <a:ext cx="88151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Kaj nas zanima v zvezi z raziskavo nabavnega trga?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dobavitelji (kdo so, zanesljivost, reference, zmogljivosti) </a:t>
            </a:r>
            <a:br>
              <a:rPr lang="sl-SI" sz="2000" dirty="0"/>
            </a:br>
            <a:r>
              <a:rPr lang="sl-SI" sz="2000" dirty="0"/>
              <a:t>-&gt; viri podatkov (splet, strokovne revije, sejmi …);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izdelki (širina in globina nabavnega asortimenta, novi izdelki, kakovost, lastnosti, garancija, servis …);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cene in prodajni pogoji (popusti, plačilni pogoji, kritje stroškov dobave, rizika, embalaže;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dobavni roki (čas dobave, zanesljivost dobave …);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konkurenca med povpraševalci in ponudniki.</a:t>
            </a:r>
          </a:p>
        </p:txBody>
      </p:sp>
    </p:spTree>
    <p:extLst>
      <p:ext uri="{BB962C8B-B14F-4D97-AF65-F5344CB8AC3E}">
        <p14:creationId xmlns:p14="http://schemas.microsoft.com/office/powerpoint/2010/main" val="3604826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2C94157-DF31-4A21-87CA-A71C3D1AEE93}"/>
              </a:ext>
            </a:extLst>
          </p:cNvPr>
          <p:cNvSpPr txBox="1"/>
          <p:nvPr/>
        </p:nvSpPr>
        <p:spPr>
          <a:xfrm>
            <a:off x="1588166" y="548592"/>
            <a:ext cx="881513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4.2 NAČRTOVANJE NABAVE</a:t>
            </a:r>
          </a:p>
          <a:p>
            <a:pPr algn="ctr"/>
            <a:endParaRPr lang="sl-SI" sz="28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najprej raziskava prodajnega trga (želje in potrebe kupcev, koliko je možno prodati) -&gt; </a:t>
            </a:r>
            <a:r>
              <a:rPr lang="sl-SI" sz="2000" dirty="0">
                <a:solidFill>
                  <a:schemeClr val="accent6">
                    <a:lumMod val="75000"/>
                  </a:schemeClr>
                </a:solidFill>
              </a:rPr>
              <a:t>načrt prodaje </a:t>
            </a:r>
            <a:r>
              <a:rPr lang="sl-SI" sz="2000" dirty="0"/>
              <a:t>-&gt; </a:t>
            </a:r>
            <a:r>
              <a:rPr lang="sl-SI" sz="2000" dirty="0">
                <a:solidFill>
                  <a:srgbClr val="FF0000"/>
                </a:solidFill>
              </a:rPr>
              <a:t>načrt nabave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kratkoročen plan nabave (obdobje 1 leta) &lt;- (izkušnje preteklega leta &amp; spremembe) -&gt; mesečni oz. četrtletni plan nabave: vrste blaga, količino, vrednost, istovrstni izdelki po dobaviteljih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09E696C3-B9B1-48E7-8E4B-ACA9317DC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630" y="3429000"/>
            <a:ext cx="6786844" cy="26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5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2C94157-DF31-4A21-87CA-A71C3D1AEE93}"/>
              </a:ext>
            </a:extLst>
          </p:cNvPr>
          <p:cNvSpPr txBox="1"/>
          <p:nvPr/>
        </p:nvSpPr>
        <p:spPr>
          <a:xfrm>
            <a:off x="1588166" y="548592"/>
            <a:ext cx="8815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/>
              <a:t>4.3 OBLIKOVANJE NABAVNIH ODLOČITEV</a:t>
            </a:r>
          </a:p>
          <a:p>
            <a:pPr algn="ctr"/>
            <a:br>
              <a:rPr lang="sl-SI" sz="2800" dirty="0"/>
            </a:br>
            <a:r>
              <a:rPr lang="sl-SI" sz="2400" dirty="0">
                <a:solidFill>
                  <a:srgbClr val="FF0000"/>
                </a:solidFill>
              </a:rPr>
              <a:t>Katera dva cilja upoštevamo pri sprejemanju nabavnih odločitev?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nabaviti količinsko in kakovostno ustrezno blago (</a:t>
            </a:r>
            <a:r>
              <a:rPr lang="sl-SI" sz="2000" dirty="0">
                <a:solidFill>
                  <a:srgbClr val="FF0000"/>
                </a:solidFill>
              </a:rPr>
              <a:t>tehnični cilj</a:t>
            </a:r>
            <a:r>
              <a:rPr lang="sl-SI" sz="2000" dirty="0"/>
              <a:t>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čim nižji stroški nabave blaga (</a:t>
            </a:r>
            <a:r>
              <a:rPr lang="sl-SI" sz="2000" dirty="0">
                <a:solidFill>
                  <a:srgbClr val="FF0000"/>
                </a:solidFill>
              </a:rPr>
              <a:t>ekonomski cilj</a:t>
            </a:r>
            <a:r>
              <a:rPr lang="sl-SI" sz="2000" dirty="0"/>
              <a:t>)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151021" y="2722808"/>
            <a:ext cx="8815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Nabavne odločitve: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>
                <a:hlinkClick r:id="rId2" action="ppaction://hlinksldjump"/>
              </a:rPr>
              <a:t>Katere vrste blaga nabaviti;</a:t>
            </a:r>
            <a:endParaRPr lang="sl-SI" sz="20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>
                <a:hlinkClick r:id="rId3" action="ppaction://hlinksldjump"/>
              </a:rPr>
              <a:t>Kolikšne količine blaga nabaviti;</a:t>
            </a:r>
            <a:endParaRPr lang="sl-SI" sz="20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>
                <a:hlinkClick r:id="rId4" action="ppaction://hlinksldjump"/>
              </a:rPr>
              <a:t>Odločitve o dobaviteljih;</a:t>
            </a:r>
            <a:endParaRPr lang="sl-SI" sz="20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>
                <a:hlinkClick r:id="rId5" action="ppaction://hlinksldjump"/>
              </a:rPr>
              <a:t>Odločitve o času nabave;</a:t>
            </a:r>
            <a:endParaRPr lang="sl-SI" sz="2000" dirty="0"/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>
                <a:hlinkClick r:id="rId6" action="ppaction://hlinksldjump"/>
              </a:rPr>
              <a:t>Odločitve glede stroškov.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588501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223210" y="733587"/>
            <a:ext cx="8815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  <a:hlinkClick r:id="rId2" action="ppaction://hlinksldjump"/>
              </a:rPr>
              <a:t>Katere vrste blaga nabaviti?</a:t>
            </a:r>
            <a:endParaRPr lang="sl-SI" sz="20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želje in potrebe kupcev;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tehnični in modni trendi;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nabavnih možnostih pri dobaviteljih …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F8615422-DE93-40B8-A440-00240837D6C3}"/>
              </a:ext>
            </a:extLst>
          </p:cNvPr>
          <p:cNvSpPr txBox="1"/>
          <p:nvPr/>
        </p:nvSpPr>
        <p:spPr>
          <a:xfrm>
            <a:off x="1319463" y="2618534"/>
            <a:ext cx="8815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Preverjanje ustrezne kakovosti blaga?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vzorci;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blagovna znamka;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trgovskimi razredi;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ogledom, s preizkušnjo;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standardi</a:t>
            </a:r>
          </a:p>
        </p:txBody>
      </p:sp>
    </p:spTree>
    <p:extLst>
      <p:ext uri="{BB962C8B-B14F-4D97-AF65-F5344CB8AC3E}">
        <p14:creationId xmlns:p14="http://schemas.microsoft.com/office/powerpoint/2010/main" val="231373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223210" y="733587"/>
            <a:ext cx="8815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  <a:hlinkClick r:id="rId2" action="ppaction://hlinksldjump"/>
              </a:rPr>
              <a:t>Politika zalog v podjetju</a:t>
            </a:r>
            <a:endParaRPr lang="sl-SI" sz="20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politika minimalnih zalog;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politika maksimalnih zalog;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politika optimalnih zalog …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F8615422-DE93-40B8-A440-00240837D6C3}"/>
              </a:ext>
            </a:extLst>
          </p:cNvPr>
          <p:cNvSpPr txBox="1"/>
          <p:nvPr/>
        </p:nvSpPr>
        <p:spPr>
          <a:xfrm>
            <a:off x="1319463" y="2618534"/>
            <a:ext cx="88151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Od česa je odvisen obseg zalog?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finančne sposobnosti;</a:t>
            </a:r>
            <a:br>
              <a:rPr lang="sl-SI" sz="2000" dirty="0"/>
            </a:br>
            <a:br>
              <a:rPr lang="sl-SI" sz="2000" dirty="0"/>
            </a:br>
            <a:r>
              <a:rPr lang="sl-SI" sz="2000" dirty="0">
                <a:solidFill>
                  <a:srgbClr val="FF0000"/>
                </a:solidFill>
              </a:rPr>
              <a:t>Od česa je odvisna količina nabave?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razpoložljivih skladiščnih prostorov;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pričakovane prodaje;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trenutnega stanja zalog</a:t>
            </a:r>
          </a:p>
        </p:txBody>
      </p:sp>
    </p:spTree>
    <p:extLst>
      <p:ext uri="{BB962C8B-B14F-4D97-AF65-F5344CB8AC3E}">
        <p14:creationId xmlns:p14="http://schemas.microsoft.com/office/powerpoint/2010/main" val="3836763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223210" y="733587"/>
            <a:ext cx="8815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  <a:hlinkClick r:id="rId2" action="ppaction://hlinksldjump"/>
              </a:rPr>
              <a:t>Katere dobavitelje bomo izbrali? -&gt; pogojih nabave (pogajanja)</a:t>
            </a:r>
            <a:endParaRPr lang="sl-SI" sz="20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vrste izdelkov;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kakovost in količino;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cene in popuste (skonto, rabat)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dobavne pogoje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plačilne pogoje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8A51A64-68D3-41A1-BA12-9229C1C5E367}"/>
              </a:ext>
            </a:extLst>
          </p:cNvPr>
          <p:cNvSpPr txBox="1"/>
          <p:nvPr/>
        </p:nvSpPr>
        <p:spPr>
          <a:xfrm>
            <a:off x="1327484" y="3084095"/>
            <a:ext cx="8815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Trgovsko podjetje lahko uporabi neposredno ali prodajno pot: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kupuje pri proizvajalcih -&gt; cenovno ugodnejša -&gt; iskanje dobaviteljev, pogajanja, sklepanje pogodb = več drugih nabavnih stroškov;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EFA19107-B993-4536-873D-482EC6D67B04}"/>
              </a:ext>
            </a:extLst>
          </p:cNvPr>
          <p:cNvSpPr txBox="1"/>
          <p:nvPr/>
        </p:nvSpPr>
        <p:spPr>
          <a:xfrm>
            <a:off x="1327484" y="4688305"/>
            <a:ext cx="8815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</a:rPr>
              <a:t>Trgovsko podjetje lahko uporabi posredno prodajno pot: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kupuje pri zastopnikih, komisionarjih, drugi trgovini na debelo -&gt; cenovno manj ugodna -&gt; marže</a:t>
            </a:r>
          </a:p>
        </p:txBody>
      </p:sp>
    </p:spTree>
    <p:extLst>
      <p:ext uri="{BB962C8B-B14F-4D97-AF65-F5344CB8AC3E}">
        <p14:creationId xmlns:p14="http://schemas.microsoft.com/office/powerpoint/2010/main" val="1352989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223210" y="733587"/>
            <a:ext cx="88151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  <a:hlinkClick r:id="rId2" action="ppaction://hlinksldjump"/>
              </a:rPr>
              <a:t>Iz česa je sestavljen dobavni rok?</a:t>
            </a:r>
            <a:endParaRPr lang="sl-SI" sz="20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časa za </a:t>
            </a:r>
            <a:r>
              <a:rPr lang="sl-SI" sz="2000" dirty="0" err="1"/>
              <a:t>pripavo</a:t>
            </a:r>
            <a:r>
              <a:rPr lang="sl-SI" sz="2000" dirty="0"/>
              <a:t> nabave;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časa dobave s strani dobavitelja (dobavni rok);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čas prevoza;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čas za prevzem v skladišču.</a:t>
            </a:r>
          </a:p>
        </p:txBody>
      </p:sp>
    </p:spTree>
    <p:extLst>
      <p:ext uri="{BB962C8B-B14F-4D97-AF65-F5344CB8AC3E}">
        <p14:creationId xmlns:p14="http://schemas.microsoft.com/office/powerpoint/2010/main" val="172879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FFE4A3-9635-4092-BA4A-C3A55CF1676A}"/>
              </a:ext>
            </a:extLst>
          </p:cNvPr>
          <p:cNvSpPr txBox="1"/>
          <p:nvPr/>
        </p:nvSpPr>
        <p:spPr>
          <a:xfrm>
            <a:off x="1223210" y="733587"/>
            <a:ext cx="88151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dirty="0">
                <a:solidFill>
                  <a:srgbClr val="FF0000"/>
                </a:solidFill>
                <a:hlinkClick r:id="rId2" action="ppaction://hlinksldjump"/>
              </a:rPr>
              <a:t>Kateri so 3 načini nabave trgovskega blaga?</a:t>
            </a:r>
            <a:br>
              <a:rPr lang="sl-SI" sz="2000" dirty="0">
                <a:solidFill>
                  <a:srgbClr val="FF0000"/>
                </a:solidFill>
              </a:rPr>
            </a:br>
            <a:endParaRPr lang="sl-SI" sz="20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nabava na zalogo -&gt; </a:t>
            </a:r>
            <a:r>
              <a:rPr lang="sl-SI" sz="2000" dirty="0">
                <a:solidFill>
                  <a:schemeClr val="accent6">
                    <a:lumMod val="75000"/>
                  </a:schemeClr>
                </a:solidFill>
              </a:rPr>
              <a:t>založenost; cenejša nabava (popusti, prevoz) </a:t>
            </a:r>
            <a:r>
              <a:rPr lang="sl-SI" sz="2000" dirty="0"/>
              <a:t>-&gt; </a:t>
            </a:r>
            <a:r>
              <a:rPr lang="sl-SI" sz="2000" dirty="0">
                <a:solidFill>
                  <a:srgbClr val="FF9900"/>
                </a:solidFill>
              </a:rPr>
              <a:t>velika vezava denarnih sredstev v zalogah, obrestih, visoki stroški skladiščenja, zastaranja zalog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posamična nabava -&gt; naročilo kupca, sledi nabava -&gt; </a:t>
            </a:r>
            <a:r>
              <a:rPr lang="sl-SI" sz="2000" dirty="0">
                <a:solidFill>
                  <a:schemeClr val="accent6">
                    <a:lumMod val="75000"/>
                  </a:schemeClr>
                </a:solidFill>
              </a:rPr>
              <a:t>majhna vezava sredstev, nizki stroški skladiščenja</a:t>
            </a:r>
            <a:r>
              <a:rPr lang="sl-SI" sz="2000" dirty="0"/>
              <a:t>, </a:t>
            </a:r>
            <a:r>
              <a:rPr lang="sl-SI" sz="2000" dirty="0">
                <a:solidFill>
                  <a:srgbClr val="FF9900"/>
                </a:solidFill>
              </a:rPr>
              <a:t>kupci čakajo dlje na dostavo;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l-SI" sz="2000" dirty="0"/>
              <a:t>nabava usklajena s prodajo („</a:t>
            </a:r>
            <a:r>
              <a:rPr lang="sl-SI" sz="2000" dirty="0" err="1"/>
              <a:t>just</a:t>
            </a:r>
            <a:r>
              <a:rPr lang="sl-SI" sz="2000" dirty="0"/>
              <a:t> in time“) -&gt; kupoprodajna pogodba za večje količine -&gt; delne dobave, usklajene s prodajo -&gt; dobro načrtovanje nabavne (prodajne) količine -&gt; </a:t>
            </a:r>
            <a:r>
              <a:rPr lang="sl-SI" sz="2000" dirty="0">
                <a:solidFill>
                  <a:srgbClr val="FF9900"/>
                </a:solidFill>
              </a:rPr>
              <a:t>nezanesljiv dobavitelj</a:t>
            </a:r>
          </a:p>
        </p:txBody>
      </p:sp>
    </p:spTree>
    <p:extLst>
      <p:ext uri="{BB962C8B-B14F-4D97-AF65-F5344CB8AC3E}">
        <p14:creationId xmlns:p14="http://schemas.microsoft.com/office/powerpoint/2010/main" val="511126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zultat iskanja slik za voda z okusom zala">
            <a:hlinkClick r:id="rId2" action="ppaction://hlinksldjump"/>
            <a:extLst>
              <a:ext uri="{FF2B5EF4-FFF2-40B4-BE49-F238E27FC236}">
                <a16:creationId xmlns:a16="http://schemas.microsoft.com/office/drawing/2014/main" id="{F020ACE3-FDE5-4D3A-8CAA-89CE4F933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13265" r="1524" b="10058"/>
          <a:stretch/>
        </p:blipFill>
        <p:spPr bwMode="auto">
          <a:xfrm>
            <a:off x="323850" y="292517"/>
            <a:ext cx="4033348" cy="211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zultat iskanja slik za voda z okusom zala">
            <a:extLst>
              <a:ext uri="{FF2B5EF4-FFF2-40B4-BE49-F238E27FC236}">
                <a16:creationId xmlns:a16="http://schemas.microsoft.com/office/drawing/2014/main" id="{E1C0888D-B2AB-4278-8716-DFD535FBD7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20694" r="4001" b="3194"/>
          <a:stretch/>
        </p:blipFill>
        <p:spPr bwMode="auto">
          <a:xfrm>
            <a:off x="405680" y="3519488"/>
            <a:ext cx="3622037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zultat iskanja slik za vode z okusom dana">
            <a:extLst>
              <a:ext uri="{FF2B5EF4-FFF2-40B4-BE49-F238E27FC236}">
                <a16:creationId xmlns:a16="http://schemas.microsoft.com/office/drawing/2014/main" id="{6215C4FE-35D3-41F2-95A1-C673AB470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632" y="2881313"/>
            <a:ext cx="356235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UCTAL Voda z okusom First">
            <a:extLst>
              <a:ext uri="{FF2B5EF4-FFF2-40B4-BE49-F238E27FC236}">
                <a16:creationId xmlns:a16="http://schemas.microsoft.com/office/drawing/2014/main" id="{7458D37C-2A9A-48A6-A511-AAA50F6BA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8" b="6596"/>
          <a:stretch/>
        </p:blipFill>
        <p:spPr bwMode="auto">
          <a:xfrm>
            <a:off x="8483832" y="0"/>
            <a:ext cx="3181350" cy="279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zultat iskanja slik za jamnica vode z okusom">
            <a:extLst>
              <a:ext uri="{FF2B5EF4-FFF2-40B4-BE49-F238E27FC236}">
                <a16:creationId xmlns:a16="http://schemas.microsoft.com/office/drawing/2014/main" id="{2193B861-9689-4287-8C95-4301C372E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16" y="3600450"/>
            <a:ext cx="3364191" cy="271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631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603</Words>
  <Application>Microsoft Office PowerPoint</Application>
  <PresentationFormat>Širokozaslonsko</PresentationFormat>
  <Paragraphs>77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12</cp:revision>
  <dcterms:created xsi:type="dcterms:W3CDTF">2019-11-27T03:48:43Z</dcterms:created>
  <dcterms:modified xsi:type="dcterms:W3CDTF">2019-11-27T05:11:31Z</dcterms:modified>
</cp:coreProperties>
</file>