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40" d="100"/>
          <a:sy n="140" d="100"/>
        </p:scale>
        <p:origin x="102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145C8E-9A6C-4667-AB4A-F80FF941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D7EDEBC-BAFF-480A-B047-55D760B9C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B8D9AE8-EEF9-4A5A-8C00-813A0152B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44DB5F1-8E89-45F6-8EDE-E82E4B2F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46DADF3-34F2-4CC5-85CA-C779A48E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6435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0ED576-EEBD-4522-886E-049643E2B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BF72AFC-12B5-4743-8F54-CF0C58470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86AA5D6-4758-4537-A048-80105125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DE252AA-A7C1-4A48-8BE2-BCB9B479B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DB7513E-0948-4AE6-9565-62A62540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411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81A9E7-FC4D-4C9C-B68C-D9C28041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B94097D-540E-4D9E-B402-A1B145A45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E369328-2404-429C-90C5-C6C68B2C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4B2E9F1-06F2-4D25-A95E-742E602BA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F312423-CD39-4532-8ACB-465586B5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34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811111-C255-4128-9D69-229E8F9D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E384605-E8EC-4B7C-9D43-D47044368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BFA2FBD-C7B1-4030-99CB-A0A8A505B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460D8BA-082A-4F4A-A70F-0D4847C93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876E1C9-A6B8-4D10-8323-72276D91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4474A89-577E-48D6-B95B-4087B4A3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6120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27AD1C8-B66E-4B7E-8F73-B271D989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566E989-69B0-45E7-997B-E854EF7A0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81DFD54-204A-4F44-83A6-55F42CFB6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FAE446CB-86A4-43D9-8676-67E54FCAD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BA4A44E1-D5E8-4D33-8AD8-5AFA53465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A9F987B-C1A8-4EF0-A50F-6C42A0E7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780E42F-3937-4F8D-9A7F-5A0F19312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AC36CDD1-E595-421F-9F94-56B72B6E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822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D678DD-5E84-48BD-A9E5-C138E40B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3767311-4D15-4C71-A2F4-AE06FE810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55D578C8-B812-4016-9CFF-54012801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2046D8E-5AFC-4D6C-AFCA-28B1CE5AE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242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D16AB0BE-B51C-4A25-92FE-03DCFAC3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FE24FD3E-706B-4552-9EFA-D9111A3C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34E2256-06E5-4547-844F-ED96EED5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773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2CAB54-EB7F-44FE-92A4-A08FCBE91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304E6A3-6DD9-44D6-AC1C-2E510C02F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E313DBE-A4A0-4986-8C87-75C591BE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02C8F28-1529-4B10-B5CF-D826BB880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B14B56F-42AD-43CD-A804-1ECADE105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083ACEB-2C37-4D65-87B1-97639C74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414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7A43E2-6C7A-4131-A17C-F2264119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1B913BB-07B5-428C-A15C-6AB172E6E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C3A4EF3-096A-404A-8E1A-A57F54A75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45331FA-E170-4CDC-9858-DB496726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B77561B6-E911-4CBC-90E4-BC1908F2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1F61E55-5067-4A8C-A736-FC59077D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18129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33171D-6F6E-439E-B4DA-8AFCF578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113EF27-E736-4FA4-9EFA-BC90A5A5D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24D3147-585E-4AE5-B347-7850B23E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B77BE45-6C1D-4A5A-BA68-0C380C0C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EB10AF2-CBD2-4C6C-856B-BF1034A05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1691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775E1690-7F2A-45E8-BF17-F560316206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CC06D19-A7C9-4217-B21E-8A28AC5DA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71E696D-8A56-4160-917D-53AA0141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96DCE2E-A4FF-462F-AE52-70DBFDB4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F842AEE-C6A7-4961-AF35-CF260523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594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0374CF4-7DC1-4798-B19B-BD3EC46E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B3577D1-FFC6-4FC8-ADF4-4BECD41DA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BB32359-A161-4C48-BA7D-D70330A38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EE105-AD5C-486C-8891-8AE33433E0F6}" type="datetimeFigureOut">
              <a:rPr lang="sl-SI" smtClean="0"/>
              <a:t>13. 04. 2021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B34EA7A-CE09-4203-8436-2214E58A9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DE9B72E-98FE-440B-AA56-AC6063479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5790C-EB3A-472A-8269-0B2430CDA8C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045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4AA47F7E-A0A4-4E7C-85B7-D3CA9F2B4986}"/>
              </a:ext>
            </a:extLst>
          </p:cNvPr>
          <p:cNvGrpSpPr/>
          <p:nvPr/>
        </p:nvGrpSpPr>
        <p:grpSpPr>
          <a:xfrm>
            <a:off x="3512376" y="353971"/>
            <a:ext cx="5263134" cy="1065396"/>
            <a:chOff x="3512376" y="353971"/>
            <a:chExt cx="5263134" cy="1065396"/>
          </a:xfrm>
        </p:grpSpPr>
        <p:pic>
          <p:nvPicPr>
            <p:cNvPr id="5" name="Slika 4">
              <a:extLst>
                <a:ext uri="{FF2B5EF4-FFF2-40B4-BE49-F238E27FC236}">
                  <a16:creationId xmlns:a16="http://schemas.microsoft.com/office/drawing/2014/main" id="{16CA0627-5FEF-4B0C-BDB8-A593BDDC0969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4579" y="513111"/>
              <a:ext cx="2280931" cy="646331"/>
            </a:xfrm>
            <a:prstGeom prst="rect">
              <a:avLst/>
            </a:prstGeom>
          </p:spPr>
        </p:pic>
        <p:pic>
          <p:nvPicPr>
            <p:cNvPr id="7" name="Slika 6">
              <a:extLst>
                <a:ext uri="{FF2B5EF4-FFF2-40B4-BE49-F238E27FC236}">
                  <a16:creationId xmlns:a16="http://schemas.microsoft.com/office/drawing/2014/main" id="{ED986EB1-5D18-485D-9CEF-FF9AF89B4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2376" y="353971"/>
              <a:ext cx="2718595" cy="1065396"/>
            </a:xfrm>
            <a:prstGeom prst="rect">
              <a:avLst/>
            </a:prstGeom>
          </p:spPr>
        </p:pic>
      </p:grp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18F5CB08-004D-47F5-A239-7E01E332ACD6}"/>
              </a:ext>
            </a:extLst>
          </p:cNvPr>
          <p:cNvSpPr txBox="1"/>
          <p:nvPr/>
        </p:nvSpPr>
        <p:spPr>
          <a:xfrm>
            <a:off x="1934240" y="3414828"/>
            <a:ext cx="8049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/>
              <a:t>MERCATOR SKOZI ČAS (1949-1997), 1. DEL </a:t>
            </a:r>
            <a:endParaRPr lang="sl-SI" dirty="0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20DDBAB1-9163-4FA1-9942-9C089444CE4F}"/>
              </a:ext>
            </a:extLst>
          </p:cNvPr>
          <p:cNvSpPr txBox="1"/>
          <p:nvPr/>
        </p:nvSpPr>
        <p:spPr>
          <a:xfrm>
            <a:off x="4455564" y="5510635"/>
            <a:ext cx="275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Pripravil: Tone Kovač, 2. AT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366EC14E-CEE9-49C3-A279-92F26F61754F}"/>
              </a:ext>
            </a:extLst>
          </p:cNvPr>
          <p:cNvSpPr txBox="1"/>
          <p:nvPr/>
        </p:nvSpPr>
        <p:spPr>
          <a:xfrm>
            <a:off x="5140755" y="6170594"/>
            <a:ext cx="138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april 2021</a:t>
            </a:r>
          </a:p>
        </p:txBody>
      </p:sp>
    </p:spTree>
    <p:extLst>
      <p:ext uri="{BB962C8B-B14F-4D97-AF65-F5344CB8AC3E}">
        <p14:creationId xmlns:p14="http://schemas.microsoft.com/office/powerpoint/2010/main" val="262471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>
            <a:extLst>
              <a:ext uri="{FF2B5EF4-FFF2-40B4-BE49-F238E27FC236}">
                <a16:creationId xmlns:a16="http://schemas.microsoft.com/office/drawing/2014/main" id="{8FD2B79A-8E4F-473C-95AB-1042AA3283D5}"/>
              </a:ext>
            </a:extLst>
          </p:cNvPr>
          <p:cNvSpPr/>
          <p:nvPr/>
        </p:nvSpPr>
        <p:spPr>
          <a:xfrm>
            <a:off x="553452" y="357730"/>
            <a:ext cx="1108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1. Kdaj je bilo ustanovljeno podjetje na debelo »Živila Ljubljana«?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Leta 1949</a:t>
            </a:r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0C65CC78-376D-4E27-BAD5-878313E8F619}"/>
              </a:ext>
            </a:extLst>
          </p:cNvPr>
          <p:cNvSpPr/>
          <p:nvPr/>
        </p:nvSpPr>
        <p:spPr>
          <a:xfrm>
            <a:off x="553451" y="1167349"/>
            <a:ext cx="10815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2. Kdaj je začela delovati družba z imenom Mercator kot trgovsko podjetje na debelo s sedežem v Ljubljani?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Leta 1953</a:t>
            </a:r>
            <a:r>
              <a:rPr lang="sl-SI" b="1" dirty="0">
                <a:ea typeface="Times New Roman" panose="02020603050405020304" pitchFamily="18" charset="0"/>
              </a:rPr>
              <a:t> </a:t>
            </a:r>
            <a:endParaRPr lang="sl-SI" dirty="0">
              <a:ea typeface="Times New Roman" panose="02020603050405020304" pitchFamily="18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85AE7A55-6CBA-4D75-9C3E-4461B9BE8B0D}"/>
              </a:ext>
            </a:extLst>
          </p:cNvPr>
          <p:cNvSpPr/>
          <p:nvPr/>
        </p:nvSpPr>
        <p:spPr>
          <a:xfrm>
            <a:off x="553451" y="1963320"/>
            <a:ext cx="109379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3. Katera je bila temeljna značilnost Mercatorjevega razvoja v obdobju do leta 1990?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Interesno povezovanje manjših lokalnih trgovskih, industrijskih, kmetijskih, gostinskih in storitvenih podjetij, ki so ohranila pravno samostojnost.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752AA58A-E3C8-40A0-97B8-737526A58491}"/>
              </a:ext>
            </a:extLst>
          </p:cNvPr>
          <p:cNvGrpSpPr/>
          <p:nvPr/>
        </p:nvGrpSpPr>
        <p:grpSpPr>
          <a:xfrm>
            <a:off x="507124" y="3154135"/>
            <a:ext cx="6519316" cy="3438468"/>
            <a:chOff x="507124" y="3154135"/>
            <a:chExt cx="6519316" cy="3438468"/>
          </a:xfrm>
        </p:grpSpPr>
        <p:pic>
          <p:nvPicPr>
            <p:cNvPr id="3" name="Slika 2">
              <a:extLst>
                <a:ext uri="{FF2B5EF4-FFF2-40B4-BE49-F238E27FC236}">
                  <a16:creationId xmlns:a16="http://schemas.microsoft.com/office/drawing/2014/main" id="{7B8A2D91-13C7-48EE-A349-3826F658F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4811"/>
            <a:stretch/>
          </p:blipFill>
          <p:spPr>
            <a:xfrm>
              <a:off x="553452" y="3154135"/>
              <a:ext cx="6472988" cy="3182498"/>
            </a:xfrm>
            <a:prstGeom prst="rect">
              <a:avLst/>
            </a:prstGeom>
          </p:spPr>
        </p:pic>
        <p:sp>
          <p:nvSpPr>
            <p:cNvPr id="6" name="PoljeZBesedilom 5">
              <a:extLst>
                <a:ext uri="{FF2B5EF4-FFF2-40B4-BE49-F238E27FC236}">
                  <a16:creationId xmlns:a16="http://schemas.microsoft.com/office/drawing/2014/main" id="{8EAB74F9-6710-4174-8AAF-0C469D012AE9}"/>
                </a:ext>
              </a:extLst>
            </p:cNvPr>
            <p:cNvSpPr txBox="1"/>
            <p:nvPr/>
          </p:nvSpPr>
          <p:spPr>
            <a:xfrm>
              <a:off x="507124" y="6315604"/>
              <a:ext cx="23520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dirty="0"/>
                <a:t>Mercatorjeva trgovina, 13. 3. 1965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9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>
            <a:extLst>
              <a:ext uri="{FF2B5EF4-FFF2-40B4-BE49-F238E27FC236}">
                <a16:creationId xmlns:a16="http://schemas.microsoft.com/office/drawing/2014/main" id="{406FB930-EEB4-42AF-B866-DC031E2309E1}"/>
              </a:ext>
            </a:extLst>
          </p:cNvPr>
          <p:cNvSpPr/>
          <p:nvPr/>
        </p:nvSpPr>
        <p:spPr>
          <a:xfrm>
            <a:off x="866273" y="78837"/>
            <a:ext cx="11012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4. Kdaj je začetek </a:t>
            </a:r>
            <a:r>
              <a:rPr lang="sl-SI" b="1" dirty="0" err="1">
                <a:ea typeface="Times New Roman" panose="02020603050405020304" pitchFamily="18" charset="0"/>
              </a:rPr>
              <a:t>koncernske</a:t>
            </a:r>
            <a:r>
              <a:rPr lang="sl-SI" b="1" dirty="0">
                <a:ea typeface="Times New Roman" panose="02020603050405020304" pitchFamily="18" charset="0"/>
              </a:rPr>
              <a:t> organiziranosti Mercatorja, ki pomeni kapitalske povezave družbe s hčerinskimi družbami?</a:t>
            </a:r>
          </a:p>
          <a:p>
            <a:pPr algn="just"/>
            <a:r>
              <a:rPr lang="sl-SI" dirty="0"/>
              <a:t>Leta 1989 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34E6337B-EC61-4DC8-B293-1245B9BE27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43" t="9154" b="4080"/>
          <a:stretch/>
        </p:blipFill>
        <p:spPr>
          <a:xfrm>
            <a:off x="866273" y="3495157"/>
            <a:ext cx="4433191" cy="2663581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9C6B24AB-6647-4485-B076-90DE9916CBD8}"/>
              </a:ext>
            </a:extLst>
          </p:cNvPr>
          <p:cNvSpPr txBox="1"/>
          <p:nvPr/>
        </p:nvSpPr>
        <p:spPr>
          <a:xfrm>
            <a:off x="769960" y="6286999"/>
            <a:ext cx="567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Poslovna stavba Poslovnega sistema Mercator, d. d.</a:t>
            </a: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72709AAB-B5AB-4B25-BE89-AD30CD6FD0E9}"/>
              </a:ext>
            </a:extLst>
          </p:cNvPr>
          <p:cNvSpPr/>
          <p:nvPr/>
        </p:nvSpPr>
        <p:spPr>
          <a:xfrm>
            <a:off x="866273" y="1002167"/>
            <a:ext cx="11012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b="1" dirty="0"/>
              <a:t>5. Katera družba je postala obvladujoča (matična) družbe skupine Mercator?</a:t>
            </a:r>
          </a:p>
          <a:p>
            <a:pPr algn="just"/>
            <a:r>
              <a:rPr lang="sl-SI" dirty="0"/>
              <a:t>Trgovska družba Poslovni sistem Mercator, d. d.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A933CC34-5659-4407-9DBD-5C097FC70EB6}"/>
              </a:ext>
            </a:extLst>
          </p:cNvPr>
          <p:cNvSpPr/>
          <p:nvPr/>
        </p:nvSpPr>
        <p:spPr>
          <a:xfrm>
            <a:off x="866273" y="1833163"/>
            <a:ext cx="10829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ea typeface="Times New Roman" panose="02020603050405020304" pitchFamily="18" charset="0"/>
              </a:rPr>
              <a:t>6. Katere so naloge Poslovnega sistema Mercator, d. d.?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Opravlja dejavnost trgovine in izvaja </a:t>
            </a:r>
            <a:r>
              <a:rPr lang="sl-SI" dirty="0" err="1">
                <a:ea typeface="Times New Roman" panose="02020603050405020304" pitchFamily="18" charset="0"/>
              </a:rPr>
              <a:t>koncernske</a:t>
            </a:r>
            <a:r>
              <a:rPr lang="sl-SI" dirty="0">
                <a:ea typeface="Times New Roman" panose="02020603050405020304" pitchFamily="18" charset="0"/>
              </a:rPr>
              <a:t> naloge za družbe v skupini Mercator.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1DA1A6CE-BB7A-45AD-B985-C7A3F8EFF51E}"/>
              </a:ext>
            </a:extLst>
          </p:cNvPr>
          <p:cNvSpPr/>
          <p:nvPr/>
        </p:nvSpPr>
        <p:spPr>
          <a:xfrm>
            <a:off x="866273" y="2607755"/>
            <a:ext cx="10459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b="1" dirty="0"/>
              <a:t>7. Kdaj je bil Poslovni sistem Mercator registriran kot delniška družba (javna prodaja delnic) v zasebni lasti?</a:t>
            </a:r>
            <a:endParaRPr lang="sl-SI" dirty="0"/>
          </a:p>
          <a:p>
            <a:pPr algn="just">
              <a:spcAft>
                <a:spcPts val="0"/>
              </a:spcAft>
            </a:pPr>
            <a:r>
              <a:rPr lang="sl-SI" dirty="0">
                <a:ea typeface="Times New Roman" panose="02020603050405020304" pitchFamily="18" charset="0"/>
              </a:rPr>
              <a:t>Leta 1995 </a:t>
            </a:r>
          </a:p>
        </p:txBody>
      </p:sp>
      <p:pic>
        <p:nvPicPr>
          <p:cNvPr id="9" name="We Are One Vexento (No Copyright Music)">
            <a:hlinkClick r:id="" action="ppaction://media"/>
            <a:extLst>
              <a:ext uri="{FF2B5EF4-FFF2-40B4-BE49-F238E27FC236}">
                <a16:creationId xmlns:a16="http://schemas.microsoft.com/office/drawing/2014/main" id="{0A34FB46-B103-464B-8B23-58F0FFB02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16127" y="59193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1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>
            <a:extLst>
              <a:ext uri="{FF2B5EF4-FFF2-40B4-BE49-F238E27FC236}">
                <a16:creationId xmlns:a16="http://schemas.microsoft.com/office/drawing/2014/main" id="{4841F82B-006F-4C1F-91ED-4940315424DB}"/>
              </a:ext>
            </a:extLst>
          </p:cNvPr>
          <p:cNvSpPr/>
          <p:nvPr/>
        </p:nvSpPr>
        <p:spPr>
          <a:xfrm>
            <a:off x="645994" y="442499"/>
            <a:ext cx="1069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7. Katero leto je prelomno v poslovanju družbe Poslovni sistem Mercator d. d., ko se je zgodil preobrat v eno najuspešnejših trgovskih podjetij v Sloveniji?</a:t>
            </a:r>
          </a:p>
          <a:p>
            <a:r>
              <a:rPr lang="sl-SI" dirty="0"/>
              <a:t>Leto 1997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B9C19CE-FF1A-47C6-98A6-6A43CC8133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09" t="37612" r="37272" b="37910"/>
          <a:stretch/>
        </p:blipFill>
        <p:spPr>
          <a:xfrm>
            <a:off x="645994" y="3319816"/>
            <a:ext cx="4886892" cy="2862322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050ABA5-E30D-464D-9EB1-EA8C36F0AD45}"/>
              </a:ext>
            </a:extLst>
          </p:cNvPr>
          <p:cNvSpPr txBox="1"/>
          <p:nvPr/>
        </p:nvSpPr>
        <p:spPr>
          <a:xfrm>
            <a:off x="715368" y="6259703"/>
            <a:ext cx="567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Uprava Poslovnega sistema Mercator, d. d.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E8A0FDE4-C560-4AC9-BB95-9E25B59115CC}"/>
              </a:ext>
            </a:extLst>
          </p:cNvPr>
          <p:cNvSpPr/>
          <p:nvPr/>
        </p:nvSpPr>
        <p:spPr>
          <a:xfrm>
            <a:off x="715368" y="1443394"/>
            <a:ext cx="10830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8. Kaj je dobila družba Poslovni sistem Mercator, d. d. v letu 1997?</a:t>
            </a:r>
          </a:p>
          <a:p>
            <a:r>
              <a:rPr lang="sl-SI" dirty="0"/>
              <a:t>Dobila je novo upravo, s predsednikom Zoranom Jankovićem.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FAED795F-8973-45EF-9C12-B4FD583A22FC}"/>
              </a:ext>
            </a:extLst>
          </p:cNvPr>
          <p:cNvSpPr/>
          <p:nvPr/>
        </p:nvSpPr>
        <p:spPr>
          <a:xfrm>
            <a:off x="715367" y="2167290"/>
            <a:ext cx="111035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9. Kaj je sprejela nova uprava (predsednik Zoran Janković, člani Aleš Čerin …) v letu 1997?</a:t>
            </a:r>
          </a:p>
          <a:p>
            <a:r>
              <a:rPr lang="sl-SI" dirty="0"/>
              <a:t>Uprava, ki so jo sestavljali še člani Aleš Čerin, Jadranka Dakič, Stanislav </a:t>
            </a:r>
            <a:r>
              <a:rPr lang="sl-SI" dirty="0" err="1"/>
              <a:t>Brodnjak</a:t>
            </a:r>
            <a:r>
              <a:rPr lang="sl-SI" dirty="0"/>
              <a:t> ter Marjan Sedej, je ob svojem prihodu sprejela ambiciozen strateški razvojni načrt. </a:t>
            </a:r>
          </a:p>
        </p:txBody>
      </p:sp>
    </p:spTree>
    <p:extLst>
      <p:ext uri="{BB962C8B-B14F-4D97-AF65-F5344CB8AC3E}">
        <p14:creationId xmlns:p14="http://schemas.microsoft.com/office/powerpoint/2010/main" val="196826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322</Words>
  <Application>Microsoft Office PowerPoint</Application>
  <PresentationFormat>Širokozaslonsko</PresentationFormat>
  <Paragraphs>26</Paragraphs>
  <Slides>4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Officeova tema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Janez Černilec</dc:creator>
  <cp:lastModifiedBy>Janez Černilec</cp:lastModifiedBy>
  <cp:revision>18</cp:revision>
  <dcterms:created xsi:type="dcterms:W3CDTF">2021-04-03T03:01:04Z</dcterms:created>
  <dcterms:modified xsi:type="dcterms:W3CDTF">2021-04-13T20:24:04Z</dcterms:modified>
</cp:coreProperties>
</file>