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AD867E-469A-4A8F-8AA8-AB3ED302E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20897DF-13AB-46A1-A082-A15E68C26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6439154-179F-4556-9302-DED5B9C4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A390E40-639B-454C-B1E6-5564AA256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7638411-470B-4254-9A3F-EF5C03089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0468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CC49CE-E8B7-4573-8571-2363DA4F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EF3D9E-CA0A-414D-9E85-BD98D99B1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06C2B50-81C6-4362-9CBF-21D3AD8C6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8AA867E-CD0F-441E-ADA8-7E2FB1BDC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F971A29-2D27-4959-B5C0-B69F94285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66708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A5A3B1-ACDB-41DA-9834-5BE44BE68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5B50674-BBE0-40FE-B946-0D1647F41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137DE6F-8A81-41DA-986C-3FFA9DB65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99513C5-92EC-435F-8D30-5461D7BC3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C6CAEF9-D377-4317-B013-942089C7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189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10B8B9-7F26-4AE8-BDCE-960270FE4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A831D90-614D-42E3-9E6D-C2B10D86A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3B136FD-FEAF-480E-812E-6C0270965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D19FBF3-10D8-4922-B265-741E545F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29679A0-82C5-4D52-858C-B891A2A7F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5F682F7-1C25-4300-A846-3927B3BE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3454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6862F7-2986-4017-AFC7-1FB9F9D39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428BEEB-150A-4DD6-B4D9-FB8B8B834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CB78EEA-A051-4F0D-8102-16335B582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FF718A3D-8F82-46BD-A561-CC1142EDA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CC2EB6E8-709F-4F15-9EB8-AAA1D0AF22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E404DF4D-11CC-494D-845C-8FCCE8D7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39B30DF6-3B0C-4C68-A343-735E7DEF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960B94A4-9340-4ACA-AF16-FAF616B55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7514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43EB3A6-23AC-4A7A-87E6-C10CA3E49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CAF5E134-27CB-433A-8637-E9EB7AE7B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BD7DC5B8-429A-4C8B-9FF5-74222933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CC523F58-5524-43DF-8932-B5D37AAA6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401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5B94E2DE-BA71-4F08-BFB7-E3C508B3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A00BDF3-BCDB-427E-83CE-EA9D8650F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356246F-075F-4489-A883-C911D2D23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3591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CC0958-933A-4D9C-B76B-B6B820E23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097A056-8C34-421E-8D33-1EAD44312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0884BF2-A258-41B7-A8A0-66E6C235E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DB27BC2-BCAA-495C-81E0-C4496009D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A71EBBA-1E42-44C2-91ED-F926CEEDE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1715814-1E6E-4E0B-808A-3A770CD1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9969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CAEE21-1202-490C-BF4B-37CDE9E3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6207B43A-3DBD-4000-A8F3-A71E302BA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4E7D255-D6B7-4D56-AEB2-42651645E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287544E-EBC0-4F8F-8AF1-2F94274B9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23B2D44-E633-4F3C-AF9A-56BB868A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3C899AB-E366-489E-8907-BB00839DF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6755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E16FD9-E894-4B9F-BDEC-FFA6EC0DA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9A1D581-66F7-47B2-A6DB-E7127F43B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3D09424-B56A-4E0A-AF49-6AE2E91FF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19E988C-C29B-4F76-876F-01910A657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0C2E783-441D-4DA3-B7B3-43602848F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43192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9F9DA59D-E189-4E76-BA54-CF7C7FA9F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9BCB7605-825B-411C-9D92-96AAA0453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E891485-E14A-4766-BAFE-F809EE438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D1427C-BD4F-46A7-A250-4711B1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670BC29-8425-408A-B455-93314AFC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51669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B51FC266-4C87-4B3E-BB66-12C189A1A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E0AAD2B-74D6-494C-9CD5-569E97C6B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5D539CF-7288-4A9E-AD44-06B6C4602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74745-14BB-4641-9FC9-B01D9F8ACAA5}" type="datetimeFigureOut">
              <a:rPr lang="sl-SI" smtClean="0"/>
              <a:t>22. 11. 2020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71CB497-ABE8-41C2-88E1-5E0E3A2D1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E8E80B9-4CE3-433E-89B3-40F32C81D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C736D-BD2C-433E-B92E-3275FE33E0B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72725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slide" Target="slide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50635F88-F0B2-4237-A403-D2F553C77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928" y="1966662"/>
            <a:ext cx="7025088" cy="3918954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5E063E5A-8088-49B7-ADC4-5C01552DA424}"/>
              </a:ext>
            </a:extLst>
          </p:cNvPr>
          <p:cNvSpPr txBox="1"/>
          <p:nvPr/>
        </p:nvSpPr>
        <p:spPr>
          <a:xfrm>
            <a:off x="88081" y="363924"/>
            <a:ext cx="4297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KOLIKO JE DIJAKOV IN DIJAKINJ V RAZREDU?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0431E1C2-BEB7-480E-8511-6BA80BC072EC}"/>
              </a:ext>
            </a:extLst>
          </p:cNvPr>
          <p:cNvSpPr txBox="1"/>
          <p:nvPr/>
        </p:nvSpPr>
        <p:spPr>
          <a:xfrm>
            <a:off x="1881377" y="827773"/>
            <a:ext cx="63526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16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F5E4CDE-04FB-436F-8C50-A81C84E3285F}"/>
              </a:ext>
            </a:extLst>
          </p:cNvPr>
          <p:cNvSpPr txBox="1"/>
          <p:nvPr/>
        </p:nvSpPr>
        <p:spPr>
          <a:xfrm>
            <a:off x="5719167" y="820024"/>
            <a:ext cx="635267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7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3BEB28E7-696D-485F-9430-B562ACED378C}"/>
              </a:ext>
            </a:extLst>
          </p:cNvPr>
          <p:cNvSpPr txBox="1"/>
          <p:nvPr/>
        </p:nvSpPr>
        <p:spPr>
          <a:xfrm>
            <a:off x="9144000" y="839639"/>
            <a:ext cx="63526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9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62AF12CE-8E6C-4835-A9A4-DCAC5ED38995}"/>
              </a:ext>
            </a:extLst>
          </p:cNvPr>
          <p:cNvSpPr txBox="1"/>
          <p:nvPr/>
        </p:nvSpPr>
        <p:spPr>
          <a:xfrm>
            <a:off x="4522839" y="363924"/>
            <a:ext cx="328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KOLIKO JE DIJAKINJ V RAZREDU?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8E061016-83B3-4EBA-9710-8B2E5DA06262}"/>
              </a:ext>
            </a:extLst>
          </p:cNvPr>
          <p:cNvSpPr txBox="1"/>
          <p:nvPr/>
        </p:nvSpPr>
        <p:spPr>
          <a:xfrm>
            <a:off x="8032955" y="334558"/>
            <a:ext cx="328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KOLIKO JE DIJAKOV V RAZREDU?</a:t>
            </a:r>
          </a:p>
        </p:txBody>
      </p:sp>
    </p:spTree>
    <p:extLst>
      <p:ext uri="{BB962C8B-B14F-4D97-AF65-F5344CB8AC3E}">
        <p14:creationId xmlns:p14="http://schemas.microsoft.com/office/powerpoint/2010/main" val="64269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50635F88-F0B2-4237-A403-D2F553C77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843" y="1549567"/>
            <a:ext cx="4530291" cy="252722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5E063E5A-8088-49B7-ADC4-5C01552DA424}"/>
              </a:ext>
            </a:extLst>
          </p:cNvPr>
          <p:cNvSpPr txBox="1"/>
          <p:nvPr/>
        </p:nvSpPr>
        <p:spPr>
          <a:xfrm>
            <a:off x="380870" y="347882"/>
            <a:ext cx="4112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ŠTEVILO DIJAKOV IN DIJAKINJ V RAZREDU?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0431E1C2-BEB7-480E-8511-6BA80BC072EC}"/>
              </a:ext>
            </a:extLst>
          </p:cNvPr>
          <p:cNvSpPr txBox="1"/>
          <p:nvPr/>
        </p:nvSpPr>
        <p:spPr>
          <a:xfrm>
            <a:off x="2235337" y="827773"/>
            <a:ext cx="63526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16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F5E4CDE-04FB-436F-8C50-A81C84E3285F}"/>
              </a:ext>
            </a:extLst>
          </p:cNvPr>
          <p:cNvSpPr txBox="1"/>
          <p:nvPr/>
        </p:nvSpPr>
        <p:spPr>
          <a:xfrm>
            <a:off x="6230443" y="839688"/>
            <a:ext cx="635267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7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3BEB28E7-696D-485F-9430-B562ACED378C}"/>
              </a:ext>
            </a:extLst>
          </p:cNvPr>
          <p:cNvSpPr txBox="1"/>
          <p:nvPr/>
        </p:nvSpPr>
        <p:spPr>
          <a:xfrm>
            <a:off x="9606117" y="839639"/>
            <a:ext cx="63526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B45B523A-D3CE-490B-B8B0-50953BCDAD3E}"/>
              </a:ext>
            </a:extLst>
          </p:cNvPr>
          <p:cNvSpPr txBox="1"/>
          <p:nvPr/>
        </p:nvSpPr>
        <p:spPr>
          <a:xfrm>
            <a:off x="3465094" y="4437006"/>
            <a:ext cx="415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Koliko procentov (%) je v razredu dijakinj?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D0D45E10-31AD-4256-A0A0-62C7EB7EC563}"/>
              </a:ext>
            </a:extLst>
          </p:cNvPr>
          <p:cNvSpPr txBox="1"/>
          <p:nvPr/>
        </p:nvSpPr>
        <p:spPr>
          <a:xfrm>
            <a:off x="5029999" y="4980197"/>
            <a:ext cx="1355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 = d*100/C </a:t>
            </a:r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AC291E69-81AF-468A-92EB-50A5DDA4E176}"/>
              </a:ext>
            </a:extLst>
          </p:cNvPr>
          <p:cNvGrpSpPr/>
          <p:nvPr/>
        </p:nvGrpSpPr>
        <p:grpSpPr>
          <a:xfrm>
            <a:off x="3810001" y="5277853"/>
            <a:ext cx="1604211" cy="614867"/>
            <a:chOff x="3473119" y="5277853"/>
            <a:chExt cx="1604211" cy="614867"/>
          </a:xfrm>
        </p:grpSpPr>
        <p:sp>
          <p:nvSpPr>
            <p:cNvPr id="4" name="PoljeZBesedilom 3">
              <a:extLst>
                <a:ext uri="{FF2B5EF4-FFF2-40B4-BE49-F238E27FC236}">
                  <a16:creationId xmlns:a16="http://schemas.microsoft.com/office/drawing/2014/main" id="{C827F39D-442D-4E74-8009-82E23AE14193}"/>
                </a:ext>
              </a:extLst>
            </p:cNvPr>
            <p:cNvSpPr txBox="1"/>
            <p:nvPr/>
          </p:nvSpPr>
          <p:spPr>
            <a:xfrm>
              <a:off x="3473119" y="5523388"/>
              <a:ext cx="16042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p = procent (%)</a:t>
              </a:r>
            </a:p>
          </p:txBody>
        </p:sp>
        <p:cxnSp>
          <p:nvCxnSpPr>
            <p:cNvPr id="6" name="Raven puščični povezovalnik 5">
              <a:extLst>
                <a:ext uri="{FF2B5EF4-FFF2-40B4-BE49-F238E27FC236}">
                  <a16:creationId xmlns:a16="http://schemas.microsoft.com/office/drawing/2014/main" id="{78C637EE-1394-44D5-A5DE-4FFF2E3A18AF}"/>
                </a:ext>
              </a:extLst>
            </p:cNvPr>
            <p:cNvCxnSpPr/>
            <p:nvPr/>
          </p:nvCxnSpPr>
          <p:spPr>
            <a:xfrm flipH="1" flipV="1">
              <a:off x="4820653" y="5277853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91750AAB-39C4-4E41-8943-503041EE52AA}"/>
              </a:ext>
            </a:extLst>
          </p:cNvPr>
          <p:cNvGrpSpPr/>
          <p:nvPr/>
        </p:nvGrpSpPr>
        <p:grpSpPr>
          <a:xfrm>
            <a:off x="5366086" y="5277854"/>
            <a:ext cx="1092468" cy="603728"/>
            <a:chOff x="4989099" y="5277854"/>
            <a:chExt cx="1092468" cy="603728"/>
          </a:xfrm>
        </p:grpSpPr>
        <p:sp>
          <p:nvSpPr>
            <p:cNvPr id="15" name="PoljeZBesedilom 14">
              <a:extLst>
                <a:ext uri="{FF2B5EF4-FFF2-40B4-BE49-F238E27FC236}">
                  <a16:creationId xmlns:a16="http://schemas.microsoft.com/office/drawing/2014/main" id="{D88DDD54-6AE9-4B1A-A2F4-CA78932AC46A}"/>
                </a:ext>
              </a:extLst>
            </p:cNvPr>
            <p:cNvSpPr txBox="1"/>
            <p:nvPr/>
          </p:nvSpPr>
          <p:spPr>
            <a:xfrm>
              <a:off x="4989099" y="5512250"/>
              <a:ext cx="10924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d = delež</a:t>
              </a:r>
            </a:p>
          </p:txBody>
        </p:sp>
        <p:cxnSp>
          <p:nvCxnSpPr>
            <p:cNvPr id="19" name="Raven puščični povezovalnik 18">
              <a:extLst>
                <a:ext uri="{FF2B5EF4-FFF2-40B4-BE49-F238E27FC236}">
                  <a16:creationId xmlns:a16="http://schemas.microsoft.com/office/drawing/2014/main" id="{62754AFE-4E7E-495D-8716-60A2173ED10F}"/>
                </a:ext>
              </a:extLst>
            </p:cNvPr>
            <p:cNvCxnSpPr/>
            <p:nvPr/>
          </p:nvCxnSpPr>
          <p:spPr>
            <a:xfrm flipH="1" flipV="1">
              <a:off x="5165557" y="5277854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43E25CB1-2044-4D3D-81FA-DB6A30AE25DF}"/>
              </a:ext>
            </a:extLst>
          </p:cNvPr>
          <p:cNvGrpSpPr/>
          <p:nvPr/>
        </p:nvGrpSpPr>
        <p:grpSpPr>
          <a:xfrm>
            <a:off x="6256416" y="5261812"/>
            <a:ext cx="1211187" cy="630908"/>
            <a:chOff x="5887450" y="5261812"/>
            <a:chExt cx="1211187" cy="630908"/>
          </a:xfrm>
        </p:grpSpPr>
        <p:sp>
          <p:nvSpPr>
            <p:cNvPr id="16" name="PoljeZBesedilom 15">
              <a:extLst>
                <a:ext uri="{FF2B5EF4-FFF2-40B4-BE49-F238E27FC236}">
                  <a16:creationId xmlns:a16="http://schemas.microsoft.com/office/drawing/2014/main" id="{69D591AC-1E10-4901-9CAB-AE5B87EDC2FB}"/>
                </a:ext>
              </a:extLst>
            </p:cNvPr>
            <p:cNvSpPr txBox="1"/>
            <p:nvPr/>
          </p:nvSpPr>
          <p:spPr>
            <a:xfrm>
              <a:off x="5935584" y="5523388"/>
              <a:ext cx="1163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C = celota</a:t>
              </a:r>
            </a:p>
          </p:txBody>
        </p:sp>
        <p:cxnSp>
          <p:nvCxnSpPr>
            <p:cNvPr id="20" name="Raven puščični povezovalnik 19">
              <a:extLst>
                <a:ext uri="{FF2B5EF4-FFF2-40B4-BE49-F238E27FC236}">
                  <a16:creationId xmlns:a16="http://schemas.microsoft.com/office/drawing/2014/main" id="{B21178F4-B924-431A-BFC9-72B602B7DBBF}"/>
                </a:ext>
              </a:extLst>
            </p:cNvPr>
            <p:cNvCxnSpPr/>
            <p:nvPr/>
          </p:nvCxnSpPr>
          <p:spPr>
            <a:xfrm flipH="1" flipV="1">
              <a:off x="5887450" y="5261812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PoljeZBesedilom 20">
            <a:hlinkClick r:id="rId3" action="ppaction://hlinksldjump"/>
            <a:extLst>
              <a:ext uri="{FF2B5EF4-FFF2-40B4-BE49-F238E27FC236}">
                <a16:creationId xmlns:a16="http://schemas.microsoft.com/office/drawing/2014/main" id="{8C2DB194-5C82-45D3-88C8-C5C9D8277D22}"/>
              </a:ext>
            </a:extLst>
          </p:cNvPr>
          <p:cNvSpPr txBox="1"/>
          <p:nvPr/>
        </p:nvSpPr>
        <p:spPr>
          <a:xfrm>
            <a:off x="7520539" y="4455288"/>
            <a:ext cx="635267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?%</a:t>
            </a:r>
          </a:p>
        </p:txBody>
      </p:sp>
      <p:sp>
        <p:nvSpPr>
          <p:cNvPr id="26" name="PoljeZBesedilom 25">
            <a:extLst>
              <a:ext uri="{FF2B5EF4-FFF2-40B4-BE49-F238E27FC236}">
                <a16:creationId xmlns:a16="http://schemas.microsoft.com/office/drawing/2014/main" id="{94FC3527-DBF9-423B-AB79-0DF8F1F2504D}"/>
              </a:ext>
            </a:extLst>
          </p:cNvPr>
          <p:cNvSpPr txBox="1"/>
          <p:nvPr/>
        </p:nvSpPr>
        <p:spPr>
          <a:xfrm>
            <a:off x="5014451" y="340052"/>
            <a:ext cx="3234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ŠTEVILO DIJAKINJ V RAZREDU?</a:t>
            </a:r>
          </a:p>
        </p:txBody>
      </p: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F1D65253-8217-4D7B-B657-BF49A0667374}"/>
              </a:ext>
            </a:extLst>
          </p:cNvPr>
          <p:cNvSpPr txBox="1"/>
          <p:nvPr/>
        </p:nvSpPr>
        <p:spPr>
          <a:xfrm>
            <a:off x="8737203" y="320388"/>
            <a:ext cx="3008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ŠTEVILO DIJAKOV V RAZREDU?</a:t>
            </a:r>
          </a:p>
        </p:txBody>
      </p:sp>
    </p:spTree>
    <p:extLst>
      <p:ext uri="{BB962C8B-B14F-4D97-AF65-F5344CB8AC3E}">
        <p14:creationId xmlns:p14="http://schemas.microsoft.com/office/powerpoint/2010/main" val="8508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2" grpId="0"/>
      <p:bldP spid="3" grpId="0"/>
      <p:bldP spid="21" grpId="0" animBg="1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50635F88-F0B2-4237-A403-D2F553C77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444" y="1549567"/>
            <a:ext cx="4530291" cy="252722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5E063E5A-8088-49B7-ADC4-5C01552DA424}"/>
              </a:ext>
            </a:extLst>
          </p:cNvPr>
          <p:cNvSpPr txBox="1"/>
          <p:nvPr/>
        </p:nvSpPr>
        <p:spPr>
          <a:xfrm>
            <a:off x="931478" y="347882"/>
            <a:ext cx="417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ŠTEVILO DIJAKOV IN DIJAKINJ V RAZREDU?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0431E1C2-BEB7-480E-8511-6BA80BC072EC}"/>
              </a:ext>
            </a:extLst>
          </p:cNvPr>
          <p:cNvSpPr txBox="1"/>
          <p:nvPr/>
        </p:nvSpPr>
        <p:spPr>
          <a:xfrm>
            <a:off x="2520473" y="827773"/>
            <a:ext cx="63526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16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F5E4CDE-04FB-436F-8C50-A81C84E3285F}"/>
              </a:ext>
            </a:extLst>
          </p:cNvPr>
          <p:cNvSpPr txBox="1"/>
          <p:nvPr/>
        </p:nvSpPr>
        <p:spPr>
          <a:xfrm>
            <a:off x="6495918" y="780693"/>
            <a:ext cx="635267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7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3BEB28E7-696D-485F-9430-B562ACED378C}"/>
              </a:ext>
            </a:extLst>
          </p:cNvPr>
          <p:cNvSpPr txBox="1"/>
          <p:nvPr/>
        </p:nvSpPr>
        <p:spPr>
          <a:xfrm>
            <a:off x="10264879" y="800311"/>
            <a:ext cx="63526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schemeClr val="bg1"/>
                </a:solidFill>
              </a:rPr>
              <a:t>56%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B45B523A-D3CE-490B-B8B0-50953BCDAD3E}"/>
              </a:ext>
            </a:extLst>
          </p:cNvPr>
          <p:cNvSpPr txBox="1"/>
          <p:nvPr/>
        </p:nvSpPr>
        <p:spPr>
          <a:xfrm>
            <a:off x="4627757" y="4437006"/>
            <a:ext cx="2696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Koliko dijakov je v razredu?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D0D45E10-31AD-4256-A0A0-62C7EB7EC563}"/>
              </a:ext>
            </a:extLst>
          </p:cNvPr>
          <p:cNvSpPr txBox="1"/>
          <p:nvPr/>
        </p:nvSpPr>
        <p:spPr>
          <a:xfrm>
            <a:off x="5465212" y="4980197"/>
            <a:ext cx="1355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 = p*C/100 </a:t>
            </a: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BB346849-B6E9-49C5-B4E5-4795733E48E9}"/>
              </a:ext>
            </a:extLst>
          </p:cNvPr>
          <p:cNvGrpSpPr/>
          <p:nvPr/>
        </p:nvGrpSpPr>
        <p:grpSpPr>
          <a:xfrm>
            <a:off x="5059983" y="5317958"/>
            <a:ext cx="1034724" cy="622339"/>
            <a:chOff x="3978433" y="5317958"/>
            <a:chExt cx="1034724" cy="622339"/>
          </a:xfrm>
        </p:grpSpPr>
        <p:sp>
          <p:nvSpPr>
            <p:cNvPr id="15" name="PoljeZBesedilom 14">
              <a:extLst>
                <a:ext uri="{FF2B5EF4-FFF2-40B4-BE49-F238E27FC236}">
                  <a16:creationId xmlns:a16="http://schemas.microsoft.com/office/drawing/2014/main" id="{D88DDD54-6AE9-4B1A-A2F4-CA78932AC46A}"/>
                </a:ext>
              </a:extLst>
            </p:cNvPr>
            <p:cNvSpPr txBox="1"/>
            <p:nvPr/>
          </p:nvSpPr>
          <p:spPr>
            <a:xfrm>
              <a:off x="3978433" y="5570965"/>
              <a:ext cx="1034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d = delež</a:t>
              </a:r>
            </a:p>
          </p:txBody>
        </p:sp>
        <p:cxnSp>
          <p:nvCxnSpPr>
            <p:cNvPr id="6" name="Raven puščični povezovalnik 5">
              <a:extLst>
                <a:ext uri="{FF2B5EF4-FFF2-40B4-BE49-F238E27FC236}">
                  <a16:creationId xmlns:a16="http://schemas.microsoft.com/office/drawing/2014/main" id="{78C637EE-1394-44D5-A5DE-4FFF2E3A18AF}"/>
                </a:ext>
              </a:extLst>
            </p:cNvPr>
            <p:cNvCxnSpPr/>
            <p:nvPr/>
          </p:nvCxnSpPr>
          <p:spPr>
            <a:xfrm flipH="1" flipV="1">
              <a:off x="4596065" y="5317958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AF3F0F35-8301-4A7A-B1CC-59692083D70F}"/>
              </a:ext>
            </a:extLst>
          </p:cNvPr>
          <p:cNvGrpSpPr/>
          <p:nvPr/>
        </p:nvGrpSpPr>
        <p:grpSpPr>
          <a:xfrm>
            <a:off x="6000060" y="5301917"/>
            <a:ext cx="1604211" cy="628183"/>
            <a:chOff x="4918510" y="5301917"/>
            <a:chExt cx="1604211" cy="628183"/>
          </a:xfrm>
        </p:grpSpPr>
        <p:sp>
          <p:nvSpPr>
            <p:cNvPr id="4" name="PoljeZBesedilom 3">
              <a:extLst>
                <a:ext uri="{FF2B5EF4-FFF2-40B4-BE49-F238E27FC236}">
                  <a16:creationId xmlns:a16="http://schemas.microsoft.com/office/drawing/2014/main" id="{C827F39D-442D-4E74-8009-82E23AE14193}"/>
                </a:ext>
              </a:extLst>
            </p:cNvPr>
            <p:cNvSpPr txBox="1"/>
            <p:nvPr/>
          </p:nvSpPr>
          <p:spPr>
            <a:xfrm>
              <a:off x="4918510" y="5560768"/>
              <a:ext cx="16042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p = procent (%)</a:t>
              </a:r>
            </a:p>
          </p:txBody>
        </p:sp>
        <p:cxnSp>
          <p:nvCxnSpPr>
            <p:cNvPr id="19" name="Raven puščični povezovalnik 18">
              <a:extLst>
                <a:ext uri="{FF2B5EF4-FFF2-40B4-BE49-F238E27FC236}">
                  <a16:creationId xmlns:a16="http://schemas.microsoft.com/office/drawing/2014/main" id="{62754AFE-4E7E-495D-8716-60A2173ED10F}"/>
                </a:ext>
              </a:extLst>
            </p:cNvPr>
            <p:cNvCxnSpPr/>
            <p:nvPr/>
          </p:nvCxnSpPr>
          <p:spPr>
            <a:xfrm flipH="1" flipV="1">
              <a:off x="4965032" y="5301917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C6C4C293-DE20-40E4-AC5E-E07401A1B6FE}"/>
              </a:ext>
            </a:extLst>
          </p:cNvPr>
          <p:cNvGrpSpPr/>
          <p:nvPr/>
        </p:nvGrpSpPr>
        <p:grpSpPr>
          <a:xfrm>
            <a:off x="6287213" y="5277856"/>
            <a:ext cx="1217604" cy="369332"/>
            <a:chOff x="5205663" y="5277856"/>
            <a:chExt cx="1217604" cy="369332"/>
          </a:xfrm>
        </p:grpSpPr>
        <p:sp>
          <p:nvSpPr>
            <p:cNvPr id="16" name="PoljeZBesedilom 15">
              <a:extLst>
                <a:ext uri="{FF2B5EF4-FFF2-40B4-BE49-F238E27FC236}">
                  <a16:creationId xmlns:a16="http://schemas.microsoft.com/office/drawing/2014/main" id="{69D591AC-1E10-4901-9CAB-AE5B87EDC2FB}"/>
                </a:ext>
              </a:extLst>
            </p:cNvPr>
            <p:cNvSpPr txBox="1"/>
            <p:nvPr/>
          </p:nvSpPr>
          <p:spPr>
            <a:xfrm>
              <a:off x="5260214" y="5277856"/>
              <a:ext cx="1163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C = celota</a:t>
              </a:r>
            </a:p>
          </p:txBody>
        </p:sp>
        <p:cxnSp>
          <p:nvCxnSpPr>
            <p:cNvPr id="20" name="Raven puščični povezovalnik 19">
              <a:extLst>
                <a:ext uri="{FF2B5EF4-FFF2-40B4-BE49-F238E27FC236}">
                  <a16:creationId xmlns:a16="http://schemas.microsoft.com/office/drawing/2014/main" id="{B21178F4-B924-431A-BFC9-72B602B7DBBF}"/>
                </a:ext>
              </a:extLst>
            </p:cNvPr>
            <p:cNvCxnSpPr/>
            <p:nvPr/>
          </p:nvCxnSpPr>
          <p:spPr>
            <a:xfrm flipH="1" flipV="1">
              <a:off x="5205663" y="5308433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PoljeZBesedilom 16">
            <a:hlinkClick r:id="rId3" action="ppaction://hlinksldjump"/>
            <a:extLst>
              <a:ext uri="{FF2B5EF4-FFF2-40B4-BE49-F238E27FC236}">
                <a16:creationId xmlns:a16="http://schemas.microsoft.com/office/drawing/2014/main" id="{75251022-AAF6-4325-A6E0-A7EF91311BB0}"/>
              </a:ext>
            </a:extLst>
          </p:cNvPr>
          <p:cNvSpPr txBox="1"/>
          <p:nvPr/>
        </p:nvSpPr>
        <p:spPr>
          <a:xfrm>
            <a:off x="7324440" y="4437006"/>
            <a:ext cx="63526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F5B2B14-8673-45DD-B701-92FA22C4F5C3}"/>
              </a:ext>
            </a:extLst>
          </p:cNvPr>
          <p:cNvSpPr txBox="1"/>
          <p:nvPr/>
        </p:nvSpPr>
        <p:spPr>
          <a:xfrm>
            <a:off x="5383162" y="347882"/>
            <a:ext cx="3015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ŠTEVILO DIJAKINJ V RAZREDU?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BE7B713D-9B1C-4FB4-991A-ADD11AF1FD78}"/>
              </a:ext>
            </a:extLst>
          </p:cNvPr>
          <p:cNvSpPr txBox="1"/>
          <p:nvPr/>
        </p:nvSpPr>
        <p:spPr>
          <a:xfrm>
            <a:off x="9378060" y="347882"/>
            <a:ext cx="2408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PROCENT (%) DIJAKOV?</a:t>
            </a:r>
          </a:p>
        </p:txBody>
      </p:sp>
    </p:spTree>
    <p:extLst>
      <p:ext uri="{BB962C8B-B14F-4D97-AF65-F5344CB8AC3E}">
        <p14:creationId xmlns:p14="http://schemas.microsoft.com/office/powerpoint/2010/main" val="11670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2" grpId="0"/>
      <p:bldP spid="3" grpId="0"/>
      <p:bldP spid="17" grpId="0" animBg="1"/>
      <p:bldP spid="5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50635F88-F0B2-4237-A403-D2F553C77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628" y="1549567"/>
            <a:ext cx="4530291" cy="2527228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F5E4CDE-04FB-436F-8C50-A81C84E3285F}"/>
              </a:ext>
            </a:extLst>
          </p:cNvPr>
          <p:cNvSpPr txBox="1"/>
          <p:nvPr/>
        </p:nvSpPr>
        <p:spPr>
          <a:xfrm>
            <a:off x="1785576" y="753767"/>
            <a:ext cx="635267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7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B45B523A-D3CE-490B-B8B0-50953BCDAD3E}"/>
              </a:ext>
            </a:extLst>
          </p:cNvPr>
          <p:cNvSpPr txBox="1"/>
          <p:nvPr/>
        </p:nvSpPr>
        <p:spPr>
          <a:xfrm>
            <a:off x="3873821" y="4454548"/>
            <a:ext cx="368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Koliko dijakov in dijakinj  je v razredu?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D0D45E10-31AD-4256-A0A0-62C7EB7EC563}"/>
              </a:ext>
            </a:extLst>
          </p:cNvPr>
          <p:cNvSpPr txBox="1"/>
          <p:nvPr/>
        </p:nvSpPr>
        <p:spPr>
          <a:xfrm>
            <a:off x="5042423" y="4980197"/>
            <a:ext cx="1355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C = d*100/p</a:t>
            </a: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E7556447-A7DC-49DC-8BE3-494856B6FD33}"/>
              </a:ext>
            </a:extLst>
          </p:cNvPr>
          <p:cNvGrpSpPr/>
          <p:nvPr/>
        </p:nvGrpSpPr>
        <p:grpSpPr>
          <a:xfrm>
            <a:off x="4395938" y="5288462"/>
            <a:ext cx="1149813" cy="654456"/>
            <a:chOff x="3786339" y="5317958"/>
            <a:chExt cx="1149813" cy="654456"/>
          </a:xfrm>
        </p:grpSpPr>
        <p:sp>
          <p:nvSpPr>
            <p:cNvPr id="16" name="PoljeZBesedilom 15">
              <a:extLst>
                <a:ext uri="{FF2B5EF4-FFF2-40B4-BE49-F238E27FC236}">
                  <a16:creationId xmlns:a16="http://schemas.microsoft.com/office/drawing/2014/main" id="{69D591AC-1E10-4901-9CAB-AE5B87EDC2FB}"/>
                </a:ext>
              </a:extLst>
            </p:cNvPr>
            <p:cNvSpPr txBox="1"/>
            <p:nvPr/>
          </p:nvSpPr>
          <p:spPr>
            <a:xfrm>
              <a:off x="3786339" y="5603082"/>
              <a:ext cx="1149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C = celota</a:t>
              </a:r>
            </a:p>
          </p:txBody>
        </p:sp>
        <p:cxnSp>
          <p:nvCxnSpPr>
            <p:cNvPr id="6" name="Raven puščični povezovalnik 5">
              <a:extLst>
                <a:ext uri="{FF2B5EF4-FFF2-40B4-BE49-F238E27FC236}">
                  <a16:creationId xmlns:a16="http://schemas.microsoft.com/office/drawing/2014/main" id="{78C637EE-1394-44D5-A5DE-4FFF2E3A18AF}"/>
                </a:ext>
              </a:extLst>
            </p:cNvPr>
            <p:cNvCxnSpPr/>
            <p:nvPr/>
          </p:nvCxnSpPr>
          <p:spPr>
            <a:xfrm flipH="1" flipV="1">
              <a:off x="4589855" y="5317958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E08118B1-92B7-48AF-9C65-61F8C471DCF8}"/>
              </a:ext>
            </a:extLst>
          </p:cNvPr>
          <p:cNvGrpSpPr/>
          <p:nvPr/>
        </p:nvGrpSpPr>
        <p:grpSpPr>
          <a:xfrm>
            <a:off x="5414613" y="5301917"/>
            <a:ext cx="1034724" cy="660104"/>
            <a:chOff x="5001657" y="5301917"/>
            <a:chExt cx="1034724" cy="660104"/>
          </a:xfrm>
        </p:grpSpPr>
        <p:sp>
          <p:nvSpPr>
            <p:cNvPr id="15" name="PoljeZBesedilom 14">
              <a:extLst>
                <a:ext uri="{FF2B5EF4-FFF2-40B4-BE49-F238E27FC236}">
                  <a16:creationId xmlns:a16="http://schemas.microsoft.com/office/drawing/2014/main" id="{D88DDD54-6AE9-4B1A-A2F4-CA78932AC46A}"/>
                </a:ext>
              </a:extLst>
            </p:cNvPr>
            <p:cNvSpPr txBox="1"/>
            <p:nvPr/>
          </p:nvSpPr>
          <p:spPr>
            <a:xfrm>
              <a:off x="5001657" y="5592689"/>
              <a:ext cx="1034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d = delež</a:t>
              </a:r>
            </a:p>
          </p:txBody>
        </p:sp>
        <p:cxnSp>
          <p:nvCxnSpPr>
            <p:cNvPr id="19" name="Raven puščični povezovalnik 18">
              <a:extLst>
                <a:ext uri="{FF2B5EF4-FFF2-40B4-BE49-F238E27FC236}">
                  <a16:creationId xmlns:a16="http://schemas.microsoft.com/office/drawing/2014/main" id="{62754AFE-4E7E-495D-8716-60A2173ED10F}"/>
                </a:ext>
              </a:extLst>
            </p:cNvPr>
            <p:cNvCxnSpPr/>
            <p:nvPr/>
          </p:nvCxnSpPr>
          <p:spPr>
            <a:xfrm flipH="1" flipV="1">
              <a:off x="5142011" y="5301917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57496358-6B87-47FD-9733-5193242BEB5B}"/>
              </a:ext>
            </a:extLst>
          </p:cNvPr>
          <p:cNvGrpSpPr/>
          <p:nvPr/>
        </p:nvGrpSpPr>
        <p:grpSpPr>
          <a:xfrm>
            <a:off x="6271687" y="5292391"/>
            <a:ext cx="1706895" cy="668365"/>
            <a:chOff x="5622755" y="5292391"/>
            <a:chExt cx="1706895" cy="668365"/>
          </a:xfrm>
        </p:grpSpPr>
        <p:sp>
          <p:nvSpPr>
            <p:cNvPr id="4" name="PoljeZBesedilom 3">
              <a:extLst>
                <a:ext uri="{FF2B5EF4-FFF2-40B4-BE49-F238E27FC236}">
                  <a16:creationId xmlns:a16="http://schemas.microsoft.com/office/drawing/2014/main" id="{C827F39D-442D-4E74-8009-82E23AE14193}"/>
                </a:ext>
              </a:extLst>
            </p:cNvPr>
            <p:cNvSpPr txBox="1"/>
            <p:nvPr/>
          </p:nvSpPr>
          <p:spPr>
            <a:xfrm>
              <a:off x="5725439" y="5591424"/>
              <a:ext cx="16042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dirty="0"/>
                <a:t>p = procent (%)</a:t>
              </a:r>
            </a:p>
          </p:txBody>
        </p:sp>
        <p:cxnSp>
          <p:nvCxnSpPr>
            <p:cNvPr id="20" name="Raven puščični povezovalnik 19">
              <a:extLst>
                <a:ext uri="{FF2B5EF4-FFF2-40B4-BE49-F238E27FC236}">
                  <a16:creationId xmlns:a16="http://schemas.microsoft.com/office/drawing/2014/main" id="{B21178F4-B924-431A-BFC9-72B602B7DBBF}"/>
                </a:ext>
              </a:extLst>
            </p:cNvPr>
            <p:cNvCxnSpPr/>
            <p:nvPr/>
          </p:nvCxnSpPr>
          <p:spPr>
            <a:xfrm flipH="1" flipV="1">
              <a:off x="5622755" y="5292391"/>
              <a:ext cx="128336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PoljeZBesedilom 17">
            <a:hlinkClick r:id="rId3" action="ppaction://hlinksldjump"/>
            <a:extLst>
              <a:ext uri="{FF2B5EF4-FFF2-40B4-BE49-F238E27FC236}">
                <a16:creationId xmlns:a16="http://schemas.microsoft.com/office/drawing/2014/main" id="{8128BAEC-94AD-4265-ADF4-8BA1982DC935}"/>
              </a:ext>
            </a:extLst>
          </p:cNvPr>
          <p:cNvSpPr txBox="1"/>
          <p:nvPr/>
        </p:nvSpPr>
        <p:spPr>
          <a:xfrm>
            <a:off x="7561100" y="4437006"/>
            <a:ext cx="63526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?</a:t>
            </a: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E9C17AB3-C8D3-4BA8-AA20-7286861FA534}"/>
              </a:ext>
            </a:extLst>
          </p:cNvPr>
          <p:cNvSpPr txBox="1"/>
          <p:nvPr/>
        </p:nvSpPr>
        <p:spPr>
          <a:xfrm>
            <a:off x="5491631" y="738822"/>
            <a:ext cx="635267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44%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F6C2FA30-66CF-4E37-8279-43A59A151202}"/>
              </a:ext>
            </a:extLst>
          </p:cNvPr>
          <p:cNvSpPr txBox="1"/>
          <p:nvPr/>
        </p:nvSpPr>
        <p:spPr>
          <a:xfrm>
            <a:off x="686279" y="287705"/>
            <a:ext cx="3059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ŠTEVILO DIJAKINJ V RAZREDU?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D1849995-1699-4668-949B-087277ED616A}"/>
              </a:ext>
            </a:extLst>
          </p:cNvPr>
          <p:cNvSpPr txBox="1"/>
          <p:nvPr/>
        </p:nvSpPr>
        <p:spPr>
          <a:xfrm>
            <a:off x="3817130" y="287506"/>
            <a:ext cx="374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	% DIJAKINJ V RAZREDU?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4D3A4EA7-030F-4547-9797-96C7E2068423}"/>
              </a:ext>
            </a:extLst>
          </p:cNvPr>
          <p:cNvSpPr txBox="1"/>
          <p:nvPr/>
        </p:nvSpPr>
        <p:spPr>
          <a:xfrm>
            <a:off x="7803099" y="287506"/>
            <a:ext cx="4054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ŠTEVILO DIJAKOV IN DIJAKINJ V RAZREDU</a:t>
            </a: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750EA16A-B9F4-487F-BF7E-5B7EEB1316A9}"/>
              </a:ext>
            </a:extLst>
          </p:cNvPr>
          <p:cNvSpPr txBox="1"/>
          <p:nvPr/>
        </p:nvSpPr>
        <p:spPr>
          <a:xfrm>
            <a:off x="9525439" y="736977"/>
            <a:ext cx="63526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0688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3" grpId="0"/>
      <p:bldP spid="18" grpId="0" animBg="1"/>
      <p:bldP spid="21" grpId="0" animBg="1"/>
      <p:bldP spid="5" grpId="0"/>
      <p:bldP spid="12" grpId="0"/>
      <p:bldP spid="22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centi_22_11_20">
            <a:hlinkClick r:id="" action="ppaction://media"/>
            <a:extLst>
              <a:ext uri="{FF2B5EF4-FFF2-40B4-BE49-F238E27FC236}">
                <a16:creationId xmlns:a16="http://schemas.microsoft.com/office/drawing/2014/main" id="{5E6CDB54-EA80-41B9-8F97-4FF20BBDDC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9497" y="169447"/>
            <a:ext cx="11020928" cy="6199272"/>
          </a:xfrm>
          <a:prstGeom prst="rect">
            <a:avLst/>
          </a:prstGeom>
        </p:spPr>
      </p:pic>
      <p:sp>
        <p:nvSpPr>
          <p:cNvPr id="3" name="Pravokotnik 2">
            <a:hlinkClick r:id="rId5" action="ppaction://hlinksldjump"/>
            <a:extLst>
              <a:ext uri="{FF2B5EF4-FFF2-40B4-BE49-F238E27FC236}">
                <a16:creationId xmlns:a16="http://schemas.microsoft.com/office/drawing/2014/main" id="{41792DDD-ED44-4BA4-9B4A-5BF38030EC20}"/>
              </a:ext>
            </a:extLst>
          </p:cNvPr>
          <p:cNvSpPr/>
          <p:nvPr/>
        </p:nvSpPr>
        <p:spPr>
          <a:xfrm>
            <a:off x="5654837" y="6737684"/>
            <a:ext cx="160421" cy="962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712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lezi_22_11_20">
            <a:hlinkClick r:id="" action="ppaction://media"/>
            <a:extLst>
              <a:ext uri="{FF2B5EF4-FFF2-40B4-BE49-F238E27FC236}">
                <a16:creationId xmlns:a16="http://schemas.microsoft.com/office/drawing/2014/main" id="{B45EE9EB-9FE3-4AFE-A576-3B459E8621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4296" y="333273"/>
            <a:ext cx="10332720" cy="5812156"/>
          </a:xfrm>
          <a:prstGeom prst="rect">
            <a:avLst/>
          </a:prstGeom>
        </p:spPr>
      </p:pic>
      <p:sp>
        <p:nvSpPr>
          <p:cNvPr id="3" name="Pravokotnik 2">
            <a:hlinkClick r:id="rId5" action="ppaction://hlinksldjump"/>
            <a:extLst>
              <a:ext uri="{FF2B5EF4-FFF2-40B4-BE49-F238E27FC236}">
                <a16:creationId xmlns:a16="http://schemas.microsoft.com/office/drawing/2014/main" id="{39CE700C-0390-42D0-90F7-6683C61217A4}"/>
              </a:ext>
            </a:extLst>
          </p:cNvPr>
          <p:cNvSpPr/>
          <p:nvPr/>
        </p:nvSpPr>
        <p:spPr>
          <a:xfrm>
            <a:off x="5207267" y="6622181"/>
            <a:ext cx="413887" cy="154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474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elota_rocno_22_11_20">
            <a:hlinkClick r:id="" action="ppaction://media"/>
            <a:extLst>
              <a:ext uri="{FF2B5EF4-FFF2-40B4-BE49-F238E27FC236}">
                <a16:creationId xmlns:a16="http://schemas.microsoft.com/office/drawing/2014/main" id="{24BD74C5-3A70-41D7-A18A-BE15569315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7018" y="531556"/>
            <a:ext cx="9743768" cy="5480870"/>
          </a:xfrm>
          <a:prstGeom prst="rect">
            <a:avLst/>
          </a:prstGeom>
        </p:spPr>
      </p:pic>
      <p:sp>
        <p:nvSpPr>
          <p:cNvPr id="3" name="Pravokotnik 2">
            <a:hlinkClick r:id="rId5" action="ppaction://hlinksldjump"/>
            <a:extLst>
              <a:ext uri="{FF2B5EF4-FFF2-40B4-BE49-F238E27FC236}">
                <a16:creationId xmlns:a16="http://schemas.microsoft.com/office/drawing/2014/main" id="{50900FB9-9DFB-49B2-9873-012C6382D85F}"/>
              </a:ext>
            </a:extLst>
          </p:cNvPr>
          <p:cNvSpPr/>
          <p:nvPr/>
        </p:nvSpPr>
        <p:spPr>
          <a:xfrm>
            <a:off x="5801032" y="6538452"/>
            <a:ext cx="589935" cy="2310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764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160</Words>
  <Application>Microsoft Office PowerPoint</Application>
  <PresentationFormat>Širokozaslonsko</PresentationFormat>
  <Paragraphs>42</Paragraphs>
  <Slides>7</Slides>
  <Notes>0</Notes>
  <HiddenSlides>0</HiddenSlides>
  <MMClips>3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Ekonomska Šola</dc:creator>
  <cp:lastModifiedBy>Ekonomska Šola</cp:lastModifiedBy>
  <cp:revision>14</cp:revision>
  <dcterms:created xsi:type="dcterms:W3CDTF">2020-11-22T10:49:59Z</dcterms:created>
  <dcterms:modified xsi:type="dcterms:W3CDTF">2020-11-22T13:12:46Z</dcterms:modified>
</cp:coreProperties>
</file>