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18FE38-AB49-42C5-833C-3C57DA11F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068A5B8-F09D-4D78-B316-A01121B636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327D39F-174C-4B94-8974-68C1E494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590DB4C-9A1A-4D80-9811-055BD5EA0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D5AA897-2F23-4E9F-B90D-6E15B6E1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75958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084635-175B-4EC9-9447-F37A2EE9D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8F36826-030C-4F94-9A8D-FDDF2C36B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C6B0B63-16EC-48AB-9023-000ACEDB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E7FA402-3DD0-428E-8F8E-743339AEE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5ECABF2-9830-4473-B8CE-3E746069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8516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D277BD-C409-4AA1-96CE-7878155CB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FBFBF7F-776A-415F-B1C6-707D248AC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9404283-4A03-4AE7-B853-8B0680DF3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83E31BB-E33D-4B82-AAA4-07006BB6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8046ACE-FF80-45B8-B97A-43BE258F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4688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2A0E23-F90C-4678-BF22-C1C5BE53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46A1D85-05C6-4C36-BD4F-AD37A1168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5FAAEB8-C675-4187-9A92-26461AF49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83806E8-3A36-4881-B46F-4F2F445DD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089DF64-DD9D-4CEC-8E69-773594E8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88D0D73-FB65-4FD4-808E-79AD7264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18490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B32BDB-5FEC-428B-BE04-5C21528EB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AF5CB1B-FE4A-444D-8C1D-F824EEDDD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D5E3B800-DEA9-4801-9E88-FD6F1915F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C6FA01CE-C91D-4E4C-90A9-E4DEB5D60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69127FD-F66B-4772-BAFE-13ED8145D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C9015B24-E32E-43C1-B79A-EBDE7BEF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B28D9D8C-10C6-4501-801C-6E1458D52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61E01700-7827-4C78-B41F-6819BB2E6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8405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7042A8-C109-426E-824F-6EB72FAE3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0D9F9BAC-9C66-4C3F-BAA8-50D12F05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C59D4063-4779-4565-B892-69692E8DF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BDDC89C-F280-4003-8CAD-D48DB3E66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725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28928B79-2DB4-44C9-8C93-2FF8236D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6F83595D-090E-4EEF-B271-66875ED7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0B349836-944C-484C-9561-0B6C938B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1637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784507-9029-40BF-A23F-BFBAB356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C1D965C-FBD5-402A-96B5-B84D45858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F616F82C-8496-4F7B-A089-581AB426B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FF21DA0D-A7BE-4286-B415-0EC7BB28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67E52B2-E83D-4670-A2A8-F5DEE77CC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B35FAC9-D405-4681-AF44-22777E0F6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604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146A78-89DC-4CDD-B07A-6FE1BC4D1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CC1469CA-9717-4FF7-A05D-1C2502708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A8CF54C-B2E3-4AAA-9D85-02DA46CD6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287D23-6511-4D0C-8DDC-C090A344A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8A34AA6-BEAA-4E53-980E-19E37C6C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21124EC-949A-4747-848A-F77D57F86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4304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908814-E0AB-4759-8D98-45A07647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23607E18-E81F-43F7-BFC6-0B9E87714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8619E12-E923-4B09-9655-8700707DE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F1EF31F-CA00-49DB-871A-6A52E173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F0ED50D-DAE9-4310-82C2-795F5750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5261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6BB6606B-2517-4F31-A0D6-6B4D0E714D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4E92F53-D07D-4515-8606-8838CCCEC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931ECB5-EF0E-4616-B527-93A73409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A8FAAC2-F25D-4C34-8ECE-CDC1B9EB6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3ED753C-CFD5-44D4-A710-6D5F2C5D2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1018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D433708-3022-43AF-829D-8B38D2CE3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83290D5-8DD3-4CB5-8F1A-5C915C020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A3692E1-205F-4D7B-B725-F18C1D7E1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48401-6994-472B-AEEA-102B9A113F45}" type="datetimeFigureOut">
              <a:rPr lang="sl-SI" smtClean="0"/>
              <a:t>10. 11. 2020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1C51C1A-008D-4A1F-92B1-BB8FA1EAD6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66F4816-B956-4139-BABA-782E2FD03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8532-3ECB-472C-8095-C8DA69375C6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2538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jeZBesedilom 6">
            <a:hlinkClick r:id="rId2" action="ppaction://hlinksldjump"/>
            <a:extLst>
              <a:ext uri="{FF2B5EF4-FFF2-40B4-BE49-F238E27FC236}">
                <a16:creationId xmlns:a16="http://schemas.microsoft.com/office/drawing/2014/main" id="{B774FE5F-1CC4-42B9-8604-D09AA8D8431D}"/>
              </a:ext>
            </a:extLst>
          </p:cNvPr>
          <p:cNvSpPr txBox="1"/>
          <p:nvPr/>
        </p:nvSpPr>
        <p:spPr>
          <a:xfrm>
            <a:off x="223806" y="1275343"/>
            <a:ext cx="741890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err="1"/>
              <a:t>C+d</a:t>
            </a:r>
            <a:r>
              <a:rPr lang="sl-SI" dirty="0"/>
              <a:t> = C*(1+p/100) -&gt; </a:t>
            </a:r>
            <a:r>
              <a:rPr lang="sl-SI" b="1" dirty="0">
                <a:solidFill>
                  <a:srgbClr val="FF0000"/>
                </a:solidFill>
              </a:rPr>
              <a:t>C = </a:t>
            </a:r>
            <a:r>
              <a:rPr lang="sl-SI" b="1" dirty="0" err="1">
                <a:solidFill>
                  <a:srgbClr val="FF0000"/>
                </a:solidFill>
              </a:rPr>
              <a:t>C+d</a:t>
            </a:r>
            <a:r>
              <a:rPr lang="sl-SI" b="1" dirty="0">
                <a:solidFill>
                  <a:srgbClr val="FF0000"/>
                </a:solidFill>
              </a:rPr>
              <a:t>/1+(p/100) </a:t>
            </a:r>
            <a:r>
              <a:rPr lang="sl-SI" dirty="0"/>
              <a:t>= 6/1+(50/100) = 6/1+0,5 = 6/1,5 = 4  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67A4410A-C16B-4780-8DB7-AF1176E56624}"/>
              </a:ext>
            </a:extLst>
          </p:cNvPr>
          <p:cNvSpPr txBox="1"/>
          <p:nvPr/>
        </p:nvSpPr>
        <p:spPr>
          <a:xfrm>
            <a:off x="4752079" y="213333"/>
            <a:ext cx="202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rgbClr val="FF0000"/>
                </a:solidFill>
              </a:rPr>
              <a:t>POVEČANA CELOTA</a:t>
            </a:r>
          </a:p>
        </p:txBody>
      </p:sp>
      <p:grpSp>
        <p:nvGrpSpPr>
          <p:cNvPr id="45" name="Skupina 44">
            <a:extLst>
              <a:ext uri="{FF2B5EF4-FFF2-40B4-BE49-F238E27FC236}">
                <a16:creationId xmlns:a16="http://schemas.microsoft.com/office/drawing/2014/main" id="{729E5B39-A9A5-4580-BD39-E3C65340EE68}"/>
              </a:ext>
            </a:extLst>
          </p:cNvPr>
          <p:cNvGrpSpPr/>
          <p:nvPr/>
        </p:nvGrpSpPr>
        <p:grpSpPr>
          <a:xfrm>
            <a:off x="3523221" y="1591993"/>
            <a:ext cx="3543325" cy="1503756"/>
            <a:chOff x="3523221" y="1591993"/>
            <a:chExt cx="3543325" cy="1503756"/>
          </a:xfrm>
        </p:grpSpPr>
        <p:grpSp>
          <p:nvGrpSpPr>
            <p:cNvPr id="38" name="Skupina 37">
              <a:extLst>
                <a:ext uri="{FF2B5EF4-FFF2-40B4-BE49-F238E27FC236}">
                  <a16:creationId xmlns:a16="http://schemas.microsoft.com/office/drawing/2014/main" id="{3F9029E1-22DF-4DDC-B216-31DBE9ACD7F0}"/>
                </a:ext>
              </a:extLst>
            </p:cNvPr>
            <p:cNvGrpSpPr/>
            <p:nvPr/>
          </p:nvGrpSpPr>
          <p:grpSpPr>
            <a:xfrm>
              <a:off x="3523221" y="1591993"/>
              <a:ext cx="3543325" cy="854422"/>
              <a:chOff x="3523221" y="1591993"/>
              <a:chExt cx="3543325" cy="854422"/>
            </a:xfrm>
          </p:grpSpPr>
          <p:sp>
            <p:nvSpPr>
              <p:cNvPr id="13" name="PoljeZBesedilom 12">
                <a:extLst>
                  <a:ext uri="{FF2B5EF4-FFF2-40B4-BE49-F238E27FC236}">
                    <a16:creationId xmlns:a16="http://schemas.microsoft.com/office/drawing/2014/main" id="{4E71F9CE-6790-4E3A-BC67-264486814252}"/>
                  </a:ext>
                </a:extLst>
              </p:cNvPr>
              <p:cNvSpPr txBox="1"/>
              <p:nvPr/>
            </p:nvSpPr>
            <p:spPr>
              <a:xfrm>
                <a:off x="4466940" y="2077083"/>
                <a:ext cx="2599606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l-SI" dirty="0"/>
                  <a:t>p = procent (%) povečanja</a:t>
                </a:r>
              </a:p>
            </p:txBody>
          </p:sp>
          <p:cxnSp>
            <p:nvCxnSpPr>
              <p:cNvPr id="17" name="Raven puščični povezovalnik 16">
                <a:extLst>
                  <a:ext uri="{FF2B5EF4-FFF2-40B4-BE49-F238E27FC236}">
                    <a16:creationId xmlns:a16="http://schemas.microsoft.com/office/drawing/2014/main" id="{2D4DFDBE-1D9E-46C2-A4E8-309020072C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23221" y="1591993"/>
                <a:ext cx="1118542" cy="5049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PoljeZBesedilom 26">
              <a:extLst>
                <a:ext uri="{FF2B5EF4-FFF2-40B4-BE49-F238E27FC236}">
                  <a16:creationId xmlns:a16="http://schemas.microsoft.com/office/drawing/2014/main" id="{9E0FA5D9-1448-4872-9724-3BE7F7E162CF}"/>
                </a:ext>
              </a:extLst>
            </p:cNvPr>
            <p:cNvSpPr txBox="1"/>
            <p:nvPr/>
          </p:nvSpPr>
          <p:spPr>
            <a:xfrm>
              <a:off x="5547398" y="2726417"/>
              <a:ext cx="585536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50%</a:t>
              </a:r>
            </a:p>
          </p:txBody>
        </p:sp>
      </p:grpSp>
      <p:grpSp>
        <p:nvGrpSpPr>
          <p:cNvPr id="42" name="Skupina 41">
            <a:extLst>
              <a:ext uri="{FF2B5EF4-FFF2-40B4-BE49-F238E27FC236}">
                <a16:creationId xmlns:a16="http://schemas.microsoft.com/office/drawing/2014/main" id="{167E1490-4B0C-4B09-8051-36D75393E3EE}"/>
              </a:ext>
            </a:extLst>
          </p:cNvPr>
          <p:cNvGrpSpPr/>
          <p:nvPr/>
        </p:nvGrpSpPr>
        <p:grpSpPr>
          <a:xfrm>
            <a:off x="2691253" y="670532"/>
            <a:ext cx="9500746" cy="6120216"/>
            <a:chOff x="2691253" y="670532"/>
            <a:chExt cx="9500746" cy="6120216"/>
          </a:xfrm>
        </p:grpSpPr>
        <p:sp>
          <p:nvSpPr>
            <p:cNvPr id="6" name="PoljeZBesedilom 5">
              <a:extLst>
                <a:ext uri="{FF2B5EF4-FFF2-40B4-BE49-F238E27FC236}">
                  <a16:creationId xmlns:a16="http://schemas.microsoft.com/office/drawing/2014/main" id="{08B01083-871C-44CE-9B76-04D1E84D5B84}"/>
                </a:ext>
              </a:extLst>
            </p:cNvPr>
            <p:cNvSpPr txBox="1"/>
            <p:nvPr/>
          </p:nvSpPr>
          <p:spPr>
            <a:xfrm>
              <a:off x="5214894" y="670532"/>
              <a:ext cx="10716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400" dirty="0">
                  <a:solidFill>
                    <a:srgbClr val="FF9900"/>
                  </a:solidFill>
                </a:rPr>
                <a:t>SREDA</a:t>
              </a:r>
            </a:p>
          </p:txBody>
        </p:sp>
        <p:pic>
          <p:nvPicPr>
            <p:cNvPr id="5" name="Slika 4" descr="Slika, ki vsebuje besede stol, miza, tla, lesen&#10;&#10;Opis je samodejno ustvarjen">
              <a:extLst>
                <a:ext uri="{FF2B5EF4-FFF2-40B4-BE49-F238E27FC236}">
                  <a16:creationId xmlns:a16="http://schemas.microsoft.com/office/drawing/2014/main" id="{DC9725F8-A294-459E-8694-94FDDAC69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1978" y="2320329"/>
              <a:ext cx="5080021" cy="4470419"/>
            </a:xfrm>
            <a:prstGeom prst="rect">
              <a:avLst/>
            </a:prstGeom>
          </p:spPr>
        </p:pic>
        <p:sp>
          <p:nvSpPr>
            <p:cNvPr id="21" name="Miselni oblaček: oblak 20">
              <a:extLst>
                <a:ext uri="{FF2B5EF4-FFF2-40B4-BE49-F238E27FC236}">
                  <a16:creationId xmlns:a16="http://schemas.microsoft.com/office/drawing/2014/main" id="{45E39767-4195-4144-8226-00CB83E8CF2A}"/>
                </a:ext>
              </a:extLst>
            </p:cNvPr>
            <p:cNvSpPr/>
            <p:nvPr/>
          </p:nvSpPr>
          <p:spPr>
            <a:xfrm>
              <a:off x="2691253" y="3866916"/>
              <a:ext cx="3491969" cy="2895966"/>
            </a:xfrm>
            <a:prstGeom prst="cloudCallout">
              <a:avLst>
                <a:gd name="adj1" fmla="val 79316"/>
                <a:gd name="adj2" fmla="val -2129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/>
              <a:endParaRPr lang="sl-SI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/>
              <a:r>
                <a:rPr lang="sl-SI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 sredo imamo v kuhinji 6 stolov. Imamo jih </a:t>
              </a:r>
              <a:r>
                <a:rPr lang="sl-SI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50 % več </a:t>
              </a:r>
              <a:r>
                <a:rPr lang="sl-SI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kot v torek. Koliko stolov smo imeli v torek?</a:t>
              </a:r>
            </a:p>
            <a:p>
              <a:pPr algn="ctr"/>
              <a:endParaRPr lang="sl-SI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F3BE466A-0425-4350-9B9D-9587EDF41FA6}"/>
              </a:ext>
            </a:extLst>
          </p:cNvPr>
          <p:cNvGrpSpPr/>
          <p:nvPr/>
        </p:nvGrpSpPr>
        <p:grpSpPr>
          <a:xfrm>
            <a:off x="207371" y="1572123"/>
            <a:ext cx="2270742" cy="2056417"/>
            <a:chOff x="207371" y="1572123"/>
            <a:chExt cx="2270742" cy="2056417"/>
          </a:xfrm>
        </p:grpSpPr>
        <p:grpSp>
          <p:nvGrpSpPr>
            <p:cNvPr id="43" name="Skupina 42">
              <a:extLst>
                <a:ext uri="{FF2B5EF4-FFF2-40B4-BE49-F238E27FC236}">
                  <a16:creationId xmlns:a16="http://schemas.microsoft.com/office/drawing/2014/main" id="{2C0D14E0-F02A-4CD2-8DC4-33419EC6FA14}"/>
                </a:ext>
              </a:extLst>
            </p:cNvPr>
            <p:cNvGrpSpPr/>
            <p:nvPr/>
          </p:nvGrpSpPr>
          <p:grpSpPr>
            <a:xfrm>
              <a:off x="207371" y="1572123"/>
              <a:ext cx="2270742" cy="1839639"/>
              <a:chOff x="207371" y="1572123"/>
              <a:chExt cx="2270742" cy="1839639"/>
            </a:xfrm>
          </p:grpSpPr>
          <p:grpSp>
            <p:nvGrpSpPr>
              <p:cNvPr id="35" name="Skupina 34">
                <a:extLst>
                  <a:ext uri="{FF2B5EF4-FFF2-40B4-BE49-F238E27FC236}">
                    <a16:creationId xmlns:a16="http://schemas.microsoft.com/office/drawing/2014/main" id="{D7642DFA-8ECC-4C57-9642-AEE1B6E48A71}"/>
                  </a:ext>
                </a:extLst>
              </p:cNvPr>
              <p:cNvGrpSpPr/>
              <p:nvPr/>
            </p:nvGrpSpPr>
            <p:grpSpPr>
              <a:xfrm>
                <a:off x="207371" y="1572123"/>
                <a:ext cx="2270742" cy="882496"/>
                <a:chOff x="207371" y="1572123"/>
                <a:chExt cx="2270742" cy="882496"/>
              </a:xfrm>
            </p:grpSpPr>
            <p:sp>
              <p:nvSpPr>
                <p:cNvPr id="9" name="PoljeZBesedilom 8">
                  <a:extLst>
                    <a:ext uri="{FF2B5EF4-FFF2-40B4-BE49-F238E27FC236}">
                      <a16:creationId xmlns:a16="http://schemas.microsoft.com/office/drawing/2014/main" id="{1EFB833B-3762-4744-9D6B-FB9347CAA55E}"/>
                    </a:ext>
                  </a:extLst>
                </p:cNvPr>
                <p:cNvSpPr txBox="1"/>
                <p:nvPr/>
              </p:nvSpPr>
              <p:spPr>
                <a:xfrm>
                  <a:off x="207371" y="2085287"/>
                  <a:ext cx="2270742" cy="3693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l-SI" dirty="0" err="1"/>
                    <a:t>C+d</a:t>
                  </a:r>
                  <a:r>
                    <a:rPr lang="sl-SI" dirty="0"/>
                    <a:t> = povečana celota</a:t>
                  </a:r>
                </a:p>
              </p:txBody>
            </p:sp>
            <p:cxnSp>
              <p:nvCxnSpPr>
                <p:cNvPr id="15" name="Raven puščični povezovalnik 14">
                  <a:extLst>
                    <a:ext uri="{FF2B5EF4-FFF2-40B4-BE49-F238E27FC236}">
                      <a16:creationId xmlns:a16="http://schemas.microsoft.com/office/drawing/2014/main" id="{C41EB4C8-0A71-4A88-85C8-A5941C7979DF}"/>
                    </a:ext>
                  </a:extLst>
                </p:cNvPr>
                <p:cNvCxnSpPr>
                  <a:stCxn id="9" idx="0"/>
                </p:cNvCxnSpPr>
                <p:nvPr/>
              </p:nvCxnSpPr>
              <p:spPr>
                <a:xfrm flipH="1" flipV="1">
                  <a:off x="593558" y="1572123"/>
                  <a:ext cx="749184" cy="51316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4" name="Slika 23" descr="Slika, ki vsebuje besede stol, miza, tla, lesen&#10;&#10;Opis je samodejno ustvarjen">
                <a:extLst>
                  <a:ext uri="{FF2B5EF4-FFF2-40B4-BE49-F238E27FC236}">
                    <a16:creationId xmlns:a16="http://schemas.microsoft.com/office/drawing/2014/main" id="{999476FF-1027-44F9-8CFB-E0ECD2F08E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9410" y="2525899"/>
                <a:ext cx="1006663" cy="885863"/>
              </a:xfrm>
              <a:prstGeom prst="rect">
                <a:avLst/>
              </a:prstGeom>
            </p:spPr>
          </p:pic>
        </p:grpSp>
        <p:sp>
          <p:nvSpPr>
            <p:cNvPr id="29" name="PoljeZBesedilom 28">
              <a:extLst>
                <a:ext uri="{FF2B5EF4-FFF2-40B4-BE49-F238E27FC236}">
                  <a16:creationId xmlns:a16="http://schemas.microsoft.com/office/drawing/2014/main" id="{33F9E129-D4C0-4524-AAA4-560D9A9385CD}"/>
                </a:ext>
              </a:extLst>
            </p:cNvPr>
            <p:cNvSpPr txBox="1"/>
            <p:nvPr/>
          </p:nvSpPr>
          <p:spPr>
            <a:xfrm>
              <a:off x="1077098" y="3351541"/>
              <a:ext cx="531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sreda</a:t>
              </a:r>
            </a:p>
          </p:txBody>
        </p:sp>
      </p:grpSp>
      <p:grpSp>
        <p:nvGrpSpPr>
          <p:cNvPr id="47" name="Skupina 46">
            <a:extLst>
              <a:ext uri="{FF2B5EF4-FFF2-40B4-BE49-F238E27FC236}">
                <a16:creationId xmlns:a16="http://schemas.microsoft.com/office/drawing/2014/main" id="{53E81B46-7D0B-4141-9331-2E3122C5B181}"/>
              </a:ext>
            </a:extLst>
          </p:cNvPr>
          <p:cNvGrpSpPr/>
          <p:nvPr/>
        </p:nvGrpSpPr>
        <p:grpSpPr>
          <a:xfrm>
            <a:off x="2478113" y="1591993"/>
            <a:ext cx="1943394" cy="2008017"/>
            <a:chOff x="2478113" y="1591993"/>
            <a:chExt cx="1943394" cy="2008017"/>
          </a:xfrm>
        </p:grpSpPr>
        <p:grpSp>
          <p:nvGrpSpPr>
            <p:cNvPr id="44" name="Skupina 43">
              <a:extLst>
                <a:ext uri="{FF2B5EF4-FFF2-40B4-BE49-F238E27FC236}">
                  <a16:creationId xmlns:a16="http://schemas.microsoft.com/office/drawing/2014/main" id="{9693B94C-478B-433A-83C3-6CDE7828D7F3}"/>
                </a:ext>
              </a:extLst>
            </p:cNvPr>
            <p:cNvGrpSpPr/>
            <p:nvPr/>
          </p:nvGrpSpPr>
          <p:grpSpPr>
            <a:xfrm>
              <a:off x="2478113" y="1591993"/>
              <a:ext cx="1943394" cy="1819769"/>
              <a:chOff x="2478113" y="1591993"/>
              <a:chExt cx="1943394" cy="1819769"/>
            </a:xfrm>
          </p:grpSpPr>
          <p:grpSp>
            <p:nvGrpSpPr>
              <p:cNvPr id="37" name="Skupina 36">
                <a:extLst>
                  <a:ext uri="{FF2B5EF4-FFF2-40B4-BE49-F238E27FC236}">
                    <a16:creationId xmlns:a16="http://schemas.microsoft.com/office/drawing/2014/main" id="{C8F4B2FC-2871-4A1D-A1AC-23C9581F42F9}"/>
                  </a:ext>
                </a:extLst>
              </p:cNvPr>
              <p:cNvGrpSpPr/>
              <p:nvPr/>
            </p:nvGrpSpPr>
            <p:grpSpPr>
              <a:xfrm>
                <a:off x="2478113" y="1591993"/>
                <a:ext cx="1943394" cy="862626"/>
                <a:chOff x="2478113" y="1591993"/>
                <a:chExt cx="1943394" cy="862626"/>
              </a:xfrm>
            </p:grpSpPr>
            <p:sp>
              <p:nvSpPr>
                <p:cNvPr id="11" name="PoljeZBesedilom 10">
                  <a:extLst>
                    <a:ext uri="{FF2B5EF4-FFF2-40B4-BE49-F238E27FC236}">
                      <a16:creationId xmlns:a16="http://schemas.microsoft.com/office/drawing/2014/main" id="{2F0843BD-BD8E-4522-B5D7-5577DD57DCB3}"/>
                    </a:ext>
                  </a:extLst>
                </p:cNvPr>
                <p:cNvSpPr txBox="1"/>
                <p:nvPr/>
              </p:nvSpPr>
              <p:spPr>
                <a:xfrm>
                  <a:off x="2515135" y="2085287"/>
                  <a:ext cx="1906372" cy="3693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l-SI" dirty="0"/>
                    <a:t>C = prvotna celota</a:t>
                  </a:r>
                </a:p>
              </p:txBody>
            </p:sp>
            <p:cxnSp>
              <p:nvCxnSpPr>
                <p:cNvPr id="16" name="Raven puščični povezovalnik 15">
                  <a:extLst>
                    <a:ext uri="{FF2B5EF4-FFF2-40B4-BE49-F238E27FC236}">
                      <a16:creationId xmlns:a16="http://schemas.microsoft.com/office/drawing/2014/main" id="{B09124B5-8FAC-4883-A9D0-34396E613E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78113" y="1591993"/>
                  <a:ext cx="650757" cy="52546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6" name="Slika 25" descr="Slika, ki vsebuje besede stol, tla, miza, pohištvo&#10;&#10;Opis je samodejno ustvarjen">
                <a:extLst>
                  <a:ext uri="{FF2B5EF4-FFF2-40B4-BE49-F238E27FC236}">
                    <a16:creationId xmlns:a16="http://schemas.microsoft.com/office/drawing/2014/main" id="{9302ACA4-0DB7-40F2-98AF-41A3C7B22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6960" y="2545884"/>
                <a:ext cx="983952" cy="865878"/>
              </a:xfrm>
              <a:prstGeom prst="rect">
                <a:avLst/>
              </a:prstGeom>
            </p:spPr>
          </p:pic>
        </p:grpSp>
        <p:sp>
          <p:nvSpPr>
            <p:cNvPr id="31" name="PoljeZBesedilom 30">
              <a:extLst>
                <a:ext uri="{FF2B5EF4-FFF2-40B4-BE49-F238E27FC236}">
                  <a16:creationId xmlns:a16="http://schemas.microsoft.com/office/drawing/2014/main" id="{A5ABAFE9-3D99-4B64-95C0-EAC4DA08A2FB}"/>
                </a:ext>
              </a:extLst>
            </p:cNvPr>
            <p:cNvSpPr txBox="1"/>
            <p:nvPr/>
          </p:nvSpPr>
          <p:spPr>
            <a:xfrm>
              <a:off x="3300166" y="3323011"/>
              <a:ext cx="531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torek</a:t>
              </a:r>
            </a:p>
          </p:txBody>
        </p:sp>
      </p:grpSp>
      <p:sp>
        <p:nvSpPr>
          <p:cNvPr id="32" name="PoljeZBesedilom 31">
            <a:extLst>
              <a:ext uri="{FF2B5EF4-FFF2-40B4-BE49-F238E27FC236}">
                <a16:creationId xmlns:a16="http://schemas.microsoft.com/office/drawing/2014/main" id="{F394FBF7-0F7D-44D0-A929-8B77F9622AFB}"/>
              </a:ext>
            </a:extLst>
          </p:cNvPr>
          <p:cNvSpPr txBox="1"/>
          <p:nvPr/>
        </p:nvSpPr>
        <p:spPr>
          <a:xfrm>
            <a:off x="7642708" y="208863"/>
            <a:ext cx="4108134" cy="9233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Cena jabolčnega soka, 1 l, z 9,5 % DDV je 2,30 EUR. Kakšna je cena brez DDV?</a:t>
            </a:r>
          </a:p>
          <a:p>
            <a:r>
              <a:rPr lang="sl-SI" dirty="0"/>
              <a:t>C = </a:t>
            </a:r>
            <a:r>
              <a:rPr lang="sl-SI" dirty="0" err="1"/>
              <a:t>C+d</a:t>
            </a:r>
            <a:r>
              <a:rPr lang="sl-SI" dirty="0"/>
              <a:t>/1+(p/100) = 2,30/1,22 = 1,89 EUR  </a:t>
            </a:r>
          </a:p>
        </p:txBody>
      </p:sp>
      <p:sp>
        <p:nvSpPr>
          <p:cNvPr id="48" name="Pravokotnik 47">
            <a:hlinkClick r:id="rId5" action="ppaction://hlinksldjump"/>
            <a:extLst>
              <a:ext uri="{FF2B5EF4-FFF2-40B4-BE49-F238E27FC236}">
                <a16:creationId xmlns:a16="http://schemas.microsoft.com/office/drawing/2014/main" id="{49BE2453-D149-4A44-AEF6-431AD51C20AD}"/>
              </a:ext>
            </a:extLst>
          </p:cNvPr>
          <p:cNvSpPr/>
          <p:nvPr/>
        </p:nvSpPr>
        <p:spPr>
          <a:xfrm>
            <a:off x="3151089" y="3570037"/>
            <a:ext cx="748013" cy="5172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443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2" grpId="0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hlinkClick r:id="rId2" action="ppaction://hlinksldjump"/>
            <a:extLst>
              <a:ext uri="{FF2B5EF4-FFF2-40B4-BE49-F238E27FC236}">
                <a16:creationId xmlns:a16="http://schemas.microsoft.com/office/drawing/2014/main" id="{E34339D5-283E-46AB-AF1E-4F9A4A621A9F}"/>
              </a:ext>
            </a:extLst>
          </p:cNvPr>
          <p:cNvSpPr txBox="1"/>
          <p:nvPr/>
        </p:nvSpPr>
        <p:spPr>
          <a:xfrm>
            <a:off x="5024387" y="167705"/>
            <a:ext cx="122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/>
              <a:t>TOREK</a:t>
            </a:r>
          </a:p>
        </p:txBody>
      </p:sp>
      <p:pic>
        <p:nvPicPr>
          <p:cNvPr id="11" name="Slika 10" descr="Slika, ki vsebuje besede stol, tla, miza, pohištvo&#10;&#10;Opis je samodejno ustvarjen">
            <a:hlinkClick r:id="rId2" action="ppaction://hlinksldjump"/>
            <a:extLst>
              <a:ext uri="{FF2B5EF4-FFF2-40B4-BE49-F238E27FC236}">
                <a16:creationId xmlns:a16="http://schemas.microsoft.com/office/drawing/2014/main" id="{0ECDD831-4ECA-4E70-842D-4AA30A84C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349" y="690925"/>
            <a:ext cx="6508246" cy="5727256"/>
          </a:xfrm>
          <a:prstGeom prst="rect">
            <a:avLst/>
          </a:prstGeom>
        </p:spPr>
      </p:pic>
      <p:sp>
        <p:nvSpPr>
          <p:cNvPr id="13" name="Miselni oblaček: oblak 12">
            <a:extLst>
              <a:ext uri="{FF2B5EF4-FFF2-40B4-BE49-F238E27FC236}">
                <a16:creationId xmlns:a16="http://schemas.microsoft.com/office/drawing/2014/main" id="{0C21B3C9-81F7-49BD-A7F0-954346A3677F}"/>
              </a:ext>
            </a:extLst>
          </p:cNvPr>
          <p:cNvSpPr/>
          <p:nvPr/>
        </p:nvSpPr>
        <p:spPr>
          <a:xfrm>
            <a:off x="739548" y="2967784"/>
            <a:ext cx="3491969" cy="2895966"/>
          </a:xfrm>
          <a:prstGeom prst="cloudCallout">
            <a:avLst>
              <a:gd name="adj1" fmla="val 79316"/>
              <a:gd name="adj2" fmla="val -212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sl-SI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Koliko imamo stolov v torek?</a:t>
            </a:r>
          </a:p>
          <a:p>
            <a:pPr algn="ctr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369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jeZBesedilom 6">
            <a:hlinkClick r:id="rId2" action="ppaction://hlinksldjump"/>
            <a:extLst>
              <a:ext uri="{FF2B5EF4-FFF2-40B4-BE49-F238E27FC236}">
                <a16:creationId xmlns:a16="http://schemas.microsoft.com/office/drawing/2014/main" id="{B774FE5F-1CC4-42B9-8604-D09AA8D8431D}"/>
              </a:ext>
            </a:extLst>
          </p:cNvPr>
          <p:cNvSpPr txBox="1"/>
          <p:nvPr/>
        </p:nvSpPr>
        <p:spPr>
          <a:xfrm>
            <a:off x="223806" y="1275343"/>
            <a:ext cx="740602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C-d = C*(1-p/100) -&gt; </a:t>
            </a:r>
            <a:r>
              <a:rPr lang="sl-SI" b="1" dirty="0">
                <a:solidFill>
                  <a:srgbClr val="FF0000"/>
                </a:solidFill>
              </a:rPr>
              <a:t>C = C-d/1-(p/100) </a:t>
            </a:r>
            <a:r>
              <a:rPr lang="sl-SI" dirty="0"/>
              <a:t>= 4/1-(33/100) = 4/1-0,33 = 4/0,66 = 6  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67A4410A-C16B-4780-8DB7-AF1176E56624}"/>
              </a:ext>
            </a:extLst>
          </p:cNvPr>
          <p:cNvSpPr txBox="1"/>
          <p:nvPr/>
        </p:nvSpPr>
        <p:spPr>
          <a:xfrm>
            <a:off x="4752079" y="213333"/>
            <a:ext cx="2450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rgbClr val="FF0000"/>
                </a:solidFill>
              </a:rPr>
              <a:t>POMANJŠANA CELOTA</a:t>
            </a:r>
          </a:p>
        </p:txBody>
      </p: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7751A9F0-9E0D-46CF-A001-A03EE127E12B}"/>
              </a:ext>
            </a:extLst>
          </p:cNvPr>
          <p:cNvGrpSpPr/>
          <p:nvPr/>
        </p:nvGrpSpPr>
        <p:grpSpPr>
          <a:xfrm>
            <a:off x="3279034" y="670532"/>
            <a:ext cx="8597639" cy="6123656"/>
            <a:chOff x="3279034" y="670532"/>
            <a:chExt cx="8597639" cy="6123656"/>
          </a:xfrm>
        </p:grpSpPr>
        <p:sp>
          <p:nvSpPr>
            <p:cNvPr id="6" name="PoljeZBesedilom 5">
              <a:extLst>
                <a:ext uri="{FF2B5EF4-FFF2-40B4-BE49-F238E27FC236}">
                  <a16:creationId xmlns:a16="http://schemas.microsoft.com/office/drawing/2014/main" id="{08B01083-871C-44CE-9B76-04D1E84D5B84}"/>
                </a:ext>
              </a:extLst>
            </p:cNvPr>
            <p:cNvSpPr txBox="1"/>
            <p:nvPr/>
          </p:nvSpPr>
          <p:spPr>
            <a:xfrm>
              <a:off x="5214894" y="670532"/>
              <a:ext cx="10716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400" dirty="0">
                  <a:solidFill>
                    <a:srgbClr val="FF9900"/>
                  </a:solidFill>
                </a:rPr>
                <a:t>SREDA</a:t>
              </a:r>
            </a:p>
          </p:txBody>
        </p:sp>
        <p:sp>
          <p:nvSpPr>
            <p:cNvPr id="21" name="Miselni oblaček: oblak 20">
              <a:extLst>
                <a:ext uri="{FF2B5EF4-FFF2-40B4-BE49-F238E27FC236}">
                  <a16:creationId xmlns:a16="http://schemas.microsoft.com/office/drawing/2014/main" id="{45E39767-4195-4144-8226-00CB83E8CF2A}"/>
                </a:ext>
              </a:extLst>
            </p:cNvPr>
            <p:cNvSpPr/>
            <p:nvPr/>
          </p:nvSpPr>
          <p:spPr>
            <a:xfrm>
              <a:off x="3279034" y="3898222"/>
              <a:ext cx="3491969" cy="2895966"/>
            </a:xfrm>
            <a:prstGeom prst="cloudCallout">
              <a:avLst>
                <a:gd name="adj1" fmla="val 79316"/>
                <a:gd name="adj2" fmla="val -2129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/>
              <a:endParaRPr lang="sl-SI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/>
              <a:r>
                <a:rPr lang="sl-SI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 sredo imamo v kuhinji 4 stole. Imamo jih </a:t>
              </a:r>
              <a:r>
                <a:rPr lang="sl-SI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33 % manj </a:t>
              </a:r>
              <a:r>
                <a:rPr lang="sl-SI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kot v torek. Koliko stolov smo imeli v torek?</a:t>
              </a:r>
            </a:p>
            <a:p>
              <a:pPr algn="ctr"/>
              <a:endParaRPr lang="sl-SI" dirty="0"/>
            </a:p>
          </p:txBody>
        </p:sp>
        <p:pic>
          <p:nvPicPr>
            <p:cNvPr id="2" name="Slika 1" descr="Slika, ki vsebuje besede stol, tla, miza, pohištvo&#10;&#10;Opis je samodejno ustvarjen">
              <a:extLst>
                <a:ext uri="{FF2B5EF4-FFF2-40B4-BE49-F238E27FC236}">
                  <a16:creationId xmlns:a16="http://schemas.microsoft.com/office/drawing/2014/main" id="{54F1BE59-B34A-4B9A-A027-2FAE138BE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8356" y="2215960"/>
              <a:ext cx="3858317" cy="3395319"/>
            </a:xfrm>
            <a:prstGeom prst="rect">
              <a:avLst/>
            </a:prstGeom>
          </p:spPr>
        </p:pic>
      </p:grpSp>
      <p:grpSp>
        <p:nvGrpSpPr>
          <p:cNvPr id="33" name="Skupina 32">
            <a:extLst>
              <a:ext uri="{FF2B5EF4-FFF2-40B4-BE49-F238E27FC236}">
                <a16:creationId xmlns:a16="http://schemas.microsoft.com/office/drawing/2014/main" id="{24AF6D90-3EF1-4584-817D-FC5DF9BE4C84}"/>
              </a:ext>
            </a:extLst>
          </p:cNvPr>
          <p:cNvGrpSpPr/>
          <p:nvPr/>
        </p:nvGrpSpPr>
        <p:grpSpPr>
          <a:xfrm>
            <a:off x="3523221" y="1591993"/>
            <a:ext cx="4305325" cy="1536939"/>
            <a:chOff x="3523221" y="1591993"/>
            <a:chExt cx="4305325" cy="1536939"/>
          </a:xfrm>
        </p:grpSpPr>
        <p:sp>
          <p:nvSpPr>
            <p:cNvPr id="13" name="PoljeZBesedilom 12">
              <a:extLst>
                <a:ext uri="{FF2B5EF4-FFF2-40B4-BE49-F238E27FC236}">
                  <a16:creationId xmlns:a16="http://schemas.microsoft.com/office/drawing/2014/main" id="{4E71F9CE-6790-4E3A-BC67-264486814252}"/>
                </a:ext>
              </a:extLst>
            </p:cNvPr>
            <p:cNvSpPr txBox="1"/>
            <p:nvPr/>
          </p:nvSpPr>
          <p:spPr>
            <a:xfrm>
              <a:off x="5092577" y="2077083"/>
              <a:ext cx="2735969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p = procent (%) zmanjšanja</a:t>
              </a:r>
            </a:p>
          </p:txBody>
        </p:sp>
        <p:cxnSp>
          <p:nvCxnSpPr>
            <p:cNvPr id="17" name="Raven puščični povezovalnik 16">
              <a:extLst>
                <a:ext uri="{FF2B5EF4-FFF2-40B4-BE49-F238E27FC236}">
                  <a16:creationId xmlns:a16="http://schemas.microsoft.com/office/drawing/2014/main" id="{2D4DFDBE-1D9E-46C2-A4E8-309020072C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23221" y="1591993"/>
              <a:ext cx="1894353" cy="4932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PoljeZBesedilom 18">
              <a:extLst>
                <a:ext uri="{FF2B5EF4-FFF2-40B4-BE49-F238E27FC236}">
                  <a16:creationId xmlns:a16="http://schemas.microsoft.com/office/drawing/2014/main" id="{9197DD0A-51B8-4398-B647-557FCB107370}"/>
                </a:ext>
              </a:extLst>
            </p:cNvPr>
            <p:cNvSpPr txBox="1"/>
            <p:nvPr/>
          </p:nvSpPr>
          <p:spPr>
            <a:xfrm>
              <a:off x="6092564" y="2759600"/>
              <a:ext cx="585536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33%</a:t>
              </a:r>
            </a:p>
          </p:txBody>
        </p:sp>
      </p:grp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7FAC3C7E-528A-43FF-8A8B-D351AA9CBF96}"/>
              </a:ext>
            </a:extLst>
          </p:cNvPr>
          <p:cNvGrpSpPr/>
          <p:nvPr/>
        </p:nvGrpSpPr>
        <p:grpSpPr>
          <a:xfrm>
            <a:off x="207370" y="1572123"/>
            <a:ext cx="2672187" cy="2156366"/>
            <a:chOff x="207370" y="1572123"/>
            <a:chExt cx="2672187" cy="2156366"/>
          </a:xfrm>
        </p:grpSpPr>
        <p:sp>
          <p:nvSpPr>
            <p:cNvPr id="9" name="PoljeZBesedilom 8">
              <a:extLst>
                <a:ext uri="{FF2B5EF4-FFF2-40B4-BE49-F238E27FC236}">
                  <a16:creationId xmlns:a16="http://schemas.microsoft.com/office/drawing/2014/main" id="{1EFB833B-3762-4744-9D6B-FB9347CAA55E}"/>
                </a:ext>
              </a:extLst>
            </p:cNvPr>
            <p:cNvSpPr txBox="1"/>
            <p:nvPr/>
          </p:nvSpPr>
          <p:spPr>
            <a:xfrm>
              <a:off x="207370" y="2085287"/>
              <a:ext cx="2672187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C-d = pomanjšana celota</a:t>
              </a:r>
            </a:p>
          </p:txBody>
        </p:sp>
        <p:cxnSp>
          <p:nvCxnSpPr>
            <p:cNvPr id="15" name="Raven puščični povezovalnik 14">
              <a:extLst>
                <a:ext uri="{FF2B5EF4-FFF2-40B4-BE49-F238E27FC236}">
                  <a16:creationId xmlns:a16="http://schemas.microsoft.com/office/drawing/2014/main" id="{C41EB4C8-0A71-4A88-85C8-A5941C7979DF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H="1" flipV="1">
              <a:off x="593558" y="1572123"/>
              <a:ext cx="949906" cy="5131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Slika 11" descr="Slika, ki vsebuje besede stol, tla, miza, pohištvo&#10;&#10;Opis je samodejno ustvarjen">
              <a:extLst>
                <a:ext uri="{FF2B5EF4-FFF2-40B4-BE49-F238E27FC236}">
                  <a16:creationId xmlns:a16="http://schemas.microsoft.com/office/drawing/2014/main" id="{77A3BD95-8799-457E-8A8A-50B4F1313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511" y="2563122"/>
              <a:ext cx="983952" cy="865878"/>
            </a:xfrm>
            <a:prstGeom prst="rect">
              <a:avLst/>
            </a:prstGeom>
          </p:spPr>
        </p:pic>
        <p:sp>
          <p:nvSpPr>
            <p:cNvPr id="24" name="PoljeZBesedilom 23">
              <a:extLst>
                <a:ext uri="{FF2B5EF4-FFF2-40B4-BE49-F238E27FC236}">
                  <a16:creationId xmlns:a16="http://schemas.microsoft.com/office/drawing/2014/main" id="{57CDE564-8417-4A75-9A5E-0B5B008C40E2}"/>
                </a:ext>
              </a:extLst>
            </p:cNvPr>
            <p:cNvSpPr txBox="1"/>
            <p:nvPr/>
          </p:nvSpPr>
          <p:spPr>
            <a:xfrm>
              <a:off x="1352542" y="3451490"/>
              <a:ext cx="5233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sreda</a:t>
              </a:r>
            </a:p>
          </p:txBody>
        </p:sp>
      </p:grp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E621E3B5-4ADA-4FA9-93C7-F3EA4FC72138}"/>
              </a:ext>
            </a:extLst>
          </p:cNvPr>
          <p:cNvGrpSpPr/>
          <p:nvPr/>
        </p:nvGrpSpPr>
        <p:grpSpPr>
          <a:xfrm>
            <a:off x="2400538" y="1572123"/>
            <a:ext cx="2502229" cy="2162558"/>
            <a:chOff x="2400538" y="1572123"/>
            <a:chExt cx="2502229" cy="2162558"/>
          </a:xfrm>
        </p:grpSpPr>
        <p:sp>
          <p:nvSpPr>
            <p:cNvPr id="11" name="PoljeZBesedilom 10">
              <a:extLst>
                <a:ext uri="{FF2B5EF4-FFF2-40B4-BE49-F238E27FC236}">
                  <a16:creationId xmlns:a16="http://schemas.microsoft.com/office/drawing/2014/main" id="{2F0843BD-BD8E-4522-B5D7-5577DD57DCB3}"/>
                </a:ext>
              </a:extLst>
            </p:cNvPr>
            <p:cNvSpPr txBox="1"/>
            <p:nvPr/>
          </p:nvSpPr>
          <p:spPr>
            <a:xfrm>
              <a:off x="2996395" y="2085287"/>
              <a:ext cx="1906372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C = prvotna celota</a:t>
              </a:r>
            </a:p>
          </p:txBody>
        </p:sp>
        <p:cxnSp>
          <p:nvCxnSpPr>
            <p:cNvPr id="16" name="Raven puščični povezovalnik 15">
              <a:extLst>
                <a:ext uri="{FF2B5EF4-FFF2-40B4-BE49-F238E27FC236}">
                  <a16:creationId xmlns:a16="http://schemas.microsoft.com/office/drawing/2014/main" id="{B09124B5-8FAC-4883-A9D0-34396E613ED9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H="1" flipV="1">
              <a:off x="2400538" y="1572123"/>
              <a:ext cx="1549043" cy="5131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Slika 9" descr="Slika, ki vsebuje besede stol, miza, tla, lesen&#10;&#10;Opis je samodejno ustvarjen">
              <a:extLst>
                <a:ext uri="{FF2B5EF4-FFF2-40B4-BE49-F238E27FC236}">
                  <a16:creationId xmlns:a16="http://schemas.microsoft.com/office/drawing/2014/main" id="{7C5DF4FF-FCC0-4216-9A46-EA3B7DF36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221" y="2535664"/>
              <a:ext cx="1006663" cy="885863"/>
            </a:xfrm>
            <a:prstGeom prst="rect">
              <a:avLst/>
            </a:prstGeom>
          </p:spPr>
        </p:pic>
        <p:sp>
          <p:nvSpPr>
            <p:cNvPr id="26" name="PoljeZBesedilom 25">
              <a:extLst>
                <a:ext uri="{FF2B5EF4-FFF2-40B4-BE49-F238E27FC236}">
                  <a16:creationId xmlns:a16="http://schemas.microsoft.com/office/drawing/2014/main" id="{DA350E0F-8821-464C-9884-4F56A6163431}"/>
                </a:ext>
              </a:extLst>
            </p:cNvPr>
            <p:cNvSpPr txBox="1"/>
            <p:nvPr/>
          </p:nvSpPr>
          <p:spPr>
            <a:xfrm>
              <a:off x="3820794" y="3457682"/>
              <a:ext cx="5233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torek</a:t>
              </a:r>
            </a:p>
          </p:txBody>
        </p:sp>
      </p:grpSp>
      <p:sp>
        <p:nvSpPr>
          <p:cNvPr id="32" name="PoljeZBesedilom 31">
            <a:extLst>
              <a:ext uri="{FF2B5EF4-FFF2-40B4-BE49-F238E27FC236}">
                <a16:creationId xmlns:a16="http://schemas.microsoft.com/office/drawing/2014/main" id="{7D58AF00-EAE8-48C3-ADFE-2EABCAA7779C}"/>
              </a:ext>
            </a:extLst>
          </p:cNvPr>
          <p:cNvSpPr txBox="1"/>
          <p:nvPr/>
        </p:nvSpPr>
        <p:spPr>
          <a:xfrm>
            <a:off x="8018356" y="33709"/>
            <a:ext cx="4108134" cy="120032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Cena jabolčnega soka, 1 l, s 5 % popustom je 2,19 EUR. Kakšna je je bila cena brez popusta?</a:t>
            </a:r>
          </a:p>
          <a:p>
            <a:r>
              <a:rPr lang="sl-SI" dirty="0"/>
              <a:t>C = C-d/1-(p/100) = 2,19/0,95 = 2,30 EUR  </a:t>
            </a:r>
          </a:p>
        </p:txBody>
      </p:sp>
      <p:sp>
        <p:nvSpPr>
          <p:cNvPr id="35" name="Pravokotnik 34">
            <a:hlinkClick r:id="rId5" action="ppaction://hlinksldjump"/>
            <a:extLst>
              <a:ext uri="{FF2B5EF4-FFF2-40B4-BE49-F238E27FC236}">
                <a16:creationId xmlns:a16="http://schemas.microsoft.com/office/drawing/2014/main" id="{045E4EAC-2978-48E7-858B-D61903D228B9}"/>
              </a:ext>
            </a:extLst>
          </p:cNvPr>
          <p:cNvSpPr/>
          <p:nvPr/>
        </p:nvSpPr>
        <p:spPr>
          <a:xfrm>
            <a:off x="3727947" y="3866988"/>
            <a:ext cx="70909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8683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2" grpId="0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hlinkClick r:id="rId2" action="ppaction://hlinksldjump"/>
            <a:extLst>
              <a:ext uri="{FF2B5EF4-FFF2-40B4-BE49-F238E27FC236}">
                <a16:creationId xmlns:a16="http://schemas.microsoft.com/office/drawing/2014/main" id="{E34339D5-283E-46AB-AF1E-4F9A4A621A9F}"/>
              </a:ext>
            </a:extLst>
          </p:cNvPr>
          <p:cNvSpPr txBox="1"/>
          <p:nvPr/>
        </p:nvSpPr>
        <p:spPr>
          <a:xfrm>
            <a:off x="5024387" y="167705"/>
            <a:ext cx="122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/>
              <a:t>TOREK</a:t>
            </a:r>
          </a:p>
        </p:txBody>
      </p:sp>
      <p:pic>
        <p:nvPicPr>
          <p:cNvPr id="2" name="Slika 1" descr="Slika, ki vsebuje besede stol, miza, tla, lesen&#10;&#10;Opis je samodejno ustvarjen">
            <a:extLst>
              <a:ext uri="{FF2B5EF4-FFF2-40B4-BE49-F238E27FC236}">
                <a16:creationId xmlns:a16="http://schemas.microsoft.com/office/drawing/2014/main" id="{5A81BDB0-2392-4906-AE39-988C54887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819" y="1018470"/>
            <a:ext cx="5719794" cy="5033419"/>
          </a:xfrm>
          <a:prstGeom prst="rect">
            <a:avLst/>
          </a:prstGeom>
        </p:spPr>
      </p:pic>
      <p:sp>
        <p:nvSpPr>
          <p:cNvPr id="3" name="Miselni oblaček: oblak 2">
            <a:extLst>
              <a:ext uri="{FF2B5EF4-FFF2-40B4-BE49-F238E27FC236}">
                <a16:creationId xmlns:a16="http://schemas.microsoft.com/office/drawing/2014/main" id="{6DD9725F-F725-49EA-A27B-B3241F94FAB0}"/>
              </a:ext>
            </a:extLst>
          </p:cNvPr>
          <p:cNvSpPr/>
          <p:nvPr/>
        </p:nvSpPr>
        <p:spPr>
          <a:xfrm>
            <a:off x="940074" y="2935700"/>
            <a:ext cx="3491969" cy="2895966"/>
          </a:xfrm>
          <a:prstGeom prst="cloudCallout">
            <a:avLst>
              <a:gd name="adj1" fmla="val 79316"/>
              <a:gd name="adj2" fmla="val -212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sl-SI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Koliko imamo stolov v torek?</a:t>
            </a:r>
          </a:p>
          <a:p>
            <a:pPr algn="ctr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76630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>
            <a:hlinkClick r:id="rId4" action="ppaction://hlinksldjump"/>
            <a:extLst>
              <a:ext uri="{FF2B5EF4-FFF2-40B4-BE49-F238E27FC236}">
                <a16:creationId xmlns:a16="http://schemas.microsoft.com/office/drawing/2014/main" id="{4D13169A-18DB-41F9-8BA7-82CD95712BD8}"/>
              </a:ext>
            </a:extLst>
          </p:cNvPr>
          <p:cNvSpPr/>
          <p:nvPr/>
        </p:nvSpPr>
        <p:spPr>
          <a:xfrm>
            <a:off x="5781368" y="6676102"/>
            <a:ext cx="314632" cy="132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izpeljava_formule_povecana_celota1">
            <a:hlinkClick r:id="" action="ppaction://media"/>
            <a:extLst>
              <a:ext uri="{FF2B5EF4-FFF2-40B4-BE49-F238E27FC236}">
                <a16:creationId xmlns:a16="http://schemas.microsoft.com/office/drawing/2014/main" id="{1DB99022-CF3D-452C-BE2E-3964A0C8A1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599" y="122320"/>
            <a:ext cx="11133221" cy="626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0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ram poteka: proces 2">
            <a:hlinkClick r:id="rId4" action="ppaction://hlinksldjump"/>
            <a:extLst>
              <a:ext uri="{FF2B5EF4-FFF2-40B4-BE49-F238E27FC236}">
                <a16:creationId xmlns:a16="http://schemas.microsoft.com/office/drawing/2014/main" id="{8BF02140-A1E7-443A-A808-841A5217A708}"/>
              </a:ext>
            </a:extLst>
          </p:cNvPr>
          <p:cNvSpPr/>
          <p:nvPr/>
        </p:nvSpPr>
        <p:spPr>
          <a:xfrm>
            <a:off x="5319252" y="6459793"/>
            <a:ext cx="776748" cy="39329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izpeljava_pomanjsana_celota">
            <a:hlinkClick r:id="" action="ppaction://media"/>
            <a:extLst>
              <a:ext uri="{FF2B5EF4-FFF2-40B4-BE49-F238E27FC236}">
                <a16:creationId xmlns:a16="http://schemas.microsoft.com/office/drawing/2014/main" id="{23E7A7FB-0A0C-4932-8B9A-66F0B49E34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275" y="77002"/>
            <a:ext cx="10786712" cy="60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4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246</Words>
  <Application>Microsoft Office PowerPoint</Application>
  <PresentationFormat>Širokozaslonsko</PresentationFormat>
  <Paragraphs>36</Paragraphs>
  <Slides>6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Ekonomska Šola</dc:creator>
  <cp:lastModifiedBy>Ekonomska Šola</cp:lastModifiedBy>
  <cp:revision>17</cp:revision>
  <dcterms:created xsi:type="dcterms:W3CDTF">2020-11-10T07:30:53Z</dcterms:created>
  <dcterms:modified xsi:type="dcterms:W3CDTF">2020-11-10T11:01:10Z</dcterms:modified>
</cp:coreProperties>
</file>