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66" r:id="rId6"/>
    <p:sldId id="258" r:id="rId7"/>
    <p:sldId id="257" r:id="rId8"/>
    <p:sldId id="259" r:id="rId9"/>
    <p:sldId id="260" r:id="rId10"/>
    <p:sldId id="261" r:id="rId11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FA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6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26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DC09801-06E0-4E53-9977-BDD4DE4A9D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83FBC324-3FB7-4C8B-8B0C-4243EB87E1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E6B5531D-6514-4D52-A889-0BB8C3B24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EDD2-5DDA-4793-A04D-D30F18F5CD0B}" type="datetimeFigureOut">
              <a:rPr lang="sl-SI" smtClean="0"/>
              <a:t>14. 05. 2021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7FD42B9C-8CD0-495B-A6EB-0D1EC55AC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D60DA93F-7EF0-4433-AED1-7C7E27021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540C-DDC4-42A0-8933-FC1304865BE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1265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E00D1FE-9F21-4B70-913E-4F2A10DFC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4BDBCA1-3D4D-4C3F-A899-C1F33CF83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5D6735D8-7467-47D3-BB0F-70AB56EE9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EDD2-5DDA-4793-A04D-D30F18F5CD0B}" type="datetimeFigureOut">
              <a:rPr lang="sl-SI" smtClean="0"/>
              <a:t>14. 05. 2021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609637FB-85B7-4ACE-9198-E62299BBE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C51F9E65-48DA-4017-AEA4-3D9DF59D9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540C-DDC4-42A0-8933-FC1304865BE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8402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EF6E10F-80B8-402D-B2F1-CC116C226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9676FE5B-19FD-4603-BAAD-E502C0F4D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32A78E7C-304C-40E4-9FB3-E4683CF73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EDD2-5DDA-4793-A04D-D30F18F5CD0B}" type="datetimeFigureOut">
              <a:rPr lang="sl-SI" smtClean="0"/>
              <a:t>14. 05. 2021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DE0A7D72-0C9D-42E2-B688-2DFA50CC3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922CE542-5172-4F2B-A556-ED9713C16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540C-DDC4-42A0-8933-FC1304865BE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45239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98E0A38-9042-4D35-95B6-03E42B604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9C3BB0D-0474-4DB4-B4E8-D1D62806F6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761B3663-2EF1-4D69-B830-A2136A836E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16AE0623-3CCD-4E7D-B72C-133EB3578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EDD2-5DDA-4793-A04D-D30F18F5CD0B}" type="datetimeFigureOut">
              <a:rPr lang="sl-SI" smtClean="0"/>
              <a:t>14. 05. 2021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292F17D1-5BE3-4E17-9E3C-F9C346070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15270249-96F8-4466-AB59-B7D3FDC2A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540C-DDC4-42A0-8933-FC1304865BE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82007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E8A1AD2-18A7-4D94-8CC9-F30C344B7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D250DFF7-985F-447C-81E2-20FCBC678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888BEAF1-C411-494A-8F83-B998E80A4B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3703EFC8-E960-405A-8FB6-99050C6C60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C3F3357A-0681-40C5-8AE9-C54555BD2E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C42B275F-F317-49CE-90D3-0839BF48B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EDD2-5DDA-4793-A04D-D30F18F5CD0B}" type="datetimeFigureOut">
              <a:rPr lang="sl-SI" smtClean="0"/>
              <a:t>14. 05. 2021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99DBEB7D-F7E4-4DF4-9ECE-D2B7F2E45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ED04C1A5-C637-4D0A-B344-91F881583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540C-DDC4-42A0-8933-FC1304865BE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59373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228BAC2-3DD0-4A6F-80E2-07E778B34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3CFCF0B5-F052-4C95-8E0D-00FE5BEB4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EDD2-5DDA-4793-A04D-D30F18F5CD0B}" type="datetimeFigureOut">
              <a:rPr lang="sl-SI" smtClean="0"/>
              <a:t>14. 05. 2021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DB82AF97-43BD-4B7B-892C-C2D4D34CE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85C190EF-9053-4012-A1D2-74D69FEBF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540C-DDC4-42A0-8933-FC1304865BE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33220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D7C8E68F-C803-44F2-94C9-4FB3C9158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EDD2-5DDA-4793-A04D-D30F18F5CD0B}" type="datetimeFigureOut">
              <a:rPr lang="sl-SI" smtClean="0"/>
              <a:t>14. 05. 2021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02743BAC-EDC5-4114-9C8C-058125A80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CD03E2FC-164E-4F39-A0DE-0AFB15FBD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540C-DDC4-42A0-8933-FC1304865BE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85042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462CC4E-224A-491B-AF52-DE04EDC51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3DD129DD-A045-45A6-BD0C-318A981ED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7225F3B2-9006-4543-BD35-2D1BEA304B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55B43C0D-5937-4EE0-8F47-693DC58B0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EDD2-5DDA-4793-A04D-D30F18F5CD0B}" type="datetimeFigureOut">
              <a:rPr lang="sl-SI" smtClean="0"/>
              <a:t>14. 05. 2021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A9092F1C-CB16-4A64-923D-4B2785CBF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713CD65F-F168-471A-89EE-F16B72FF9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540C-DDC4-42A0-8933-FC1304865BE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67058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FCFE7FF-051D-4152-BE0A-2BF12BCC0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FD8FD39D-C967-4DD3-82ED-EE66011965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B8073168-D9DB-46EF-B6BA-7179DAFCE5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F784A0B6-C5DA-4BF0-98D9-AE922F37D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EDD2-5DDA-4793-A04D-D30F18F5CD0B}" type="datetimeFigureOut">
              <a:rPr lang="sl-SI" smtClean="0"/>
              <a:t>14. 05. 2021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58C46729-3129-4066-B718-B459BD493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401D0EDA-D3F3-45FB-BDAA-B83451E54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540C-DDC4-42A0-8933-FC1304865BE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82071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E927E68-CC6B-44AA-8DD6-D75894712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92E5D076-A4B8-4116-9E69-CE6A6031BA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E2500F8C-9B9E-4B4E-A1C5-FFFD1A0D9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EDD2-5DDA-4793-A04D-D30F18F5CD0B}" type="datetimeFigureOut">
              <a:rPr lang="sl-SI" smtClean="0"/>
              <a:t>14. 05. 2021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7AD98F50-F59A-4010-B411-76677FCE1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A567F7AB-F426-422D-9350-300F47FD1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540C-DDC4-42A0-8933-FC1304865BE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34527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9B497DBA-2087-44BD-8C3A-64001E64D4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F98FA782-EBDA-4D77-904A-6D5E1B0D47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59B53418-A5E5-4651-9702-02C4038F3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EDD2-5DDA-4793-A04D-D30F18F5CD0B}" type="datetimeFigureOut">
              <a:rPr lang="sl-SI" smtClean="0"/>
              <a:t>14. 05. 2021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C6993FA2-FFF0-4182-94E2-1A6EBCC50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61B2E59-4D97-4FA5-AD9C-55D770B3C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540C-DDC4-42A0-8933-FC1304865BE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85289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4250AF25-92E4-496F-B831-66FD576B5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1545D8C9-1039-422A-8C8C-CDDDFB336D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A56A62C-BBA6-421B-9C3E-CB95FCA984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EEDD2-5DDA-4793-A04D-D30F18F5CD0B}" type="datetimeFigureOut">
              <a:rPr lang="sl-SI" smtClean="0"/>
              <a:t>14. 05. 2021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249346DE-11A8-4D24-8B49-D6CB65CEC2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F4A81199-63CF-4550-AA78-39028F217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D540C-DDC4-42A0-8933-FC1304865BE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60733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>
            <a:extLst>
              <a:ext uri="{FF2B5EF4-FFF2-40B4-BE49-F238E27FC236}">
                <a16:creationId xmlns:a16="http://schemas.microsoft.com/office/drawing/2014/main" id="{2F24C752-27BD-4CC2-8E19-BE877D7BC535}"/>
              </a:ext>
            </a:extLst>
          </p:cNvPr>
          <p:cNvSpPr txBox="1"/>
          <p:nvPr/>
        </p:nvSpPr>
        <p:spPr>
          <a:xfrm>
            <a:off x="598968" y="2767280"/>
            <a:ext cx="106538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4400" dirty="0"/>
              <a:t>KVIZ: MERCATOR SKOZI ČAS</a:t>
            </a:r>
          </a:p>
          <a:p>
            <a:pPr algn="ctr"/>
            <a:endParaRPr lang="sl-SI" dirty="0"/>
          </a:p>
          <a:p>
            <a:pPr algn="ctr"/>
            <a:r>
              <a:rPr lang="sl-SI" dirty="0"/>
              <a:t>VPRAŠANJA IN ODGOVORI</a:t>
            </a:r>
          </a:p>
        </p:txBody>
      </p:sp>
    </p:spTree>
    <p:extLst>
      <p:ext uri="{BB962C8B-B14F-4D97-AF65-F5344CB8AC3E}">
        <p14:creationId xmlns:p14="http://schemas.microsoft.com/office/powerpoint/2010/main" val="2280409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oljeZBesedilom 21">
            <a:extLst>
              <a:ext uri="{FF2B5EF4-FFF2-40B4-BE49-F238E27FC236}">
                <a16:creationId xmlns:a16="http://schemas.microsoft.com/office/drawing/2014/main" id="{C3F3E9DE-EB05-41A8-889F-4961F8994921}"/>
              </a:ext>
            </a:extLst>
          </p:cNvPr>
          <p:cNvSpPr txBox="1"/>
          <p:nvPr/>
        </p:nvSpPr>
        <p:spPr>
          <a:xfrm>
            <a:off x="9450262" y="63812"/>
            <a:ext cx="2206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rgbClr val="FF0000"/>
                </a:solidFill>
              </a:rPr>
              <a:t>VPIŠITE SAMO ČRKO!</a:t>
            </a:r>
          </a:p>
        </p:txBody>
      </p:sp>
      <p:pic>
        <p:nvPicPr>
          <p:cNvPr id="23" name="Slika 22">
            <a:extLst>
              <a:ext uri="{FF2B5EF4-FFF2-40B4-BE49-F238E27FC236}">
                <a16:creationId xmlns:a16="http://schemas.microsoft.com/office/drawing/2014/main" id="{26172623-B9DB-4338-B937-6AE030BCF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061" y="533342"/>
            <a:ext cx="6981825" cy="323850"/>
          </a:xfrm>
          <a:prstGeom prst="rect">
            <a:avLst/>
          </a:prstGeom>
        </p:spPr>
      </p:pic>
      <p:pic>
        <p:nvPicPr>
          <p:cNvPr id="24" name="Slika 23">
            <a:extLst>
              <a:ext uri="{FF2B5EF4-FFF2-40B4-BE49-F238E27FC236}">
                <a16:creationId xmlns:a16="http://schemas.microsoft.com/office/drawing/2014/main" id="{67168829-106D-4CC0-AB0F-DA3DBBC5F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061" y="1259713"/>
            <a:ext cx="6924675" cy="361950"/>
          </a:xfrm>
          <a:prstGeom prst="rect">
            <a:avLst/>
          </a:prstGeom>
        </p:spPr>
      </p:pic>
      <p:pic>
        <p:nvPicPr>
          <p:cNvPr id="25" name="Slika 24">
            <a:extLst>
              <a:ext uri="{FF2B5EF4-FFF2-40B4-BE49-F238E27FC236}">
                <a16:creationId xmlns:a16="http://schemas.microsoft.com/office/drawing/2014/main" id="{DA03ED18-7767-4E34-812E-91E76E5601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061" y="2016920"/>
            <a:ext cx="10048875" cy="352425"/>
          </a:xfrm>
          <a:prstGeom prst="rect">
            <a:avLst/>
          </a:prstGeom>
        </p:spPr>
      </p:pic>
      <p:pic>
        <p:nvPicPr>
          <p:cNvPr id="26" name="Slika 25">
            <a:extLst>
              <a:ext uri="{FF2B5EF4-FFF2-40B4-BE49-F238E27FC236}">
                <a16:creationId xmlns:a16="http://schemas.microsoft.com/office/drawing/2014/main" id="{B6776556-00A3-4868-B6F4-80C6CB1616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061" y="2761400"/>
            <a:ext cx="10182225" cy="361950"/>
          </a:xfrm>
          <a:prstGeom prst="rect">
            <a:avLst/>
          </a:prstGeom>
        </p:spPr>
      </p:pic>
      <p:pic>
        <p:nvPicPr>
          <p:cNvPr id="27" name="Slika 26">
            <a:extLst>
              <a:ext uri="{FF2B5EF4-FFF2-40B4-BE49-F238E27FC236}">
                <a16:creationId xmlns:a16="http://schemas.microsoft.com/office/drawing/2014/main" id="{B8E71D0B-7086-4E56-85C8-C64A87CE62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060" y="3458193"/>
            <a:ext cx="10410825" cy="342900"/>
          </a:xfrm>
          <a:prstGeom prst="rect">
            <a:avLst/>
          </a:prstGeom>
        </p:spPr>
      </p:pic>
      <p:pic>
        <p:nvPicPr>
          <p:cNvPr id="28" name="Slika 27">
            <a:extLst>
              <a:ext uri="{FF2B5EF4-FFF2-40B4-BE49-F238E27FC236}">
                <a16:creationId xmlns:a16="http://schemas.microsoft.com/office/drawing/2014/main" id="{55278E34-906A-4381-A21B-FF441E27C4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061" y="4180616"/>
            <a:ext cx="6600825" cy="342900"/>
          </a:xfrm>
          <a:prstGeom prst="rect">
            <a:avLst/>
          </a:prstGeom>
        </p:spPr>
      </p:pic>
      <p:pic>
        <p:nvPicPr>
          <p:cNvPr id="29" name="Slika 28">
            <a:extLst>
              <a:ext uri="{FF2B5EF4-FFF2-40B4-BE49-F238E27FC236}">
                <a16:creationId xmlns:a16="http://schemas.microsoft.com/office/drawing/2014/main" id="{E2A6CC6A-58EE-45D2-A689-70CFC438F7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4061" y="5494774"/>
            <a:ext cx="4791075" cy="352425"/>
          </a:xfrm>
          <a:prstGeom prst="rect">
            <a:avLst/>
          </a:prstGeom>
        </p:spPr>
      </p:pic>
      <p:pic>
        <p:nvPicPr>
          <p:cNvPr id="30" name="Slika 29">
            <a:extLst>
              <a:ext uri="{FF2B5EF4-FFF2-40B4-BE49-F238E27FC236}">
                <a16:creationId xmlns:a16="http://schemas.microsoft.com/office/drawing/2014/main" id="{2FE085FF-59BA-4B78-ABAA-2F6FA50188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4058" y="6192067"/>
            <a:ext cx="8124825" cy="323850"/>
          </a:xfrm>
          <a:prstGeom prst="rect">
            <a:avLst/>
          </a:prstGeom>
        </p:spPr>
      </p:pic>
      <p:pic>
        <p:nvPicPr>
          <p:cNvPr id="31" name="Slika 30">
            <a:extLst>
              <a:ext uri="{FF2B5EF4-FFF2-40B4-BE49-F238E27FC236}">
                <a16:creationId xmlns:a16="http://schemas.microsoft.com/office/drawing/2014/main" id="{ED15C424-1F0E-4EEB-A30B-3812B4477B0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4061" y="4845827"/>
            <a:ext cx="3897367" cy="323850"/>
          </a:xfrm>
          <a:prstGeom prst="rect">
            <a:avLst/>
          </a:prstGeom>
        </p:spPr>
      </p:pic>
      <p:sp>
        <p:nvSpPr>
          <p:cNvPr id="32" name="PoljeZBesedilom 31">
            <a:extLst>
              <a:ext uri="{FF2B5EF4-FFF2-40B4-BE49-F238E27FC236}">
                <a16:creationId xmlns:a16="http://schemas.microsoft.com/office/drawing/2014/main" id="{66C534B2-1FE9-4D1F-BFBC-F35CCCECBEE2}"/>
              </a:ext>
            </a:extLst>
          </p:cNvPr>
          <p:cNvSpPr txBox="1"/>
          <p:nvPr/>
        </p:nvSpPr>
        <p:spPr>
          <a:xfrm>
            <a:off x="344061" y="913387"/>
            <a:ext cx="6358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ansambel</a:t>
            </a:r>
          </a:p>
        </p:txBody>
      </p:sp>
      <p:sp>
        <p:nvSpPr>
          <p:cNvPr id="33" name="PoljeZBesedilom 32">
            <a:extLst>
              <a:ext uri="{FF2B5EF4-FFF2-40B4-BE49-F238E27FC236}">
                <a16:creationId xmlns:a16="http://schemas.microsoft.com/office/drawing/2014/main" id="{ECEE5E65-7F26-46A4-A1FE-9D0F8C713284}"/>
              </a:ext>
            </a:extLst>
          </p:cNvPr>
          <p:cNvSpPr txBox="1"/>
          <p:nvPr/>
        </p:nvSpPr>
        <p:spPr>
          <a:xfrm>
            <a:off x="465367" y="2380706"/>
            <a:ext cx="6358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odbojka</a:t>
            </a:r>
          </a:p>
        </p:txBody>
      </p:sp>
      <p:sp>
        <p:nvSpPr>
          <p:cNvPr id="34" name="PoljeZBesedilom 33">
            <a:extLst>
              <a:ext uri="{FF2B5EF4-FFF2-40B4-BE49-F238E27FC236}">
                <a16:creationId xmlns:a16="http://schemas.microsoft.com/office/drawing/2014/main" id="{0AF61481-49C0-4629-9F55-FE77DF1A0B06}"/>
              </a:ext>
            </a:extLst>
          </p:cNvPr>
          <p:cNvSpPr txBox="1"/>
          <p:nvPr/>
        </p:nvSpPr>
        <p:spPr>
          <a:xfrm>
            <a:off x="344060" y="1654852"/>
            <a:ext cx="6358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elastika</a:t>
            </a:r>
          </a:p>
        </p:txBody>
      </p:sp>
      <p:sp>
        <p:nvSpPr>
          <p:cNvPr id="35" name="PoljeZBesedilom 34">
            <a:extLst>
              <a:ext uri="{FF2B5EF4-FFF2-40B4-BE49-F238E27FC236}">
                <a16:creationId xmlns:a16="http://schemas.microsoft.com/office/drawing/2014/main" id="{56405B5D-01B2-42B8-93E6-290879362AE8}"/>
              </a:ext>
            </a:extLst>
          </p:cNvPr>
          <p:cNvSpPr txBox="1"/>
          <p:nvPr/>
        </p:nvSpPr>
        <p:spPr>
          <a:xfrm>
            <a:off x="344060" y="3079636"/>
            <a:ext cx="6358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uradnik</a:t>
            </a:r>
          </a:p>
        </p:txBody>
      </p:sp>
      <p:sp>
        <p:nvSpPr>
          <p:cNvPr id="36" name="PoljeZBesedilom 35">
            <a:extLst>
              <a:ext uri="{FF2B5EF4-FFF2-40B4-BE49-F238E27FC236}">
                <a16:creationId xmlns:a16="http://schemas.microsoft.com/office/drawing/2014/main" id="{CB60502A-F85E-4C58-85BD-F9FE79B5824D}"/>
              </a:ext>
            </a:extLst>
          </p:cNvPr>
          <p:cNvSpPr txBox="1"/>
          <p:nvPr/>
        </p:nvSpPr>
        <p:spPr>
          <a:xfrm>
            <a:off x="344059" y="3798617"/>
            <a:ext cx="6358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kabel</a:t>
            </a:r>
          </a:p>
        </p:txBody>
      </p:sp>
      <p:sp>
        <p:nvSpPr>
          <p:cNvPr id="37" name="PoljeZBesedilom 36">
            <a:extLst>
              <a:ext uri="{FF2B5EF4-FFF2-40B4-BE49-F238E27FC236}">
                <a16:creationId xmlns:a16="http://schemas.microsoft.com/office/drawing/2014/main" id="{8D5FDBE2-D507-43EF-9068-843A8A3CCF95}"/>
              </a:ext>
            </a:extLst>
          </p:cNvPr>
          <p:cNvSpPr txBox="1"/>
          <p:nvPr/>
        </p:nvSpPr>
        <p:spPr>
          <a:xfrm>
            <a:off x="344058" y="4480811"/>
            <a:ext cx="6358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jadralka</a:t>
            </a:r>
          </a:p>
        </p:txBody>
      </p:sp>
      <p:sp>
        <p:nvSpPr>
          <p:cNvPr id="38" name="PoljeZBesedilom 37">
            <a:extLst>
              <a:ext uri="{FF2B5EF4-FFF2-40B4-BE49-F238E27FC236}">
                <a16:creationId xmlns:a16="http://schemas.microsoft.com/office/drawing/2014/main" id="{1A8D9B80-D854-43C9-A0E9-17F19FD4AA62}"/>
              </a:ext>
            </a:extLst>
          </p:cNvPr>
          <p:cNvSpPr txBox="1"/>
          <p:nvPr/>
        </p:nvSpPr>
        <p:spPr>
          <a:xfrm>
            <a:off x="277434" y="5147333"/>
            <a:ext cx="6358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jabolčnik</a:t>
            </a:r>
          </a:p>
        </p:txBody>
      </p:sp>
      <p:sp>
        <p:nvSpPr>
          <p:cNvPr id="39" name="PoljeZBesedilom 38">
            <a:extLst>
              <a:ext uri="{FF2B5EF4-FFF2-40B4-BE49-F238E27FC236}">
                <a16:creationId xmlns:a16="http://schemas.microsoft.com/office/drawing/2014/main" id="{FFDD9DE1-43A8-479F-ACAD-5C961E01D309}"/>
              </a:ext>
            </a:extLst>
          </p:cNvPr>
          <p:cNvSpPr txBox="1"/>
          <p:nvPr/>
        </p:nvSpPr>
        <p:spPr>
          <a:xfrm>
            <a:off x="277433" y="5851876"/>
            <a:ext cx="6358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nealkoholik</a:t>
            </a:r>
          </a:p>
        </p:txBody>
      </p:sp>
      <p:sp>
        <p:nvSpPr>
          <p:cNvPr id="40" name="PoljeZBesedilom 39">
            <a:extLst>
              <a:ext uri="{FF2B5EF4-FFF2-40B4-BE49-F238E27FC236}">
                <a16:creationId xmlns:a16="http://schemas.microsoft.com/office/drawing/2014/main" id="{5C8CB743-18BC-4381-92CE-F7EDB482A69C}"/>
              </a:ext>
            </a:extLst>
          </p:cNvPr>
          <p:cNvSpPr txBox="1"/>
          <p:nvPr/>
        </p:nvSpPr>
        <p:spPr>
          <a:xfrm>
            <a:off x="344057" y="6527278"/>
            <a:ext cx="6358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traktor</a:t>
            </a:r>
          </a:p>
        </p:txBody>
      </p:sp>
      <p:pic>
        <p:nvPicPr>
          <p:cNvPr id="41" name="Slika 40">
            <a:extLst>
              <a:ext uri="{FF2B5EF4-FFF2-40B4-BE49-F238E27FC236}">
                <a16:creationId xmlns:a16="http://schemas.microsoft.com/office/drawing/2014/main" id="{97E8727D-0D0F-4A2B-A92C-7EF50428A79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4057" y="111210"/>
            <a:ext cx="8220075" cy="285750"/>
          </a:xfrm>
          <a:prstGeom prst="rect">
            <a:avLst/>
          </a:prstGeom>
        </p:spPr>
      </p:pic>
      <p:cxnSp>
        <p:nvCxnSpPr>
          <p:cNvPr id="43" name="Raven puščični povezovalnik 42">
            <a:extLst>
              <a:ext uri="{FF2B5EF4-FFF2-40B4-BE49-F238E27FC236}">
                <a16:creationId xmlns:a16="http://schemas.microsoft.com/office/drawing/2014/main" id="{BB58018F-5D75-4386-9F59-D3C05A24F57F}"/>
              </a:ext>
            </a:extLst>
          </p:cNvPr>
          <p:cNvCxnSpPr>
            <a:cxnSpLocks/>
          </p:cNvCxnSpPr>
          <p:nvPr/>
        </p:nvCxnSpPr>
        <p:spPr>
          <a:xfrm flipH="1" flipV="1">
            <a:off x="8721446" y="230219"/>
            <a:ext cx="597877" cy="67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6" name="Raven puščični povezovalnik 45">
            <a:extLst>
              <a:ext uri="{FF2B5EF4-FFF2-40B4-BE49-F238E27FC236}">
                <a16:creationId xmlns:a16="http://schemas.microsoft.com/office/drawing/2014/main" id="{F171C30A-BD4C-475C-AF91-630B740160E9}"/>
              </a:ext>
            </a:extLst>
          </p:cNvPr>
          <p:cNvCxnSpPr>
            <a:cxnSpLocks/>
          </p:cNvCxnSpPr>
          <p:nvPr/>
        </p:nvCxnSpPr>
        <p:spPr>
          <a:xfrm flipV="1">
            <a:off x="7419109" y="694591"/>
            <a:ext cx="533922" cy="67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7" name="Raven puščični povezovalnik 46">
            <a:extLst>
              <a:ext uri="{FF2B5EF4-FFF2-40B4-BE49-F238E27FC236}">
                <a16:creationId xmlns:a16="http://schemas.microsoft.com/office/drawing/2014/main" id="{27FAB6A7-BFAD-4E0E-AFCF-CF02CE08CDE0}"/>
              </a:ext>
            </a:extLst>
          </p:cNvPr>
          <p:cNvCxnSpPr>
            <a:cxnSpLocks/>
          </p:cNvCxnSpPr>
          <p:nvPr/>
        </p:nvCxnSpPr>
        <p:spPr>
          <a:xfrm flipV="1">
            <a:off x="7419109" y="1447730"/>
            <a:ext cx="533922" cy="67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Raven puščični povezovalnik 47">
            <a:extLst>
              <a:ext uri="{FF2B5EF4-FFF2-40B4-BE49-F238E27FC236}">
                <a16:creationId xmlns:a16="http://schemas.microsoft.com/office/drawing/2014/main" id="{D87A5535-E42A-4235-A213-69D294952F30}"/>
              </a:ext>
            </a:extLst>
          </p:cNvPr>
          <p:cNvCxnSpPr>
            <a:cxnSpLocks/>
          </p:cNvCxnSpPr>
          <p:nvPr/>
        </p:nvCxnSpPr>
        <p:spPr>
          <a:xfrm flipV="1">
            <a:off x="10830525" y="3616263"/>
            <a:ext cx="533922" cy="67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Raven puščični povezovalnik 48">
            <a:extLst>
              <a:ext uri="{FF2B5EF4-FFF2-40B4-BE49-F238E27FC236}">
                <a16:creationId xmlns:a16="http://schemas.microsoft.com/office/drawing/2014/main" id="{535BAE25-1EC0-49DE-84AC-FE2FE33EC402}"/>
              </a:ext>
            </a:extLst>
          </p:cNvPr>
          <p:cNvCxnSpPr>
            <a:cxnSpLocks/>
          </p:cNvCxnSpPr>
          <p:nvPr/>
        </p:nvCxnSpPr>
        <p:spPr>
          <a:xfrm flipV="1">
            <a:off x="8564132" y="6353316"/>
            <a:ext cx="533922" cy="67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0" name="Slika 49">
            <a:extLst>
              <a:ext uri="{FF2B5EF4-FFF2-40B4-BE49-F238E27FC236}">
                <a16:creationId xmlns:a16="http://schemas.microsoft.com/office/drawing/2014/main" id="{D2B39FD9-E621-4DE8-892B-F028D386C99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83970" y="444109"/>
            <a:ext cx="776320" cy="653944"/>
          </a:xfrm>
          <a:prstGeom prst="rect">
            <a:avLst/>
          </a:prstGeom>
        </p:spPr>
      </p:pic>
      <p:pic>
        <p:nvPicPr>
          <p:cNvPr id="51" name="Slika 50">
            <a:extLst>
              <a:ext uri="{FF2B5EF4-FFF2-40B4-BE49-F238E27FC236}">
                <a16:creationId xmlns:a16="http://schemas.microsoft.com/office/drawing/2014/main" id="{927E208C-F059-4048-879E-422CF837C4B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85296" y="1119084"/>
            <a:ext cx="636150" cy="719704"/>
          </a:xfrm>
          <a:prstGeom prst="rect">
            <a:avLst/>
          </a:prstGeom>
        </p:spPr>
      </p:pic>
      <p:pic>
        <p:nvPicPr>
          <p:cNvPr id="52" name="Slika 51">
            <a:extLst>
              <a:ext uri="{FF2B5EF4-FFF2-40B4-BE49-F238E27FC236}">
                <a16:creationId xmlns:a16="http://schemas.microsoft.com/office/drawing/2014/main" id="{65988D9E-1E16-4C13-827E-B0A59ED91B3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406212" y="3368126"/>
            <a:ext cx="677373" cy="496273"/>
          </a:xfrm>
          <a:prstGeom prst="rect">
            <a:avLst/>
          </a:prstGeom>
        </p:spPr>
      </p:pic>
      <p:pic>
        <p:nvPicPr>
          <p:cNvPr id="53" name="Slika 52">
            <a:extLst>
              <a:ext uri="{FF2B5EF4-FFF2-40B4-BE49-F238E27FC236}">
                <a16:creationId xmlns:a16="http://schemas.microsoft.com/office/drawing/2014/main" id="{9F516353-EBDA-44B0-9EF7-3B92D89EB37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186401" y="6011640"/>
            <a:ext cx="974590" cy="700304"/>
          </a:xfrm>
          <a:prstGeom prst="rect">
            <a:avLst/>
          </a:prstGeom>
        </p:spPr>
      </p:pic>
      <p:pic>
        <p:nvPicPr>
          <p:cNvPr id="54" name="Slika 53">
            <a:extLst>
              <a:ext uri="{FF2B5EF4-FFF2-40B4-BE49-F238E27FC236}">
                <a16:creationId xmlns:a16="http://schemas.microsoft.com/office/drawing/2014/main" id="{EE1450BD-6C4C-44BB-B256-7E8724D7438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4887046" y="4552187"/>
            <a:ext cx="340039" cy="834265"/>
          </a:xfrm>
          <a:prstGeom prst="rect">
            <a:avLst/>
          </a:prstGeom>
        </p:spPr>
      </p:pic>
      <p:cxnSp>
        <p:nvCxnSpPr>
          <p:cNvPr id="56" name="Raven puščični povezovalnik 55">
            <a:extLst>
              <a:ext uri="{FF2B5EF4-FFF2-40B4-BE49-F238E27FC236}">
                <a16:creationId xmlns:a16="http://schemas.microsoft.com/office/drawing/2014/main" id="{45CB62B9-29B6-426D-B549-1A09CD588C2E}"/>
              </a:ext>
            </a:extLst>
          </p:cNvPr>
          <p:cNvCxnSpPr>
            <a:cxnSpLocks/>
          </p:cNvCxnSpPr>
          <p:nvPr/>
        </p:nvCxnSpPr>
        <p:spPr>
          <a:xfrm flipV="1">
            <a:off x="4308055" y="5010937"/>
            <a:ext cx="546527" cy="1344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4115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5666703F-DBAF-4C97-B8C6-F8035C87C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68" y="146535"/>
            <a:ext cx="8248650" cy="304800"/>
          </a:xfrm>
          <a:prstGeom prst="rect">
            <a:avLst/>
          </a:prstGeom>
        </p:spPr>
      </p:pic>
      <p:sp>
        <p:nvSpPr>
          <p:cNvPr id="3" name="PoljeZBesedilom 2">
            <a:extLst>
              <a:ext uri="{FF2B5EF4-FFF2-40B4-BE49-F238E27FC236}">
                <a16:creationId xmlns:a16="http://schemas.microsoft.com/office/drawing/2014/main" id="{0FD345FF-542C-455A-ADA2-2C113A2B371F}"/>
              </a:ext>
            </a:extLst>
          </p:cNvPr>
          <p:cNvSpPr txBox="1"/>
          <p:nvPr/>
        </p:nvSpPr>
        <p:spPr>
          <a:xfrm>
            <a:off x="9218421" y="103270"/>
            <a:ext cx="2206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dirty="0">
                <a:solidFill>
                  <a:srgbClr val="FF0000"/>
                </a:solidFill>
              </a:rPr>
              <a:t>VPIŠITE SAMO ČRKO POLEG ŠTEVILKE!</a:t>
            </a:r>
          </a:p>
        </p:txBody>
      </p:sp>
      <p:cxnSp>
        <p:nvCxnSpPr>
          <p:cNvPr id="4" name="Raven puščični povezovalnik 3">
            <a:extLst>
              <a:ext uri="{FF2B5EF4-FFF2-40B4-BE49-F238E27FC236}">
                <a16:creationId xmlns:a16="http://schemas.microsoft.com/office/drawing/2014/main" id="{6D125A26-B04B-4145-ACC6-BCA8C498BDE8}"/>
              </a:ext>
            </a:extLst>
          </p:cNvPr>
          <p:cNvCxnSpPr>
            <a:cxnSpLocks/>
          </p:cNvCxnSpPr>
          <p:nvPr/>
        </p:nvCxnSpPr>
        <p:spPr>
          <a:xfrm flipH="1" flipV="1">
            <a:off x="8510431" y="298935"/>
            <a:ext cx="597877" cy="67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" name="Slika 4">
            <a:extLst>
              <a:ext uri="{FF2B5EF4-FFF2-40B4-BE49-F238E27FC236}">
                <a16:creationId xmlns:a16="http://schemas.microsoft.com/office/drawing/2014/main" id="{3EECF8C0-3EFF-43BB-A0BE-5A17D9CB3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93" y="743565"/>
            <a:ext cx="8201025" cy="295275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BBC2B6B7-5D71-4873-8F6B-C9E265B86A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252" y="1375517"/>
            <a:ext cx="8191500" cy="276225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5B163C21-6B04-4F1A-8D4D-55D6E4B1C9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293" y="1957474"/>
            <a:ext cx="8220075" cy="323850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99D906B9-E916-4F1F-8689-B30CCC5320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93" y="3211140"/>
            <a:ext cx="8248650" cy="314325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0B875EAB-4C57-4103-97E8-8C6D1CF936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193" y="4000637"/>
            <a:ext cx="8201025" cy="285750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BA5E5C5E-F1C7-4C6D-B4DF-635DDE6AC3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193" y="4779143"/>
            <a:ext cx="8258175" cy="314325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BD77AF27-FC23-4841-9DBA-DAD02A6CC3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9768" y="5489369"/>
            <a:ext cx="8229600" cy="276225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2E0A636D-0EEE-4D54-A834-3A5C313ECC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9293" y="6254208"/>
            <a:ext cx="8220075" cy="295275"/>
          </a:xfrm>
          <a:prstGeom prst="rect">
            <a:avLst/>
          </a:prstGeom>
        </p:spPr>
      </p:pic>
      <p:sp>
        <p:nvSpPr>
          <p:cNvPr id="13" name="PoljeZBesedilom 12">
            <a:extLst>
              <a:ext uri="{FF2B5EF4-FFF2-40B4-BE49-F238E27FC236}">
                <a16:creationId xmlns:a16="http://schemas.microsoft.com/office/drawing/2014/main" id="{EA9120DA-63F9-4A69-A973-BA27502299CE}"/>
              </a:ext>
            </a:extLst>
          </p:cNvPr>
          <p:cNvSpPr txBox="1"/>
          <p:nvPr/>
        </p:nvSpPr>
        <p:spPr>
          <a:xfrm>
            <a:off x="161193" y="1036959"/>
            <a:ext cx="7564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sablja</a:t>
            </a:r>
          </a:p>
        </p:txBody>
      </p:sp>
      <p:sp>
        <p:nvSpPr>
          <p:cNvPr id="14" name="PoljeZBesedilom 13">
            <a:extLst>
              <a:ext uri="{FF2B5EF4-FFF2-40B4-BE49-F238E27FC236}">
                <a16:creationId xmlns:a16="http://schemas.microsoft.com/office/drawing/2014/main" id="{71AA8813-BB36-475A-A358-B55A8A161767}"/>
              </a:ext>
            </a:extLst>
          </p:cNvPr>
          <p:cNvSpPr txBox="1"/>
          <p:nvPr/>
        </p:nvSpPr>
        <p:spPr>
          <a:xfrm>
            <a:off x="123093" y="1628052"/>
            <a:ext cx="7564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lice</a:t>
            </a:r>
          </a:p>
        </p:txBody>
      </p:sp>
      <p:sp>
        <p:nvSpPr>
          <p:cNvPr id="15" name="PoljeZBesedilom 14">
            <a:extLst>
              <a:ext uri="{FF2B5EF4-FFF2-40B4-BE49-F238E27FC236}">
                <a16:creationId xmlns:a16="http://schemas.microsoft.com/office/drawing/2014/main" id="{B01BBEEC-AEDD-4685-A134-4DB123922D8A}"/>
              </a:ext>
            </a:extLst>
          </p:cNvPr>
          <p:cNvSpPr txBox="1"/>
          <p:nvPr/>
        </p:nvSpPr>
        <p:spPr>
          <a:xfrm>
            <a:off x="151668" y="2240376"/>
            <a:ext cx="7564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belouška</a:t>
            </a:r>
          </a:p>
        </p:txBody>
      </p:sp>
      <p:sp>
        <p:nvSpPr>
          <p:cNvPr id="16" name="PoljeZBesedilom 15">
            <a:extLst>
              <a:ext uri="{FF2B5EF4-FFF2-40B4-BE49-F238E27FC236}">
                <a16:creationId xmlns:a16="http://schemas.microsoft.com/office/drawing/2014/main" id="{21D1DAD6-5F03-41F1-8E45-048C3FE8E4F1}"/>
              </a:ext>
            </a:extLst>
          </p:cNvPr>
          <p:cNvSpPr txBox="1"/>
          <p:nvPr/>
        </p:nvSpPr>
        <p:spPr>
          <a:xfrm>
            <a:off x="123093" y="3595598"/>
            <a:ext cx="7564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cenilec</a:t>
            </a:r>
          </a:p>
        </p:txBody>
      </p:sp>
      <p:sp>
        <p:nvSpPr>
          <p:cNvPr id="17" name="PoljeZBesedilom 16">
            <a:extLst>
              <a:ext uri="{FF2B5EF4-FFF2-40B4-BE49-F238E27FC236}">
                <a16:creationId xmlns:a16="http://schemas.microsoft.com/office/drawing/2014/main" id="{EDBBAFC8-AB89-4F62-B9EE-E8F6563D316C}"/>
              </a:ext>
            </a:extLst>
          </p:cNvPr>
          <p:cNvSpPr txBox="1"/>
          <p:nvPr/>
        </p:nvSpPr>
        <p:spPr>
          <a:xfrm>
            <a:off x="123092" y="4311859"/>
            <a:ext cx="7564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stabilen</a:t>
            </a:r>
          </a:p>
        </p:txBody>
      </p:sp>
      <p:sp>
        <p:nvSpPr>
          <p:cNvPr id="18" name="PoljeZBesedilom 17">
            <a:extLst>
              <a:ext uri="{FF2B5EF4-FFF2-40B4-BE49-F238E27FC236}">
                <a16:creationId xmlns:a16="http://schemas.microsoft.com/office/drawing/2014/main" id="{689DBB05-5721-41B2-835B-6A9ED7A200F1}"/>
              </a:ext>
            </a:extLst>
          </p:cNvPr>
          <p:cNvSpPr txBox="1"/>
          <p:nvPr/>
        </p:nvSpPr>
        <p:spPr>
          <a:xfrm>
            <a:off x="123091" y="5062454"/>
            <a:ext cx="7564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macesen</a:t>
            </a:r>
          </a:p>
        </p:txBody>
      </p:sp>
      <p:sp>
        <p:nvSpPr>
          <p:cNvPr id="19" name="PoljeZBesedilom 18">
            <a:extLst>
              <a:ext uri="{FF2B5EF4-FFF2-40B4-BE49-F238E27FC236}">
                <a16:creationId xmlns:a16="http://schemas.microsoft.com/office/drawing/2014/main" id="{51D6FEA2-1D6A-4063-AB70-B55223A722F2}"/>
              </a:ext>
            </a:extLst>
          </p:cNvPr>
          <p:cNvSpPr txBox="1"/>
          <p:nvPr/>
        </p:nvSpPr>
        <p:spPr>
          <a:xfrm>
            <a:off x="151668" y="5821660"/>
            <a:ext cx="7564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šušmar</a:t>
            </a:r>
          </a:p>
        </p:txBody>
      </p:sp>
      <p:sp>
        <p:nvSpPr>
          <p:cNvPr id="20" name="PoljeZBesedilom 19">
            <a:extLst>
              <a:ext uri="{FF2B5EF4-FFF2-40B4-BE49-F238E27FC236}">
                <a16:creationId xmlns:a16="http://schemas.microsoft.com/office/drawing/2014/main" id="{94339FD2-A58F-4387-8A1E-99C3EC70EBA2}"/>
              </a:ext>
            </a:extLst>
          </p:cNvPr>
          <p:cNvSpPr txBox="1"/>
          <p:nvPr/>
        </p:nvSpPr>
        <p:spPr>
          <a:xfrm>
            <a:off x="151667" y="6482893"/>
            <a:ext cx="7564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gad</a:t>
            </a:r>
          </a:p>
        </p:txBody>
      </p:sp>
      <p:pic>
        <p:nvPicPr>
          <p:cNvPr id="21" name="Slika 20">
            <a:extLst>
              <a:ext uri="{FF2B5EF4-FFF2-40B4-BE49-F238E27FC236}">
                <a16:creationId xmlns:a16="http://schemas.microsoft.com/office/drawing/2014/main" id="{DC8A597C-E271-4210-8208-C6FAB452D65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67376" y="5700022"/>
            <a:ext cx="1516359" cy="1020659"/>
          </a:xfrm>
          <a:prstGeom prst="rect">
            <a:avLst/>
          </a:prstGeom>
        </p:spPr>
      </p:pic>
      <p:pic>
        <p:nvPicPr>
          <p:cNvPr id="22" name="Slika 21">
            <a:extLst>
              <a:ext uri="{FF2B5EF4-FFF2-40B4-BE49-F238E27FC236}">
                <a16:creationId xmlns:a16="http://schemas.microsoft.com/office/drawing/2014/main" id="{1E689C85-212B-4ED4-BA30-919DCEBB230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62927" y="1532506"/>
            <a:ext cx="1294096" cy="1020659"/>
          </a:xfrm>
          <a:prstGeom prst="rect">
            <a:avLst/>
          </a:prstGeom>
        </p:spPr>
      </p:pic>
      <p:pic>
        <p:nvPicPr>
          <p:cNvPr id="23" name="Slika 22">
            <a:extLst>
              <a:ext uri="{FF2B5EF4-FFF2-40B4-BE49-F238E27FC236}">
                <a16:creationId xmlns:a16="http://schemas.microsoft.com/office/drawing/2014/main" id="{FCDA8CEA-9122-4E7B-A40E-4EDF02A682B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66571" y="4244333"/>
            <a:ext cx="1605695" cy="1206941"/>
          </a:xfrm>
          <a:prstGeom prst="rect">
            <a:avLst/>
          </a:prstGeom>
        </p:spPr>
      </p:pic>
      <p:cxnSp>
        <p:nvCxnSpPr>
          <p:cNvPr id="24" name="Raven puščični povezovalnik 23">
            <a:extLst>
              <a:ext uri="{FF2B5EF4-FFF2-40B4-BE49-F238E27FC236}">
                <a16:creationId xmlns:a16="http://schemas.microsoft.com/office/drawing/2014/main" id="{E924ED21-9A9A-452D-8EBF-2ACD41704A39}"/>
              </a:ext>
            </a:extLst>
          </p:cNvPr>
          <p:cNvCxnSpPr>
            <a:cxnSpLocks/>
          </p:cNvCxnSpPr>
          <p:nvPr/>
        </p:nvCxnSpPr>
        <p:spPr>
          <a:xfrm flipV="1">
            <a:off x="8456602" y="2105560"/>
            <a:ext cx="533922" cy="67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Raven puščični povezovalnik 25">
            <a:extLst>
              <a:ext uri="{FF2B5EF4-FFF2-40B4-BE49-F238E27FC236}">
                <a16:creationId xmlns:a16="http://schemas.microsoft.com/office/drawing/2014/main" id="{89D4F585-D4CE-4931-A4FF-EAF2B594941E}"/>
              </a:ext>
            </a:extLst>
          </p:cNvPr>
          <p:cNvCxnSpPr>
            <a:cxnSpLocks/>
          </p:cNvCxnSpPr>
          <p:nvPr/>
        </p:nvCxnSpPr>
        <p:spPr>
          <a:xfrm flipV="1">
            <a:off x="8466471" y="4937577"/>
            <a:ext cx="533922" cy="67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Raven puščični povezovalnik 26">
            <a:extLst>
              <a:ext uri="{FF2B5EF4-FFF2-40B4-BE49-F238E27FC236}">
                <a16:creationId xmlns:a16="http://schemas.microsoft.com/office/drawing/2014/main" id="{EAFA82F7-FDC8-40B0-920F-478EF8E7A6A6}"/>
              </a:ext>
            </a:extLst>
          </p:cNvPr>
          <p:cNvCxnSpPr>
            <a:cxnSpLocks/>
          </p:cNvCxnSpPr>
          <p:nvPr/>
        </p:nvCxnSpPr>
        <p:spPr>
          <a:xfrm flipV="1">
            <a:off x="8474738" y="6368618"/>
            <a:ext cx="533922" cy="67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8" name="Slika 27">
            <a:extLst>
              <a:ext uri="{FF2B5EF4-FFF2-40B4-BE49-F238E27FC236}">
                <a16:creationId xmlns:a16="http://schemas.microsoft.com/office/drawing/2014/main" id="{7C73134E-B7BA-4BB9-AE8B-B546B7F345F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04121" y="735233"/>
            <a:ext cx="1138602" cy="777232"/>
          </a:xfrm>
          <a:prstGeom prst="rect">
            <a:avLst/>
          </a:prstGeom>
        </p:spPr>
      </p:pic>
      <p:cxnSp>
        <p:nvCxnSpPr>
          <p:cNvPr id="29" name="Raven puščični povezovalnik 28">
            <a:extLst>
              <a:ext uri="{FF2B5EF4-FFF2-40B4-BE49-F238E27FC236}">
                <a16:creationId xmlns:a16="http://schemas.microsoft.com/office/drawing/2014/main" id="{ADDEA550-437E-44B9-9AFC-08C97DC6CE95}"/>
              </a:ext>
            </a:extLst>
          </p:cNvPr>
          <p:cNvCxnSpPr>
            <a:cxnSpLocks/>
          </p:cNvCxnSpPr>
          <p:nvPr/>
        </p:nvCxnSpPr>
        <p:spPr>
          <a:xfrm flipV="1">
            <a:off x="8417374" y="890526"/>
            <a:ext cx="533922" cy="67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5" name="Slika 24">
            <a:extLst>
              <a:ext uri="{FF2B5EF4-FFF2-40B4-BE49-F238E27FC236}">
                <a16:creationId xmlns:a16="http://schemas.microsoft.com/office/drawing/2014/main" id="{3C8C4334-885C-4B6F-9C02-F440E0D438E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9252" y="2594405"/>
            <a:ext cx="8210550" cy="266700"/>
          </a:xfrm>
          <a:prstGeom prst="rect">
            <a:avLst/>
          </a:prstGeom>
        </p:spPr>
      </p:pic>
      <p:sp>
        <p:nvSpPr>
          <p:cNvPr id="30" name="PoljeZBesedilom 29">
            <a:extLst>
              <a:ext uri="{FF2B5EF4-FFF2-40B4-BE49-F238E27FC236}">
                <a16:creationId xmlns:a16="http://schemas.microsoft.com/office/drawing/2014/main" id="{2443D7D0-3BAC-4F85-BEF5-7F87FBF5E48A}"/>
              </a:ext>
            </a:extLst>
          </p:cNvPr>
          <p:cNvSpPr txBox="1"/>
          <p:nvPr/>
        </p:nvSpPr>
        <p:spPr>
          <a:xfrm>
            <a:off x="123090" y="2828394"/>
            <a:ext cx="7564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krap</a:t>
            </a:r>
          </a:p>
        </p:txBody>
      </p:sp>
      <p:cxnSp>
        <p:nvCxnSpPr>
          <p:cNvPr id="31" name="Raven puščični povezovalnik 30">
            <a:extLst>
              <a:ext uri="{FF2B5EF4-FFF2-40B4-BE49-F238E27FC236}">
                <a16:creationId xmlns:a16="http://schemas.microsoft.com/office/drawing/2014/main" id="{C790B291-6E44-4890-A5D6-DAF1410D9D75}"/>
              </a:ext>
            </a:extLst>
          </p:cNvPr>
          <p:cNvCxnSpPr>
            <a:cxnSpLocks/>
          </p:cNvCxnSpPr>
          <p:nvPr/>
        </p:nvCxnSpPr>
        <p:spPr>
          <a:xfrm flipV="1">
            <a:off x="8456602" y="2727755"/>
            <a:ext cx="533922" cy="67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2" name="Slika 31">
            <a:extLst>
              <a:ext uri="{FF2B5EF4-FFF2-40B4-BE49-F238E27FC236}">
                <a16:creationId xmlns:a16="http://schemas.microsoft.com/office/drawing/2014/main" id="{E9BD0B54-1255-4B3A-A64C-FAB15F28396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31931" y="2564303"/>
            <a:ext cx="1804722" cy="77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68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241F2E2D-6501-4346-8E6A-7CEBEA61C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33" y="243986"/>
            <a:ext cx="8210550" cy="285750"/>
          </a:xfrm>
          <a:prstGeom prst="rect">
            <a:avLst/>
          </a:prstGeom>
        </p:spPr>
      </p:pic>
      <p:sp>
        <p:nvSpPr>
          <p:cNvPr id="3" name="PoljeZBesedilom 2">
            <a:extLst>
              <a:ext uri="{FF2B5EF4-FFF2-40B4-BE49-F238E27FC236}">
                <a16:creationId xmlns:a16="http://schemas.microsoft.com/office/drawing/2014/main" id="{EE38BD41-3410-43F0-8FAD-131FC39B80E9}"/>
              </a:ext>
            </a:extLst>
          </p:cNvPr>
          <p:cNvSpPr txBox="1"/>
          <p:nvPr/>
        </p:nvSpPr>
        <p:spPr>
          <a:xfrm>
            <a:off x="153133" y="529736"/>
            <a:ext cx="3979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mecen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FDA4139E-FF90-4382-9267-97C74FA82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58" y="899068"/>
            <a:ext cx="8239125" cy="285750"/>
          </a:xfrm>
          <a:prstGeom prst="rect">
            <a:avLst/>
          </a:prstGeom>
        </p:spPr>
      </p:pic>
      <p:sp>
        <p:nvSpPr>
          <p:cNvPr id="5" name="PoljeZBesedilom 4">
            <a:extLst>
              <a:ext uri="{FF2B5EF4-FFF2-40B4-BE49-F238E27FC236}">
                <a16:creationId xmlns:a16="http://schemas.microsoft.com/office/drawing/2014/main" id="{D5577F3F-1B43-40CE-B68B-535BEB89594F}"/>
              </a:ext>
            </a:extLst>
          </p:cNvPr>
          <p:cNvSpPr txBox="1"/>
          <p:nvPr/>
        </p:nvSpPr>
        <p:spPr>
          <a:xfrm>
            <a:off x="124558" y="1184818"/>
            <a:ext cx="3979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ideja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43568221-5075-439A-AE48-4B45D174A3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558" y="1582725"/>
            <a:ext cx="8162925" cy="257175"/>
          </a:xfrm>
          <a:prstGeom prst="rect">
            <a:avLst/>
          </a:prstGeom>
        </p:spPr>
      </p:pic>
      <p:sp>
        <p:nvSpPr>
          <p:cNvPr id="7" name="PoljeZBesedilom 6">
            <a:extLst>
              <a:ext uri="{FF2B5EF4-FFF2-40B4-BE49-F238E27FC236}">
                <a16:creationId xmlns:a16="http://schemas.microsoft.com/office/drawing/2014/main" id="{1ECDE1D7-3DCC-42A5-AAB6-E1123E108222}"/>
              </a:ext>
            </a:extLst>
          </p:cNvPr>
          <p:cNvSpPr txBox="1"/>
          <p:nvPr/>
        </p:nvSpPr>
        <p:spPr>
          <a:xfrm>
            <a:off x="0" y="1868475"/>
            <a:ext cx="3979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imenovalec</a:t>
            </a:r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FBC000A5-BFC8-4669-A343-4CA00A6C03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72" y="2266382"/>
            <a:ext cx="8201025" cy="285750"/>
          </a:xfrm>
          <a:prstGeom prst="rect">
            <a:avLst/>
          </a:prstGeom>
        </p:spPr>
      </p:pic>
      <p:sp>
        <p:nvSpPr>
          <p:cNvPr id="9" name="PoljeZBesedilom 8">
            <a:extLst>
              <a:ext uri="{FF2B5EF4-FFF2-40B4-BE49-F238E27FC236}">
                <a16:creationId xmlns:a16="http://schemas.microsoft.com/office/drawing/2014/main" id="{282963DE-DFC6-4EC0-AE7D-3587FF932AF8}"/>
              </a:ext>
            </a:extLst>
          </p:cNvPr>
          <p:cNvSpPr txBox="1"/>
          <p:nvPr/>
        </p:nvSpPr>
        <p:spPr>
          <a:xfrm>
            <a:off x="31872" y="2523557"/>
            <a:ext cx="3979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salama</a:t>
            </a:r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CDD7B585-EB85-4A7C-B171-4B1BDA4245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08" y="2956633"/>
            <a:ext cx="8220075" cy="295275"/>
          </a:xfrm>
          <a:prstGeom prst="rect">
            <a:avLst/>
          </a:prstGeom>
        </p:spPr>
      </p:pic>
      <p:sp>
        <p:nvSpPr>
          <p:cNvPr id="11" name="PoljeZBesedilom 10">
            <a:extLst>
              <a:ext uri="{FF2B5EF4-FFF2-40B4-BE49-F238E27FC236}">
                <a16:creationId xmlns:a16="http://schemas.microsoft.com/office/drawing/2014/main" id="{E3DD9774-8322-4E10-A571-542F03FF6D3D}"/>
              </a:ext>
            </a:extLst>
          </p:cNvPr>
          <p:cNvSpPr txBox="1"/>
          <p:nvPr/>
        </p:nvSpPr>
        <p:spPr>
          <a:xfrm>
            <a:off x="52752" y="4054830"/>
            <a:ext cx="3979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ekcem</a:t>
            </a:r>
          </a:p>
        </p:txBody>
      </p:sp>
      <p:sp>
        <p:nvSpPr>
          <p:cNvPr id="13" name="PoljeZBesedilom 12">
            <a:extLst>
              <a:ext uri="{FF2B5EF4-FFF2-40B4-BE49-F238E27FC236}">
                <a16:creationId xmlns:a16="http://schemas.microsoft.com/office/drawing/2014/main" id="{6F116905-3685-4C44-8372-20B7FC8A8DF6}"/>
              </a:ext>
            </a:extLst>
          </p:cNvPr>
          <p:cNvSpPr txBox="1"/>
          <p:nvPr/>
        </p:nvSpPr>
        <p:spPr>
          <a:xfrm>
            <a:off x="31872" y="3325828"/>
            <a:ext cx="3979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err="1"/>
              <a:t>ambiciozneš</a:t>
            </a:r>
            <a:endParaRPr lang="sl-SI" dirty="0"/>
          </a:p>
        </p:txBody>
      </p:sp>
      <p:pic>
        <p:nvPicPr>
          <p:cNvPr id="14" name="Slika 13">
            <a:extLst>
              <a:ext uri="{FF2B5EF4-FFF2-40B4-BE49-F238E27FC236}">
                <a16:creationId xmlns:a16="http://schemas.microsoft.com/office/drawing/2014/main" id="{F0ECCB9B-FFCA-4ABE-98E7-32B37D3524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983" y="4498082"/>
            <a:ext cx="8191500" cy="285750"/>
          </a:xfrm>
          <a:prstGeom prst="rect">
            <a:avLst/>
          </a:prstGeom>
        </p:spPr>
      </p:pic>
      <p:sp>
        <p:nvSpPr>
          <p:cNvPr id="15" name="PoljeZBesedilom 14">
            <a:extLst>
              <a:ext uri="{FF2B5EF4-FFF2-40B4-BE49-F238E27FC236}">
                <a16:creationId xmlns:a16="http://schemas.microsoft.com/office/drawing/2014/main" id="{68660ED6-329F-4C01-B783-DBF00F9C4E9F}"/>
              </a:ext>
            </a:extLst>
          </p:cNvPr>
          <p:cNvSpPr txBox="1"/>
          <p:nvPr/>
        </p:nvSpPr>
        <p:spPr>
          <a:xfrm>
            <a:off x="95983" y="4811026"/>
            <a:ext cx="3979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fikcija</a:t>
            </a:r>
          </a:p>
        </p:txBody>
      </p:sp>
      <p:pic>
        <p:nvPicPr>
          <p:cNvPr id="16" name="Slika 15">
            <a:extLst>
              <a:ext uri="{FF2B5EF4-FFF2-40B4-BE49-F238E27FC236}">
                <a16:creationId xmlns:a16="http://schemas.microsoft.com/office/drawing/2014/main" id="{A4680B3C-737D-404F-97DC-E1C3FFD5A7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08" y="5201910"/>
            <a:ext cx="5676900" cy="238125"/>
          </a:xfrm>
          <a:prstGeom prst="rect">
            <a:avLst/>
          </a:prstGeom>
        </p:spPr>
      </p:pic>
      <p:sp>
        <p:nvSpPr>
          <p:cNvPr id="18" name="PoljeZBesedilom 17">
            <a:extLst>
              <a:ext uri="{FF2B5EF4-FFF2-40B4-BE49-F238E27FC236}">
                <a16:creationId xmlns:a16="http://schemas.microsoft.com/office/drawing/2014/main" id="{3FFA6DD8-C42B-43D0-BFD6-31E1174C72BC}"/>
              </a:ext>
            </a:extLst>
          </p:cNvPr>
          <p:cNvSpPr txBox="1"/>
          <p:nvPr/>
        </p:nvSpPr>
        <p:spPr>
          <a:xfrm>
            <a:off x="124558" y="6249524"/>
            <a:ext cx="3979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mufti</a:t>
            </a:r>
          </a:p>
        </p:txBody>
      </p:sp>
      <p:pic>
        <p:nvPicPr>
          <p:cNvPr id="19" name="Slika 18">
            <a:extLst>
              <a:ext uri="{FF2B5EF4-FFF2-40B4-BE49-F238E27FC236}">
                <a16:creationId xmlns:a16="http://schemas.microsoft.com/office/drawing/2014/main" id="{F5745EF2-6818-4CED-8664-33C3F8686D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379" y="5958106"/>
            <a:ext cx="7543800" cy="276225"/>
          </a:xfrm>
          <a:prstGeom prst="rect">
            <a:avLst/>
          </a:prstGeom>
        </p:spPr>
      </p:pic>
      <p:sp>
        <p:nvSpPr>
          <p:cNvPr id="21" name="PoljeZBesedilom 20">
            <a:extLst>
              <a:ext uri="{FF2B5EF4-FFF2-40B4-BE49-F238E27FC236}">
                <a16:creationId xmlns:a16="http://schemas.microsoft.com/office/drawing/2014/main" id="{0B1E7812-0CF7-40C4-AE67-850DE881885B}"/>
              </a:ext>
            </a:extLst>
          </p:cNvPr>
          <p:cNvSpPr txBox="1"/>
          <p:nvPr/>
        </p:nvSpPr>
        <p:spPr>
          <a:xfrm>
            <a:off x="31872" y="5535999"/>
            <a:ext cx="3979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rebra</a:t>
            </a:r>
          </a:p>
        </p:txBody>
      </p:sp>
      <p:pic>
        <p:nvPicPr>
          <p:cNvPr id="22" name="Slika 21">
            <a:extLst>
              <a:ext uri="{FF2B5EF4-FFF2-40B4-BE49-F238E27FC236}">
                <a16:creationId xmlns:a16="http://schemas.microsoft.com/office/drawing/2014/main" id="{3214F73F-ADDF-4320-B289-A3815E1433E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63683" y="5670967"/>
            <a:ext cx="1198556" cy="952424"/>
          </a:xfrm>
          <a:prstGeom prst="rect">
            <a:avLst/>
          </a:prstGeom>
        </p:spPr>
      </p:pic>
      <p:cxnSp>
        <p:nvCxnSpPr>
          <p:cNvPr id="23" name="Raven puščični povezovalnik 22">
            <a:extLst>
              <a:ext uri="{FF2B5EF4-FFF2-40B4-BE49-F238E27FC236}">
                <a16:creationId xmlns:a16="http://schemas.microsoft.com/office/drawing/2014/main" id="{51855F0D-7301-4A67-8EE7-10A7592D8C9D}"/>
              </a:ext>
            </a:extLst>
          </p:cNvPr>
          <p:cNvCxnSpPr>
            <a:cxnSpLocks/>
          </p:cNvCxnSpPr>
          <p:nvPr/>
        </p:nvCxnSpPr>
        <p:spPr>
          <a:xfrm flipV="1">
            <a:off x="7733047" y="6131386"/>
            <a:ext cx="466514" cy="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5" name="Slika 24">
            <a:extLst>
              <a:ext uri="{FF2B5EF4-FFF2-40B4-BE49-F238E27FC236}">
                <a16:creationId xmlns:a16="http://schemas.microsoft.com/office/drawing/2014/main" id="{1D65A8D7-B034-4AD2-B10F-F11E6578DEF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0110" y="4890965"/>
            <a:ext cx="842962" cy="888095"/>
          </a:xfrm>
          <a:prstGeom prst="rect">
            <a:avLst/>
          </a:prstGeom>
        </p:spPr>
      </p:pic>
      <p:cxnSp>
        <p:nvCxnSpPr>
          <p:cNvPr id="26" name="Raven puščični povezovalnik 25">
            <a:extLst>
              <a:ext uri="{FF2B5EF4-FFF2-40B4-BE49-F238E27FC236}">
                <a16:creationId xmlns:a16="http://schemas.microsoft.com/office/drawing/2014/main" id="{51A5CBDA-2DB4-4E8F-B57A-9F25DE8FEF13}"/>
              </a:ext>
            </a:extLst>
          </p:cNvPr>
          <p:cNvCxnSpPr>
            <a:cxnSpLocks/>
          </p:cNvCxnSpPr>
          <p:nvPr/>
        </p:nvCxnSpPr>
        <p:spPr>
          <a:xfrm flipV="1">
            <a:off x="5862744" y="5316184"/>
            <a:ext cx="466514" cy="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Raven puščični povezovalnik 27">
            <a:extLst>
              <a:ext uri="{FF2B5EF4-FFF2-40B4-BE49-F238E27FC236}">
                <a16:creationId xmlns:a16="http://schemas.microsoft.com/office/drawing/2014/main" id="{9123001A-4236-4574-ACFB-0B90B9A91C39}"/>
              </a:ext>
            </a:extLst>
          </p:cNvPr>
          <p:cNvCxnSpPr>
            <a:cxnSpLocks/>
          </p:cNvCxnSpPr>
          <p:nvPr/>
        </p:nvCxnSpPr>
        <p:spPr>
          <a:xfrm flipV="1">
            <a:off x="8381037" y="1731241"/>
            <a:ext cx="466514" cy="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9" name="Slika 28">
            <a:extLst>
              <a:ext uri="{FF2B5EF4-FFF2-40B4-BE49-F238E27FC236}">
                <a16:creationId xmlns:a16="http://schemas.microsoft.com/office/drawing/2014/main" id="{4B9FE452-749F-4A54-9DD9-0618EA73EBF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23752" y="2053141"/>
            <a:ext cx="773924" cy="655082"/>
          </a:xfrm>
          <a:prstGeom prst="rect">
            <a:avLst/>
          </a:prstGeom>
        </p:spPr>
      </p:pic>
      <p:cxnSp>
        <p:nvCxnSpPr>
          <p:cNvPr id="30" name="Raven puščični povezovalnik 29">
            <a:extLst>
              <a:ext uri="{FF2B5EF4-FFF2-40B4-BE49-F238E27FC236}">
                <a16:creationId xmlns:a16="http://schemas.microsoft.com/office/drawing/2014/main" id="{D260B133-ECA5-4F16-B15B-0061277C801B}"/>
              </a:ext>
            </a:extLst>
          </p:cNvPr>
          <p:cNvCxnSpPr>
            <a:cxnSpLocks/>
          </p:cNvCxnSpPr>
          <p:nvPr/>
        </p:nvCxnSpPr>
        <p:spPr>
          <a:xfrm flipV="1">
            <a:off x="8363683" y="2385462"/>
            <a:ext cx="466514" cy="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1" name="Slika 30">
            <a:extLst>
              <a:ext uri="{FF2B5EF4-FFF2-40B4-BE49-F238E27FC236}">
                <a16:creationId xmlns:a16="http://schemas.microsoft.com/office/drawing/2014/main" id="{BD8C7FB9-919F-4AC9-8133-25128CE7DB3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41105" y="1425562"/>
            <a:ext cx="1047750" cy="571500"/>
          </a:xfrm>
          <a:prstGeom prst="rect">
            <a:avLst/>
          </a:prstGeom>
        </p:spPr>
      </p:pic>
      <p:pic>
        <p:nvPicPr>
          <p:cNvPr id="32" name="Slika 31">
            <a:extLst>
              <a:ext uri="{FF2B5EF4-FFF2-40B4-BE49-F238E27FC236}">
                <a16:creationId xmlns:a16="http://schemas.microsoft.com/office/drawing/2014/main" id="{722080E2-CAD9-4E0F-ABCC-905AC3EE0E9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7584" y="3739245"/>
            <a:ext cx="8229600" cy="276225"/>
          </a:xfrm>
          <a:prstGeom prst="rect">
            <a:avLst/>
          </a:prstGeom>
        </p:spPr>
      </p:pic>
      <p:pic>
        <p:nvPicPr>
          <p:cNvPr id="33" name="Slika 32">
            <a:extLst>
              <a:ext uri="{FF2B5EF4-FFF2-40B4-BE49-F238E27FC236}">
                <a16:creationId xmlns:a16="http://schemas.microsoft.com/office/drawing/2014/main" id="{ED1BA602-AAD0-4F4F-9865-E3C9E57F6B4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797079" y="3524851"/>
            <a:ext cx="1191776" cy="878047"/>
          </a:xfrm>
          <a:prstGeom prst="rect">
            <a:avLst/>
          </a:prstGeom>
        </p:spPr>
      </p:pic>
      <p:cxnSp>
        <p:nvCxnSpPr>
          <p:cNvPr id="34" name="Raven puščični povezovalnik 33">
            <a:extLst>
              <a:ext uri="{FF2B5EF4-FFF2-40B4-BE49-F238E27FC236}">
                <a16:creationId xmlns:a16="http://schemas.microsoft.com/office/drawing/2014/main" id="{20E0B85E-5905-4D64-86DA-F63D4B59F4E7}"/>
              </a:ext>
            </a:extLst>
          </p:cNvPr>
          <p:cNvCxnSpPr>
            <a:cxnSpLocks/>
          </p:cNvCxnSpPr>
          <p:nvPr/>
        </p:nvCxnSpPr>
        <p:spPr>
          <a:xfrm flipV="1">
            <a:off x="8324881" y="3877357"/>
            <a:ext cx="466514" cy="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6561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  <p:bldP spid="11" grpId="0"/>
      <p:bldP spid="13" grpId="0"/>
      <p:bldP spid="15" grpId="0"/>
      <p:bldP spid="18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DF2BAD69-4B51-4761-86D9-E14591E67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23" y="204787"/>
            <a:ext cx="8229600" cy="276225"/>
          </a:xfrm>
          <a:prstGeom prst="rect">
            <a:avLst/>
          </a:prstGeom>
        </p:spPr>
      </p:pic>
      <p:sp>
        <p:nvSpPr>
          <p:cNvPr id="3" name="PoljeZBesedilom 2">
            <a:extLst>
              <a:ext uri="{FF2B5EF4-FFF2-40B4-BE49-F238E27FC236}">
                <a16:creationId xmlns:a16="http://schemas.microsoft.com/office/drawing/2014/main" id="{56D6B509-E3A6-4221-98FB-FECCB37C8B13}"/>
              </a:ext>
            </a:extLst>
          </p:cNvPr>
          <p:cNvSpPr txBox="1"/>
          <p:nvPr/>
        </p:nvSpPr>
        <p:spPr>
          <a:xfrm>
            <a:off x="126023" y="524973"/>
            <a:ext cx="3560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mladoletnik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338BF3F9-5A4C-4968-A4F8-9928629BE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98" y="894305"/>
            <a:ext cx="8201025" cy="285750"/>
          </a:xfrm>
          <a:prstGeom prst="rect">
            <a:avLst/>
          </a:prstGeom>
        </p:spPr>
      </p:pic>
      <p:sp>
        <p:nvSpPr>
          <p:cNvPr id="6" name="PoljeZBesedilom 5">
            <a:extLst>
              <a:ext uri="{FF2B5EF4-FFF2-40B4-BE49-F238E27FC236}">
                <a16:creationId xmlns:a16="http://schemas.microsoft.com/office/drawing/2014/main" id="{F36D5EDF-857A-40A5-AAED-C037409F2201}"/>
              </a:ext>
            </a:extLst>
          </p:cNvPr>
          <p:cNvSpPr txBox="1"/>
          <p:nvPr/>
        </p:nvSpPr>
        <p:spPr>
          <a:xfrm>
            <a:off x="139944" y="1187748"/>
            <a:ext cx="3560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svak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B75EFF57-653A-496B-9356-6AAB25C281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10" y="1593348"/>
            <a:ext cx="8229600" cy="257175"/>
          </a:xfrm>
          <a:prstGeom prst="rect">
            <a:avLst/>
          </a:prstGeom>
        </p:spPr>
      </p:pic>
      <p:sp>
        <p:nvSpPr>
          <p:cNvPr id="8" name="PoljeZBesedilom 7">
            <a:extLst>
              <a:ext uri="{FF2B5EF4-FFF2-40B4-BE49-F238E27FC236}">
                <a16:creationId xmlns:a16="http://schemas.microsoft.com/office/drawing/2014/main" id="{3142393D-181C-49BC-AD07-C2163A02954E}"/>
              </a:ext>
            </a:extLst>
          </p:cNvPr>
          <p:cNvSpPr txBox="1"/>
          <p:nvPr/>
        </p:nvSpPr>
        <p:spPr>
          <a:xfrm>
            <a:off x="211019" y="2638507"/>
            <a:ext cx="3560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err="1"/>
              <a:t>word</a:t>
            </a:r>
            <a:endParaRPr lang="sl-SI" dirty="0"/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DD8F8650-F1CD-4C8B-9EAE-3B52D30F77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395" y="2292391"/>
            <a:ext cx="8239125" cy="333375"/>
          </a:xfrm>
          <a:prstGeom prst="rect">
            <a:avLst/>
          </a:prstGeom>
        </p:spPr>
      </p:pic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4078F80C-305D-4190-A80B-BA688242E7D5}"/>
              </a:ext>
            </a:extLst>
          </p:cNvPr>
          <p:cNvSpPr txBox="1"/>
          <p:nvPr/>
        </p:nvSpPr>
        <p:spPr>
          <a:xfrm>
            <a:off x="139944" y="1910318"/>
            <a:ext cx="3560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mrak</a:t>
            </a:r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0D2358A6-F107-4D6C-AA6C-49A705ACB2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2768" y="524973"/>
            <a:ext cx="743715" cy="920790"/>
          </a:xfrm>
          <a:prstGeom prst="rect">
            <a:avLst/>
          </a:prstGeom>
        </p:spPr>
      </p:pic>
      <p:cxnSp>
        <p:nvCxnSpPr>
          <p:cNvPr id="12" name="Raven puščični povezovalnik 11">
            <a:extLst>
              <a:ext uri="{FF2B5EF4-FFF2-40B4-BE49-F238E27FC236}">
                <a16:creationId xmlns:a16="http://schemas.microsoft.com/office/drawing/2014/main" id="{E70C71B5-00AB-489A-B074-62141245D43C}"/>
              </a:ext>
            </a:extLst>
          </p:cNvPr>
          <p:cNvCxnSpPr>
            <a:cxnSpLocks/>
          </p:cNvCxnSpPr>
          <p:nvPr/>
        </p:nvCxnSpPr>
        <p:spPr>
          <a:xfrm flipV="1">
            <a:off x="8369910" y="1046644"/>
            <a:ext cx="615983" cy="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142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558EF05A-60FA-47DC-B7D4-B81207CF8E71}"/>
              </a:ext>
            </a:extLst>
          </p:cNvPr>
          <p:cNvSpPr txBox="1"/>
          <p:nvPr/>
        </p:nvSpPr>
        <p:spPr>
          <a:xfrm>
            <a:off x="265813" y="754912"/>
            <a:ext cx="114087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>
                <a:highlight>
                  <a:srgbClr val="FFFF00"/>
                </a:highlight>
              </a:rPr>
              <a:t>7. Mercatorjevi pripravljeni obroki, ki nastajajo v Mercatorjevem invalidskem podjetju</a:t>
            </a:r>
          </a:p>
        </p:txBody>
      </p:sp>
      <p:sp>
        <p:nvSpPr>
          <p:cNvPr id="3" name="PoljeZBesedilom 2">
            <a:extLst>
              <a:ext uri="{FF2B5EF4-FFF2-40B4-BE49-F238E27FC236}">
                <a16:creationId xmlns:a16="http://schemas.microsoft.com/office/drawing/2014/main" id="{05373197-E0BA-4AD4-9814-5514AA7D4707}"/>
              </a:ext>
            </a:extLst>
          </p:cNvPr>
          <p:cNvSpPr txBox="1"/>
          <p:nvPr/>
        </p:nvSpPr>
        <p:spPr>
          <a:xfrm>
            <a:off x="382772" y="159488"/>
            <a:ext cx="11227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VODORAVNO</a:t>
            </a:r>
          </a:p>
        </p:txBody>
      </p:sp>
      <p:sp>
        <p:nvSpPr>
          <p:cNvPr id="4" name="PoljeZBesedilom 3">
            <a:extLst>
              <a:ext uri="{FF2B5EF4-FFF2-40B4-BE49-F238E27FC236}">
                <a16:creationId xmlns:a16="http://schemas.microsoft.com/office/drawing/2014/main" id="{C28B6CF2-E2CB-4E87-980F-13774395739F}"/>
              </a:ext>
            </a:extLst>
          </p:cNvPr>
          <p:cNvSpPr txBox="1"/>
          <p:nvPr/>
        </p:nvSpPr>
        <p:spPr>
          <a:xfrm>
            <a:off x="292390" y="2531692"/>
            <a:ext cx="11408735" cy="36933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Gorenjska prekajena zaseka</a:t>
            </a:r>
          </a:p>
        </p:txBody>
      </p:sp>
      <p:sp>
        <p:nvSpPr>
          <p:cNvPr id="7" name="PoljeZBesedilom 6">
            <a:extLst>
              <a:ext uri="{FF2B5EF4-FFF2-40B4-BE49-F238E27FC236}">
                <a16:creationId xmlns:a16="http://schemas.microsoft.com/office/drawing/2014/main" id="{14297037-7854-4258-A66F-2DF318D7A299}"/>
              </a:ext>
            </a:extLst>
          </p:cNvPr>
          <p:cNvSpPr txBox="1"/>
          <p:nvPr/>
        </p:nvSpPr>
        <p:spPr>
          <a:xfrm>
            <a:off x="292390" y="1893068"/>
            <a:ext cx="114087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>
                <a:highlight>
                  <a:srgbClr val="FFFF00"/>
                </a:highlight>
              </a:rPr>
              <a:t>9. Domača mesnina, ki v imenu nosi gorenjsko ime</a:t>
            </a:r>
          </a:p>
        </p:txBody>
      </p:sp>
      <p:sp>
        <p:nvSpPr>
          <p:cNvPr id="11" name="PoljeZBesedilom 10">
            <a:extLst>
              <a:ext uri="{FF2B5EF4-FFF2-40B4-BE49-F238E27FC236}">
                <a16:creationId xmlns:a16="http://schemas.microsoft.com/office/drawing/2014/main" id="{2D453DC0-8CEA-4EF4-B519-85B314749BBE}"/>
              </a:ext>
            </a:extLst>
          </p:cNvPr>
          <p:cNvSpPr txBox="1"/>
          <p:nvPr/>
        </p:nvSpPr>
        <p:spPr>
          <a:xfrm>
            <a:off x="265812" y="1318817"/>
            <a:ext cx="11408735" cy="36933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sl-SI"/>
              <a:t>Minute</a:t>
            </a:r>
            <a:endParaRPr lang="sl-SI" dirty="0">
              <a:highlight>
                <a:srgbClr val="FFFF00"/>
              </a:highlight>
            </a:endParaRPr>
          </a:p>
        </p:txBody>
      </p:sp>
      <p:sp>
        <p:nvSpPr>
          <p:cNvPr id="16" name="PoljeZBesedilom 15">
            <a:extLst>
              <a:ext uri="{FF2B5EF4-FFF2-40B4-BE49-F238E27FC236}">
                <a16:creationId xmlns:a16="http://schemas.microsoft.com/office/drawing/2014/main" id="{9BEC0B25-7A58-418F-BB2D-48847213B1FA}"/>
              </a:ext>
            </a:extLst>
          </p:cNvPr>
          <p:cNvSpPr txBox="1"/>
          <p:nvPr/>
        </p:nvSpPr>
        <p:spPr>
          <a:xfrm>
            <a:off x="391632" y="3808940"/>
            <a:ext cx="11408735" cy="36933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Izbrana kakovost</a:t>
            </a:r>
            <a:endParaRPr lang="sl-SI" dirty="0">
              <a:highlight>
                <a:srgbClr val="FFFF00"/>
              </a:highlight>
            </a:endParaRPr>
          </a:p>
        </p:txBody>
      </p:sp>
      <p:sp>
        <p:nvSpPr>
          <p:cNvPr id="17" name="PoljeZBesedilom 16">
            <a:extLst>
              <a:ext uri="{FF2B5EF4-FFF2-40B4-BE49-F238E27FC236}">
                <a16:creationId xmlns:a16="http://schemas.microsoft.com/office/drawing/2014/main" id="{982A7E33-17F6-48BE-B7AA-E9B866773225}"/>
              </a:ext>
            </a:extLst>
          </p:cNvPr>
          <p:cNvSpPr txBox="1"/>
          <p:nvPr/>
        </p:nvSpPr>
        <p:spPr>
          <a:xfrm>
            <a:off x="391633" y="3170316"/>
            <a:ext cx="114087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>
                <a:highlight>
                  <a:srgbClr val="FFFF00"/>
                </a:highlight>
              </a:rPr>
              <a:t>11. Naziv certifikata, ki pomeni kakovostno slovensko meso</a:t>
            </a:r>
          </a:p>
        </p:txBody>
      </p:sp>
      <p:sp>
        <p:nvSpPr>
          <p:cNvPr id="22" name="PoljeZBesedilom 21">
            <a:extLst>
              <a:ext uri="{FF2B5EF4-FFF2-40B4-BE49-F238E27FC236}">
                <a16:creationId xmlns:a16="http://schemas.microsoft.com/office/drawing/2014/main" id="{08B7B837-DE60-4293-A712-98FC0F2D645A}"/>
              </a:ext>
            </a:extLst>
          </p:cNvPr>
          <p:cNvSpPr txBox="1"/>
          <p:nvPr/>
        </p:nvSpPr>
        <p:spPr>
          <a:xfrm>
            <a:off x="391632" y="4954309"/>
            <a:ext cx="11408735" cy="36933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IP Mercator</a:t>
            </a:r>
            <a:endParaRPr lang="sl-SI" dirty="0">
              <a:highlight>
                <a:srgbClr val="FFFF00"/>
              </a:highlight>
            </a:endParaRPr>
          </a:p>
        </p:txBody>
      </p:sp>
      <p:sp>
        <p:nvSpPr>
          <p:cNvPr id="23" name="PoljeZBesedilom 22">
            <a:extLst>
              <a:ext uri="{FF2B5EF4-FFF2-40B4-BE49-F238E27FC236}">
                <a16:creationId xmlns:a16="http://schemas.microsoft.com/office/drawing/2014/main" id="{21170B50-B49E-44FC-82D2-2BDBEB68C9F9}"/>
              </a:ext>
            </a:extLst>
          </p:cNvPr>
          <p:cNvSpPr txBox="1"/>
          <p:nvPr/>
        </p:nvSpPr>
        <p:spPr>
          <a:xfrm>
            <a:off x="391633" y="4410935"/>
            <a:ext cx="114087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>
                <a:highlight>
                  <a:srgbClr val="FFFF00"/>
                </a:highlight>
              </a:rPr>
              <a:t>13. Firma, ki pripravlja jedi Minute za Mercator</a:t>
            </a:r>
          </a:p>
        </p:txBody>
      </p:sp>
      <p:sp>
        <p:nvSpPr>
          <p:cNvPr id="24" name="PoljeZBesedilom 23">
            <a:extLst>
              <a:ext uri="{FF2B5EF4-FFF2-40B4-BE49-F238E27FC236}">
                <a16:creationId xmlns:a16="http://schemas.microsoft.com/office/drawing/2014/main" id="{015C6E79-E808-431A-ADAD-9B12B9FB6D3C}"/>
              </a:ext>
            </a:extLst>
          </p:cNvPr>
          <p:cNvSpPr txBox="1"/>
          <p:nvPr/>
        </p:nvSpPr>
        <p:spPr>
          <a:xfrm>
            <a:off x="459193" y="5481653"/>
            <a:ext cx="114087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chemeClr val="dk1"/>
                </a:solidFill>
                <a:highlight>
                  <a:srgbClr val="FFFF00"/>
                </a:highlight>
              </a:rPr>
              <a:t>14. Ruska banka, ki ima 44 % delež v </a:t>
            </a:r>
            <a:r>
              <a:rPr lang="sl-SI" dirty="0" err="1">
                <a:solidFill>
                  <a:schemeClr val="dk1"/>
                </a:solidFill>
                <a:highlight>
                  <a:srgbClr val="FFFF00"/>
                </a:highlight>
              </a:rPr>
              <a:t>Fortenovi</a:t>
            </a:r>
            <a:endParaRPr lang="sl-SI" dirty="0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  <p:sp>
        <p:nvSpPr>
          <p:cNvPr id="25" name="PoljeZBesedilom 24">
            <a:extLst>
              <a:ext uri="{FF2B5EF4-FFF2-40B4-BE49-F238E27FC236}">
                <a16:creationId xmlns:a16="http://schemas.microsoft.com/office/drawing/2014/main" id="{41275C72-C5EA-4BF9-B63E-1CFF8E3FF148}"/>
              </a:ext>
            </a:extLst>
          </p:cNvPr>
          <p:cNvSpPr txBox="1"/>
          <p:nvPr/>
        </p:nvSpPr>
        <p:spPr>
          <a:xfrm>
            <a:off x="459192" y="6105512"/>
            <a:ext cx="11408735" cy="36933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sl-SI" dirty="0" err="1"/>
              <a:t>Sberbank</a:t>
            </a:r>
            <a:endParaRPr lang="sl-SI" dirty="0">
              <a:highlight>
                <a:srgbClr val="FFFF00"/>
              </a:highlight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2125D9B5-A4B0-4BBF-95E8-48C257FE1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7235" y="164432"/>
            <a:ext cx="977879" cy="1641439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D5551839-A9CF-4D44-9D0D-76791533F2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4709" y="2640191"/>
            <a:ext cx="2074833" cy="1612732"/>
          </a:xfrm>
          <a:prstGeom prst="rect">
            <a:avLst/>
          </a:prstGeom>
        </p:spPr>
      </p:pic>
      <p:cxnSp>
        <p:nvCxnSpPr>
          <p:cNvPr id="15" name="Raven puščični povezovalnik 14">
            <a:extLst>
              <a:ext uri="{FF2B5EF4-FFF2-40B4-BE49-F238E27FC236}">
                <a16:creationId xmlns:a16="http://schemas.microsoft.com/office/drawing/2014/main" id="{74605AD3-B670-4727-9E53-5CE4874584A0}"/>
              </a:ext>
            </a:extLst>
          </p:cNvPr>
          <p:cNvCxnSpPr>
            <a:cxnSpLocks/>
          </p:cNvCxnSpPr>
          <p:nvPr/>
        </p:nvCxnSpPr>
        <p:spPr>
          <a:xfrm flipV="1">
            <a:off x="8431820" y="955283"/>
            <a:ext cx="659945" cy="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Raven puščični povezovalnik 17">
            <a:extLst>
              <a:ext uri="{FF2B5EF4-FFF2-40B4-BE49-F238E27FC236}">
                <a16:creationId xmlns:a16="http://schemas.microsoft.com/office/drawing/2014/main" id="{1DE4E982-9CC4-41B7-9D01-0B70A6B5C3DF}"/>
              </a:ext>
            </a:extLst>
          </p:cNvPr>
          <p:cNvCxnSpPr>
            <a:cxnSpLocks/>
          </p:cNvCxnSpPr>
          <p:nvPr/>
        </p:nvCxnSpPr>
        <p:spPr>
          <a:xfrm flipV="1">
            <a:off x="6083273" y="3373295"/>
            <a:ext cx="659945" cy="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Raven puščični povezovalnik 18">
            <a:extLst>
              <a:ext uri="{FF2B5EF4-FFF2-40B4-BE49-F238E27FC236}">
                <a16:creationId xmlns:a16="http://schemas.microsoft.com/office/drawing/2014/main" id="{42F612DD-CE59-45F2-A08B-E4CBE093C064}"/>
              </a:ext>
            </a:extLst>
          </p:cNvPr>
          <p:cNvCxnSpPr>
            <a:cxnSpLocks/>
          </p:cNvCxnSpPr>
          <p:nvPr/>
        </p:nvCxnSpPr>
        <p:spPr>
          <a:xfrm flipV="1">
            <a:off x="4951997" y="5666319"/>
            <a:ext cx="659945" cy="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" name="Slika 9">
            <a:extLst>
              <a:ext uri="{FF2B5EF4-FFF2-40B4-BE49-F238E27FC236}">
                <a16:creationId xmlns:a16="http://schemas.microsoft.com/office/drawing/2014/main" id="{C0A72658-4250-49C0-8700-29D17A85B0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2584" y="5059262"/>
            <a:ext cx="1858474" cy="131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06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11" grpId="0" animBg="1"/>
      <p:bldP spid="16" grpId="0" animBg="1"/>
      <p:bldP spid="17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05373197-E0BA-4AD4-9814-5514AA7D4707}"/>
              </a:ext>
            </a:extLst>
          </p:cNvPr>
          <p:cNvSpPr txBox="1"/>
          <p:nvPr/>
        </p:nvSpPr>
        <p:spPr>
          <a:xfrm>
            <a:off x="382772" y="159488"/>
            <a:ext cx="11227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VODORAVNO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4414D510-F818-4C2D-BD96-A22B3E4AC5A9}"/>
              </a:ext>
            </a:extLst>
          </p:cNvPr>
          <p:cNvSpPr txBox="1"/>
          <p:nvPr/>
        </p:nvSpPr>
        <p:spPr>
          <a:xfrm>
            <a:off x="202014" y="5013327"/>
            <a:ext cx="114087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>
                <a:highlight>
                  <a:srgbClr val="FFFF00"/>
                </a:highlight>
              </a:rPr>
              <a:t>23. Firma, ki dostavlja pripravljene jedi Minute</a:t>
            </a:r>
            <a:endParaRPr lang="sl-SI" dirty="0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  <p:sp>
        <p:nvSpPr>
          <p:cNvPr id="16" name="PoljeZBesedilom 15">
            <a:extLst>
              <a:ext uri="{FF2B5EF4-FFF2-40B4-BE49-F238E27FC236}">
                <a16:creationId xmlns:a16="http://schemas.microsoft.com/office/drawing/2014/main" id="{FB3CD8A2-AC58-4018-8543-AD04D9AD9FB2}"/>
              </a:ext>
            </a:extLst>
          </p:cNvPr>
          <p:cNvSpPr txBox="1"/>
          <p:nvPr/>
        </p:nvSpPr>
        <p:spPr>
          <a:xfrm>
            <a:off x="202014" y="1575748"/>
            <a:ext cx="114087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>
                <a:highlight>
                  <a:srgbClr val="FFFF00"/>
                </a:highlight>
              </a:rPr>
              <a:t>20. Mercatorjev </a:t>
            </a:r>
            <a:r>
              <a:rPr lang="sl-SI" dirty="0" err="1">
                <a:highlight>
                  <a:srgbClr val="FFFF00"/>
                </a:highlight>
              </a:rPr>
              <a:t>samoizbirni</a:t>
            </a:r>
            <a:r>
              <a:rPr lang="sl-SI" dirty="0">
                <a:highlight>
                  <a:srgbClr val="FFFF00"/>
                </a:highlight>
              </a:rPr>
              <a:t> način prodaje na debelo, ki je namenjen dobavi poslovnim subjektom</a:t>
            </a:r>
          </a:p>
        </p:txBody>
      </p:sp>
      <p:sp>
        <p:nvSpPr>
          <p:cNvPr id="17" name="PoljeZBesedilom 16">
            <a:extLst>
              <a:ext uri="{FF2B5EF4-FFF2-40B4-BE49-F238E27FC236}">
                <a16:creationId xmlns:a16="http://schemas.microsoft.com/office/drawing/2014/main" id="{57AC3C72-3C38-4682-9077-193E7DB455C1}"/>
              </a:ext>
            </a:extLst>
          </p:cNvPr>
          <p:cNvSpPr txBox="1"/>
          <p:nvPr/>
        </p:nvSpPr>
        <p:spPr>
          <a:xfrm>
            <a:off x="202014" y="2267408"/>
            <a:ext cx="11408735" cy="36933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Mercator </a:t>
            </a:r>
            <a:r>
              <a:rPr lang="sl-SI" dirty="0" err="1"/>
              <a:t>Cash&amp;Carry</a:t>
            </a:r>
            <a:endParaRPr lang="sl-SI" dirty="0">
              <a:highlight>
                <a:srgbClr val="FFFF00"/>
              </a:highlight>
            </a:endParaRPr>
          </a:p>
        </p:txBody>
      </p:sp>
      <p:sp>
        <p:nvSpPr>
          <p:cNvPr id="20" name="PoljeZBesedilom 19">
            <a:extLst>
              <a:ext uri="{FF2B5EF4-FFF2-40B4-BE49-F238E27FC236}">
                <a16:creationId xmlns:a16="http://schemas.microsoft.com/office/drawing/2014/main" id="{31239B42-7FD6-44FB-864F-89B34469BB10}"/>
              </a:ext>
            </a:extLst>
          </p:cNvPr>
          <p:cNvSpPr txBox="1"/>
          <p:nvPr/>
        </p:nvSpPr>
        <p:spPr>
          <a:xfrm>
            <a:off x="265811" y="5590687"/>
            <a:ext cx="11408735" cy="36933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sl-SI"/>
              <a:t>Wolt</a:t>
            </a:r>
            <a:endParaRPr lang="sl-SI" dirty="0">
              <a:highlight>
                <a:srgbClr val="FFFF00"/>
              </a:highlight>
            </a:endParaRPr>
          </a:p>
        </p:txBody>
      </p:sp>
      <p:sp>
        <p:nvSpPr>
          <p:cNvPr id="13" name="PoljeZBesedilom 12">
            <a:extLst>
              <a:ext uri="{FF2B5EF4-FFF2-40B4-BE49-F238E27FC236}">
                <a16:creationId xmlns:a16="http://schemas.microsoft.com/office/drawing/2014/main" id="{9B6667AF-47E5-4078-A577-C207C2E439EF}"/>
              </a:ext>
            </a:extLst>
          </p:cNvPr>
          <p:cNvSpPr txBox="1"/>
          <p:nvPr/>
        </p:nvSpPr>
        <p:spPr>
          <a:xfrm>
            <a:off x="265811" y="682702"/>
            <a:ext cx="114087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>
                <a:highlight>
                  <a:srgbClr val="FFFF00"/>
                </a:highlight>
              </a:rPr>
              <a:t>18. Mercatorjev program, s katerim omogoča slovenskim kmetom prodajo na Mercatorjevih policah</a:t>
            </a:r>
          </a:p>
        </p:txBody>
      </p:sp>
      <p:sp>
        <p:nvSpPr>
          <p:cNvPr id="14" name="PoljeZBesedilom 13">
            <a:extLst>
              <a:ext uri="{FF2B5EF4-FFF2-40B4-BE49-F238E27FC236}">
                <a16:creationId xmlns:a16="http://schemas.microsoft.com/office/drawing/2014/main" id="{5EB1F213-AE7B-4FF4-BC01-4C105597E8CB}"/>
              </a:ext>
            </a:extLst>
          </p:cNvPr>
          <p:cNvSpPr txBox="1"/>
          <p:nvPr/>
        </p:nvSpPr>
        <p:spPr>
          <a:xfrm>
            <a:off x="298610" y="1134258"/>
            <a:ext cx="11408735" cy="36933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Radi imamo domače</a:t>
            </a:r>
          </a:p>
        </p:txBody>
      </p:sp>
      <p:sp>
        <p:nvSpPr>
          <p:cNvPr id="22" name="PoljeZBesedilom 21">
            <a:extLst>
              <a:ext uri="{FF2B5EF4-FFF2-40B4-BE49-F238E27FC236}">
                <a16:creationId xmlns:a16="http://schemas.microsoft.com/office/drawing/2014/main" id="{1EF3A936-0B81-4F2E-9702-18F3DA2F158D}"/>
              </a:ext>
            </a:extLst>
          </p:cNvPr>
          <p:cNvSpPr txBox="1"/>
          <p:nvPr/>
        </p:nvSpPr>
        <p:spPr>
          <a:xfrm>
            <a:off x="202014" y="4475665"/>
            <a:ext cx="11408735" cy="36933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Mercator</a:t>
            </a:r>
          </a:p>
        </p:txBody>
      </p:sp>
      <p:sp>
        <p:nvSpPr>
          <p:cNvPr id="23" name="PoljeZBesedilom 22">
            <a:extLst>
              <a:ext uri="{FF2B5EF4-FFF2-40B4-BE49-F238E27FC236}">
                <a16:creationId xmlns:a16="http://schemas.microsoft.com/office/drawing/2014/main" id="{3470DC1B-71F6-4C65-92BD-36880D5F7F99}"/>
              </a:ext>
            </a:extLst>
          </p:cNvPr>
          <p:cNvSpPr txBox="1"/>
          <p:nvPr/>
        </p:nvSpPr>
        <p:spPr>
          <a:xfrm>
            <a:off x="129659" y="3995985"/>
            <a:ext cx="114087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>
                <a:highlight>
                  <a:srgbClr val="FFFF00"/>
                </a:highlight>
              </a:rPr>
              <a:t>22. Največja trgovska družba v Sloveniji</a:t>
            </a:r>
          </a:p>
        </p:txBody>
      </p:sp>
      <p:sp>
        <p:nvSpPr>
          <p:cNvPr id="26" name="PoljeZBesedilom 25">
            <a:extLst>
              <a:ext uri="{FF2B5EF4-FFF2-40B4-BE49-F238E27FC236}">
                <a16:creationId xmlns:a16="http://schemas.microsoft.com/office/drawing/2014/main" id="{0E29E10C-2EEB-4D57-AA4E-AEC3679746E8}"/>
              </a:ext>
            </a:extLst>
          </p:cNvPr>
          <p:cNvSpPr txBox="1"/>
          <p:nvPr/>
        </p:nvSpPr>
        <p:spPr>
          <a:xfrm>
            <a:off x="265812" y="2855437"/>
            <a:ext cx="114087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chemeClr val="dk1"/>
                </a:solidFill>
                <a:highlight>
                  <a:srgbClr val="FFFF00"/>
                </a:highlight>
              </a:rPr>
              <a:t>21. Obrat, kjer v Mercatorju pečejo kruh</a:t>
            </a:r>
            <a:endParaRPr lang="sl-SI" dirty="0">
              <a:effectLst/>
              <a:highlight>
                <a:srgbClr val="FFFF00"/>
              </a:highlight>
            </a:endParaRPr>
          </a:p>
        </p:txBody>
      </p:sp>
      <p:sp>
        <p:nvSpPr>
          <p:cNvPr id="27" name="PoljeZBesedilom 26">
            <a:extLst>
              <a:ext uri="{FF2B5EF4-FFF2-40B4-BE49-F238E27FC236}">
                <a16:creationId xmlns:a16="http://schemas.microsoft.com/office/drawing/2014/main" id="{064D5612-4990-4C87-AFDE-2C7E02866815}"/>
              </a:ext>
            </a:extLst>
          </p:cNvPr>
          <p:cNvSpPr txBox="1"/>
          <p:nvPr/>
        </p:nvSpPr>
        <p:spPr>
          <a:xfrm>
            <a:off x="265811" y="3419342"/>
            <a:ext cx="11408735" cy="36933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Sosedova pekarna</a:t>
            </a:r>
            <a:endParaRPr lang="sl-SI" dirty="0">
              <a:highlight>
                <a:srgbClr val="FFFF00"/>
              </a:highlight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D9AF275C-47F8-4F2E-970E-670838BEA9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10" t="38350" r="32078" b="29533"/>
          <a:stretch/>
        </p:blipFill>
        <p:spPr>
          <a:xfrm>
            <a:off x="8324188" y="1983028"/>
            <a:ext cx="3806267" cy="1697999"/>
          </a:xfrm>
          <a:prstGeom prst="rect">
            <a:avLst/>
          </a:prstGeom>
        </p:spPr>
      </p:pic>
      <p:cxnSp>
        <p:nvCxnSpPr>
          <p:cNvPr id="15" name="Raven puščični povezovalnik 14">
            <a:extLst>
              <a:ext uri="{FF2B5EF4-FFF2-40B4-BE49-F238E27FC236}">
                <a16:creationId xmlns:a16="http://schemas.microsoft.com/office/drawing/2014/main" id="{7523E4C0-739D-4F3C-9DEF-4E3387549006}"/>
              </a:ext>
            </a:extLst>
          </p:cNvPr>
          <p:cNvCxnSpPr>
            <a:cxnSpLocks/>
          </p:cNvCxnSpPr>
          <p:nvPr/>
        </p:nvCxnSpPr>
        <p:spPr>
          <a:xfrm>
            <a:off x="9425353" y="1756335"/>
            <a:ext cx="378070" cy="14905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Slika 6">
            <a:extLst>
              <a:ext uri="{FF2B5EF4-FFF2-40B4-BE49-F238E27FC236}">
                <a16:creationId xmlns:a16="http://schemas.microsoft.com/office/drawing/2014/main" id="{EA97DF99-1D30-4FE1-A827-7F1459564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4654259"/>
            <a:ext cx="1645993" cy="1305760"/>
          </a:xfrm>
          <a:prstGeom prst="rect">
            <a:avLst/>
          </a:prstGeom>
        </p:spPr>
      </p:pic>
      <p:cxnSp>
        <p:nvCxnSpPr>
          <p:cNvPr id="18" name="Raven puščični povezovalnik 17">
            <a:extLst>
              <a:ext uri="{FF2B5EF4-FFF2-40B4-BE49-F238E27FC236}">
                <a16:creationId xmlns:a16="http://schemas.microsoft.com/office/drawing/2014/main" id="{C7586920-8D4F-4E2F-83B9-89CD25174372}"/>
              </a:ext>
            </a:extLst>
          </p:cNvPr>
          <p:cNvCxnSpPr>
            <a:cxnSpLocks/>
          </p:cNvCxnSpPr>
          <p:nvPr/>
        </p:nvCxnSpPr>
        <p:spPr>
          <a:xfrm>
            <a:off x="4862146" y="5197992"/>
            <a:ext cx="530470" cy="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" name="Slika 8">
            <a:extLst>
              <a:ext uri="{FF2B5EF4-FFF2-40B4-BE49-F238E27FC236}">
                <a16:creationId xmlns:a16="http://schemas.microsoft.com/office/drawing/2014/main" id="{0F91E231-86EA-4D4B-9A43-346804966A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638" y="2738109"/>
            <a:ext cx="3522052" cy="1257876"/>
          </a:xfrm>
          <a:prstGeom prst="rect">
            <a:avLst/>
          </a:prstGeom>
        </p:spPr>
      </p:pic>
      <p:cxnSp>
        <p:nvCxnSpPr>
          <p:cNvPr id="21" name="Raven puščični povezovalnik 20">
            <a:extLst>
              <a:ext uri="{FF2B5EF4-FFF2-40B4-BE49-F238E27FC236}">
                <a16:creationId xmlns:a16="http://schemas.microsoft.com/office/drawing/2014/main" id="{DBB2F997-8B00-4895-8CF9-85C0391F3B09}"/>
              </a:ext>
            </a:extLst>
          </p:cNvPr>
          <p:cNvCxnSpPr>
            <a:cxnSpLocks/>
          </p:cNvCxnSpPr>
          <p:nvPr/>
        </p:nvCxnSpPr>
        <p:spPr>
          <a:xfrm>
            <a:off x="4152899" y="3046497"/>
            <a:ext cx="530470" cy="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" name="Slika 9">
            <a:extLst>
              <a:ext uri="{FF2B5EF4-FFF2-40B4-BE49-F238E27FC236}">
                <a16:creationId xmlns:a16="http://schemas.microsoft.com/office/drawing/2014/main" id="{CD203514-8A9F-4D8D-BEF9-F70475BECC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5116" y="79870"/>
            <a:ext cx="1445633" cy="1755411"/>
          </a:xfrm>
          <a:prstGeom prst="rect">
            <a:avLst/>
          </a:prstGeom>
        </p:spPr>
      </p:pic>
      <p:cxnSp>
        <p:nvCxnSpPr>
          <p:cNvPr id="24" name="Raven puščični povezovalnik 23">
            <a:extLst>
              <a:ext uri="{FF2B5EF4-FFF2-40B4-BE49-F238E27FC236}">
                <a16:creationId xmlns:a16="http://schemas.microsoft.com/office/drawing/2014/main" id="{0C5F15B3-B866-44B9-A8B6-17D7BF8766F5}"/>
              </a:ext>
            </a:extLst>
          </p:cNvPr>
          <p:cNvCxnSpPr>
            <a:cxnSpLocks/>
          </p:cNvCxnSpPr>
          <p:nvPr/>
        </p:nvCxnSpPr>
        <p:spPr>
          <a:xfrm>
            <a:off x="9610427" y="870854"/>
            <a:ext cx="530470" cy="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46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  <p:bldP spid="17" grpId="0" animBg="1"/>
      <p:bldP spid="20" grpId="0" animBg="1"/>
      <p:bldP spid="13" grpId="0" animBg="1"/>
      <p:bldP spid="14" grpId="0" animBg="1"/>
      <p:bldP spid="22" grpId="0" animBg="1"/>
      <p:bldP spid="23" grpId="0" animBg="1"/>
      <p:bldP spid="26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558EF05A-60FA-47DC-B7D4-B81207CF8E71}"/>
              </a:ext>
            </a:extLst>
          </p:cNvPr>
          <p:cNvSpPr txBox="1"/>
          <p:nvPr/>
        </p:nvSpPr>
        <p:spPr>
          <a:xfrm>
            <a:off x="265813" y="754912"/>
            <a:ext cx="11408735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1. Naziv za spletno trgovino, kjer se prodaja trgovsko blago Mercator</a:t>
            </a:r>
          </a:p>
        </p:txBody>
      </p:sp>
      <p:sp>
        <p:nvSpPr>
          <p:cNvPr id="3" name="PoljeZBesedilom 2">
            <a:extLst>
              <a:ext uri="{FF2B5EF4-FFF2-40B4-BE49-F238E27FC236}">
                <a16:creationId xmlns:a16="http://schemas.microsoft.com/office/drawing/2014/main" id="{05373197-E0BA-4AD4-9814-5514AA7D4707}"/>
              </a:ext>
            </a:extLst>
          </p:cNvPr>
          <p:cNvSpPr txBox="1"/>
          <p:nvPr/>
        </p:nvSpPr>
        <p:spPr>
          <a:xfrm>
            <a:off x="382772" y="159488"/>
            <a:ext cx="11227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NAVPIČNO</a:t>
            </a:r>
          </a:p>
        </p:txBody>
      </p:sp>
      <p:sp>
        <p:nvSpPr>
          <p:cNvPr id="11" name="PoljeZBesedilom 10">
            <a:extLst>
              <a:ext uri="{FF2B5EF4-FFF2-40B4-BE49-F238E27FC236}">
                <a16:creationId xmlns:a16="http://schemas.microsoft.com/office/drawing/2014/main" id="{2D453DC0-8CEA-4EF4-B519-85B314749BBE}"/>
              </a:ext>
            </a:extLst>
          </p:cNvPr>
          <p:cNvSpPr txBox="1"/>
          <p:nvPr/>
        </p:nvSpPr>
        <p:spPr>
          <a:xfrm>
            <a:off x="265812" y="1318817"/>
            <a:ext cx="11408735" cy="369332"/>
          </a:xfrm>
          <a:prstGeom prst="rect">
            <a:avLst/>
          </a:prstGeom>
          <a:solidFill>
            <a:srgbClr val="FFDFAF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Spletna trgovina Mercator</a:t>
            </a:r>
            <a:endParaRPr lang="sl-SI" dirty="0">
              <a:highlight>
                <a:srgbClr val="FFFF00"/>
              </a:highlight>
            </a:endParaRPr>
          </a:p>
        </p:txBody>
      </p:sp>
      <p:sp>
        <p:nvSpPr>
          <p:cNvPr id="16" name="PoljeZBesedilom 15">
            <a:extLst>
              <a:ext uri="{FF2B5EF4-FFF2-40B4-BE49-F238E27FC236}">
                <a16:creationId xmlns:a16="http://schemas.microsoft.com/office/drawing/2014/main" id="{DEFD2142-E63D-41F7-B15C-89E0EC1EBE98}"/>
              </a:ext>
            </a:extLst>
          </p:cNvPr>
          <p:cNvSpPr txBox="1"/>
          <p:nvPr/>
        </p:nvSpPr>
        <p:spPr>
          <a:xfrm>
            <a:off x="265813" y="1912192"/>
            <a:ext cx="11408735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it-IT" dirty="0"/>
              <a:t>2. </a:t>
            </a:r>
            <a:r>
              <a:rPr lang="it-IT" dirty="0" err="1"/>
              <a:t>Nepogrešljivi</a:t>
            </a:r>
            <a:r>
              <a:rPr lang="it-IT" dirty="0"/>
              <a:t> </a:t>
            </a:r>
            <a:r>
              <a:rPr lang="it-IT" dirty="0" err="1"/>
              <a:t>poslovni</a:t>
            </a:r>
            <a:r>
              <a:rPr lang="it-IT" dirty="0"/>
              <a:t> </a:t>
            </a:r>
            <a:r>
              <a:rPr lang="it-IT" dirty="0" err="1"/>
              <a:t>partnerji</a:t>
            </a:r>
            <a:r>
              <a:rPr lang="it-IT" dirty="0"/>
              <a:t> </a:t>
            </a:r>
            <a:r>
              <a:rPr lang="it-IT" dirty="0" err="1"/>
              <a:t>Mercatorja</a:t>
            </a:r>
            <a:endParaRPr lang="it-IT" dirty="0"/>
          </a:p>
        </p:txBody>
      </p:sp>
      <p:sp>
        <p:nvSpPr>
          <p:cNvPr id="17" name="PoljeZBesedilom 16">
            <a:extLst>
              <a:ext uri="{FF2B5EF4-FFF2-40B4-BE49-F238E27FC236}">
                <a16:creationId xmlns:a16="http://schemas.microsoft.com/office/drawing/2014/main" id="{84F5D448-BD65-483A-88F8-91CB6F8A352B}"/>
              </a:ext>
            </a:extLst>
          </p:cNvPr>
          <p:cNvSpPr txBox="1"/>
          <p:nvPr/>
        </p:nvSpPr>
        <p:spPr>
          <a:xfrm>
            <a:off x="265812" y="2476097"/>
            <a:ext cx="11408735" cy="369332"/>
          </a:xfrm>
          <a:prstGeom prst="rect">
            <a:avLst/>
          </a:prstGeom>
          <a:solidFill>
            <a:srgbClr val="FFDFAF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Lokalni proizvajalci</a:t>
            </a:r>
          </a:p>
        </p:txBody>
      </p:sp>
      <p:sp>
        <p:nvSpPr>
          <p:cNvPr id="18" name="PoljeZBesedilom 17">
            <a:extLst>
              <a:ext uri="{FF2B5EF4-FFF2-40B4-BE49-F238E27FC236}">
                <a16:creationId xmlns:a16="http://schemas.microsoft.com/office/drawing/2014/main" id="{1F2466DB-BD3A-4D40-892D-E0DF28CDDBFF}"/>
              </a:ext>
            </a:extLst>
          </p:cNvPr>
          <p:cNvSpPr txBox="1"/>
          <p:nvPr/>
        </p:nvSpPr>
        <p:spPr>
          <a:xfrm>
            <a:off x="202018" y="3069472"/>
            <a:ext cx="11408735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3. Sir, ki ga pridelujejo v Srednji vasi in prodajajo v Mercatorju</a:t>
            </a:r>
            <a:endParaRPr lang="sl-SI" dirty="0">
              <a:highlight>
                <a:srgbClr val="FFFF00"/>
              </a:highlight>
            </a:endParaRPr>
          </a:p>
        </p:txBody>
      </p:sp>
      <p:sp>
        <p:nvSpPr>
          <p:cNvPr id="19" name="PoljeZBesedilom 18">
            <a:extLst>
              <a:ext uri="{FF2B5EF4-FFF2-40B4-BE49-F238E27FC236}">
                <a16:creationId xmlns:a16="http://schemas.microsoft.com/office/drawing/2014/main" id="{15691A43-4B07-49A7-AB28-28DB6C71CE71}"/>
              </a:ext>
            </a:extLst>
          </p:cNvPr>
          <p:cNvSpPr txBox="1"/>
          <p:nvPr/>
        </p:nvSpPr>
        <p:spPr>
          <a:xfrm>
            <a:off x="202017" y="3633377"/>
            <a:ext cx="11408735" cy="369332"/>
          </a:xfrm>
          <a:prstGeom prst="rect">
            <a:avLst/>
          </a:prstGeom>
          <a:solidFill>
            <a:srgbClr val="FFDFAF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Bohinjski sir</a:t>
            </a:r>
            <a:endParaRPr lang="sl-SI" dirty="0">
              <a:highlight>
                <a:srgbClr val="FFFF00"/>
              </a:highlight>
            </a:endParaRPr>
          </a:p>
        </p:txBody>
      </p:sp>
      <p:sp>
        <p:nvSpPr>
          <p:cNvPr id="20" name="PoljeZBesedilom 19">
            <a:extLst>
              <a:ext uri="{FF2B5EF4-FFF2-40B4-BE49-F238E27FC236}">
                <a16:creationId xmlns:a16="http://schemas.microsoft.com/office/drawing/2014/main" id="{1C3EEE94-6BE1-4ED7-AD27-6D5A8949469F}"/>
              </a:ext>
            </a:extLst>
          </p:cNvPr>
          <p:cNvSpPr txBox="1"/>
          <p:nvPr/>
        </p:nvSpPr>
        <p:spPr>
          <a:xfrm>
            <a:off x="202017" y="4207145"/>
            <a:ext cx="11408735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4. Mercatorjev dobavitelj iz Škofje Loke</a:t>
            </a:r>
            <a:endParaRPr lang="sl-SI" dirty="0">
              <a:highlight>
                <a:srgbClr val="FFFF00"/>
              </a:highlight>
            </a:endParaRPr>
          </a:p>
        </p:txBody>
      </p:sp>
      <p:sp>
        <p:nvSpPr>
          <p:cNvPr id="21" name="PoljeZBesedilom 20">
            <a:extLst>
              <a:ext uri="{FF2B5EF4-FFF2-40B4-BE49-F238E27FC236}">
                <a16:creationId xmlns:a16="http://schemas.microsoft.com/office/drawing/2014/main" id="{8AE51E19-B0A2-4750-A9EA-DB32AE8973BD}"/>
              </a:ext>
            </a:extLst>
          </p:cNvPr>
          <p:cNvSpPr txBox="1"/>
          <p:nvPr/>
        </p:nvSpPr>
        <p:spPr>
          <a:xfrm>
            <a:off x="202016" y="4771050"/>
            <a:ext cx="11408735" cy="369332"/>
          </a:xfrm>
          <a:prstGeom prst="rect">
            <a:avLst/>
          </a:prstGeom>
          <a:solidFill>
            <a:srgbClr val="FFDFAF"/>
          </a:solidFill>
        </p:spPr>
        <p:txBody>
          <a:bodyPr wrap="square" rtlCol="0">
            <a:spAutoFit/>
          </a:bodyPr>
          <a:lstStyle/>
          <a:p>
            <a:r>
              <a:rPr lang="pl-PL" dirty="0"/>
              <a:t>Kmetijska gozdarska zadruga Škofja Loka</a:t>
            </a:r>
          </a:p>
        </p:txBody>
      </p:sp>
      <p:sp>
        <p:nvSpPr>
          <p:cNvPr id="22" name="PoljeZBesedilom 21">
            <a:extLst>
              <a:ext uri="{FF2B5EF4-FFF2-40B4-BE49-F238E27FC236}">
                <a16:creationId xmlns:a16="http://schemas.microsoft.com/office/drawing/2014/main" id="{5614735E-0B2D-4EFE-9D39-BEDFED9A51D7}"/>
              </a:ext>
            </a:extLst>
          </p:cNvPr>
          <p:cNvSpPr txBox="1"/>
          <p:nvPr/>
        </p:nvSpPr>
        <p:spPr>
          <a:xfrm>
            <a:off x="202017" y="5409584"/>
            <a:ext cx="11408735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5. Minute obrok, ki za razliko od klasičnega golaža vsebuje več zelenjave</a:t>
            </a:r>
          </a:p>
        </p:txBody>
      </p:sp>
      <p:sp>
        <p:nvSpPr>
          <p:cNvPr id="23" name="PoljeZBesedilom 22">
            <a:extLst>
              <a:ext uri="{FF2B5EF4-FFF2-40B4-BE49-F238E27FC236}">
                <a16:creationId xmlns:a16="http://schemas.microsoft.com/office/drawing/2014/main" id="{950B370A-40D7-4098-A0BF-8D3AF8A14496}"/>
              </a:ext>
            </a:extLst>
          </p:cNvPr>
          <p:cNvSpPr txBox="1"/>
          <p:nvPr/>
        </p:nvSpPr>
        <p:spPr>
          <a:xfrm>
            <a:off x="202016" y="5973489"/>
            <a:ext cx="11408735" cy="369332"/>
          </a:xfrm>
          <a:prstGeom prst="rect">
            <a:avLst/>
          </a:prstGeom>
          <a:solidFill>
            <a:srgbClr val="FFDFAF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Ciganski golaž Minute</a:t>
            </a:r>
            <a:endParaRPr lang="sl-SI" dirty="0">
              <a:highlight>
                <a:srgbClr val="FFFF00"/>
              </a:highlight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7CAB674E-6675-41A5-8B4C-455745E64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4377" y="2521256"/>
            <a:ext cx="2713160" cy="1669981"/>
          </a:xfrm>
          <a:prstGeom prst="rect">
            <a:avLst/>
          </a:prstGeom>
        </p:spPr>
      </p:pic>
      <p:cxnSp>
        <p:nvCxnSpPr>
          <p:cNvPr id="14" name="Raven puščični povezovalnik 13">
            <a:extLst>
              <a:ext uri="{FF2B5EF4-FFF2-40B4-BE49-F238E27FC236}">
                <a16:creationId xmlns:a16="http://schemas.microsoft.com/office/drawing/2014/main" id="{E3611D24-D6E2-45E5-A81F-68DF4609A344}"/>
              </a:ext>
            </a:extLst>
          </p:cNvPr>
          <p:cNvCxnSpPr>
            <a:cxnSpLocks/>
          </p:cNvCxnSpPr>
          <p:nvPr/>
        </p:nvCxnSpPr>
        <p:spPr>
          <a:xfrm flipV="1">
            <a:off x="6198056" y="3243199"/>
            <a:ext cx="659945" cy="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" name="Slika 4">
            <a:extLst>
              <a:ext uri="{FF2B5EF4-FFF2-40B4-BE49-F238E27FC236}">
                <a16:creationId xmlns:a16="http://schemas.microsoft.com/office/drawing/2014/main" id="{45D3737D-1877-4387-B683-467818ACA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1624" y="4076307"/>
            <a:ext cx="2713161" cy="1156549"/>
          </a:xfrm>
          <a:prstGeom prst="rect">
            <a:avLst/>
          </a:prstGeom>
        </p:spPr>
      </p:pic>
      <p:cxnSp>
        <p:nvCxnSpPr>
          <p:cNvPr id="24" name="Raven puščični povezovalnik 23">
            <a:extLst>
              <a:ext uri="{FF2B5EF4-FFF2-40B4-BE49-F238E27FC236}">
                <a16:creationId xmlns:a16="http://schemas.microsoft.com/office/drawing/2014/main" id="{6E1D15C8-5105-4579-9A7E-8271D28259DF}"/>
              </a:ext>
            </a:extLst>
          </p:cNvPr>
          <p:cNvCxnSpPr>
            <a:cxnSpLocks/>
          </p:cNvCxnSpPr>
          <p:nvPr/>
        </p:nvCxnSpPr>
        <p:spPr>
          <a:xfrm flipV="1">
            <a:off x="3958949" y="4386879"/>
            <a:ext cx="659945" cy="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" name="Slika 5">
            <a:extLst>
              <a:ext uri="{FF2B5EF4-FFF2-40B4-BE49-F238E27FC236}">
                <a16:creationId xmlns:a16="http://schemas.microsoft.com/office/drawing/2014/main" id="{5E8A6E13-4192-460C-9329-FA0DB6D108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9566" y="111531"/>
            <a:ext cx="4517050" cy="2409723"/>
          </a:xfrm>
          <a:prstGeom prst="rect">
            <a:avLst/>
          </a:prstGeom>
        </p:spPr>
      </p:pic>
      <p:cxnSp>
        <p:nvCxnSpPr>
          <p:cNvPr id="25" name="Raven puščični povezovalnik 24">
            <a:extLst>
              <a:ext uri="{FF2B5EF4-FFF2-40B4-BE49-F238E27FC236}">
                <a16:creationId xmlns:a16="http://schemas.microsoft.com/office/drawing/2014/main" id="{2B7BD53A-A746-40D4-9975-F16F2D611E8D}"/>
              </a:ext>
            </a:extLst>
          </p:cNvPr>
          <p:cNvCxnSpPr>
            <a:cxnSpLocks/>
          </p:cNvCxnSpPr>
          <p:nvPr/>
        </p:nvCxnSpPr>
        <p:spPr>
          <a:xfrm flipV="1">
            <a:off x="6763695" y="945372"/>
            <a:ext cx="659945" cy="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70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558EF05A-60FA-47DC-B7D4-B81207CF8E71}"/>
              </a:ext>
            </a:extLst>
          </p:cNvPr>
          <p:cNvSpPr txBox="1"/>
          <p:nvPr/>
        </p:nvSpPr>
        <p:spPr>
          <a:xfrm>
            <a:off x="265813" y="754912"/>
            <a:ext cx="11408735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6. organizacije, ki skrbijo, da izdelki  kmetov pridejo do čim več </a:t>
            </a:r>
            <a:r>
              <a:rPr lang="sl-SI" dirty="0" err="1"/>
              <a:t>mercatorjevih</a:t>
            </a:r>
            <a:r>
              <a:rPr lang="sl-SI" dirty="0"/>
              <a:t> kupcev</a:t>
            </a:r>
            <a:endParaRPr lang="sl-SI" dirty="0">
              <a:highlight>
                <a:srgbClr val="FFFF00"/>
              </a:highlight>
            </a:endParaRPr>
          </a:p>
        </p:txBody>
      </p:sp>
      <p:sp>
        <p:nvSpPr>
          <p:cNvPr id="3" name="PoljeZBesedilom 2">
            <a:extLst>
              <a:ext uri="{FF2B5EF4-FFF2-40B4-BE49-F238E27FC236}">
                <a16:creationId xmlns:a16="http://schemas.microsoft.com/office/drawing/2014/main" id="{05373197-E0BA-4AD4-9814-5514AA7D4707}"/>
              </a:ext>
            </a:extLst>
          </p:cNvPr>
          <p:cNvSpPr txBox="1"/>
          <p:nvPr/>
        </p:nvSpPr>
        <p:spPr>
          <a:xfrm>
            <a:off x="382772" y="159488"/>
            <a:ext cx="11227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NAVPIČNO</a:t>
            </a:r>
          </a:p>
        </p:txBody>
      </p:sp>
      <p:sp>
        <p:nvSpPr>
          <p:cNvPr id="11" name="PoljeZBesedilom 10">
            <a:extLst>
              <a:ext uri="{FF2B5EF4-FFF2-40B4-BE49-F238E27FC236}">
                <a16:creationId xmlns:a16="http://schemas.microsoft.com/office/drawing/2014/main" id="{2D453DC0-8CEA-4EF4-B519-85B314749BBE}"/>
              </a:ext>
            </a:extLst>
          </p:cNvPr>
          <p:cNvSpPr txBox="1"/>
          <p:nvPr/>
        </p:nvSpPr>
        <p:spPr>
          <a:xfrm>
            <a:off x="265812" y="1290242"/>
            <a:ext cx="11408735" cy="369332"/>
          </a:xfrm>
          <a:prstGeom prst="rect">
            <a:avLst/>
          </a:prstGeom>
          <a:solidFill>
            <a:srgbClr val="FFDFAF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Slovenske kmetijske zadruge</a:t>
            </a:r>
          </a:p>
        </p:txBody>
      </p:sp>
      <p:sp>
        <p:nvSpPr>
          <p:cNvPr id="16" name="PoljeZBesedilom 15">
            <a:extLst>
              <a:ext uri="{FF2B5EF4-FFF2-40B4-BE49-F238E27FC236}">
                <a16:creationId xmlns:a16="http://schemas.microsoft.com/office/drawing/2014/main" id="{DEFD2142-E63D-41F7-B15C-89E0EC1EBE98}"/>
              </a:ext>
            </a:extLst>
          </p:cNvPr>
          <p:cNvSpPr txBox="1"/>
          <p:nvPr/>
        </p:nvSpPr>
        <p:spPr>
          <a:xfrm>
            <a:off x="265813" y="1912192"/>
            <a:ext cx="11408735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8. Blagovna skupina iz Mercatorja, ki je namenjena šolarjem</a:t>
            </a:r>
            <a:endParaRPr lang="sl-SI" dirty="0">
              <a:highlight>
                <a:srgbClr val="FFFF00"/>
              </a:highlight>
            </a:endParaRPr>
          </a:p>
        </p:txBody>
      </p:sp>
      <p:sp>
        <p:nvSpPr>
          <p:cNvPr id="17" name="PoljeZBesedilom 16">
            <a:extLst>
              <a:ext uri="{FF2B5EF4-FFF2-40B4-BE49-F238E27FC236}">
                <a16:creationId xmlns:a16="http://schemas.microsoft.com/office/drawing/2014/main" id="{84F5D448-BD65-483A-88F8-91CB6F8A352B}"/>
              </a:ext>
            </a:extLst>
          </p:cNvPr>
          <p:cNvSpPr txBox="1"/>
          <p:nvPr/>
        </p:nvSpPr>
        <p:spPr>
          <a:xfrm>
            <a:off x="265812" y="2476097"/>
            <a:ext cx="11408735" cy="369332"/>
          </a:xfrm>
          <a:prstGeom prst="rect">
            <a:avLst/>
          </a:prstGeom>
          <a:solidFill>
            <a:srgbClr val="FFDFAF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Šolske potrebščine</a:t>
            </a:r>
            <a:endParaRPr lang="sl-SI" dirty="0">
              <a:highlight>
                <a:srgbClr val="FFFF00"/>
              </a:highlight>
            </a:endParaRPr>
          </a:p>
        </p:txBody>
      </p:sp>
      <p:sp>
        <p:nvSpPr>
          <p:cNvPr id="18" name="PoljeZBesedilom 17">
            <a:extLst>
              <a:ext uri="{FF2B5EF4-FFF2-40B4-BE49-F238E27FC236}">
                <a16:creationId xmlns:a16="http://schemas.microsoft.com/office/drawing/2014/main" id="{1F2466DB-BD3A-4D40-892D-E0DF28CDDBFF}"/>
              </a:ext>
            </a:extLst>
          </p:cNvPr>
          <p:cNvSpPr txBox="1"/>
          <p:nvPr/>
        </p:nvSpPr>
        <p:spPr>
          <a:xfrm>
            <a:off x="202018" y="3069472"/>
            <a:ext cx="11408735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10. Znamka slastnih domačih piškotov, ki jih večino prodajo Mercatorju</a:t>
            </a:r>
            <a:endParaRPr lang="sl-SI" dirty="0">
              <a:highlight>
                <a:srgbClr val="FFFF00"/>
              </a:highlight>
            </a:endParaRPr>
          </a:p>
        </p:txBody>
      </p:sp>
      <p:sp>
        <p:nvSpPr>
          <p:cNvPr id="19" name="PoljeZBesedilom 18">
            <a:extLst>
              <a:ext uri="{FF2B5EF4-FFF2-40B4-BE49-F238E27FC236}">
                <a16:creationId xmlns:a16="http://schemas.microsoft.com/office/drawing/2014/main" id="{15691A43-4B07-49A7-AB28-28DB6C71CE71}"/>
              </a:ext>
            </a:extLst>
          </p:cNvPr>
          <p:cNvSpPr txBox="1"/>
          <p:nvPr/>
        </p:nvSpPr>
        <p:spPr>
          <a:xfrm>
            <a:off x="202014" y="3606797"/>
            <a:ext cx="11408735" cy="369332"/>
          </a:xfrm>
          <a:prstGeom prst="rect">
            <a:avLst/>
          </a:prstGeom>
          <a:solidFill>
            <a:srgbClr val="FFDFAF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Mojčine dobrote</a:t>
            </a:r>
          </a:p>
        </p:txBody>
      </p:sp>
      <p:sp>
        <p:nvSpPr>
          <p:cNvPr id="20" name="PoljeZBesedilom 19">
            <a:extLst>
              <a:ext uri="{FF2B5EF4-FFF2-40B4-BE49-F238E27FC236}">
                <a16:creationId xmlns:a16="http://schemas.microsoft.com/office/drawing/2014/main" id="{1C3EEE94-6BE1-4ED7-AD27-6D5A8949469F}"/>
              </a:ext>
            </a:extLst>
          </p:cNvPr>
          <p:cNvSpPr txBox="1"/>
          <p:nvPr/>
        </p:nvSpPr>
        <p:spPr>
          <a:xfrm>
            <a:off x="202017" y="4207145"/>
            <a:ext cx="11408735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15. Propadli holding, ki je bil pred nekaj leti lastnik Mercatorja</a:t>
            </a:r>
            <a:endParaRPr lang="sl-SI" dirty="0">
              <a:highlight>
                <a:srgbClr val="FFFF00"/>
              </a:highlight>
            </a:endParaRPr>
          </a:p>
        </p:txBody>
      </p:sp>
      <p:sp>
        <p:nvSpPr>
          <p:cNvPr id="21" name="PoljeZBesedilom 20">
            <a:extLst>
              <a:ext uri="{FF2B5EF4-FFF2-40B4-BE49-F238E27FC236}">
                <a16:creationId xmlns:a16="http://schemas.microsoft.com/office/drawing/2014/main" id="{8AE51E19-B0A2-4750-A9EA-DB32AE8973BD}"/>
              </a:ext>
            </a:extLst>
          </p:cNvPr>
          <p:cNvSpPr txBox="1"/>
          <p:nvPr/>
        </p:nvSpPr>
        <p:spPr>
          <a:xfrm>
            <a:off x="202016" y="4771050"/>
            <a:ext cx="11408735" cy="369332"/>
          </a:xfrm>
          <a:prstGeom prst="rect">
            <a:avLst/>
          </a:prstGeom>
          <a:solidFill>
            <a:srgbClr val="FFDFAF"/>
          </a:solidFill>
        </p:spPr>
        <p:txBody>
          <a:bodyPr wrap="square" rtlCol="0">
            <a:spAutoFit/>
          </a:bodyPr>
          <a:lstStyle/>
          <a:p>
            <a:r>
              <a:rPr lang="sl-SI" dirty="0" err="1"/>
              <a:t>Agrokor</a:t>
            </a:r>
            <a:endParaRPr lang="sl-SI" dirty="0">
              <a:highlight>
                <a:srgbClr val="FFFF00"/>
              </a:highlight>
            </a:endParaRPr>
          </a:p>
        </p:txBody>
      </p:sp>
      <p:sp>
        <p:nvSpPr>
          <p:cNvPr id="22" name="PoljeZBesedilom 21">
            <a:extLst>
              <a:ext uri="{FF2B5EF4-FFF2-40B4-BE49-F238E27FC236}">
                <a16:creationId xmlns:a16="http://schemas.microsoft.com/office/drawing/2014/main" id="{5614735E-0B2D-4EFE-9D39-BEDFED9A51D7}"/>
              </a:ext>
            </a:extLst>
          </p:cNvPr>
          <p:cNvSpPr txBox="1"/>
          <p:nvPr/>
        </p:nvSpPr>
        <p:spPr>
          <a:xfrm>
            <a:off x="202015" y="5409584"/>
            <a:ext cx="11408735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16. Naziv za certifikat, s katerim morajo izdelki zadostiti zelo strogim standardom odgovornosti do okolja in človeka</a:t>
            </a:r>
          </a:p>
        </p:txBody>
      </p:sp>
      <p:sp>
        <p:nvSpPr>
          <p:cNvPr id="23" name="PoljeZBesedilom 22">
            <a:extLst>
              <a:ext uri="{FF2B5EF4-FFF2-40B4-BE49-F238E27FC236}">
                <a16:creationId xmlns:a16="http://schemas.microsoft.com/office/drawing/2014/main" id="{950B370A-40D7-4098-A0BF-8D3AF8A14496}"/>
              </a:ext>
            </a:extLst>
          </p:cNvPr>
          <p:cNvSpPr txBox="1"/>
          <p:nvPr/>
        </p:nvSpPr>
        <p:spPr>
          <a:xfrm>
            <a:off x="202016" y="5973489"/>
            <a:ext cx="11408735" cy="369332"/>
          </a:xfrm>
          <a:prstGeom prst="rect">
            <a:avLst/>
          </a:prstGeom>
          <a:solidFill>
            <a:srgbClr val="FFDFAF"/>
          </a:solidFill>
        </p:spPr>
        <p:txBody>
          <a:bodyPr wrap="square" rtlCol="0">
            <a:spAutoFit/>
          </a:bodyPr>
          <a:lstStyle/>
          <a:p>
            <a:r>
              <a:rPr lang="sl-SI"/>
              <a:t>Ekološko pridelano</a:t>
            </a:r>
            <a:endParaRPr lang="sl-SI" dirty="0">
              <a:highlight>
                <a:srgbClr val="FFFF00"/>
              </a:highlight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02D157E8-02D8-4099-93CC-90A56C33D3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09" t="2324" r="10043" b="5128"/>
          <a:stretch/>
        </p:blipFill>
        <p:spPr>
          <a:xfrm>
            <a:off x="6576646" y="1256227"/>
            <a:ext cx="2373923" cy="1706814"/>
          </a:xfrm>
          <a:prstGeom prst="rect">
            <a:avLst/>
          </a:prstGeom>
        </p:spPr>
      </p:pic>
      <p:cxnSp>
        <p:nvCxnSpPr>
          <p:cNvPr id="14" name="Raven puščični povezovalnik 13">
            <a:extLst>
              <a:ext uri="{FF2B5EF4-FFF2-40B4-BE49-F238E27FC236}">
                <a16:creationId xmlns:a16="http://schemas.microsoft.com/office/drawing/2014/main" id="{3B5E82EF-6A6A-417F-B5D6-CBD74045DBEC}"/>
              </a:ext>
            </a:extLst>
          </p:cNvPr>
          <p:cNvCxnSpPr>
            <a:cxnSpLocks/>
          </p:cNvCxnSpPr>
          <p:nvPr/>
        </p:nvCxnSpPr>
        <p:spPr>
          <a:xfrm>
            <a:off x="5996762" y="2122923"/>
            <a:ext cx="530470" cy="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" name="Slika 4">
            <a:extLst>
              <a:ext uri="{FF2B5EF4-FFF2-40B4-BE49-F238E27FC236}">
                <a16:creationId xmlns:a16="http://schemas.microsoft.com/office/drawing/2014/main" id="{B95E7463-2956-4E31-94C9-DA1BF5C00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9874" y="3048029"/>
            <a:ext cx="2641389" cy="1861702"/>
          </a:xfrm>
          <a:prstGeom prst="rect">
            <a:avLst/>
          </a:prstGeom>
        </p:spPr>
      </p:pic>
      <p:cxnSp>
        <p:nvCxnSpPr>
          <p:cNvPr id="24" name="Raven puščični povezovalnik 23">
            <a:extLst>
              <a:ext uri="{FF2B5EF4-FFF2-40B4-BE49-F238E27FC236}">
                <a16:creationId xmlns:a16="http://schemas.microsoft.com/office/drawing/2014/main" id="{55A9236F-EC03-4A85-B194-A712956B10CE}"/>
              </a:ext>
            </a:extLst>
          </p:cNvPr>
          <p:cNvCxnSpPr>
            <a:cxnSpLocks/>
          </p:cNvCxnSpPr>
          <p:nvPr/>
        </p:nvCxnSpPr>
        <p:spPr>
          <a:xfrm>
            <a:off x="7037184" y="3254097"/>
            <a:ext cx="530470" cy="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" name="Slika 5">
            <a:extLst>
              <a:ext uri="{FF2B5EF4-FFF2-40B4-BE49-F238E27FC236}">
                <a16:creationId xmlns:a16="http://schemas.microsoft.com/office/drawing/2014/main" id="{4BCE4FD2-683D-4143-ABAA-959DA0A1F4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0186" y="5462587"/>
            <a:ext cx="1091447" cy="1149436"/>
          </a:xfrm>
          <a:prstGeom prst="rect">
            <a:avLst/>
          </a:prstGeom>
        </p:spPr>
      </p:pic>
      <p:cxnSp>
        <p:nvCxnSpPr>
          <p:cNvPr id="25" name="Raven puščični povezovalnik 24">
            <a:extLst>
              <a:ext uri="{FF2B5EF4-FFF2-40B4-BE49-F238E27FC236}">
                <a16:creationId xmlns:a16="http://schemas.microsoft.com/office/drawing/2014/main" id="{D5DC1B89-4A6C-4D6B-90F4-9330823F5083}"/>
              </a:ext>
            </a:extLst>
          </p:cNvPr>
          <p:cNvCxnSpPr>
            <a:cxnSpLocks/>
          </p:cNvCxnSpPr>
          <p:nvPr/>
        </p:nvCxnSpPr>
        <p:spPr>
          <a:xfrm>
            <a:off x="10462846" y="5718038"/>
            <a:ext cx="517340" cy="15816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Slika 7">
            <a:extLst>
              <a:ext uri="{FF2B5EF4-FFF2-40B4-BE49-F238E27FC236}">
                <a16:creationId xmlns:a16="http://schemas.microsoft.com/office/drawing/2014/main" id="{4D897DDA-F6DB-4E96-92E9-174121D539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824" y="4155561"/>
            <a:ext cx="1426553" cy="1059449"/>
          </a:xfrm>
          <a:prstGeom prst="rect">
            <a:avLst/>
          </a:prstGeom>
        </p:spPr>
      </p:pic>
      <p:cxnSp>
        <p:nvCxnSpPr>
          <p:cNvPr id="26" name="Raven puščični povezovalnik 25">
            <a:extLst>
              <a:ext uri="{FF2B5EF4-FFF2-40B4-BE49-F238E27FC236}">
                <a16:creationId xmlns:a16="http://schemas.microsoft.com/office/drawing/2014/main" id="{9A64F0B6-9247-4540-922D-8FBE2C444EE0}"/>
              </a:ext>
            </a:extLst>
          </p:cNvPr>
          <p:cNvCxnSpPr>
            <a:cxnSpLocks/>
          </p:cNvCxnSpPr>
          <p:nvPr/>
        </p:nvCxnSpPr>
        <p:spPr>
          <a:xfrm>
            <a:off x="5640346" y="4639275"/>
            <a:ext cx="512478" cy="11429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801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558EF05A-60FA-47DC-B7D4-B81207CF8E71}"/>
              </a:ext>
            </a:extLst>
          </p:cNvPr>
          <p:cNvSpPr txBox="1"/>
          <p:nvPr/>
        </p:nvSpPr>
        <p:spPr>
          <a:xfrm>
            <a:off x="265813" y="754912"/>
            <a:ext cx="11408735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pl-PL" dirty="0"/>
              <a:t>17. Zagrebška skupina, ki je lastnik Mercatorja</a:t>
            </a:r>
          </a:p>
        </p:txBody>
      </p:sp>
      <p:sp>
        <p:nvSpPr>
          <p:cNvPr id="3" name="PoljeZBesedilom 2">
            <a:extLst>
              <a:ext uri="{FF2B5EF4-FFF2-40B4-BE49-F238E27FC236}">
                <a16:creationId xmlns:a16="http://schemas.microsoft.com/office/drawing/2014/main" id="{05373197-E0BA-4AD4-9814-5514AA7D4707}"/>
              </a:ext>
            </a:extLst>
          </p:cNvPr>
          <p:cNvSpPr txBox="1"/>
          <p:nvPr/>
        </p:nvSpPr>
        <p:spPr>
          <a:xfrm>
            <a:off x="382772" y="159488"/>
            <a:ext cx="11227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NAVPIČNO</a:t>
            </a:r>
          </a:p>
        </p:txBody>
      </p:sp>
      <p:sp>
        <p:nvSpPr>
          <p:cNvPr id="11" name="PoljeZBesedilom 10">
            <a:extLst>
              <a:ext uri="{FF2B5EF4-FFF2-40B4-BE49-F238E27FC236}">
                <a16:creationId xmlns:a16="http://schemas.microsoft.com/office/drawing/2014/main" id="{2D453DC0-8CEA-4EF4-B519-85B314749BBE}"/>
              </a:ext>
            </a:extLst>
          </p:cNvPr>
          <p:cNvSpPr txBox="1"/>
          <p:nvPr/>
        </p:nvSpPr>
        <p:spPr>
          <a:xfrm>
            <a:off x="265812" y="1318817"/>
            <a:ext cx="11408735" cy="369332"/>
          </a:xfrm>
          <a:prstGeom prst="rect">
            <a:avLst/>
          </a:prstGeom>
          <a:solidFill>
            <a:srgbClr val="FFDFAF"/>
          </a:solidFill>
        </p:spPr>
        <p:txBody>
          <a:bodyPr wrap="square" rtlCol="0">
            <a:spAutoFit/>
          </a:bodyPr>
          <a:lstStyle/>
          <a:p>
            <a:r>
              <a:rPr lang="sl-SI" dirty="0" err="1"/>
              <a:t>Fortenova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048782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</p:bld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343</Words>
  <Application>Microsoft Office PowerPoint</Application>
  <PresentationFormat>Širokozaslonsko</PresentationFormat>
  <Paragraphs>83</Paragraphs>
  <Slides>10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 Černilec</dc:creator>
  <cp:lastModifiedBy>Janez Černilec</cp:lastModifiedBy>
  <cp:revision>35</cp:revision>
  <dcterms:created xsi:type="dcterms:W3CDTF">2021-05-12T09:56:05Z</dcterms:created>
  <dcterms:modified xsi:type="dcterms:W3CDTF">2021-05-13T23:03:12Z</dcterms:modified>
</cp:coreProperties>
</file>