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6">
  <p:sldMasterIdLst>
    <p:sldMasterId id="2147483648" r:id="rId1"/>
  </p:sldMasterIdLst>
  <p:sldIdLst>
    <p:sldId id="293" r:id="rId2"/>
    <p:sldId id="257" r:id="rId3"/>
    <p:sldId id="259" r:id="rId4"/>
    <p:sldId id="261" r:id="rId5"/>
    <p:sldId id="262" r:id="rId6"/>
    <p:sldId id="263" r:id="rId7"/>
    <p:sldId id="270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81" r:id="rId16"/>
    <p:sldId id="279" r:id="rId17"/>
    <p:sldId id="280" r:id="rId18"/>
    <p:sldId id="282" r:id="rId19"/>
    <p:sldId id="283" r:id="rId20"/>
    <p:sldId id="284" r:id="rId21"/>
    <p:sldId id="285" r:id="rId22"/>
    <p:sldId id="286" r:id="rId23"/>
    <p:sldId id="287" r:id="rId24"/>
    <p:sldId id="292" r:id="rId25"/>
    <p:sldId id="289" r:id="rId26"/>
    <p:sldId id="260" r:id="rId27"/>
    <p:sldId id="264" r:id="rId28"/>
    <p:sldId id="265" r:id="rId29"/>
    <p:sldId id="267" r:id="rId30"/>
    <p:sldId id="268" r:id="rId31"/>
    <p:sldId id="266" r:id="rId32"/>
    <p:sldId id="269" r:id="rId33"/>
    <p:sldId id="271" r:id="rId34"/>
    <p:sldId id="288" r:id="rId35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>
        <p:scale>
          <a:sx n="100" d="100"/>
          <a:sy n="100" d="100"/>
        </p:scale>
        <p:origin x="37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hribovske_cerkve_gorenjska\raziskovalna_naloga_naklo_18\statistic-survey8351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hribovske_cerkve_gorenjska\raziskovalna_naloga_naklo_18\statistic-survey83516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hribovske_cerkve_gorenjska\raziskovalna_naloga_naklo_18\statistic-survey83516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hribovske_cerkve_gorenjska\raziskovalna_naloga_naklo_18\statistic-survey83516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hribovske_cerkve_gorenjska\raziskovalna_naloga_naklo_18\statistic-survey83516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hribovske_cerkve_gorenjska\raziskovalna_naloga_naklo_18\statistic-survey83516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hribovske_cerkve_gorenjska\raziskovalna_naloga_naklo_18\statistic-survey83516.xls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F:\hribovske_cerkve_gorenjska\raziskovalna_naloga_naklo_18\rezultati_kviz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Način</a:t>
            </a:r>
            <a:r>
              <a:rPr lang="sl-SI" baseline="0"/>
              <a:t> hoje po pohodniški poti GHCT glede števila prehojenih etap  </a:t>
            </a:r>
            <a:endParaRPr lang="sl-SI"/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'results-survey83516'!$A$9:$A$12</c:f>
              <c:strCache>
                <c:ptCount val="4"/>
                <c:pt idx="0">
                  <c:v>Prehodil bi celotno traso na enkrat</c:v>
                </c:pt>
                <c:pt idx="1">
                  <c:v>Prehodil bi celotno traso po delih</c:v>
                </c:pt>
                <c:pt idx="2">
                  <c:v>Prehodil bi samo etape, ki so mi pri srcu</c:v>
                </c:pt>
                <c:pt idx="3">
                  <c:v>Uporaba avtomobila in hoja do cerkva</c:v>
                </c:pt>
              </c:strCache>
            </c:strRef>
          </c:cat>
          <c:val>
            <c:numRef>
              <c:f>'results-survey83516'!$B$9:$B$12</c:f>
              <c:numCache>
                <c:formatCode>General</c:formatCode>
                <c:ptCount val="4"/>
                <c:pt idx="0">
                  <c:v>10</c:v>
                </c:pt>
                <c:pt idx="1">
                  <c:v>27</c:v>
                </c:pt>
                <c:pt idx="2">
                  <c:v>15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48-4B8A-8E11-BE7486D08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1826712"/>
        <c:axId val="331832200"/>
      </c:barChart>
      <c:catAx>
        <c:axId val="331826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31832200"/>
        <c:crosses val="autoZero"/>
        <c:auto val="1"/>
        <c:lblAlgn val="ctr"/>
        <c:lblOffset val="100"/>
        <c:noMultiLvlLbl val="0"/>
      </c:catAx>
      <c:valAx>
        <c:axId val="331832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318267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Všečnost</a:t>
            </a:r>
            <a:r>
              <a:rPr lang="sl-SI" baseline="0"/>
              <a:t> pohodniške poti: GHCT</a:t>
            </a:r>
            <a:endParaRPr lang="sl-SI"/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'results-survey83516'!$F$21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'results-survey83516'!$E$22:$E$27</c:f>
              <c:strCache>
                <c:ptCount val="6"/>
                <c:pt idx="0">
                  <c:v>Zanimivost pohodniške poti</c:v>
                </c:pt>
                <c:pt idx="1">
                  <c:v>Poučnost pohodniške poti</c:v>
                </c:pt>
                <c:pt idx="2">
                  <c:v>Zahtevnost pohodniške poti</c:v>
                </c:pt>
                <c:pt idx="3">
                  <c:v>Slikovitost narave</c:v>
                </c:pt>
                <c:pt idx="4">
                  <c:v>Kakovost gostinske ponudbe</c:v>
                </c:pt>
                <c:pt idx="5">
                  <c:v>Primernost poti glede smeri</c:v>
                </c:pt>
              </c:strCache>
            </c:strRef>
          </c:cat>
          <c:val>
            <c:numRef>
              <c:f>'results-survey83516'!$F$22:$F$27</c:f>
              <c:numCache>
                <c:formatCode>General</c:formatCode>
                <c:ptCount val="6"/>
                <c:pt idx="0">
                  <c:v>30</c:v>
                </c:pt>
                <c:pt idx="1">
                  <c:v>21</c:v>
                </c:pt>
                <c:pt idx="2">
                  <c:v>6</c:v>
                </c:pt>
                <c:pt idx="3">
                  <c:v>28</c:v>
                </c:pt>
                <c:pt idx="4">
                  <c:v>15</c:v>
                </c:pt>
                <c:pt idx="5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3B-42A5-8F6D-F279CC1ECD30}"/>
            </c:ext>
          </c:extLst>
        </c:ser>
        <c:ser>
          <c:idx val="1"/>
          <c:order val="1"/>
          <c:tx>
            <c:strRef>
              <c:f>'results-survey83516'!$G$21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cat>
            <c:strRef>
              <c:f>'results-survey83516'!$E$22:$E$27</c:f>
              <c:strCache>
                <c:ptCount val="6"/>
                <c:pt idx="0">
                  <c:v>Zanimivost pohodniške poti</c:v>
                </c:pt>
                <c:pt idx="1">
                  <c:v>Poučnost pohodniške poti</c:v>
                </c:pt>
                <c:pt idx="2">
                  <c:v>Zahtevnost pohodniške poti</c:v>
                </c:pt>
                <c:pt idx="3">
                  <c:v>Slikovitost narave</c:v>
                </c:pt>
                <c:pt idx="4">
                  <c:v>Kakovost gostinske ponudbe</c:v>
                </c:pt>
                <c:pt idx="5">
                  <c:v>Primernost poti glede smeri</c:v>
                </c:pt>
              </c:strCache>
            </c:strRef>
          </c:cat>
          <c:val>
            <c:numRef>
              <c:f>'results-survey83516'!$G$22:$G$27</c:f>
              <c:numCache>
                <c:formatCode>General</c:formatCode>
                <c:ptCount val="6"/>
                <c:pt idx="0">
                  <c:v>8</c:v>
                </c:pt>
                <c:pt idx="1">
                  <c:v>13</c:v>
                </c:pt>
                <c:pt idx="2">
                  <c:v>14</c:v>
                </c:pt>
                <c:pt idx="3">
                  <c:v>13</c:v>
                </c:pt>
                <c:pt idx="4">
                  <c:v>15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3B-42A5-8F6D-F279CC1ECD30}"/>
            </c:ext>
          </c:extLst>
        </c:ser>
        <c:ser>
          <c:idx val="2"/>
          <c:order val="2"/>
          <c:tx>
            <c:strRef>
              <c:f>'results-survey83516'!$H$21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cat>
            <c:strRef>
              <c:f>'results-survey83516'!$E$22:$E$27</c:f>
              <c:strCache>
                <c:ptCount val="6"/>
                <c:pt idx="0">
                  <c:v>Zanimivost pohodniške poti</c:v>
                </c:pt>
                <c:pt idx="1">
                  <c:v>Poučnost pohodniške poti</c:v>
                </c:pt>
                <c:pt idx="2">
                  <c:v>Zahtevnost pohodniške poti</c:v>
                </c:pt>
                <c:pt idx="3">
                  <c:v>Slikovitost narave</c:v>
                </c:pt>
                <c:pt idx="4">
                  <c:v>Kakovost gostinske ponudbe</c:v>
                </c:pt>
                <c:pt idx="5">
                  <c:v>Primernost poti glede smeri</c:v>
                </c:pt>
              </c:strCache>
            </c:strRef>
          </c:cat>
          <c:val>
            <c:numRef>
              <c:f>'results-survey83516'!$H$22:$H$27</c:f>
              <c:numCache>
                <c:formatCode>General</c:formatCode>
                <c:ptCount val="6"/>
                <c:pt idx="0">
                  <c:v>4</c:v>
                </c:pt>
                <c:pt idx="1">
                  <c:v>4</c:v>
                </c:pt>
                <c:pt idx="2">
                  <c:v>8</c:v>
                </c:pt>
                <c:pt idx="3">
                  <c:v>1</c:v>
                </c:pt>
                <c:pt idx="4">
                  <c:v>7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3B-42A5-8F6D-F279CC1ECD30}"/>
            </c:ext>
          </c:extLst>
        </c:ser>
        <c:ser>
          <c:idx val="3"/>
          <c:order val="3"/>
          <c:tx>
            <c:strRef>
              <c:f>'results-survey83516'!$I$21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cat>
            <c:strRef>
              <c:f>'results-survey83516'!$E$22:$E$27</c:f>
              <c:strCache>
                <c:ptCount val="6"/>
                <c:pt idx="0">
                  <c:v>Zanimivost pohodniške poti</c:v>
                </c:pt>
                <c:pt idx="1">
                  <c:v>Poučnost pohodniške poti</c:v>
                </c:pt>
                <c:pt idx="2">
                  <c:v>Zahtevnost pohodniške poti</c:v>
                </c:pt>
                <c:pt idx="3">
                  <c:v>Slikovitost narave</c:v>
                </c:pt>
                <c:pt idx="4">
                  <c:v>Kakovost gostinske ponudbe</c:v>
                </c:pt>
                <c:pt idx="5">
                  <c:v>Primernost poti glede smeri</c:v>
                </c:pt>
              </c:strCache>
            </c:strRef>
          </c:cat>
          <c:val>
            <c:numRef>
              <c:f>'results-survey83516'!$I$22:$I$27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3B-42A5-8F6D-F279CC1ECD30}"/>
            </c:ext>
          </c:extLst>
        </c:ser>
        <c:ser>
          <c:idx val="4"/>
          <c:order val="4"/>
          <c:tx>
            <c:strRef>
              <c:f>'results-survey83516'!$J$21</c:f>
              <c:strCache>
                <c:ptCount val="1"/>
                <c:pt idx="0">
                  <c:v>-1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cat>
            <c:strRef>
              <c:f>'results-survey83516'!$E$22:$E$27</c:f>
              <c:strCache>
                <c:ptCount val="6"/>
                <c:pt idx="0">
                  <c:v>Zanimivost pohodniške poti</c:v>
                </c:pt>
                <c:pt idx="1">
                  <c:v>Poučnost pohodniške poti</c:v>
                </c:pt>
                <c:pt idx="2">
                  <c:v>Zahtevnost pohodniške poti</c:v>
                </c:pt>
                <c:pt idx="3">
                  <c:v>Slikovitost narave</c:v>
                </c:pt>
                <c:pt idx="4">
                  <c:v>Kakovost gostinske ponudbe</c:v>
                </c:pt>
                <c:pt idx="5">
                  <c:v>Primernost poti glede smeri</c:v>
                </c:pt>
              </c:strCache>
            </c:strRef>
          </c:cat>
          <c:val>
            <c:numRef>
              <c:f>'results-survey83516'!$J$22:$J$27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3B-42A5-8F6D-F279CC1ECD30}"/>
            </c:ext>
          </c:extLst>
        </c:ser>
        <c:ser>
          <c:idx val="5"/>
          <c:order val="5"/>
          <c:tx>
            <c:strRef>
              <c:f>'results-survey83516'!$K$21</c:f>
              <c:strCache>
                <c:ptCount val="1"/>
                <c:pt idx="0">
                  <c:v>-2</c:v>
                </c:pt>
              </c:strCache>
            </c:strRef>
          </c:tx>
          <c:spPr>
            <a:solidFill>
              <a:srgbClr val="70AD47"/>
            </a:solidFill>
            <a:ln w="25400">
              <a:noFill/>
            </a:ln>
          </c:spPr>
          <c:invertIfNegative val="0"/>
          <c:cat>
            <c:strRef>
              <c:f>'results-survey83516'!$E$22:$E$27</c:f>
              <c:strCache>
                <c:ptCount val="6"/>
                <c:pt idx="0">
                  <c:v>Zanimivost pohodniške poti</c:v>
                </c:pt>
                <c:pt idx="1">
                  <c:v>Poučnost pohodniške poti</c:v>
                </c:pt>
                <c:pt idx="2">
                  <c:v>Zahtevnost pohodniške poti</c:v>
                </c:pt>
                <c:pt idx="3">
                  <c:v>Slikovitost narave</c:v>
                </c:pt>
                <c:pt idx="4">
                  <c:v>Kakovost gostinske ponudbe</c:v>
                </c:pt>
                <c:pt idx="5">
                  <c:v>Primernost poti glede smeri</c:v>
                </c:pt>
              </c:strCache>
            </c:strRef>
          </c:cat>
          <c:val>
            <c:numRef>
              <c:f>'results-survey83516'!$K$22:$K$27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83B-42A5-8F6D-F279CC1ECD30}"/>
            </c:ext>
          </c:extLst>
        </c:ser>
        <c:ser>
          <c:idx val="6"/>
          <c:order val="6"/>
          <c:tx>
            <c:strRef>
              <c:f>'results-survey83516'!$L$21</c:f>
              <c:strCache>
                <c:ptCount val="1"/>
                <c:pt idx="0">
                  <c:v>-3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'results-survey83516'!$E$22:$E$27</c:f>
              <c:strCache>
                <c:ptCount val="6"/>
                <c:pt idx="0">
                  <c:v>Zanimivost pohodniške poti</c:v>
                </c:pt>
                <c:pt idx="1">
                  <c:v>Poučnost pohodniške poti</c:v>
                </c:pt>
                <c:pt idx="2">
                  <c:v>Zahtevnost pohodniške poti</c:v>
                </c:pt>
                <c:pt idx="3">
                  <c:v>Slikovitost narave</c:v>
                </c:pt>
                <c:pt idx="4">
                  <c:v>Kakovost gostinske ponudbe</c:v>
                </c:pt>
                <c:pt idx="5">
                  <c:v>Primernost poti glede smeri</c:v>
                </c:pt>
              </c:strCache>
            </c:strRef>
          </c:cat>
          <c:val>
            <c:numRef>
              <c:f>'results-survey83516'!$L$22:$L$27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83B-42A5-8F6D-F279CC1EC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1828280"/>
        <c:axId val="331825144"/>
      </c:barChart>
      <c:catAx>
        <c:axId val="331828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31825144"/>
        <c:crosses val="autoZero"/>
        <c:auto val="1"/>
        <c:lblAlgn val="ctr"/>
        <c:lblOffset val="100"/>
        <c:noMultiLvlLbl val="0"/>
      </c:catAx>
      <c:valAx>
        <c:axId val="331825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3182828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Všečnost pohodniške poti glede na konfiguracijo terena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'results-survey83516'!$E$95</c:f>
              <c:strCache>
                <c:ptCount val="1"/>
                <c:pt idx="0">
                  <c:v>Ljubljanska kotlina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numRef>
              <c:f>'results-survey83516'!$F$94:$J$94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'results-survey83516'!$F$95:$J$95</c:f>
              <c:numCache>
                <c:formatCode>General</c:formatCode>
                <c:ptCount val="5"/>
                <c:pt idx="0">
                  <c:v>3</c:v>
                </c:pt>
                <c:pt idx="1">
                  <c:v>10</c:v>
                </c:pt>
                <c:pt idx="2">
                  <c:v>14</c:v>
                </c:pt>
                <c:pt idx="3">
                  <c:v>6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FE-4CC9-8D33-B728428B4904}"/>
            </c:ext>
          </c:extLst>
        </c:ser>
        <c:ser>
          <c:idx val="1"/>
          <c:order val="1"/>
          <c:tx>
            <c:strRef>
              <c:f>'results-survey83516'!$E$96</c:f>
              <c:strCache>
                <c:ptCount val="1"/>
                <c:pt idx="0">
                  <c:v>Nižje hribovje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cat>
            <c:numRef>
              <c:f>'results-survey83516'!$F$94:$J$94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'results-survey83516'!$F$96:$J$96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11</c:v>
                </c:pt>
                <c:pt idx="3">
                  <c:v>10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FE-4CC9-8D33-B728428B4904}"/>
            </c:ext>
          </c:extLst>
        </c:ser>
        <c:ser>
          <c:idx val="2"/>
          <c:order val="2"/>
          <c:tx>
            <c:strRef>
              <c:f>'results-survey83516'!$E$97</c:f>
              <c:strCache>
                <c:ptCount val="1"/>
                <c:pt idx="0">
                  <c:v>Sredogorje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cat>
            <c:numRef>
              <c:f>'results-survey83516'!$F$94:$J$94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'results-survey83516'!$F$97:$J$97</c:f>
              <c:numCache>
                <c:formatCode>General</c:formatCode>
                <c:ptCount val="5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15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FE-4CC9-8D33-B728428B4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1829848"/>
        <c:axId val="331824752"/>
      </c:barChart>
      <c:catAx>
        <c:axId val="331829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31824752"/>
        <c:crosses val="autoZero"/>
        <c:auto val="1"/>
        <c:lblAlgn val="ctr"/>
        <c:lblOffset val="100"/>
        <c:noMultiLvlLbl val="0"/>
      </c:catAx>
      <c:valAx>
        <c:axId val="3318247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318298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Mnenja o pozitivnih in negativnih stvareh glede pohodniške poti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'results-survey83516'!$E$121:$E$127</c:f>
              <c:strCache>
                <c:ptCount val="7"/>
                <c:pt idx="0">
                  <c:v>Pohodniška pot je "V redu"</c:v>
                </c:pt>
                <c:pt idx="1">
                  <c:v>Pot je dolga</c:v>
                </c:pt>
                <c:pt idx="2">
                  <c:v>Premalo znana pohodniška pot</c:v>
                </c:pt>
                <c:pt idx="3">
                  <c:v>Pohodniška pot brez markacij</c:v>
                </c:pt>
                <c:pt idx="4">
                  <c:v>Preveč asfaltnih poti</c:v>
                </c:pt>
                <c:pt idx="5">
                  <c:v>Nisem jo še prehodil</c:v>
                </c:pt>
                <c:pt idx="6">
                  <c:v>Cerkve</c:v>
                </c:pt>
              </c:strCache>
            </c:strRef>
          </c:cat>
          <c:val>
            <c:numRef>
              <c:f>'results-survey83516'!$F$121:$F$127</c:f>
              <c:numCache>
                <c:formatCode>General</c:formatCode>
                <c:ptCount val="7"/>
                <c:pt idx="0">
                  <c:v>13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B-43D2-8710-B67FE35BCB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7003776"/>
        <c:axId val="332537248"/>
      </c:barChart>
      <c:catAx>
        <c:axId val="257003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32537248"/>
        <c:crosses val="autoZero"/>
        <c:auto val="1"/>
        <c:lblAlgn val="ctr"/>
        <c:lblOffset val="100"/>
        <c:noMultiLvlLbl val="0"/>
      </c:catAx>
      <c:valAx>
        <c:axId val="332537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2570037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Všečnost</a:t>
            </a:r>
            <a:r>
              <a:rPr lang="sl-SI" baseline="0"/>
              <a:t> spletne strani</a:t>
            </a:r>
            <a:endParaRPr lang="sl-SI"/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'results-survey83516'!$F$141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'results-survey83516'!$E$142:$E$148</c:f>
              <c:strCache>
                <c:ptCount val="7"/>
                <c:pt idx="0">
                  <c:v>Navigacija po strani</c:v>
                </c:pt>
                <c:pt idx="1">
                  <c:v>Kakovost vsebine</c:v>
                </c:pt>
                <c:pt idx="2">
                  <c:v>Kakovost slik</c:v>
                </c:pt>
                <c:pt idx="3">
                  <c:v>Preglednost strani</c:v>
                </c:pt>
                <c:pt idx="4">
                  <c:v>Kakovost grafične podobe</c:v>
                </c:pt>
                <c:pt idx="5">
                  <c:v>Informativnost strani</c:v>
                </c:pt>
                <c:pt idx="6">
                  <c:v>Vsebinska razumljivost</c:v>
                </c:pt>
              </c:strCache>
            </c:strRef>
          </c:cat>
          <c:val>
            <c:numRef>
              <c:f>'results-survey83516'!$F$142:$F$148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36-4AB7-AD5F-C34A45FA471A}"/>
            </c:ext>
          </c:extLst>
        </c:ser>
        <c:ser>
          <c:idx val="1"/>
          <c:order val="1"/>
          <c:tx>
            <c:strRef>
              <c:f>'results-survey83516'!$G$141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cat>
            <c:strRef>
              <c:f>'results-survey83516'!$E$142:$E$148</c:f>
              <c:strCache>
                <c:ptCount val="7"/>
                <c:pt idx="0">
                  <c:v>Navigacija po strani</c:v>
                </c:pt>
                <c:pt idx="1">
                  <c:v>Kakovost vsebine</c:v>
                </c:pt>
                <c:pt idx="2">
                  <c:v>Kakovost slik</c:v>
                </c:pt>
                <c:pt idx="3">
                  <c:v>Preglednost strani</c:v>
                </c:pt>
                <c:pt idx="4">
                  <c:v>Kakovost grafične podobe</c:v>
                </c:pt>
                <c:pt idx="5">
                  <c:v>Informativnost strani</c:v>
                </c:pt>
                <c:pt idx="6">
                  <c:v>Vsebinska razumljivost</c:v>
                </c:pt>
              </c:strCache>
            </c:strRef>
          </c:cat>
          <c:val>
            <c:numRef>
              <c:f>'results-survey83516'!$G$142:$G$148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36-4AB7-AD5F-C34A45FA471A}"/>
            </c:ext>
          </c:extLst>
        </c:ser>
        <c:ser>
          <c:idx val="2"/>
          <c:order val="2"/>
          <c:tx>
            <c:strRef>
              <c:f>'results-survey83516'!$H$141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cat>
            <c:strRef>
              <c:f>'results-survey83516'!$E$142:$E$148</c:f>
              <c:strCache>
                <c:ptCount val="7"/>
                <c:pt idx="0">
                  <c:v>Navigacija po strani</c:v>
                </c:pt>
                <c:pt idx="1">
                  <c:v>Kakovost vsebine</c:v>
                </c:pt>
                <c:pt idx="2">
                  <c:v>Kakovost slik</c:v>
                </c:pt>
                <c:pt idx="3">
                  <c:v>Preglednost strani</c:v>
                </c:pt>
                <c:pt idx="4">
                  <c:v>Kakovost grafične podobe</c:v>
                </c:pt>
                <c:pt idx="5">
                  <c:v>Informativnost strani</c:v>
                </c:pt>
                <c:pt idx="6">
                  <c:v>Vsebinska razumljivost</c:v>
                </c:pt>
              </c:strCache>
            </c:strRef>
          </c:cat>
          <c:val>
            <c:numRef>
              <c:f>'results-survey83516'!$H$142:$H$148</c:f>
              <c:numCache>
                <c:formatCode>General</c:formatCode>
                <c:ptCount val="7"/>
                <c:pt idx="0">
                  <c:v>10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4</c:v>
                </c:pt>
                <c:pt idx="5">
                  <c:v>8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36-4AB7-AD5F-C34A45FA471A}"/>
            </c:ext>
          </c:extLst>
        </c:ser>
        <c:ser>
          <c:idx val="3"/>
          <c:order val="3"/>
          <c:tx>
            <c:strRef>
              <c:f>'results-survey83516'!$I$141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cat>
            <c:strRef>
              <c:f>'results-survey83516'!$E$142:$E$148</c:f>
              <c:strCache>
                <c:ptCount val="7"/>
                <c:pt idx="0">
                  <c:v>Navigacija po strani</c:v>
                </c:pt>
                <c:pt idx="1">
                  <c:v>Kakovost vsebine</c:v>
                </c:pt>
                <c:pt idx="2">
                  <c:v>Kakovost slik</c:v>
                </c:pt>
                <c:pt idx="3">
                  <c:v>Preglednost strani</c:v>
                </c:pt>
                <c:pt idx="4">
                  <c:v>Kakovost grafične podobe</c:v>
                </c:pt>
                <c:pt idx="5">
                  <c:v>Informativnost strani</c:v>
                </c:pt>
                <c:pt idx="6">
                  <c:v>Vsebinska razumljivost</c:v>
                </c:pt>
              </c:strCache>
            </c:strRef>
          </c:cat>
          <c:val>
            <c:numRef>
              <c:f>'results-survey83516'!$I$142:$I$148</c:f>
              <c:numCache>
                <c:formatCode>General</c:formatCode>
                <c:ptCount val="7"/>
                <c:pt idx="0">
                  <c:v>16</c:v>
                </c:pt>
                <c:pt idx="1">
                  <c:v>15</c:v>
                </c:pt>
                <c:pt idx="2">
                  <c:v>12</c:v>
                </c:pt>
                <c:pt idx="3">
                  <c:v>16</c:v>
                </c:pt>
                <c:pt idx="4">
                  <c:v>21</c:v>
                </c:pt>
                <c:pt idx="5">
                  <c:v>16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36-4AB7-AD5F-C34A45FA471A}"/>
            </c:ext>
          </c:extLst>
        </c:ser>
        <c:ser>
          <c:idx val="4"/>
          <c:order val="4"/>
          <c:tx>
            <c:strRef>
              <c:f>'results-survey83516'!$J$141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cat>
            <c:strRef>
              <c:f>'results-survey83516'!$E$142:$E$148</c:f>
              <c:strCache>
                <c:ptCount val="7"/>
                <c:pt idx="0">
                  <c:v>Navigacija po strani</c:v>
                </c:pt>
                <c:pt idx="1">
                  <c:v>Kakovost vsebine</c:v>
                </c:pt>
                <c:pt idx="2">
                  <c:v>Kakovost slik</c:v>
                </c:pt>
                <c:pt idx="3">
                  <c:v>Preglednost strani</c:v>
                </c:pt>
                <c:pt idx="4">
                  <c:v>Kakovost grafične podobe</c:v>
                </c:pt>
                <c:pt idx="5">
                  <c:v>Informativnost strani</c:v>
                </c:pt>
                <c:pt idx="6">
                  <c:v>Vsebinska razumljivost</c:v>
                </c:pt>
              </c:strCache>
            </c:strRef>
          </c:cat>
          <c:val>
            <c:numRef>
              <c:f>'results-survey83516'!$J$142:$J$148</c:f>
              <c:numCache>
                <c:formatCode>General</c:formatCode>
                <c:ptCount val="7"/>
                <c:pt idx="0">
                  <c:v>12</c:v>
                </c:pt>
                <c:pt idx="1">
                  <c:v>16</c:v>
                </c:pt>
                <c:pt idx="2">
                  <c:v>20</c:v>
                </c:pt>
                <c:pt idx="3">
                  <c:v>17</c:v>
                </c:pt>
                <c:pt idx="4">
                  <c:v>13</c:v>
                </c:pt>
                <c:pt idx="5">
                  <c:v>4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36-4AB7-AD5F-C34A45FA47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2534112"/>
        <c:axId val="332535288"/>
      </c:barChart>
      <c:catAx>
        <c:axId val="332534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32535288"/>
        <c:crosses val="autoZero"/>
        <c:auto val="1"/>
        <c:lblAlgn val="ctr"/>
        <c:lblOffset val="100"/>
        <c:noMultiLvlLbl val="0"/>
      </c:catAx>
      <c:valAx>
        <c:axId val="332535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325341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Všečnost imena: Gorenjske</a:t>
            </a:r>
            <a:r>
              <a:rPr lang="sl-SI" baseline="0"/>
              <a:t> hribovske cerkve trail</a:t>
            </a:r>
            <a:endParaRPr lang="sl-SI"/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A3-40BD-92F0-962DD10C5F4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A3-40BD-92F0-962DD10C5F4A}"/>
              </c:ext>
            </c:extLst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'results-survey83516'!$E$256:$E$257</c:f>
              <c:strCache>
                <c:ptCount val="2"/>
                <c:pt idx="0">
                  <c:v>da </c:v>
                </c:pt>
                <c:pt idx="1">
                  <c:v>ne</c:v>
                </c:pt>
              </c:strCache>
            </c:strRef>
          </c:cat>
          <c:val>
            <c:numRef>
              <c:f>'results-survey83516'!$F$256:$F$257</c:f>
              <c:numCache>
                <c:formatCode>0%</c:formatCode>
                <c:ptCount val="2"/>
                <c:pt idx="0">
                  <c:v>0.63829787234042556</c:v>
                </c:pt>
                <c:pt idx="1">
                  <c:v>0.36170212765957449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A3-40BD-92F0-962DD10C5F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Všečnost,</a:t>
            </a:r>
            <a:r>
              <a:rPr lang="sl-SI" baseline="0"/>
              <a:t> da so vse informacije o pohodniški poti na spletu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CD2-43FB-A28B-E5BA7D0323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CD2-43FB-A28B-E5BA7D0323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'results-survey83516'!$D$263:$D$264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'results-survey83516'!$E$263:$E$264</c:f>
              <c:numCache>
                <c:formatCode>0%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D2-43FB-A28B-E5BA7D0323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Način orientacije na poti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080-403A-8587-5F6AB7AC2A5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080-403A-8587-5F6AB7AC2A5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080-403A-8587-5F6AB7AC2A5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080-403A-8587-5F6AB7AC2A50}"/>
              </c:ext>
            </c:extLst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'results-survey83516'!$E$297:$E$300</c:f>
              <c:strCache>
                <c:ptCount val="4"/>
                <c:pt idx="0">
                  <c:v>Uporaba kvalitetne GPS sledi</c:v>
                </c:pt>
                <c:pt idx="1">
                  <c:v>Potreba po markirani poti</c:v>
                </c:pt>
                <c:pt idx="2">
                  <c:v>Uporaba zemljevida, vodnika</c:v>
                </c:pt>
                <c:pt idx="3">
                  <c:v>Uporaba zemljevida, vodnika, GPS sledi</c:v>
                </c:pt>
              </c:strCache>
            </c:strRef>
          </c:cat>
          <c:val>
            <c:numRef>
              <c:f>'results-survey83516'!$F$297:$F$300</c:f>
              <c:numCache>
                <c:formatCode>0%</c:formatCode>
                <c:ptCount val="4"/>
                <c:pt idx="0">
                  <c:v>0.59523809523809523</c:v>
                </c:pt>
                <c:pt idx="1">
                  <c:v>0.33333333333333331</c:v>
                </c:pt>
                <c:pt idx="2">
                  <c:v>4.7619047619047616E-2</c:v>
                </c:pt>
                <c:pt idx="3">
                  <c:v>2.3809523809523808E-2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080-403A-8587-5F6AB7AC2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KVIZ:</a:t>
            </a:r>
            <a:r>
              <a:rPr lang="sl-SI" baseline="0"/>
              <a:t> POHODNIŠKA POT - GORENJSKE HRIBOVSKE CERKVE</a:t>
            </a:r>
            <a:endParaRPr lang="sl-SI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[rezultati_kviz.xls]List1!$B$5:$B$9</c:f>
              <c:strCache>
                <c:ptCount val="5"/>
                <c:pt idx="0">
                  <c:v>Ime hribovska cerkev nad Kr.</c:v>
                </c:pt>
                <c:pt idx="1">
                  <c:v>Ime cerkve: Gorenjski balkon</c:v>
                </c:pt>
                <c:pt idx="2">
                  <c:v>Hribovske cerkve obiščemo na GHCT</c:v>
                </c:pt>
                <c:pt idx="3">
                  <c:v>Dolžina GHCT</c:v>
                </c:pt>
                <c:pt idx="4">
                  <c:v>Najvišji vrh na GHCT</c:v>
                </c:pt>
              </c:strCache>
            </c:strRef>
          </c:cat>
          <c:val>
            <c:numRef>
              <c:f>[rezultati_kviz.xls]List1!$C$5:$C$9</c:f>
              <c:numCache>
                <c:formatCode>0%</c:formatCode>
                <c:ptCount val="5"/>
                <c:pt idx="0">
                  <c:v>0.81</c:v>
                </c:pt>
                <c:pt idx="1">
                  <c:v>0.81</c:v>
                </c:pt>
                <c:pt idx="2">
                  <c:v>0.68</c:v>
                </c:pt>
                <c:pt idx="3">
                  <c:v>0.43</c:v>
                </c:pt>
                <c:pt idx="4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37-4286-9805-DA7EDB837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2535680"/>
        <c:axId val="332536464"/>
      </c:barChart>
      <c:catAx>
        <c:axId val="332535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32536464"/>
        <c:crosses val="autoZero"/>
        <c:auto val="1"/>
        <c:lblAlgn val="ctr"/>
        <c:lblOffset val="100"/>
        <c:noMultiLvlLbl val="0"/>
      </c:catAx>
      <c:valAx>
        <c:axId val="332536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32535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FBB-3BAC-41D1-A6AC-6885CB2BB5C5}" type="datetimeFigureOut">
              <a:rPr lang="sl-SI" smtClean="0"/>
              <a:t>26. 11. 2019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DACE-6ABA-4442-9AD2-6472D87E1F5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53522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FBB-3BAC-41D1-A6AC-6885CB2BB5C5}" type="datetimeFigureOut">
              <a:rPr lang="sl-SI" smtClean="0"/>
              <a:t>26. 11. 2019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DACE-6ABA-4442-9AD2-6472D87E1F5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81279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FBB-3BAC-41D1-A6AC-6885CB2BB5C5}" type="datetimeFigureOut">
              <a:rPr lang="sl-SI" smtClean="0"/>
              <a:t>26. 11. 2019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DACE-6ABA-4442-9AD2-6472D87E1F5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94459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FBB-3BAC-41D1-A6AC-6885CB2BB5C5}" type="datetimeFigureOut">
              <a:rPr lang="sl-SI" smtClean="0"/>
              <a:t>26. 11. 2019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DACE-6ABA-4442-9AD2-6472D87E1F5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051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FBB-3BAC-41D1-A6AC-6885CB2BB5C5}" type="datetimeFigureOut">
              <a:rPr lang="sl-SI" smtClean="0"/>
              <a:t>26. 11. 2019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DACE-6ABA-4442-9AD2-6472D87E1F5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38198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FBB-3BAC-41D1-A6AC-6885CB2BB5C5}" type="datetimeFigureOut">
              <a:rPr lang="sl-SI" smtClean="0"/>
              <a:t>26. 11. 2019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DACE-6ABA-4442-9AD2-6472D87E1F5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6310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FBB-3BAC-41D1-A6AC-6885CB2BB5C5}" type="datetimeFigureOut">
              <a:rPr lang="sl-SI" smtClean="0"/>
              <a:t>26. 11. 2019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DACE-6ABA-4442-9AD2-6472D87E1F5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88250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FBB-3BAC-41D1-A6AC-6885CB2BB5C5}" type="datetimeFigureOut">
              <a:rPr lang="sl-SI" smtClean="0"/>
              <a:t>26. 11. 2019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DACE-6ABA-4442-9AD2-6472D87E1F5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30368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FBB-3BAC-41D1-A6AC-6885CB2BB5C5}" type="datetimeFigureOut">
              <a:rPr lang="sl-SI" smtClean="0"/>
              <a:t>26. 11. 2019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DACE-6ABA-4442-9AD2-6472D87E1F5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33216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FBB-3BAC-41D1-A6AC-6885CB2BB5C5}" type="datetimeFigureOut">
              <a:rPr lang="sl-SI" smtClean="0"/>
              <a:t>26. 11. 2019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DACE-6ABA-4442-9AD2-6472D87E1F5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2065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FBB-3BAC-41D1-A6AC-6885CB2BB5C5}" type="datetimeFigureOut">
              <a:rPr lang="sl-SI" smtClean="0"/>
              <a:t>26. 11. 2019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DACE-6ABA-4442-9AD2-6472D87E1F5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63504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97FBB-3BAC-41D1-A6AC-6885CB2BB5C5}" type="datetimeFigureOut">
              <a:rPr lang="sl-SI" smtClean="0"/>
              <a:t>26. 11. 2019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ADACE-6ABA-4442-9AD2-6472D87E1F5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502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google.com/imgres?imgurl=https%3A%2F%2Flookaside.fbsbx.com%2Flookaside%2Fcrawler%2Fmedia%2F%3Fmedia_id%3D1398919677012374&amp;imgrefurl=https%3A%2F%2Fwww.facebook.com%2FSCKranj%2F&amp;docid=WGb2QJfvkHuosM&amp;tbnid=F_Ny7rRpnQ9NeM%3A&amp;vet=10ahUKEwi2ivfetIfmAhVM8OAKHSxDCPQQMwhAKAAwAA..i&amp;w=781&amp;h=782&amp;bih=724&amp;biw=1344&amp;q=vi%C5%A1ja%20%C5%A1ola%20%C5%A0C%20Kranj%20logo&amp;ved=0ahUKEwi2ivfetIfmAhVM8OAKHSxDCPQQMwhAKAAwAA&amp;iact=mrc&amp;uact=8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3.xml"/><Relationship Id="rId4" Type="http://schemas.openxmlformats.org/officeDocument/2006/relationships/slide" Target="slide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lebinca.com/cerkve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lebinca.com/cerkve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239.gvs.arnes.si/sprasevanje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hyperlink" Target="http://lebinca.com/cerkve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goo.gl/forms/RsfuXrcn1rAoGct33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elo.si/druzba/kavni-nadomestki.html" TargetMode="External"/><Relationship Id="rId3" Type="http://schemas.openxmlformats.org/officeDocument/2006/relationships/hyperlink" Target="http://bos.zrc-sazu.si/sskj.html" TargetMode="External"/><Relationship Id="rId7" Type="http://schemas.openxmlformats.org/officeDocument/2006/relationships/hyperlink" Target="https://www.rtvslo.si/zabava/druzabna-kronika/na-festivalu-kave-za-slovence-kava-ni-napitek-temvec-cudezni-napoj/468043" TargetMode="External"/><Relationship Id="rId2" Type="http://schemas.openxmlformats.org/officeDocument/2006/relationships/hyperlink" Target="https://trgovina.mercator.si/market/?gclid=EAIaIQobChMI_ffLzsPl4QIVz-R3Ch0X_gMZEAAYASAAEgJALfD_Bw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avica.si/kava-v-sloveniji/" TargetMode="External"/><Relationship Id="rId5" Type="http://schemas.openxmlformats.org/officeDocument/2006/relationships/hyperlink" Target="http://marmelina.si/kuhalnica/zivila/vrste-kave" TargetMode="External"/><Relationship Id="rId10" Type="http://schemas.openxmlformats.org/officeDocument/2006/relationships/hyperlink" Target="https://sl.wikipedia.org/wiki/Kava%20(3" TargetMode="External"/><Relationship Id="rId4" Type="http://schemas.openxmlformats.org/officeDocument/2006/relationships/hyperlink" Target="http://kava.splet.arnes.si/2016/12/12/vrste-in-nacini-priprave-kave/" TargetMode="External"/><Relationship Id="rId9" Type="http://schemas.openxmlformats.org/officeDocument/2006/relationships/hyperlink" Target="http://gastrogurman.si/uporabni-clanki/barista-ales-gorenc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slide" Target="slide5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extLst>
              <a:ext uri="{FF2B5EF4-FFF2-40B4-BE49-F238E27FC236}">
                <a16:creationId xmlns:a16="http://schemas.microsoft.com/office/drawing/2014/main" id="{2C9219C0-7B8B-4402-BA41-CF73ED4809D5}"/>
              </a:ext>
            </a:extLst>
          </p:cNvPr>
          <p:cNvSpPr txBox="1"/>
          <p:nvPr/>
        </p:nvSpPr>
        <p:spPr>
          <a:xfrm>
            <a:off x="1529436" y="3085172"/>
            <a:ext cx="914661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800" dirty="0"/>
              <a:t>SEMINARSKA NALOGA</a:t>
            </a:r>
          </a:p>
          <a:p>
            <a:pPr algn="ctr"/>
            <a:r>
              <a:rPr lang="sl-SI" sz="3600" b="1" dirty="0"/>
              <a:t>DAVKI V ZVEZI S POHODNIŠKO POTJO</a:t>
            </a:r>
          </a:p>
          <a:p>
            <a:pPr algn="ctr"/>
            <a:r>
              <a:rPr lang="sl-SI" sz="2800" dirty="0"/>
              <a:t>Modul: Davki</a:t>
            </a:r>
          </a:p>
        </p:txBody>
      </p:sp>
      <p:sp>
        <p:nvSpPr>
          <p:cNvPr id="7" name="Pravokotnik 6">
            <a:extLst>
              <a:ext uri="{FF2B5EF4-FFF2-40B4-BE49-F238E27FC236}">
                <a16:creationId xmlns:a16="http://schemas.microsoft.com/office/drawing/2014/main" id="{97DB357E-27F4-4BC8-A3B9-D03122687B24}"/>
              </a:ext>
            </a:extLst>
          </p:cNvPr>
          <p:cNvSpPr/>
          <p:nvPr/>
        </p:nvSpPr>
        <p:spPr>
          <a:xfrm>
            <a:off x="281896" y="5807150"/>
            <a:ext cx="11628207" cy="548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5754370" algn="r"/>
              </a:tabLst>
            </a:pPr>
            <a:r>
              <a:rPr lang="sl-SI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Mentor: Janez </a:t>
            </a:r>
            <a:r>
              <a:rPr lang="sl-SI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Černilec</a:t>
            </a:r>
            <a:r>
              <a:rPr lang="sl-SI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univ. dipl. oec.		Avtor: Nina Zadravec, 2. l</a:t>
            </a:r>
            <a:endParaRPr lang="sl-SI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A2B469EE-A760-4C22-BFBD-14E0F19BA0E0}"/>
              </a:ext>
            </a:extLst>
          </p:cNvPr>
          <p:cNvGrpSpPr/>
          <p:nvPr/>
        </p:nvGrpSpPr>
        <p:grpSpPr>
          <a:xfrm>
            <a:off x="4098276" y="486975"/>
            <a:ext cx="3857566" cy="1656870"/>
            <a:chOff x="4221111" y="531152"/>
            <a:chExt cx="3857566" cy="1656870"/>
          </a:xfrm>
        </p:grpSpPr>
        <p:pic>
          <p:nvPicPr>
            <p:cNvPr id="8" name="Picture 3" descr="Rezultat iskanja slik za višja šola ŠC Kranj logo">
              <a:hlinkClick r:id="rId2"/>
              <a:extLst>
                <a:ext uri="{FF2B5EF4-FFF2-40B4-BE49-F238E27FC236}">
                  <a16:creationId xmlns:a16="http://schemas.microsoft.com/office/drawing/2014/main" id="{2071EF38-7324-4C1E-A047-34C86D530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9171" y="531152"/>
              <a:ext cx="1649506" cy="1656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Slika 2">
              <a:extLst>
                <a:ext uri="{FF2B5EF4-FFF2-40B4-BE49-F238E27FC236}">
                  <a16:creationId xmlns:a16="http://schemas.microsoft.com/office/drawing/2014/main" id="{03934037-5D8E-463E-8D3A-93EDC19A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1111" y="642339"/>
              <a:ext cx="1299041" cy="12257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0636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/>
          <p:cNvSpPr/>
          <p:nvPr/>
        </p:nvSpPr>
        <p:spPr>
          <a:xfrm>
            <a:off x="2792185" y="857221"/>
            <a:ext cx="6270172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sl-SI" sz="3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1.1 OPREDELITEV PROBLEMA</a:t>
            </a:r>
            <a:r>
              <a:rPr lang="sl-SI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ravokotnik 5"/>
          <p:cNvSpPr/>
          <p:nvPr/>
        </p:nvSpPr>
        <p:spPr>
          <a:xfrm>
            <a:off x="4849584" y="127791"/>
            <a:ext cx="2068285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sl-SI" sz="3600" b="1" cap="all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uvod</a:t>
            </a:r>
            <a:r>
              <a:rPr lang="sl-SI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PoljeZBesedilom 9"/>
          <p:cNvSpPr txBox="1"/>
          <p:nvPr/>
        </p:nvSpPr>
        <p:spPr>
          <a:xfrm>
            <a:off x="990599" y="1926772"/>
            <a:ext cx="104502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/>
              <a:t>Ker gre za novo </a:t>
            </a:r>
            <a:r>
              <a:rPr lang="sl-SI" sz="2400" dirty="0">
                <a:hlinkClick r:id="rId2" action="ppaction://hlinksldjump"/>
              </a:rPr>
              <a:t>pohodniško pot Gorenjske hribovske cerkve</a:t>
            </a:r>
            <a:r>
              <a:rPr lang="sl-SI" sz="2400" dirty="0"/>
              <a:t>, želim: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ugotoviti odnos pohodnikov do pohodniške poti: Gorenjske hribovske cerkve;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preveriti znanje pohodnikov s kvizom in igrico v zvezi s pohodniško potjo: Gorenjske hribovske cerkve;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izbrati najprimernejšo 1 dnevno etapo po pohodniški poti: Gorenjske hribovske cerkve, ki bi jo izvedla Nina Zadravec za 1. maj 2018.</a:t>
            </a:r>
          </a:p>
        </p:txBody>
      </p:sp>
    </p:spTree>
    <p:extLst>
      <p:ext uri="{BB962C8B-B14F-4D97-AF65-F5344CB8AC3E}">
        <p14:creationId xmlns:p14="http://schemas.microsoft.com/office/powerpoint/2010/main" val="3421189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404483" y="294305"/>
            <a:ext cx="71737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3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2 cilji raziskovalne naloge</a:t>
            </a:r>
          </a:p>
        </p:txBody>
      </p:sp>
      <p:sp>
        <p:nvSpPr>
          <p:cNvPr id="4" name="PoljeZBesedilom 3"/>
          <p:cNvSpPr txBox="1"/>
          <p:nvPr/>
        </p:nvSpPr>
        <p:spPr>
          <a:xfrm>
            <a:off x="355266" y="1169236"/>
            <a:ext cx="114735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/>
              <a:t>Cilji raziskovalne naloge so: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seznaniti se s pohodniško potjo: Gorenjske hribovske cerkve;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pridobiti informacije glede mnenja pohodnikov o pohodniški poti: Gorenjske hribovske cerkve;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preveriti znanje potencialnih pohodnikov o pohodniški poti: Gorenjske hribovske cerkve;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izbrati najprimernejšo 1 dnevno etapo po pohodniško poti: Gorenjske hribovske cerkve za sebe, ki jo bom izvedla za 1. maja 2018;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informirati potencialne pohodnike o značilnostih pohodniške poti: Gorenjske hribovske cerkve.</a:t>
            </a:r>
          </a:p>
        </p:txBody>
      </p:sp>
    </p:spTree>
    <p:extLst>
      <p:ext uri="{BB962C8B-B14F-4D97-AF65-F5344CB8AC3E}">
        <p14:creationId xmlns:p14="http://schemas.microsoft.com/office/powerpoint/2010/main" val="416595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270907" y="262646"/>
            <a:ext cx="10086159" cy="6104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sl-SI" sz="3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1.3 metode zbiranja in obdelave podatkov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337457" y="1393371"/>
            <a:ext cx="1156498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/>
              <a:t>V raziskovalni nalogi bom uporabila naslednje metode: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proučevanje pisnih dokumentov o pohodniški poti: Gorenjske hribovske cerkve;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spletno anketiranje;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preverjanje znanja s pomočjo kviza in računalniške igrice v zvezi s pohodniško potjo: Gorenjske hribovske cerkve;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izbira najprimernejše 1 dnevne etape za Nino Zadravec po pohodniški poti: Gorenjske hribovske cerkve s pomočjo programa za večparametrsko odločanje DEXI.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4157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3407373" y="229987"/>
            <a:ext cx="5049203" cy="675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</a:pPr>
            <a:r>
              <a:rPr lang="sl-SI" sz="36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POSNETEK STANJA</a:t>
            </a:r>
          </a:p>
        </p:txBody>
      </p:sp>
      <p:sp>
        <p:nvSpPr>
          <p:cNvPr id="3" name="Pravokotnik 2"/>
          <p:cNvSpPr/>
          <p:nvPr/>
        </p:nvSpPr>
        <p:spPr>
          <a:xfrm>
            <a:off x="217714" y="905236"/>
            <a:ext cx="11756572" cy="1176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sl-SI" sz="3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1 Predstavitev pohodniške poti: Gorenjske hribovske cerkve</a:t>
            </a:r>
          </a:p>
        </p:txBody>
      </p:sp>
      <p:sp>
        <p:nvSpPr>
          <p:cNvPr id="4" name="PoljeZBesedilom 3"/>
          <p:cNvSpPr txBox="1"/>
          <p:nvPr/>
        </p:nvSpPr>
        <p:spPr>
          <a:xfrm>
            <a:off x="845801" y="2239991"/>
            <a:ext cx="108095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Pohodniška pot Gorenjske hribovske cerkve gre mimo 17 </a:t>
            </a:r>
            <a:r>
              <a:rPr lang="sl-SI" dirty="0">
                <a:hlinkClick r:id="rId2" action="ppaction://hlinksldjump"/>
              </a:rPr>
              <a:t>hribovskih</a:t>
            </a:r>
            <a:r>
              <a:rPr lang="sl-SI" dirty="0"/>
              <a:t> </a:t>
            </a:r>
            <a:r>
              <a:rPr lang="sl-SI" dirty="0">
                <a:hlinkClick r:id="rId3" action="ppaction://hlinksldjump"/>
              </a:rPr>
              <a:t>cerkva</a:t>
            </a:r>
            <a:r>
              <a:rPr lang="sl-SI" dirty="0"/>
              <a:t>, po katerih je pot dobila ime: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1. etapo: Begunje na Gorenjskem–</a:t>
            </a:r>
            <a:r>
              <a:rPr lang="sl-SI" b="1" dirty="0">
                <a:solidFill>
                  <a:srgbClr val="FF0000"/>
                </a:solidFill>
              </a:rPr>
              <a:t>sv. Peter</a:t>
            </a:r>
            <a:r>
              <a:rPr lang="sl-SI" dirty="0"/>
              <a:t>–Dobrča, 1478 m–Bistrica pri Tržiču (</a:t>
            </a:r>
            <a:r>
              <a:rPr lang="sl-SI" b="1" dirty="0">
                <a:solidFill>
                  <a:srgbClr val="FF0000"/>
                </a:solidFill>
              </a:rPr>
              <a:t>sv. Jurij</a:t>
            </a:r>
            <a:r>
              <a:rPr lang="sl-SI" dirty="0"/>
              <a:t>) –Tržič (</a:t>
            </a:r>
            <a:r>
              <a:rPr lang="sl-SI" b="1" dirty="0">
                <a:solidFill>
                  <a:srgbClr val="FF0000"/>
                </a:solidFill>
              </a:rPr>
              <a:t>sv. Jožef</a:t>
            </a:r>
            <a:r>
              <a:rPr lang="sl-SI" dirty="0"/>
              <a:t>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2. etapa: Tržič–Kriška gora (Tolsti vrh, 1715 m)–Bašelj (</a:t>
            </a:r>
            <a:r>
              <a:rPr lang="sl-SI" b="1" dirty="0">
                <a:solidFill>
                  <a:srgbClr val="FF0000"/>
                </a:solidFill>
              </a:rPr>
              <a:t>sv. Lovrenc</a:t>
            </a:r>
            <a:r>
              <a:rPr lang="sl-SI" dirty="0"/>
              <a:t>)–Mače (</a:t>
            </a:r>
            <a:r>
              <a:rPr lang="sl-SI" b="1" dirty="0">
                <a:solidFill>
                  <a:srgbClr val="FF0000"/>
                </a:solidFill>
              </a:rPr>
              <a:t>sv. Nikolaj</a:t>
            </a:r>
            <a:r>
              <a:rPr lang="sl-SI" dirty="0"/>
              <a:t>) –Preddvor;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3. etapa: Preddvor–</a:t>
            </a:r>
            <a:r>
              <a:rPr lang="sl-SI" b="1" dirty="0">
                <a:solidFill>
                  <a:srgbClr val="FF0000"/>
                </a:solidFill>
              </a:rPr>
              <a:t>sv. Jakob</a:t>
            </a:r>
            <a:r>
              <a:rPr lang="sl-SI" dirty="0"/>
              <a:t>–Preddvor–Možjanca (679 m)–Štefanja Gora, 693 m (</a:t>
            </a:r>
            <a:r>
              <a:rPr lang="sl-SI" b="1" dirty="0">
                <a:solidFill>
                  <a:srgbClr val="FF0000"/>
                </a:solidFill>
              </a:rPr>
              <a:t>sv. Štefan</a:t>
            </a:r>
            <a:r>
              <a:rPr lang="sl-SI" dirty="0"/>
              <a:t>)–Cerklje na Gorenjskem;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4. etapa: Cerklje na Gorenjskem–Zalog–Vodice–Valburga;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5. etapa: Valburga–Sora–Osolnik, 858 m (</a:t>
            </a:r>
            <a:r>
              <a:rPr lang="sl-SI" b="1" dirty="0">
                <a:solidFill>
                  <a:srgbClr val="FF0000"/>
                </a:solidFill>
              </a:rPr>
              <a:t>sv. Mohor in Fortunat</a:t>
            </a:r>
            <a:r>
              <a:rPr lang="sl-SI" dirty="0"/>
              <a:t>) –Škofja Loka (</a:t>
            </a:r>
            <a:r>
              <a:rPr lang="sl-SI" b="1" dirty="0">
                <a:solidFill>
                  <a:srgbClr val="FF0000"/>
                </a:solidFill>
              </a:rPr>
              <a:t>sv. Križ</a:t>
            </a:r>
            <a:r>
              <a:rPr lang="sl-SI" dirty="0"/>
              <a:t>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6. etapa: Škofja Loka–</a:t>
            </a:r>
            <a:r>
              <a:rPr lang="sl-SI" b="1" dirty="0">
                <a:solidFill>
                  <a:srgbClr val="FF0000"/>
                </a:solidFill>
              </a:rPr>
              <a:t>sv. Tomaž</a:t>
            </a:r>
            <a:r>
              <a:rPr lang="sl-SI" dirty="0"/>
              <a:t> (645 m)–Praprotno–Križna gora, 618 m (</a:t>
            </a:r>
            <a:r>
              <a:rPr lang="sl-SI" b="1" dirty="0">
                <a:solidFill>
                  <a:srgbClr val="FF0000"/>
                </a:solidFill>
              </a:rPr>
              <a:t>sv. Križ</a:t>
            </a:r>
            <a:r>
              <a:rPr lang="sl-SI" dirty="0"/>
              <a:t>) in Planica, 731 m (</a:t>
            </a:r>
            <a:r>
              <a:rPr lang="sl-SI" b="1" dirty="0">
                <a:solidFill>
                  <a:srgbClr val="FF0000"/>
                </a:solidFill>
              </a:rPr>
              <a:t>sv. Nadangel Gabrijel</a:t>
            </a:r>
            <a:r>
              <a:rPr lang="sl-SI" dirty="0"/>
              <a:t>)–Crngrob–Bitnje–Šmarjetna gora, 646 m (</a:t>
            </a:r>
            <a:r>
              <a:rPr lang="sl-SI" b="1" dirty="0">
                <a:solidFill>
                  <a:srgbClr val="FF0000"/>
                </a:solidFill>
              </a:rPr>
              <a:t>sv. Marjeta</a:t>
            </a:r>
            <a:r>
              <a:rPr lang="sl-SI" dirty="0"/>
              <a:t>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7. etapa: Šmarjetna gora–</a:t>
            </a:r>
            <a:r>
              <a:rPr lang="sl-SI" b="1" dirty="0">
                <a:solidFill>
                  <a:srgbClr val="FF0000"/>
                </a:solidFill>
              </a:rPr>
              <a:t>sv. Jošt</a:t>
            </a:r>
            <a:r>
              <a:rPr lang="sl-SI" dirty="0"/>
              <a:t> (847 m)–</a:t>
            </a:r>
            <a:r>
              <a:rPr lang="sl-SI" b="1" dirty="0">
                <a:solidFill>
                  <a:srgbClr val="FF0000"/>
                </a:solidFill>
              </a:rPr>
              <a:t>sv. Mohor </a:t>
            </a:r>
            <a:r>
              <a:rPr lang="sl-SI" dirty="0"/>
              <a:t>(952 m)–Podblica–Jamnik, 830 m (</a:t>
            </a:r>
            <a:r>
              <a:rPr lang="sl-SI" b="1" dirty="0">
                <a:solidFill>
                  <a:srgbClr val="FF0000"/>
                </a:solidFill>
              </a:rPr>
              <a:t>sv. Primož in Felicijan</a:t>
            </a:r>
            <a:r>
              <a:rPr lang="sl-SI" dirty="0"/>
              <a:t>)–Kropa (</a:t>
            </a:r>
            <a:r>
              <a:rPr lang="sl-SI" b="1" dirty="0">
                <a:solidFill>
                  <a:srgbClr val="FF0000"/>
                </a:solidFill>
              </a:rPr>
              <a:t>Cerkev Device Marije</a:t>
            </a:r>
            <a:r>
              <a:rPr lang="sl-SI" dirty="0"/>
              <a:t>)–Kamna Gorica;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8. etapa: Kamna Gorica–Globoko–Podvin–Begunje na Gorenjskem.</a:t>
            </a:r>
          </a:p>
        </p:txBody>
      </p:sp>
    </p:spTree>
    <p:extLst>
      <p:ext uri="{BB962C8B-B14F-4D97-AF65-F5344CB8AC3E}">
        <p14:creationId xmlns:p14="http://schemas.microsoft.com/office/powerpoint/2010/main" val="1142151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951780" y="572711"/>
            <a:ext cx="100468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l-SI" sz="2400" dirty="0"/>
              <a:t>Značilnosti pohodniške poti: Gorenjske hribovske cerkve: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sz="2400" dirty="0"/>
              <a:t>Skupna dolžina pešpoti je 155 km.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sz="2400" dirty="0"/>
              <a:t>Naredili bomo 7191 m vzpona in 7194 m </a:t>
            </a:r>
            <a:r>
              <a:rPr lang="sl-SI" sz="2400" dirty="0">
                <a:hlinkClick r:id="rId2" action="ppaction://hlinksldjump"/>
              </a:rPr>
              <a:t>spusta</a:t>
            </a:r>
            <a:r>
              <a:rPr lang="sl-SI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Ob poti imamo dobro </a:t>
            </a:r>
            <a:r>
              <a:rPr lang="sl-SI" sz="2400" dirty="0">
                <a:hlinkClick r:id="rId3" action="ppaction://hlinksldjump"/>
              </a:rPr>
              <a:t>hotelsko in gostinsko ponudbo</a:t>
            </a:r>
            <a:r>
              <a:rPr lang="sl-SI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Na voljo imamo avtobusne, železniške, letalske in taksi prevoze.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Med hojo lahko občudujemo v vsem svojem blišču </a:t>
            </a:r>
            <a:r>
              <a:rPr lang="sl-SI" sz="2400" dirty="0">
                <a:hlinkClick r:id="rId3" action="ppaction://hlinksldjump"/>
              </a:rPr>
              <a:t>Kamniško-Savinjske in Julijske Alpe, Karavanke, Škofjeloško hribovje, Polhograjsko hribovje, Jelovico, Mežaklo ...</a:t>
            </a:r>
            <a:r>
              <a:rPr lang="sl-SI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Večinoma hodimo po obstoječih markiranih poteh, nekateri deli pa so brez označb.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Svetujemo uporabo GPS naprav, kajti na spletni strani: </a:t>
            </a:r>
            <a:r>
              <a:rPr lang="sl-SI" sz="2400" dirty="0">
                <a:hlinkClick r:id="rId4" action="ppaction://hlinksldjump"/>
              </a:rPr>
              <a:t>http://lebinca.com/cerkve </a:t>
            </a:r>
            <a:r>
              <a:rPr lang="sl-SI" sz="2400" dirty="0"/>
              <a:t>najdemo GPS sledi, ki so bile posnete na pešpoti.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Na prej omenjeni spletni strani najdemo vse potrebne informacije za pohod (</a:t>
            </a:r>
            <a:r>
              <a:rPr lang="sl-SI" sz="2400" dirty="0">
                <a:hlinkClick r:id="rId5" action="ppaction://hlinksldjump"/>
              </a:rPr>
              <a:t>vodnik</a:t>
            </a:r>
            <a:r>
              <a:rPr lang="sl-SI" sz="2400" dirty="0"/>
              <a:t>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Dobrodošli bodo tudi posnetki zunanjosti in notranjosti cerkva, ki so običajno zaklenjene.</a:t>
            </a:r>
          </a:p>
        </p:txBody>
      </p:sp>
    </p:spTree>
    <p:extLst>
      <p:ext uri="{BB962C8B-B14F-4D97-AF65-F5344CB8AC3E}">
        <p14:creationId xmlns:p14="http://schemas.microsoft.com/office/powerpoint/2010/main" val="916787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0" y="0"/>
            <a:ext cx="12192000" cy="630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sl-SI" sz="3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2 Anketa: mnenje o pohodniški poti – gorenjske hribovske cerkve</a:t>
            </a: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Načrtovanje ankete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Okvirna anketna vprašanja 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2400" dirty="0"/>
              <a:t>V anketi želimo odgovoriti na naslednja raziskovalna vprašanja: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sz="2400" dirty="0"/>
              <a:t>Kako bi hodili po pohodniški poti glede števila opravljenih etap?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sz="2400" dirty="0"/>
              <a:t>Kaj vam je všeč oz. kaj vam ni všeč v zvezi s pohodniško potjo?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sz="2400" dirty="0"/>
              <a:t>Po katerih delih poti bi najraje hodili (Ljubljanska kotlina, nižje hribovje, sredogorje)?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sz="2400" dirty="0"/>
              <a:t>Kaj vas moti v zvezi s pohodniško potjo?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sz="2400" dirty="0"/>
              <a:t>Kako vam je všeč spletna stran: Gorenjske hribovske cerkve (http://lebinca.com/cerkve)?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sz="2400" dirty="0"/>
              <a:t>Ali vam je všeč ime poti: Gorenjske hribovske cerkve trail?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sz="2400" dirty="0"/>
              <a:t>Ali vam je všeč koncept, da vse informacije o pohodniški poti GHCT dobite na spletni strani </a:t>
            </a:r>
            <a:r>
              <a:rPr lang="sl-SI" sz="2400" dirty="0">
                <a:hlinkClick r:id="rId2"/>
              </a:rPr>
              <a:t>http://lebinca.com/cerkve</a:t>
            </a:r>
            <a:r>
              <a:rPr lang="sl-SI" sz="2400" dirty="0"/>
              <a:t>?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sz="2400" dirty="0"/>
              <a:t>Kakšen način orientacije na poti: Gorenjske hribovske cerkve vam najbolj ustreza?</a:t>
            </a:r>
          </a:p>
        </p:txBody>
      </p:sp>
    </p:spTree>
    <p:extLst>
      <p:ext uri="{BB962C8B-B14F-4D97-AF65-F5344CB8AC3E}">
        <p14:creationId xmlns:p14="http://schemas.microsoft.com/office/powerpoint/2010/main" val="329997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63285" y="424105"/>
            <a:ext cx="1193074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Cilji ankete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anketo želimo doseči naslednje cilje: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ugotoviti mnenja pohodnikov glede števila prehojenih etap;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spoznati, kaj je pohodnikom všeč oz. jim ni všeč v zvezi s pohodniško potjo;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ugotoviti dele poti, ki so najbolj priljubljeni pri pohodnikih glede konfiguracije;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ugotoviti všečnost spletne strani </a:t>
            </a:r>
            <a:r>
              <a:rPr lang="sl-SI" u="sng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http://lebinca.com/cerkve</a:t>
            </a: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imena: Gorenjske hribovske cerkve trail (GHCT) in koncepta, da so vse potrebne informacije na spletni strani;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spoznati želeni način orientacije po pohodniški poti: Gorenjske hribovske cerkve.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Značilnosti anketirancev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Naši anketiranci bodo slovenski pohodniki, ki bodo moškega in ženskega spola. Njihova starost je od 18 do 70 let.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Način, kraj in čas anketiranja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Izvedli bomo spletno anketo. Pohodniki jo bodo rešili na spletni strani in jo tam tudi oddali. Anketirali bomo v mesecu marcu 2018.</a:t>
            </a:r>
            <a:endParaRPr lang="sl-SI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315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95943" y="164183"/>
            <a:ext cx="117130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Rezultati ankete</a:t>
            </a:r>
          </a:p>
          <a:p>
            <a:pPr>
              <a:spcAft>
                <a:spcPts val="0"/>
              </a:spcAft>
            </a:pPr>
            <a:r>
              <a:rPr lang="sl-SI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2400" dirty="0"/>
              <a:t>Od 9. 3. 2018 do 12. 3. 2018 smo anketirali slovenske pohodnike. Reševali so spletno anketo, ki je bila dosegljiva na spletnem naslovu: </a:t>
            </a:r>
            <a:r>
              <a:rPr lang="sl-SI" sz="2400" dirty="0">
                <a:hlinkClick r:id="rId2"/>
              </a:rPr>
              <a:t>http://239.gvs.arnes.si/sprasevanje</a:t>
            </a:r>
            <a:r>
              <a:rPr lang="sl-SI" sz="2400" dirty="0"/>
              <a:t> Prejeli smo 47 odgovorov. Anketiranci so bili moški in ženske, od tega 47 % žensk in 53 % moških. 9 % anketirancev je bilo starih od 18 do 30 let; 15 % anketirancev je bilo starih od 31 do 40 let; 30 % anketirancev je bilo starih od 41 do 50 let; 32 % anketirancev je bilo starih od 51 do 60 let, 15 % anketirancev je bilo starih več kot 60 let. </a:t>
            </a:r>
          </a:p>
        </p:txBody>
      </p:sp>
    </p:spTree>
    <p:extLst>
      <p:ext uri="{BB962C8B-B14F-4D97-AF65-F5344CB8AC3E}">
        <p14:creationId xmlns:p14="http://schemas.microsoft.com/office/powerpoint/2010/main" val="1803266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22081" y="255955"/>
            <a:ext cx="98411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Kako bi hodili po pohodniški poti: Gorenjske hribovske cerkve glede števila prehojenih etap?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l-SI" altLang="sl-SI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afikon 4"/>
          <p:cNvGraphicFramePr/>
          <p:nvPr>
            <p:extLst>
              <p:ext uri="{D42A27DB-BD31-4B8C-83A1-F6EECF244321}">
                <p14:modId xmlns:p14="http://schemas.microsoft.com/office/powerpoint/2010/main" val="3370592853"/>
              </p:ext>
            </p:extLst>
          </p:nvPr>
        </p:nvGraphicFramePr>
        <p:xfrm>
          <a:off x="1476102" y="757366"/>
          <a:ext cx="9133115" cy="60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3036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475055" y="259080"/>
            <a:ext cx="918713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Kaj vam je všeč oziroma vam ni všeč na pohodniški poti Gorenjske hribovske cerkve?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afikon 2"/>
          <p:cNvGraphicFramePr/>
          <p:nvPr>
            <p:extLst>
              <p:ext uri="{D42A27DB-BD31-4B8C-83A1-F6EECF244321}">
                <p14:modId xmlns:p14="http://schemas.microsoft.com/office/powerpoint/2010/main" val="21100818"/>
              </p:ext>
            </p:extLst>
          </p:nvPr>
        </p:nvGraphicFramePr>
        <p:xfrm>
          <a:off x="1632529" y="698302"/>
          <a:ext cx="8872183" cy="6041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63110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21989" y="25178"/>
            <a:ext cx="841768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Po katerih delih poti Gorenjske hribovske cerkve trail (GHCT) bi najraje hodili?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afikon 2"/>
          <p:cNvGraphicFramePr/>
          <p:nvPr>
            <p:extLst>
              <p:ext uri="{D42A27DB-BD31-4B8C-83A1-F6EECF244321}">
                <p14:modId xmlns:p14="http://schemas.microsoft.com/office/powerpoint/2010/main" val="83593847"/>
              </p:ext>
            </p:extLst>
          </p:nvPr>
        </p:nvGraphicFramePr>
        <p:xfrm>
          <a:off x="1221377" y="671509"/>
          <a:ext cx="9818914" cy="5856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6533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64080" y="121920"/>
            <a:ext cx="755847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Kaj vas moti v zvezi s pohodniško potjo: Gorenjske hribovske cerkve?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afikon 2"/>
          <p:cNvGraphicFramePr/>
          <p:nvPr>
            <p:extLst>
              <p:ext uri="{D42A27DB-BD31-4B8C-83A1-F6EECF244321}">
                <p14:modId xmlns:p14="http://schemas.microsoft.com/office/powerpoint/2010/main" val="2936534156"/>
              </p:ext>
            </p:extLst>
          </p:nvPr>
        </p:nvGraphicFramePr>
        <p:xfrm>
          <a:off x="1887581" y="558016"/>
          <a:ext cx="8218715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983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051560" y="437885"/>
            <a:ext cx="986359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Kako vam je všeč spletna stran: Gorenjske hribovske cerkve trail (http://lebinca.com/cerkve)?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afikon 2"/>
          <p:cNvGraphicFramePr/>
          <p:nvPr>
            <p:extLst>
              <p:ext uri="{D42A27DB-BD31-4B8C-83A1-F6EECF244321}">
                <p14:modId xmlns:p14="http://schemas.microsoft.com/office/powerpoint/2010/main" val="2432813261"/>
              </p:ext>
            </p:extLst>
          </p:nvPr>
        </p:nvGraphicFramePr>
        <p:xfrm>
          <a:off x="1990479" y="1084216"/>
          <a:ext cx="8534400" cy="5649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593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011137" y="409583"/>
            <a:ext cx="63787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Ali vam je všeč ime poti: Gorenjske hribovske cerkve trail?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afikon 2"/>
          <p:cNvGraphicFramePr/>
          <p:nvPr>
            <p:extLst>
              <p:ext uri="{D42A27DB-BD31-4B8C-83A1-F6EECF244321}">
                <p14:modId xmlns:p14="http://schemas.microsoft.com/office/powerpoint/2010/main" val="1036480605"/>
              </p:ext>
            </p:extLst>
          </p:nvPr>
        </p:nvGraphicFramePr>
        <p:xfrm>
          <a:off x="2216332" y="1055914"/>
          <a:ext cx="7968344" cy="5442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0859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50663" y="413548"/>
            <a:ext cx="97258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Ali vam je všeč koncept, da vse informacije o pohodniški poti: Gorenjske hribovske cerkve  </a:t>
            </a:r>
            <a:br>
              <a:rPr lang="sl-SI" alt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alt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dobite na spletni strani </a:t>
            </a:r>
            <a:r>
              <a:rPr lang="sl-SI" alt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http://lebinca.com/cerkve</a:t>
            </a:r>
            <a:r>
              <a:rPr lang="sl-SI" alt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afikon 2"/>
          <p:cNvGraphicFramePr/>
          <p:nvPr>
            <p:extLst>
              <p:ext uri="{D42A27DB-BD31-4B8C-83A1-F6EECF244321}">
                <p14:modId xmlns:p14="http://schemas.microsoft.com/office/powerpoint/2010/main" val="4200119486"/>
              </p:ext>
            </p:extLst>
          </p:nvPr>
        </p:nvGraphicFramePr>
        <p:xfrm>
          <a:off x="2686594" y="1556656"/>
          <a:ext cx="7053943" cy="5138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18748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62827" y="584703"/>
            <a:ext cx="88537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Kakšen način orientacije na poti: Gorenjske hribovske cerkve vam najbolj ustreza?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afikon 2"/>
          <p:cNvGraphicFramePr/>
          <p:nvPr>
            <p:extLst>
              <p:ext uri="{D42A27DB-BD31-4B8C-83A1-F6EECF244321}">
                <p14:modId xmlns:p14="http://schemas.microsoft.com/office/powerpoint/2010/main" val="567614904"/>
              </p:ext>
            </p:extLst>
          </p:nvPr>
        </p:nvGraphicFramePr>
        <p:xfrm>
          <a:off x="1692361" y="1231034"/>
          <a:ext cx="8594639" cy="5428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34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13360" y="0"/>
            <a:ext cx="12279086" cy="6752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sl-SI" sz="3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3 KVIZ: GORENJSKE HRIBOVSKE CERKVE TRAIL (GHCT)</a:t>
            </a: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Načrtovanje kviza</a:t>
            </a:r>
            <a:br>
              <a:rPr lang="sl-SI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Okvirna vprašanja za kviz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Spodaj navajamo okvirna vprašanja za kviz: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se imenuje izbrana hribovska cerkev, ki je na poti GHCT?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Katera hribovska cerkev na Gorenjskem je znana po določeni značilnosti?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Katere cerkve obiščemo na pohodniški poti GHCT?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Koliko je dolga pohodniška pot: Gorenjske hribovske cerkve?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Kateri je najvišjih vrh na pohodniški poti: Gorenjske hribovske cerkve?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Cilji kviza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kvizom želimo doseči naslednje cilje: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preveriti znanje ljudi, ki so preko spletne strani in spletne igrice, spoznali Pohodniško pot – Gorenjske hribovske cerkve.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Značilnosti reševalcev kviza 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Naš kviz bodo reševali ljudje, za katere smo ocenili, da imajo neko znanje o pohodniški poti: Gorenjske hribovske cerkve. Starost reševalcev kviza bo od 18 do 70 let in bodo moškega in ženskega spola.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Način, kraj in čas reševanja kviza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Kviz bodo reševali v Googlovih obrazcih. Reševali ga bodo v mesecu marcu 2018.</a:t>
            </a:r>
            <a:b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l-SI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455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89560" y="439341"/>
            <a:ext cx="111709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l-SI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Poročilo o reševanju kviza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9. 3. 2018 do 11. 3. 2018 so izbrani ljudje reševali  kviz o pohodniški poti: Gorenjske hribovske cerkve, ki je bil dosegljiv na spletnem naslovu: </a:t>
            </a:r>
            <a:r>
              <a:rPr lang="sl-SI" u="sng" dirty="0">
                <a:solidFill>
                  <a:srgbClr val="1155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https://goo.gl/forms/RsfuXrcn1rAoGct33</a:t>
            </a:r>
            <a:r>
              <a:rPr lang="sl-SI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(Slika 1). Kviz je reševalo 21 reševalcev. </a:t>
            </a: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Reševalci so bili moški in ženske. Starost reševalcev je bila od 18 do 70 let.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spodnjem grafu 9 prikazujemo rezultate kviza o pohodniški poti: Gorenjske hribovske cerkve glede na % pravilnih odgovorov. </a:t>
            </a:r>
            <a:br>
              <a:rPr lang="sl-SI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l-SI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511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on 1"/>
          <p:cNvGraphicFramePr/>
          <p:nvPr>
            <p:extLst>
              <p:ext uri="{D42A27DB-BD31-4B8C-83A1-F6EECF244321}">
                <p14:modId xmlns:p14="http://schemas.microsoft.com/office/powerpoint/2010/main" val="378924327"/>
              </p:ext>
            </p:extLst>
          </p:nvPr>
        </p:nvGraphicFramePr>
        <p:xfrm>
          <a:off x="426720" y="152400"/>
          <a:ext cx="11353800" cy="6583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11389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37160" y="329595"/>
            <a:ext cx="11902440" cy="5669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sl-SI" sz="3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4 ODLOČANJE s programom </a:t>
            </a:r>
            <a:r>
              <a:rPr lang="sl-SI" sz="3200" b="1" cap="all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dexi</a:t>
            </a:r>
            <a:r>
              <a:rPr lang="sl-SI" sz="3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l-SI" sz="3200" b="1" cap="all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NAJPRIMERNEJŠa</a:t>
            </a:r>
            <a:r>
              <a:rPr lang="sl-SI" sz="3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etapa na POHODNIŠKI POTI GORENJSKE HRIBOVSKE CERKVE, ki jo bo prehodila nina </a:t>
            </a:r>
            <a:r>
              <a:rPr lang="sl-SI" sz="3200" b="1" cap="all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zadravec</a:t>
            </a:r>
            <a:endParaRPr lang="sl-SI" sz="3200" b="1" cap="all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Opredelitev problema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1. maja 2018 želim prehoditi del pohodniške poti: Gorenjske hribovske cerkve. Imam možnost hoditi po Ljubljanski kotlini, nižjem hribovju (Škofjeloško hribovje, Jelovica, predgorje Kamniško-Savinjskih Alp) in sredogorju (Dobrča, Kriška gora). Za proces treniranja potrebujem velik fizični in psihični napor.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Odločala se bomo med naslednjimi etapami: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južna Ljubljanska kotlina (Cerklje, Zalog, Vodice, Valburga, Senica, Sora);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nižje hribovje (Šmarjetna gora-Kamna Gorica);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sredogorje (Begunje–Sv. Peter–Koča na Dobrči–Tržič).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Najprimernejšo etapo bom izbrala s pomočjo programa za večparametrsko odločanje </a:t>
            </a:r>
            <a:r>
              <a:rPr lang="sl-SI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DEXi</a:t>
            </a: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942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/>
          <p:nvPr/>
        </p:nvPicPr>
        <p:blipFill>
          <a:blip r:embed="rId2"/>
          <a:stretch>
            <a:fillRect/>
          </a:stretch>
        </p:blipFill>
        <p:spPr>
          <a:xfrm>
            <a:off x="348614" y="249872"/>
            <a:ext cx="11157586" cy="628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955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320040" y="474345"/>
            <a:ext cx="11430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 grafa je razvidno, da ima izbrana etapa za pohod</a:t>
            </a: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Begunje–sv. Peter–Dobrča–Tržič</a:t>
            </a: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ekonomske značilnosti ocenjene kot primerne (gostinska ponudba, cena pohoda);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estetske (možnost dobrih fotografij, slikovitost pokrajine);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sociološke, (popularnost, možnost hoje v družbi);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tehnične (tehnična zahtevnost terena, vpliv vremena na pohodniško pot, hoja po markiranih poteh, čas hoje, svež zrak, zanimivost poti, razgledi, flora in favna na poti) in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psihološke (fizična napornost terena, motivacija za hojo, pretekle hoje) pa ima ocenjene kot zelo primerne. 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Etapa </a:t>
            </a: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Šmarjetna gora–Jamnik–Kamna Gorica </a:t>
            </a: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ima: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primerne ocenjene ekonomske, psihološke in sociološke značilnosti;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estetske in tehnične značilnosti ocenjene kot zelo primerne. 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Etapa </a:t>
            </a:r>
            <a:r>
              <a:rPr lang="sl-SI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Cerklje–Zalog–Valburga–Senica–Sora</a:t>
            </a: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ima: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primerno ocenjene tehnične, estetske in ekonomske značilnosti;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neprimerno pa ima ocenjene sociološke in psihološke značilnosti.</a:t>
            </a:r>
            <a:endParaRPr lang="sl-SI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406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4"/>
          <p:cNvSpPr>
            <a:spLocks noGrp="1"/>
          </p:cNvSpPr>
          <p:nvPr>
            <p:ph type="title"/>
          </p:nvPr>
        </p:nvSpPr>
        <p:spPr>
          <a:xfrm>
            <a:off x="4216406" y="427079"/>
            <a:ext cx="3625516" cy="675249"/>
          </a:xfr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</a:pPr>
            <a:r>
              <a:rPr lang="sl-SI" sz="3600" b="1" cap="all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3 </a:t>
            </a:r>
            <a:r>
              <a:rPr lang="sl-SI" sz="3600" b="1" cap="all" dirty="0" err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lITERATURA</a:t>
            </a:r>
            <a:endParaRPr lang="sl-SI" sz="3600" b="1" cap="all" dirty="0">
              <a:solidFill>
                <a:schemeClr val="tx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46217" y="1484965"/>
            <a:ext cx="11117178" cy="4680520"/>
          </a:xfrm>
        </p:spPr>
        <p:txBody>
          <a:bodyPr>
            <a:noAutofit/>
          </a:bodyPr>
          <a:lstStyle/>
          <a:p>
            <a:r>
              <a:rPr lang="sl-SI" sz="1200" dirty="0"/>
              <a:t>Mercator. 2019. Mercator spletna trgovina.[</a:t>
            </a:r>
            <a:r>
              <a:rPr lang="sl-SI" sz="1200" dirty="0" err="1"/>
              <a:t>Online</a:t>
            </a:r>
            <a:r>
              <a:rPr lang="sl-SI" sz="1200" dirty="0"/>
              <a:t>].</a:t>
            </a:r>
            <a:br>
              <a:rPr lang="sl-SI" sz="1200" dirty="0"/>
            </a:br>
            <a:r>
              <a:rPr lang="sl-SI" sz="1200" dirty="0"/>
              <a:t>Razpoložljivost: </a:t>
            </a:r>
            <a:r>
              <a:rPr lang="sl-SI" sz="1200" u="sng" dirty="0">
                <a:hlinkClick r:id="rId2"/>
              </a:rPr>
              <a:t>https://trgovina.mercator.si/market/?gclid=EAIaIQobChMI_ffLzsPl4QIVz-R3Ch0X_gMZEAAYASAAEgJALfD_BwE</a:t>
            </a:r>
            <a:r>
              <a:rPr lang="sl-SI" sz="1200" dirty="0"/>
              <a:t> (19. 2. 2019)</a:t>
            </a:r>
          </a:p>
          <a:p>
            <a:r>
              <a:rPr lang="sl-SI" sz="1200" dirty="0"/>
              <a:t>Slovenska akademija znanosti in umetnosti. 2019.  Slovar slovenskega knjižnega jezika. [</a:t>
            </a:r>
            <a:r>
              <a:rPr lang="sl-SI" sz="1200" dirty="0" err="1"/>
              <a:t>Online</a:t>
            </a:r>
            <a:r>
              <a:rPr lang="sl-SI" sz="1200" dirty="0"/>
              <a:t>]. </a:t>
            </a:r>
            <a:br>
              <a:rPr lang="sl-SI" sz="1200" dirty="0"/>
            </a:br>
            <a:r>
              <a:rPr lang="sl-SI" sz="1200" dirty="0"/>
              <a:t>Razpoložljivost: </a:t>
            </a:r>
            <a:r>
              <a:rPr lang="sl-SI" sz="1200" u="sng" dirty="0">
                <a:hlinkClick r:id="rId3"/>
              </a:rPr>
              <a:t>http://bos.zrc-sazu.si/sskj.html</a:t>
            </a:r>
            <a:r>
              <a:rPr lang="sl-SI" sz="1200" dirty="0"/>
              <a:t> (2. 4. 2019).</a:t>
            </a:r>
          </a:p>
          <a:p>
            <a:r>
              <a:rPr lang="sl-SI" sz="1200" dirty="0" err="1"/>
              <a:t>Ademaj</a:t>
            </a:r>
            <a:r>
              <a:rPr lang="sl-SI" sz="1200" dirty="0"/>
              <a:t>, B. 2018. Vrste in načini priprave kave. [</a:t>
            </a:r>
            <a:r>
              <a:rPr lang="sl-SI" sz="1200" dirty="0" err="1"/>
              <a:t>Online</a:t>
            </a:r>
            <a:r>
              <a:rPr lang="sl-SI" sz="1200" dirty="0"/>
              <a:t>].</a:t>
            </a:r>
            <a:br>
              <a:rPr lang="sl-SI" sz="1200" dirty="0"/>
            </a:br>
            <a:r>
              <a:rPr lang="sl-SI" sz="1200" dirty="0"/>
              <a:t>Razpoložljivost: </a:t>
            </a:r>
            <a:r>
              <a:rPr lang="sl-SI" sz="1200" u="sng" dirty="0">
                <a:hlinkClick r:id="rId4"/>
              </a:rPr>
              <a:t>http://kava.splet.arnes.si/2016/12/12/vrste-in-nacini-priprave-kave/</a:t>
            </a:r>
            <a:r>
              <a:rPr lang="sl-SI" sz="1200" dirty="0"/>
              <a:t> (8.2.2019) </a:t>
            </a:r>
          </a:p>
          <a:p>
            <a:r>
              <a:rPr lang="sl-SI" sz="1200" dirty="0"/>
              <a:t>Tina Jarc Srakar </a:t>
            </a:r>
            <a:r>
              <a:rPr lang="sl-SI" sz="1200" dirty="0" err="1"/>
              <a:t>s.p</a:t>
            </a:r>
            <a:r>
              <a:rPr lang="sl-SI" sz="1200" dirty="0"/>
              <a:t>. 2019. Vrsta kave. [</a:t>
            </a:r>
            <a:r>
              <a:rPr lang="sl-SI" sz="1200" dirty="0" err="1"/>
              <a:t>Online</a:t>
            </a:r>
            <a:r>
              <a:rPr lang="sl-SI" sz="1200" dirty="0"/>
              <a:t>].</a:t>
            </a:r>
            <a:br>
              <a:rPr lang="sl-SI" sz="1200" dirty="0"/>
            </a:br>
            <a:r>
              <a:rPr lang="sl-SI" sz="1200" dirty="0"/>
              <a:t>Razpoložljivost. </a:t>
            </a:r>
            <a:r>
              <a:rPr lang="sl-SI" sz="1200" u="sng" dirty="0">
                <a:hlinkClick r:id="rId5"/>
              </a:rPr>
              <a:t>http://marmelina.si/kuhalnica/zivila/vrste-kave</a:t>
            </a:r>
            <a:r>
              <a:rPr lang="sl-SI" sz="1200" dirty="0"/>
              <a:t> (8.2.2019) </a:t>
            </a:r>
          </a:p>
          <a:p>
            <a:r>
              <a:rPr lang="sl-SI" sz="1200" dirty="0" err="1"/>
              <a:t>Liberte</a:t>
            </a:r>
            <a:r>
              <a:rPr lang="sl-SI" sz="1200" dirty="0"/>
              <a:t> d.o.o. 2019. Kava. [</a:t>
            </a:r>
            <a:r>
              <a:rPr lang="sl-SI" sz="1200" dirty="0" err="1"/>
              <a:t>Online</a:t>
            </a:r>
            <a:r>
              <a:rPr lang="sl-SI" sz="1200" dirty="0"/>
              <a:t>].</a:t>
            </a:r>
            <a:br>
              <a:rPr lang="sl-SI" sz="1200" dirty="0"/>
            </a:br>
            <a:r>
              <a:rPr lang="sl-SI" sz="1200" dirty="0"/>
              <a:t>Razpoložljivost: </a:t>
            </a:r>
            <a:r>
              <a:rPr lang="sl-SI" sz="1200" u="sng" dirty="0">
                <a:hlinkClick r:id="rId6"/>
              </a:rPr>
              <a:t>http://kavica.si/kava-v-sloveniji/</a:t>
            </a:r>
            <a:r>
              <a:rPr lang="sl-SI" sz="1200" dirty="0"/>
              <a:t>  [</a:t>
            </a:r>
            <a:r>
              <a:rPr lang="sl-SI" sz="1200" dirty="0" err="1"/>
              <a:t>Online</a:t>
            </a:r>
            <a:r>
              <a:rPr lang="sl-SI" sz="1200" dirty="0"/>
              <a:t>]. (15.2.2019)</a:t>
            </a:r>
          </a:p>
          <a:p>
            <a:r>
              <a:rPr lang="sl-SI" sz="1200" dirty="0"/>
              <a:t>MMC RTV Slovenija. 2018. Na festivalu kave: za Slovence kava ni napitek, temveč čudežni napoj. [</a:t>
            </a:r>
            <a:r>
              <a:rPr lang="sl-SI" sz="1200" dirty="0" err="1"/>
              <a:t>Online</a:t>
            </a:r>
            <a:r>
              <a:rPr lang="sl-SI" sz="1200" dirty="0"/>
              <a:t>].</a:t>
            </a:r>
            <a:br>
              <a:rPr lang="sl-SI" sz="1200" dirty="0"/>
            </a:br>
            <a:r>
              <a:rPr lang="sl-SI" sz="1200" dirty="0"/>
              <a:t>Razpoložljivost: </a:t>
            </a:r>
            <a:r>
              <a:rPr lang="sl-SI" sz="1200" u="sng" dirty="0">
                <a:hlinkClick r:id="rId7"/>
              </a:rPr>
              <a:t>https://www.rtvslo.si/zabava/druzabna-kronika/na-festivalu-kave-za-slovence-kava-ni-napitek-temvec-cudezni-napoj/468043</a:t>
            </a:r>
            <a:r>
              <a:rPr lang="sl-SI" sz="1200" dirty="0"/>
              <a:t> (15.2.2019)</a:t>
            </a:r>
          </a:p>
          <a:p>
            <a:r>
              <a:rPr lang="sl-SI" sz="1200" dirty="0"/>
              <a:t>Kvas, T. 2019. Kavni nadomestki. [</a:t>
            </a:r>
            <a:r>
              <a:rPr lang="sl-SI" sz="1200" dirty="0" err="1"/>
              <a:t>Online</a:t>
            </a:r>
            <a:r>
              <a:rPr lang="sl-SI" sz="1200" dirty="0"/>
              <a:t>]. Delo.</a:t>
            </a:r>
            <a:br>
              <a:rPr lang="sl-SI" sz="1200" dirty="0"/>
            </a:br>
            <a:r>
              <a:rPr lang="sl-SI" sz="1200" dirty="0"/>
              <a:t>Razpoložljivost: </a:t>
            </a:r>
            <a:r>
              <a:rPr lang="sl-SI" sz="1200" u="sng" dirty="0">
                <a:hlinkClick r:id="rId8"/>
              </a:rPr>
              <a:t>https://www.delo.si/druzba/kavni-nadomestki.html</a:t>
            </a:r>
            <a:r>
              <a:rPr lang="sl-SI" sz="1200" dirty="0"/>
              <a:t> (21.2.2019)</a:t>
            </a:r>
          </a:p>
          <a:p>
            <a:r>
              <a:rPr lang="sl-SI" sz="1200" dirty="0"/>
              <a:t>Dobovšek, M. 2018. Barista Aleš Gorenc. [</a:t>
            </a:r>
            <a:r>
              <a:rPr lang="sl-SI" sz="1200" dirty="0" err="1"/>
              <a:t>Online</a:t>
            </a:r>
            <a:r>
              <a:rPr lang="sl-SI" sz="1200" dirty="0"/>
              <a:t>].</a:t>
            </a:r>
            <a:br>
              <a:rPr lang="sl-SI" sz="1200" dirty="0"/>
            </a:br>
            <a:r>
              <a:rPr lang="sl-SI" sz="1200" dirty="0"/>
              <a:t>Razpoložljivost:     </a:t>
            </a:r>
            <a:r>
              <a:rPr lang="sl-SI" sz="1200" u="sng" dirty="0">
                <a:hlinkClick r:id="rId9"/>
              </a:rPr>
              <a:t>http://gastrogurman.si/uporabni-clanki/barista-ales-gorenc/</a:t>
            </a:r>
            <a:r>
              <a:rPr lang="sl-SI" sz="1200" dirty="0"/>
              <a:t> (28.2.2019) </a:t>
            </a:r>
          </a:p>
          <a:p>
            <a:r>
              <a:rPr lang="sl-SI" sz="1200" dirty="0"/>
              <a:t>Slovenska akademija znanosti in </a:t>
            </a:r>
            <a:r>
              <a:rPr lang="sl-SI" sz="1200" dirty="0" err="1"/>
              <a:t>umentosti</a:t>
            </a:r>
            <a:r>
              <a:rPr lang="sl-SI" sz="1200" dirty="0"/>
              <a:t>. 2019. Slovar slovenskega knjižnega jezika. [</a:t>
            </a:r>
            <a:r>
              <a:rPr lang="sl-SI" sz="1200" dirty="0" err="1"/>
              <a:t>Online</a:t>
            </a:r>
            <a:r>
              <a:rPr lang="sl-SI" sz="1200" dirty="0"/>
              <a:t>]. </a:t>
            </a:r>
            <a:br>
              <a:rPr lang="sl-SI" sz="1200" dirty="0"/>
            </a:br>
            <a:r>
              <a:rPr lang="sl-SI" sz="1200" dirty="0"/>
              <a:t>Razpoložljivost: </a:t>
            </a:r>
            <a:r>
              <a:rPr lang="sl-SI" sz="1200" u="sng" dirty="0">
                <a:hlinkClick r:id="rId3"/>
              </a:rPr>
              <a:t>http://bos.zrc-sazu.si/sskj.html</a:t>
            </a:r>
            <a:r>
              <a:rPr lang="sl-SI" sz="1200" dirty="0"/>
              <a:t>  (2.4.2019)</a:t>
            </a:r>
          </a:p>
          <a:p>
            <a:r>
              <a:rPr lang="sl-SI" sz="1200" dirty="0" err="1"/>
              <a:t>Wikipedia</a:t>
            </a:r>
            <a:r>
              <a:rPr lang="sl-SI" sz="1200" dirty="0"/>
              <a:t>. Vrste kave. 2017. [</a:t>
            </a:r>
            <a:r>
              <a:rPr lang="sl-SI" sz="1200" dirty="0" err="1"/>
              <a:t>Online</a:t>
            </a:r>
            <a:r>
              <a:rPr lang="sl-SI" sz="1200" dirty="0"/>
              <a:t>].</a:t>
            </a:r>
            <a:br>
              <a:rPr lang="sl-SI" sz="1200" dirty="0"/>
            </a:br>
            <a:r>
              <a:rPr lang="sl-SI" sz="1200" dirty="0"/>
              <a:t>Razpoložljivost: </a:t>
            </a:r>
            <a:r>
              <a:rPr lang="sl-SI" sz="1200" u="sng" dirty="0">
                <a:hlinkClick r:id="rId10"/>
              </a:rPr>
              <a:t>https://sl.wikipedia.org/wiki/Kava (3</a:t>
            </a:r>
            <a:r>
              <a:rPr lang="sl-SI" sz="1200" dirty="0"/>
              <a:t>. 4. 2019).</a:t>
            </a:r>
          </a:p>
          <a:p>
            <a:pPr marL="0" indent="0">
              <a:buNone/>
            </a:pPr>
            <a:endParaRPr lang="sl-SI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099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kupina 2"/>
          <p:cNvGrpSpPr/>
          <p:nvPr/>
        </p:nvGrpSpPr>
        <p:grpSpPr>
          <a:xfrm>
            <a:off x="1249680" y="243840"/>
            <a:ext cx="11170920" cy="6362700"/>
            <a:chOff x="3078480" y="3535680"/>
            <a:chExt cx="11170920" cy="6362700"/>
          </a:xfrm>
        </p:grpSpPr>
        <p:pic>
          <p:nvPicPr>
            <p:cNvPr id="10242" name="Picture 2" descr="Planinska steza proti sv. Petru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8480" y="3535680"/>
              <a:ext cx="9525000" cy="6362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PoljeZBesedilom 1"/>
            <p:cNvSpPr txBox="1"/>
            <p:nvPr/>
          </p:nvSpPr>
          <p:spPr>
            <a:xfrm>
              <a:off x="4709160" y="6424642"/>
              <a:ext cx="95402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3200" b="1" cap="all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HVALA ZA VAŠO POZORNOST!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3573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04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396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160" y="103966"/>
            <a:ext cx="5058134" cy="658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1165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045" y="0"/>
            <a:ext cx="6778451" cy="5972875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8044" y="5972875"/>
            <a:ext cx="2593226" cy="71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862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avokotnik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6"/>
          <a:stretch/>
        </p:blipFill>
        <p:spPr>
          <a:xfrm>
            <a:off x="1246460" y="412062"/>
            <a:ext cx="2522304" cy="2704338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8"/>
          <a:stretch/>
        </p:blipFill>
        <p:spPr>
          <a:xfrm>
            <a:off x="6169148" y="3801973"/>
            <a:ext cx="2402371" cy="2726813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7"/>
          <a:stretch/>
        </p:blipFill>
        <p:spPr>
          <a:xfrm>
            <a:off x="3699822" y="3778330"/>
            <a:ext cx="2413000" cy="2794000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21"/>
          <a:stretch/>
        </p:blipFill>
        <p:spPr>
          <a:xfrm>
            <a:off x="6287162" y="462165"/>
            <a:ext cx="2260601" cy="2634382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24"/>
          <a:stretch/>
        </p:blipFill>
        <p:spPr>
          <a:xfrm>
            <a:off x="8789385" y="507022"/>
            <a:ext cx="2152291" cy="2537790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24"/>
          <a:stretch/>
        </p:blipFill>
        <p:spPr>
          <a:xfrm>
            <a:off x="957943" y="3802364"/>
            <a:ext cx="2350579" cy="2728833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47"/>
          <a:stretch/>
        </p:blipFill>
        <p:spPr>
          <a:xfrm>
            <a:off x="3870364" y="398162"/>
            <a:ext cx="2222500" cy="2620152"/>
          </a:xfrm>
          <a:prstGeom prst="rect">
            <a:avLst/>
          </a:prstGeom>
        </p:spPr>
      </p:pic>
      <p:pic>
        <p:nvPicPr>
          <p:cNvPr id="14" name="Slika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4"/>
          <a:stretch/>
        </p:blipFill>
        <p:spPr>
          <a:xfrm>
            <a:off x="8854701" y="3801973"/>
            <a:ext cx="2438401" cy="283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649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avokotnik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5" name="Slika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92"/>
          <a:stretch/>
        </p:blipFill>
        <p:spPr>
          <a:xfrm>
            <a:off x="2914051" y="273400"/>
            <a:ext cx="3900163" cy="2680256"/>
          </a:xfrm>
          <a:prstGeom prst="rect">
            <a:avLst/>
          </a:prstGeom>
        </p:spPr>
      </p:pic>
      <p:pic>
        <p:nvPicPr>
          <p:cNvPr id="17" name="Slika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71"/>
          <a:stretch/>
        </p:blipFill>
        <p:spPr>
          <a:xfrm>
            <a:off x="6763223" y="586826"/>
            <a:ext cx="2403657" cy="2697030"/>
          </a:xfrm>
          <a:prstGeom prst="rect">
            <a:avLst/>
          </a:prstGeom>
        </p:spPr>
      </p:pic>
      <p:pic>
        <p:nvPicPr>
          <p:cNvPr id="20" name="Slika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89"/>
          <a:stretch/>
        </p:blipFill>
        <p:spPr>
          <a:xfrm>
            <a:off x="2685558" y="3780249"/>
            <a:ext cx="4120289" cy="2671351"/>
          </a:xfrm>
          <a:prstGeom prst="rect">
            <a:avLst/>
          </a:prstGeom>
        </p:spPr>
      </p:pic>
      <p:pic>
        <p:nvPicPr>
          <p:cNvPr id="24" name="Slika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00"/>
          <a:stretch/>
        </p:blipFill>
        <p:spPr>
          <a:xfrm>
            <a:off x="7052641" y="3859672"/>
            <a:ext cx="2209800" cy="2544756"/>
          </a:xfrm>
          <a:prstGeom prst="rect">
            <a:avLst/>
          </a:prstGeom>
        </p:spPr>
      </p:pic>
      <p:pic>
        <p:nvPicPr>
          <p:cNvPr id="25" name="Slika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07"/>
          <a:stretch/>
        </p:blipFill>
        <p:spPr>
          <a:xfrm>
            <a:off x="9708240" y="3887946"/>
            <a:ext cx="2222500" cy="2639852"/>
          </a:xfrm>
          <a:prstGeom prst="rect">
            <a:avLst/>
          </a:prstGeom>
        </p:spPr>
      </p:pic>
      <p:pic>
        <p:nvPicPr>
          <p:cNvPr id="26" name="Slika 25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12"/>
          <a:stretch/>
        </p:blipFill>
        <p:spPr>
          <a:xfrm>
            <a:off x="336671" y="569453"/>
            <a:ext cx="2386881" cy="2739803"/>
          </a:xfrm>
          <a:prstGeom prst="rect">
            <a:avLst/>
          </a:prstGeom>
        </p:spPr>
      </p:pic>
      <p:pic>
        <p:nvPicPr>
          <p:cNvPr id="28" name="Slika 2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05"/>
          <a:stretch/>
        </p:blipFill>
        <p:spPr>
          <a:xfrm>
            <a:off x="9514115" y="597712"/>
            <a:ext cx="2308139" cy="2697030"/>
          </a:xfrm>
          <a:prstGeom prst="rect">
            <a:avLst/>
          </a:prstGeom>
        </p:spPr>
      </p:pic>
      <p:pic>
        <p:nvPicPr>
          <p:cNvPr id="31" name="Slika 3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36"/>
          <a:stretch/>
        </p:blipFill>
        <p:spPr>
          <a:xfrm>
            <a:off x="292040" y="3847112"/>
            <a:ext cx="2214742" cy="255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736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ošt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89" y="190500"/>
            <a:ext cx="3251200" cy="21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gled na Julijske Alpe iz cerkve sv. Štefana na Možjanci: Triglav (2.864 m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89" y="190498"/>
            <a:ext cx="3251202" cy="217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ogled proti Krvavc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89" y="187299"/>
            <a:ext cx="3251199" cy="21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ogled proti Radovljici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75" y="2359099"/>
            <a:ext cx="3251200" cy="21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10600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75" y="2349575"/>
            <a:ext cx="3251202" cy="217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105077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275" y="2349573"/>
            <a:ext cx="3251200" cy="217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105084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75" y="4521375"/>
            <a:ext cx="3251197" cy="21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KAMNIŠKO-SAVINJSKE ALPE (KOČNA, DELNO GRINTAVEC)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459" y="4534100"/>
            <a:ext cx="3270432" cy="218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Pogled proti Mohorju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92" y="4508651"/>
            <a:ext cx="3270246" cy="218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jeZBesedilom 1"/>
          <p:cNvSpPr txBox="1"/>
          <p:nvPr/>
        </p:nvSpPr>
        <p:spPr>
          <a:xfrm>
            <a:off x="1466939" y="1980241"/>
            <a:ext cx="240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ŠKOFJELOŠKO HRIBOVJE</a:t>
            </a:r>
          </a:p>
        </p:txBody>
      </p:sp>
      <p:sp>
        <p:nvSpPr>
          <p:cNvPr id="13" name="PoljeZBesedilom 12"/>
          <p:cNvSpPr txBox="1"/>
          <p:nvPr/>
        </p:nvSpPr>
        <p:spPr>
          <a:xfrm>
            <a:off x="5239019" y="1980241"/>
            <a:ext cx="153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JULIJSKE ALPE</a:t>
            </a:r>
          </a:p>
        </p:txBody>
      </p:sp>
      <p:sp>
        <p:nvSpPr>
          <p:cNvPr id="14" name="PoljeZBesedilom 13"/>
          <p:cNvSpPr txBox="1"/>
          <p:nvPr/>
        </p:nvSpPr>
        <p:spPr>
          <a:xfrm>
            <a:off x="7848600" y="1954667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KAMNIŠKO-SAVINJSKE ALPE</a:t>
            </a:r>
          </a:p>
        </p:txBody>
      </p:sp>
      <p:sp>
        <p:nvSpPr>
          <p:cNvPr id="15" name="PoljeZBesedilom 14"/>
          <p:cNvSpPr txBox="1"/>
          <p:nvPr/>
        </p:nvSpPr>
        <p:spPr>
          <a:xfrm>
            <a:off x="1582056" y="4126469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V OZADJU KARAVANKE</a:t>
            </a:r>
          </a:p>
        </p:txBody>
      </p:sp>
      <p:sp>
        <p:nvSpPr>
          <p:cNvPr id="16" name="PoljeZBesedilom 15"/>
          <p:cNvSpPr txBox="1"/>
          <p:nvPr/>
        </p:nvSpPr>
        <p:spPr>
          <a:xfrm>
            <a:off x="5470068" y="4135359"/>
            <a:ext cx="1077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JELOVICA</a:t>
            </a:r>
          </a:p>
        </p:txBody>
      </p:sp>
      <p:sp>
        <p:nvSpPr>
          <p:cNvPr id="17" name="PoljeZBesedilom 16"/>
          <p:cNvSpPr txBox="1"/>
          <p:nvPr/>
        </p:nvSpPr>
        <p:spPr>
          <a:xfrm>
            <a:off x="7848600" y="4053693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KAMNIŠKO-SAVINJSKE ALPE</a:t>
            </a:r>
          </a:p>
        </p:txBody>
      </p:sp>
      <p:sp>
        <p:nvSpPr>
          <p:cNvPr id="18" name="PoljeZBesedilom 17"/>
          <p:cNvSpPr txBox="1"/>
          <p:nvPr/>
        </p:nvSpPr>
        <p:spPr>
          <a:xfrm>
            <a:off x="1295489" y="6053945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KAMNIŠKO-SAVINJSKE ALPE</a:t>
            </a:r>
          </a:p>
        </p:txBody>
      </p:sp>
      <p:sp>
        <p:nvSpPr>
          <p:cNvPr id="19" name="PoljeZBesedilom 18"/>
          <p:cNvSpPr txBox="1"/>
          <p:nvPr/>
        </p:nvSpPr>
        <p:spPr>
          <a:xfrm>
            <a:off x="4552856" y="6317842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KAMNIŠKO-SAVINJSKE ALPE</a:t>
            </a:r>
          </a:p>
        </p:txBody>
      </p:sp>
      <p:sp>
        <p:nvSpPr>
          <p:cNvPr id="20" name="PoljeZBesedilom 19"/>
          <p:cNvSpPr txBox="1"/>
          <p:nvPr/>
        </p:nvSpPr>
        <p:spPr>
          <a:xfrm>
            <a:off x="8213544" y="6295468"/>
            <a:ext cx="240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ŠKOFJELOŠKO HRIBOVJE</a:t>
            </a:r>
          </a:p>
        </p:txBody>
      </p:sp>
      <p:sp>
        <p:nvSpPr>
          <p:cNvPr id="21" name="PoljeZBesedilom 20"/>
          <p:cNvSpPr txBox="1"/>
          <p:nvPr/>
        </p:nvSpPr>
        <p:spPr>
          <a:xfrm>
            <a:off x="1346200" y="3887485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KAMNIŠKO-SAVINJSKE ALPE</a:t>
            </a:r>
          </a:p>
        </p:txBody>
      </p:sp>
      <p:sp>
        <p:nvSpPr>
          <p:cNvPr id="22" name="PoljeZBesedilom 21"/>
          <p:cNvSpPr txBox="1"/>
          <p:nvPr/>
        </p:nvSpPr>
        <p:spPr>
          <a:xfrm>
            <a:off x="1615892" y="6336565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V OZADJU KARAVANKE</a:t>
            </a:r>
          </a:p>
        </p:txBody>
      </p:sp>
    </p:spTree>
    <p:extLst>
      <p:ext uri="{BB962C8B-B14F-4D97-AF65-F5344CB8AC3E}">
        <p14:creationId xmlns:p14="http://schemas.microsoft.com/office/powerpoint/2010/main" val="6408335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781" y="54430"/>
            <a:ext cx="97270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419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505" y="2"/>
            <a:ext cx="5561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6925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67840" y="0"/>
            <a:ext cx="873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228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isarn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</TotalTime>
  <Words>1067</Words>
  <Application>Microsoft Office PowerPoint</Application>
  <PresentationFormat>Širokozaslonsko</PresentationFormat>
  <Paragraphs>170</Paragraphs>
  <Slides>34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Symbol</vt:lpstr>
      <vt:lpstr>Times New Roman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3 lITERATURA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Cernilec</dc:creator>
  <cp:lastModifiedBy>Jano Černilec</cp:lastModifiedBy>
  <cp:revision>54</cp:revision>
  <dcterms:created xsi:type="dcterms:W3CDTF">2018-03-17T17:51:23Z</dcterms:created>
  <dcterms:modified xsi:type="dcterms:W3CDTF">2019-11-26T08:15:29Z</dcterms:modified>
</cp:coreProperties>
</file>