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3"/>
  </p:handoutMasterIdLst>
  <p:sldIdLst>
    <p:sldId id="262" r:id="rId2"/>
    <p:sldId id="267" r:id="rId3"/>
    <p:sldId id="259" r:id="rId4"/>
    <p:sldId id="261" r:id="rId5"/>
    <p:sldId id="270" r:id="rId6"/>
    <p:sldId id="258" r:id="rId7"/>
    <p:sldId id="269" r:id="rId8"/>
    <p:sldId id="268" r:id="rId9"/>
    <p:sldId id="272" r:id="rId10"/>
    <p:sldId id="273" r:id="rId11"/>
    <p:sldId id="271" r:id="rId12"/>
  </p:sldIdLst>
  <p:sldSz cx="12192000" cy="6858000"/>
  <p:notesSz cx="6797675" cy="9928225"/>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120" d="100"/>
          <a:sy n="120" d="100"/>
        </p:scale>
        <p:origin x="114" y="324"/>
      </p:cViewPr>
      <p:guideLst/>
    </p:cSldViewPr>
  </p:slideViewPr>
  <p:notesTextViewPr>
    <p:cViewPr>
      <p:scale>
        <a:sx n="1" d="1"/>
        <a:sy n="1" d="1"/>
      </p:scale>
      <p:origin x="0" y="0"/>
    </p:cViewPr>
  </p:notesTextViewPr>
  <p:sorterViewPr>
    <p:cViewPr>
      <p:scale>
        <a:sx n="100" d="100"/>
        <a:sy n="100" d="100"/>
      </p:scale>
      <p:origin x="0" y="-16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CB32347B-39CE-4B55-B083-A3AC9901D987}" type="datetimeFigureOut">
              <a:rPr lang="sl-SI" smtClean="0"/>
              <a:t>1. 03. 2020</a:t>
            </a:fld>
            <a:endParaRPr lang="sl-SI"/>
          </a:p>
        </p:txBody>
      </p:sp>
      <p:sp>
        <p:nvSpPr>
          <p:cNvPr id="4" name="Označba mesta noge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sl-SI"/>
          </a:p>
        </p:txBody>
      </p:sp>
      <p:sp>
        <p:nvSpPr>
          <p:cNvPr id="5" name="Označba mesta številke diapozitiva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ED7C9AA9-85D8-463C-8EE3-7542E0F260EF}" type="slidenum">
              <a:rPr lang="sl-SI" smtClean="0"/>
              <a:t>‹#›</a:t>
            </a:fld>
            <a:endParaRPr lang="sl-SI"/>
          </a:p>
        </p:txBody>
      </p:sp>
    </p:spTree>
    <p:extLst>
      <p:ext uri="{BB962C8B-B14F-4D97-AF65-F5344CB8AC3E}">
        <p14:creationId xmlns:p14="http://schemas.microsoft.com/office/powerpoint/2010/main" val="224618481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914400" y="2130426"/>
            <a:ext cx="10363200" cy="1470025"/>
          </a:xfrm>
        </p:spPr>
        <p:txBody>
          <a:bodyPr/>
          <a:lstStyle/>
          <a:p>
            <a:r>
              <a:rPr lang="sl-SI"/>
              <a:t>Uredite slog naslova matrice</a:t>
            </a:r>
          </a:p>
        </p:txBody>
      </p:sp>
      <p:sp>
        <p:nvSpPr>
          <p:cNvPr id="3" name="Podnaslov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l-SI"/>
              <a:t>Uredite slog podnaslova matrice</a:t>
            </a:r>
          </a:p>
        </p:txBody>
      </p:sp>
      <p:sp>
        <p:nvSpPr>
          <p:cNvPr id="4" name="Rectangle 4"/>
          <p:cNvSpPr>
            <a:spLocks noGrp="1" noChangeArrowheads="1"/>
          </p:cNvSpPr>
          <p:nvPr>
            <p:ph type="dt" sz="half" idx="10"/>
          </p:nvPr>
        </p:nvSpPr>
        <p:spPr>
          <a:ln/>
        </p:spPr>
        <p:txBody>
          <a:bodyPr/>
          <a:lstStyle>
            <a:lvl1pPr>
              <a:defRPr/>
            </a:lvl1pPr>
          </a:lstStyle>
          <a:p>
            <a:pPr>
              <a:defRPr/>
            </a:pPr>
            <a:fld id="{A9AD26A5-604E-4094-85B2-2608C9878859}" type="datetime1">
              <a:rPr lang="sl-SI"/>
              <a:pPr>
                <a:defRPr/>
              </a:pPr>
              <a:t>1. 03. 2020</a:t>
            </a:fld>
            <a:endParaRPr lang="sl-SI"/>
          </a:p>
        </p:txBody>
      </p:sp>
      <p:sp>
        <p:nvSpPr>
          <p:cNvPr id="5"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251965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grada vsebine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Rectangle 4"/>
          <p:cNvSpPr>
            <a:spLocks noGrp="1" noChangeArrowheads="1"/>
          </p:cNvSpPr>
          <p:nvPr>
            <p:ph type="dt" sz="half" idx="10"/>
          </p:nvPr>
        </p:nvSpPr>
        <p:spPr>
          <a:ln/>
        </p:spPr>
        <p:txBody>
          <a:bodyPr/>
          <a:lstStyle>
            <a:lvl1pPr>
              <a:defRPr/>
            </a:lvl1pPr>
          </a:lstStyle>
          <a:p>
            <a:pPr>
              <a:defRPr/>
            </a:pPr>
            <a:fld id="{28FC7764-E5CC-4070-AE79-F9D3083FC645}" type="datetime1">
              <a:rPr lang="sl-SI"/>
              <a:pPr>
                <a:defRPr/>
              </a:pPr>
              <a:t>1. 03. 2020</a:t>
            </a:fld>
            <a:endParaRPr lang="sl-SI"/>
          </a:p>
        </p:txBody>
      </p:sp>
      <p:sp>
        <p:nvSpPr>
          <p:cNvPr id="5"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1413814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963084" y="4406901"/>
            <a:ext cx="10363200" cy="1362075"/>
          </a:xfrm>
        </p:spPr>
        <p:txBody>
          <a:bodyPr anchor="t"/>
          <a:lstStyle>
            <a:lvl1pPr algn="l">
              <a:defRPr sz="4000" b="1" cap="all"/>
            </a:lvl1pPr>
          </a:lstStyle>
          <a:p>
            <a:r>
              <a:rPr lang="sl-SI"/>
              <a:t>Uredite slog naslova matrice</a:t>
            </a:r>
          </a:p>
        </p:txBody>
      </p:sp>
      <p:sp>
        <p:nvSpPr>
          <p:cNvPr id="3" name="Ograda besedila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l-SI"/>
              <a:t>Uredite sloge besedila matrice</a:t>
            </a:r>
          </a:p>
        </p:txBody>
      </p:sp>
      <p:sp>
        <p:nvSpPr>
          <p:cNvPr id="4" name="Rectangle 4"/>
          <p:cNvSpPr>
            <a:spLocks noGrp="1" noChangeArrowheads="1"/>
          </p:cNvSpPr>
          <p:nvPr>
            <p:ph type="dt" sz="half" idx="10"/>
          </p:nvPr>
        </p:nvSpPr>
        <p:spPr>
          <a:ln/>
        </p:spPr>
        <p:txBody>
          <a:bodyPr/>
          <a:lstStyle>
            <a:lvl1pPr>
              <a:defRPr/>
            </a:lvl1pPr>
          </a:lstStyle>
          <a:p>
            <a:pPr>
              <a:defRPr/>
            </a:pPr>
            <a:fld id="{0A0FE948-CD34-4DA6-9305-218EB86B99F4}" type="datetime1">
              <a:rPr lang="sl-SI"/>
              <a:pPr>
                <a:defRPr/>
              </a:pPr>
              <a:t>1. 03. 2020</a:t>
            </a:fld>
            <a:endParaRPr lang="sl-SI"/>
          </a:p>
        </p:txBody>
      </p:sp>
      <p:sp>
        <p:nvSpPr>
          <p:cNvPr id="5"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9600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grada vsebine 2"/>
          <p:cNvSpPr>
            <a:spLocks noGrp="1"/>
          </p:cNvSpPr>
          <p:nvPr>
            <p:ph sz="half" idx="1"/>
          </p:nvPr>
        </p:nvSpPr>
        <p:spPr>
          <a:xfrm>
            <a:off x="1295401" y="1268414"/>
            <a:ext cx="5179484" cy="467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vsebine 3"/>
          <p:cNvSpPr>
            <a:spLocks noGrp="1"/>
          </p:cNvSpPr>
          <p:nvPr>
            <p:ph sz="half" idx="2"/>
          </p:nvPr>
        </p:nvSpPr>
        <p:spPr>
          <a:xfrm>
            <a:off x="6678084" y="1268414"/>
            <a:ext cx="5179483" cy="467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Rectangle 4"/>
          <p:cNvSpPr>
            <a:spLocks noGrp="1" noChangeArrowheads="1"/>
          </p:cNvSpPr>
          <p:nvPr>
            <p:ph type="dt" sz="half" idx="10"/>
          </p:nvPr>
        </p:nvSpPr>
        <p:spPr>
          <a:ln/>
        </p:spPr>
        <p:txBody>
          <a:bodyPr/>
          <a:lstStyle>
            <a:lvl1pPr>
              <a:defRPr/>
            </a:lvl1pPr>
          </a:lstStyle>
          <a:p>
            <a:pPr>
              <a:defRPr/>
            </a:pPr>
            <a:fld id="{213DB5B4-AEF4-48DD-96C8-BC3D0C945843}" type="datetime1">
              <a:rPr lang="sl-SI"/>
              <a:pPr>
                <a:defRPr/>
              </a:pPr>
              <a:t>1. 03. 2020</a:t>
            </a:fld>
            <a:endParaRPr lang="sl-SI"/>
          </a:p>
        </p:txBody>
      </p:sp>
      <p:sp>
        <p:nvSpPr>
          <p:cNvPr id="6"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1670108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609600" y="274638"/>
            <a:ext cx="10972800" cy="1143000"/>
          </a:xfrm>
        </p:spPr>
        <p:txBody>
          <a:bodyPr/>
          <a:lstStyle>
            <a:lvl1pPr>
              <a:defRPr/>
            </a:lvl1pPr>
          </a:lstStyle>
          <a:p>
            <a:r>
              <a:rPr lang="sl-SI"/>
              <a:t>Uredite slog naslova matrice</a:t>
            </a:r>
          </a:p>
        </p:txBody>
      </p:sp>
      <p:sp>
        <p:nvSpPr>
          <p:cNvPr id="3" name="Ograda besedila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grada vsebine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grada besedila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grada vsebine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Rectangle 4"/>
          <p:cNvSpPr>
            <a:spLocks noGrp="1" noChangeArrowheads="1"/>
          </p:cNvSpPr>
          <p:nvPr>
            <p:ph type="dt" sz="half" idx="10"/>
          </p:nvPr>
        </p:nvSpPr>
        <p:spPr>
          <a:ln/>
        </p:spPr>
        <p:txBody>
          <a:bodyPr/>
          <a:lstStyle>
            <a:lvl1pPr>
              <a:defRPr/>
            </a:lvl1pPr>
          </a:lstStyle>
          <a:p>
            <a:pPr>
              <a:defRPr/>
            </a:pPr>
            <a:fld id="{153F0ED5-69C5-44DE-97D7-37BC298F1D0A}" type="datetime1">
              <a:rPr lang="sl-SI"/>
              <a:pPr>
                <a:defRPr/>
              </a:pPr>
              <a:t>1. 03. 2020</a:t>
            </a:fld>
            <a:endParaRPr lang="sl-SI"/>
          </a:p>
        </p:txBody>
      </p:sp>
      <p:sp>
        <p:nvSpPr>
          <p:cNvPr id="8"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255546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Rectangle 4"/>
          <p:cNvSpPr>
            <a:spLocks noGrp="1" noChangeArrowheads="1"/>
          </p:cNvSpPr>
          <p:nvPr>
            <p:ph type="dt" sz="half" idx="10"/>
          </p:nvPr>
        </p:nvSpPr>
        <p:spPr>
          <a:ln/>
        </p:spPr>
        <p:txBody>
          <a:bodyPr/>
          <a:lstStyle>
            <a:lvl1pPr>
              <a:defRPr/>
            </a:lvl1pPr>
          </a:lstStyle>
          <a:p>
            <a:pPr>
              <a:defRPr/>
            </a:pPr>
            <a:fld id="{6516CA47-A52A-45CA-BFDC-56D7B44EDDDC}" type="datetime1">
              <a:rPr lang="sl-SI"/>
              <a:pPr>
                <a:defRPr/>
              </a:pPr>
              <a:t>1. 03. 2020</a:t>
            </a:fld>
            <a:endParaRPr lang="sl-SI"/>
          </a:p>
        </p:txBody>
      </p:sp>
      <p:sp>
        <p:nvSpPr>
          <p:cNvPr id="4"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638382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057F2C4-1AD1-470C-B6C6-097FA7BF5059}" type="datetime1">
              <a:rPr lang="sl-SI"/>
              <a:pPr>
                <a:defRPr/>
              </a:pPr>
              <a:t>1. 03. 2020</a:t>
            </a:fld>
            <a:endParaRPr lang="sl-SI"/>
          </a:p>
        </p:txBody>
      </p:sp>
      <p:sp>
        <p:nvSpPr>
          <p:cNvPr id="3"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485550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609601" y="273050"/>
            <a:ext cx="4011084" cy="1162050"/>
          </a:xfrm>
        </p:spPr>
        <p:txBody>
          <a:bodyPr anchor="b"/>
          <a:lstStyle>
            <a:lvl1pPr algn="l">
              <a:defRPr sz="2000" b="1"/>
            </a:lvl1pPr>
          </a:lstStyle>
          <a:p>
            <a:r>
              <a:rPr lang="sl-SI"/>
              <a:t>Uredite slog naslova matrice</a:t>
            </a:r>
          </a:p>
        </p:txBody>
      </p:sp>
      <p:sp>
        <p:nvSpPr>
          <p:cNvPr id="3" name="Ograda vsebine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grada besedila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Rectangle 4"/>
          <p:cNvSpPr>
            <a:spLocks noGrp="1" noChangeArrowheads="1"/>
          </p:cNvSpPr>
          <p:nvPr>
            <p:ph type="dt" sz="half" idx="10"/>
          </p:nvPr>
        </p:nvSpPr>
        <p:spPr>
          <a:ln/>
        </p:spPr>
        <p:txBody>
          <a:bodyPr/>
          <a:lstStyle>
            <a:lvl1pPr>
              <a:defRPr/>
            </a:lvl1pPr>
          </a:lstStyle>
          <a:p>
            <a:pPr>
              <a:defRPr/>
            </a:pPr>
            <a:fld id="{A2A53D1E-0AD7-480F-982A-D5E69FE05D9C}" type="datetime1">
              <a:rPr lang="sl-SI"/>
              <a:pPr>
                <a:defRPr/>
              </a:pPr>
              <a:t>1. 03. 2020</a:t>
            </a:fld>
            <a:endParaRPr lang="sl-SI"/>
          </a:p>
        </p:txBody>
      </p:sp>
      <p:sp>
        <p:nvSpPr>
          <p:cNvPr id="6"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88497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2389717" y="4800600"/>
            <a:ext cx="7315200" cy="566738"/>
          </a:xfrm>
        </p:spPr>
        <p:txBody>
          <a:bodyPr anchor="b"/>
          <a:lstStyle>
            <a:lvl1pPr algn="l">
              <a:defRPr sz="2000" b="1"/>
            </a:lvl1pPr>
          </a:lstStyle>
          <a:p>
            <a:r>
              <a:rPr lang="sl-SI"/>
              <a:t>Uredite slog naslova matrice</a:t>
            </a:r>
          </a:p>
        </p:txBody>
      </p:sp>
      <p:sp>
        <p:nvSpPr>
          <p:cNvPr id="3" name="Ograda slik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a:p>
        </p:txBody>
      </p:sp>
      <p:sp>
        <p:nvSpPr>
          <p:cNvPr id="4" name="Ograda besedila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Rectangle 4"/>
          <p:cNvSpPr>
            <a:spLocks noGrp="1" noChangeArrowheads="1"/>
          </p:cNvSpPr>
          <p:nvPr>
            <p:ph type="dt" sz="half" idx="10"/>
          </p:nvPr>
        </p:nvSpPr>
        <p:spPr>
          <a:ln/>
        </p:spPr>
        <p:txBody>
          <a:bodyPr/>
          <a:lstStyle>
            <a:lvl1pPr>
              <a:defRPr/>
            </a:lvl1pPr>
          </a:lstStyle>
          <a:p>
            <a:pPr>
              <a:defRPr/>
            </a:pPr>
            <a:fld id="{D61C859A-734C-420C-87BB-BCC0E1977CC8}" type="datetime1">
              <a:rPr lang="sl-SI"/>
              <a:pPr>
                <a:defRPr/>
              </a:pPr>
              <a:t>1. 03. 2020</a:t>
            </a:fld>
            <a:endParaRPr lang="sl-SI"/>
          </a:p>
        </p:txBody>
      </p:sp>
      <p:sp>
        <p:nvSpPr>
          <p:cNvPr id="6"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1172536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grada navpičnega besedila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Rectangle 4"/>
          <p:cNvSpPr>
            <a:spLocks noGrp="1" noChangeArrowheads="1"/>
          </p:cNvSpPr>
          <p:nvPr>
            <p:ph type="dt" sz="half" idx="10"/>
          </p:nvPr>
        </p:nvSpPr>
        <p:spPr>
          <a:ln/>
        </p:spPr>
        <p:txBody>
          <a:bodyPr/>
          <a:lstStyle>
            <a:lvl1pPr>
              <a:defRPr/>
            </a:lvl1pPr>
          </a:lstStyle>
          <a:p>
            <a:pPr>
              <a:defRPr/>
            </a:pPr>
            <a:fld id="{F6A69E7B-0220-4F87-A912-2586E1702349}" type="datetime1">
              <a:rPr lang="sl-SI"/>
              <a:pPr>
                <a:defRPr/>
              </a:pPr>
              <a:t>1. 03. 2020</a:t>
            </a:fld>
            <a:endParaRPr lang="sl-SI"/>
          </a:p>
        </p:txBody>
      </p:sp>
      <p:sp>
        <p:nvSpPr>
          <p:cNvPr id="5"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1406198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9146118" y="115888"/>
            <a:ext cx="2711449" cy="5822950"/>
          </a:xfrm>
        </p:spPr>
        <p:txBody>
          <a:bodyPr vert="eaVert"/>
          <a:lstStyle/>
          <a:p>
            <a:r>
              <a:rPr lang="sl-SI"/>
              <a:t>Uredite slog naslova matrice</a:t>
            </a:r>
          </a:p>
        </p:txBody>
      </p:sp>
      <p:sp>
        <p:nvSpPr>
          <p:cNvPr id="3" name="Ograda navpičnega besedila 2"/>
          <p:cNvSpPr>
            <a:spLocks noGrp="1"/>
          </p:cNvSpPr>
          <p:nvPr>
            <p:ph type="body" orient="vert" idx="1"/>
          </p:nvPr>
        </p:nvSpPr>
        <p:spPr>
          <a:xfrm>
            <a:off x="1007533" y="115888"/>
            <a:ext cx="7935384" cy="5822950"/>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Rectangle 4"/>
          <p:cNvSpPr>
            <a:spLocks noGrp="1" noChangeArrowheads="1"/>
          </p:cNvSpPr>
          <p:nvPr>
            <p:ph type="dt" sz="half" idx="10"/>
          </p:nvPr>
        </p:nvSpPr>
        <p:spPr>
          <a:ln/>
        </p:spPr>
        <p:txBody>
          <a:bodyPr/>
          <a:lstStyle>
            <a:lvl1pPr>
              <a:defRPr/>
            </a:lvl1pPr>
          </a:lstStyle>
          <a:p>
            <a:pPr>
              <a:defRPr/>
            </a:pPr>
            <a:fld id="{D0751428-C9C7-43F9-8067-6317115D8399}" type="datetime1">
              <a:rPr lang="sl-SI"/>
              <a:pPr>
                <a:defRPr/>
              </a:pPr>
              <a:t>1. 03. 2020</a:t>
            </a:fld>
            <a:endParaRPr lang="sl-SI"/>
          </a:p>
        </p:txBody>
      </p:sp>
      <p:sp>
        <p:nvSpPr>
          <p:cNvPr id="5"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1743027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Naslov in tabela">
    <p:spTree>
      <p:nvGrpSpPr>
        <p:cNvPr id="1" name=""/>
        <p:cNvGrpSpPr/>
        <p:nvPr/>
      </p:nvGrpSpPr>
      <p:grpSpPr>
        <a:xfrm>
          <a:off x="0" y="0"/>
          <a:ext cx="0" cy="0"/>
          <a:chOff x="0" y="0"/>
          <a:chExt cx="0" cy="0"/>
        </a:xfrm>
      </p:grpSpPr>
      <p:sp>
        <p:nvSpPr>
          <p:cNvPr id="2" name="Naslov 1"/>
          <p:cNvSpPr>
            <a:spLocks noGrp="1"/>
          </p:cNvSpPr>
          <p:nvPr>
            <p:ph type="title"/>
          </p:nvPr>
        </p:nvSpPr>
        <p:spPr>
          <a:xfrm>
            <a:off x="1007533" y="115888"/>
            <a:ext cx="7681384" cy="576262"/>
          </a:xfrm>
        </p:spPr>
        <p:txBody>
          <a:bodyPr/>
          <a:lstStyle/>
          <a:p>
            <a:r>
              <a:rPr lang="sl-SI"/>
              <a:t>Uredite slog naslova matrice</a:t>
            </a:r>
          </a:p>
        </p:txBody>
      </p:sp>
      <p:sp>
        <p:nvSpPr>
          <p:cNvPr id="3" name="Ograda tabele 2"/>
          <p:cNvSpPr>
            <a:spLocks noGrp="1"/>
          </p:cNvSpPr>
          <p:nvPr>
            <p:ph type="tbl" idx="1"/>
          </p:nvPr>
        </p:nvSpPr>
        <p:spPr>
          <a:xfrm>
            <a:off x="1295401" y="1268414"/>
            <a:ext cx="10562167" cy="4670425"/>
          </a:xfrm>
        </p:spPr>
        <p:txBody>
          <a:bodyPr/>
          <a:lstStyle/>
          <a:p>
            <a:pPr lvl="0"/>
            <a:endParaRPr lang="sl-SI" noProof="0"/>
          </a:p>
        </p:txBody>
      </p:sp>
      <p:sp>
        <p:nvSpPr>
          <p:cNvPr id="4" name="Rectangle 4"/>
          <p:cNvSpPr>
            <a:spLocks noGrp="1" noChangeArrowheads="1"/>
          </p:cNvSpPr>
          <p:nvPr>
            <p:ph type="dt" sz="half" idx="10"/>
          </p:nvPr>
        </p:nvSpPr>
        <p:spPr>
          <a:ln/>
        </p:spPr>
        <p:txBody>
          <a:bodyPr/>
          <a:lstStyle>
            <a:lvl1pPr>
              <a:defRPr/>
            </a:lvl1pPr>
          </a:lstStyle>
          <a:p>
            <a:pPr>
              <a:defRPr/>
            </a:pPr>
            <a:fld id="{AB6C4E59-E163-43EF-B91A-8D9DC2645871}" type="datetime1">
              <a:rPr lang="sl-SI"/>
              <a:pPr>
                <a:defRPr/>
              </a:pPr>
              <a:t>1. 03. 2020</a:t>
            </a:fld>
            <a:endParaRPr lang="sl-SI"/>
          </a:p>
        </p:txBody>
      </p:sp>
      <p:sp>
        <p:nvSpPr>
          <p:cNvPr id="5"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798473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Naslov in grafikon">
    <p:spTree>
      <p:nvGrpSpPr>
        <p:cNvPr id="1" name=""/>
        <p:cNvGrpSpPr/>
        <p:nvPr/>
      </p:nvGrpSpPr>
      <p:grpSpPr>
        <a:xfrm>
          <a:off x="0" y="0"/>
          <a:ext cx="0" cy="0"/>
          <a:chOff x="0" y="0"/>
          <a:chExt cx="0" cy="0"/>
        </a:xfrm>
      </p:grpSpPr>
      <p:sp>
        <p:nvSpPr>
          <p:cNvPr id="2" name="Naslov 1"/>
          <p:cNvSpPr>
            <a:spLocks noGrp="1"/>
          </p:cNvSpPr>
          <p:nvPr>
            <p:ph type="title"/>
          </p:nvPr>
        </p:nvSpPr>
        <p:spPr>
          <a:xfrm>
            <a:off x="1007533" y="115888"/>
            <a:ext cx="7681384" cy="576262"/>
          </a:xfrm>
        </p:spPr>
        <p:txBody>
          <a:bodyPr/>
          <a:lstStyle/>
          <a:p>
            <a:r>
              <a:rPr lang="sl-SI"/>
              <a:t>Uredite slog naslova matrice</a:t>
            </a:r>
          </a:p>
        </p:txBody>
      </p:sp>
      <p:sp>
        <p:nvSpPr>
          <p:cNvPr id="3" name="Ograda grafikona 2"/>
          <p:cNvSpPr>
            <a:spLocks noGrp="1"/>
          </p:cNvSpPr>
          <p:nvPr>
            <p:ph type="chart" idx="1"/>
          </p:nvPr>
        </p:nvSpPr>
        <p:spPr>
          <a:xfrm>
            <a:off x="1295401" y="1268414"/>
            <a:ext cx="10562167" cy="4670425"/>
          </a:xfrm>
        </p:spPr>
        <p:txBody>
          <a:bodyPr/>
          <a:lstStyle/>
          <a:p>
            <a:pPr lvl="0"/>
            <a:endParaRPr lang="sl-SI" noProof="0"/>
          </a:p>
        </p:txBody>
      </p:sp>
      <p:sp>
        <p:nvSpPr>
          <p:cNvPr id="4" name="Rectangle 4"/>
          <p:cNvSpPr>
            <a:spLocks noGrp="1" noChangeArrowheads="1"/>
          </p:cNvSpPr>
          <p:nvPr>
            <p:ph type="dt" sz="half" idx="10"/>
          </p:nvPr>
        </p:nvSpPr>
        <p:spPr>
          <a:ln/>
        </p:spPr>
        <p:txBody>
          <a:bodyPr/>
          <a:lstStyle>
            <a:lvl1pPr>
              <a:defRPr/>
            </a:lvl1pPr>
          </a:lstStyle>
          <a:p>
            <a:pPr>
              <a:defRPr/>
            </a:pPr>
            <a:fld id="{F3449568-B64E-4598-B0E0-2AEF269097A8}" type="datetime1">
              <a:rPr lang="sl-SI"/>
              <a:pPr>
                <a:defRPr/>
              </a:pPr>
              <a:t>1. 03. 2020</a:t>
            </a:fld>
            <a:endParaRPr lang="sl-SI"/>
          </a:p>
        </p:txBody>
      </p:sp>
      <p:sp>
        <p:nvSpPr>
          <p:cNvPr id="5" name="Rectangle 5"/>
          <p:cNvSpPr>
            <a:spLocks noGrp="1" noChangeArrowheads="1"/>
          </p:cNvSpPr>
          <p:nvPr>
            <p:ph type="ftr" sz="quarter" idx="11"/>
          </p:nvPr>
        </p:nvSpPr>
        <p:spPr>
          <a:ln/>
        </p:spPr>
        <p:txBody>
          <a:bodyPr/>
          <a:lstStyle>
            <a:lvl1pPr>
              <a:defRPr/>
            </a:lvl1p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2377676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Freeform 7"/>
          <p:cNvSpPr>
            <a:spLocks/>
          </p:cNvSpPr>
          <p:nvPr userDrawn="1"/>
        </p:nvSpPr>
        <p:spPr bwMode="auto">
          <a:xfrm>
            <a:off x="1" y="836614"/>
            <a:ext cx="12240684" cy="6048375"/>
          </a:xfrm>
          <a:custGeom>
            <a:avLst/>
            <a:gdLst>
              <a:gd name="T0" fmla="*/ 0 w 1043"/>
              <a:gd name="T1" fmla="*/ 2147483647 h 4354"/>
              <a:gd name="T2" fmla="*/ 0 w 1043"/>
              <a:gd name="T3" fmla="*/ 0 h 4354"/>
              <a:gd name="T4" fmla="*/ 2147483647 w 1043"/>
              <a:gd name="T5" fmla="*/ 0 h 4354"/>
              <a:gd name="T6" fmla="*/ 2147483647 w 1043"/>
              <a:gd name="T7" fmla="*/ 2147483647 h 4354"/>
              <a:gd name="T8" fmla="*/ 0 w 1043"/>
              <a:gd name="T9" fmla="*/ 2147483647 h 4354"/>
              <a:gd name="T10" fmla="*/ 0 w 1043"/>
              <a:gd name="T11" fmla="*/ 2147483647 h 43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43" h="4354">
                <a:moveTo>
                  <a:pt x="0" y="4309"/>
                </a:moveTo>
                <a:lnTo>
                  <a:pt x="0" y="0"/>
                </a:lnTo>
                <a:lnTo>
                  <a:pt x="1043" y="0"/>
                </a:lnTo>
                <a:lnTo>
                  <a:pt x="1043" y="4354"/>
                </a:lnTo>
                <a:lnTo>
                  <a:pt x="0" y="4354"/>
                </a:lnTo>
                <a:lnTo>
                  <a:pt x="0" y="4309"/>
                </a:lnTo>
                <a:close/>
              </a:path>
            </a:pathLst>
          </a:custGeom>
          <a:solidFill>
            <a:srgbClr val="F9F6E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r-Latn-BA" sz="1800"/>
          </a:p>
        </p:txBody>
      </p:sp>
      <p:sp>
        <p:nvSpPr>
          <p:cNvPr id="1027" name="Rectangle 2"/>
          <p:cNvSpPr>
            <a:spLocks noGrp="1" noChangeArrowheads="1"/>
          </p:cNvSpPr>
          <p:nvPr>
            <p:ph type="title"/>
          </p:nvPr>
        </p:nvSpPr>
        <p:spPr bwMode="auto">
          <a:xfrm>
            <a:off x="1007533" y="115888"/>
            <a:ext cx="7681384"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l-SI" altLang="sr-Latn-RS"/>
              <a:t>Click to edit Master title style</a:t>
            </a:r>
          </a:p>
        </p:txBody>
      </p:sp>
      <p:sp>
        <p:nvSpPr>
          <p:cNvPr id="1028" name="Rectangle 3"/>
          <p:cNvSpPr>
            <a:spLocks noGrp="1" noChangeArrowheads="1"/>
          </p:cNvSpPr>
          <p:nvPr>
            <p:ph type="body" idx="1"/>
          </p:nvPr>
        </p:nvSpPr>
        <p:spPr bwMode="auto">
          <a:xfrm>
            <a:off x="1295401" y="1268414"/>
            <a:ext cx="10562167" cy="467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l-SI" altLang="sr-Latn-RS"/>
              <a:t>Click to edit Master text styles</a:t>
            </a:r>
          </a:p>
          <a:p>
            <a:pPr lvl="1"/>
            <a:r>
              <a:rPr lang="sl-SI" altLang="sr-Latn-RS"/>
              <a:t>Second level</a:t>
            </a:r>
          </a:p>
          <a:p>
            <a:pPr lvl="2"/>
            <a:r>
              <a:rPr lang="sl-SI" altLang="sr-Latn-RS"/>
              <a:t>Third level</a:t>
            </a:r>
          </a:p>
          <a:p>
            <a:pPr lvl="3"/>
            <a:r>
              <a:rPr lang="sl-SI" altLang="sr-Latn-RS"/>
              <a:t>Fourth level</a:t>
            </a:r>
          </a:p>
          <a:p>
            <a:pPr lvl="4"/>
            <a:r>
              <a:rPr lang="sl-SI" altLang="sr-Latn-RS"/>
              <a:t>Fifth level</a:t>
            </a:r>
          </a:p>
        </p:txBody>
      </p:sp>
      <p:sp>
        <p:nvSpPr>
          <p:cNvPr id="9220" name="Rectangle 4"/>
          <p:cNvSpPr>
            <a:spLocks noGrp="1" noChangeArrowheads="1"/>
          </p:cNvSpPr>
          <p:nvPr>
            <p:ph type="dt" sz="half" idx="2"/>
          </p:nvPr>
        </p:nvSpPr>
        <p:spPr bwMode="auto">
          <a:xfrm>
            <a:off x="8784167" y="623728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FF9900"/>
                </a:solidFill>
                <a:latin typeface="+mj-lt"/>
              </a:defRPr>
            </a:lvl1pPr>
          </a:lstStyle>
          <a:p>
            <a:pPr>
              <a:defRPr/>
            </a:pPr>
            <a:fld id="{7227FE84-E3CA-4EC0-830D-9906B21D4B3B}" type="datetime1">
              <a:rPr lang="sl-SI"/>
              <a:pPr>
                <a:defRPr/>
              </a:pPr>
              <a:t>1. 03. 2020</a:t>
            </a:fld>
            <a:endParaRPr lang="sl-SI"/>
          </a:p>
        </p:txBody>
      </p:sp>
      <p:sp>
        <p:nvSpPr>
          <p:cNvPr id="9221" name="Rectangle 5"/>
          <p:cNvSpPr>
            <a:spLocks noGrp="1" noChangeArrowheads="1"/>
          </p:cNvSpPr>
          <p:nvPr>
            <p:ph type="ftr" sz="quarter" idx="3"/>
          </p:nvPr>
        </p:nvSpPr>
        <p:spPr bwMode="auto">
          <a:xfrm>
            <a:off x="1295400" y="6237288"/>
            <a:ext cx="4699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FF9900"/>
                </a:solidFill>
                <a:latin typeface="+mj-lt"/>
              </a:defRPr>
            </a:lvl1pPr>
          </a:lstStyle>
          <a:p>
            <a:pPr>
              <a:defRPr/>
            </a:pPr>
            <a:r>
              <a:rPr lang="en-US"/>
              <a:t>Center </a:t>
            </a:r>
            <a:r>
              <a:rPr lang="sl-SI"/>
              <a:t>RS </a:t>
            </a:r>
            <a:r>
              <a:rPr lang="en-US"/>
              <a:t>za </a:t>
            </a:r>
            <a:r>
              <a:rPr lang="sl-SI"/>
              <a:t>poklicno izobraževanje</a:t>
            </a:r>
          </a:p>
          <a:p>
            <a:pPr>
              <a:defRPr/>
            </a:pPr>
            <a:r>
              <a:rPr lang="sl-SI"/>
              <a:t>Breda Zupanc</a:t>
            </a:r>
          </a:p>
        </p:txBody>
      </p:sp>
      <p:sp>
        <p:nvSpPr>
          <p:cNvPr id="1031" name="Line 8"/>
          <p:cNvSpPr>
            <a:spLocks noChangeShapeType="1"/>
          </p:cNvSpPr>
          <p:nvPr userDrawn="1"/>
        </p:nvSpPr>
        <p:spPr bwMode="auto">
          <a:xfrm>
            <a:off x="-48683" y="836613"/>
            <a:ext cx="12240684" cy="0"/>
          </a:xfrm>
          <a:prstGeom prst="line">
            <a:avLst/>
          </a:prstGeom>
          <a:noFill/>
          <a:ln w="508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r-Latn-BA" sz="1800"/>
          </a:p>
        </p:txBody>
      </p:sp>
      <p:sp>
        <p:nvSpPr>
          <p:cNvPr id="1032" name="Rectangle 10"/>
          <p:cNvSpPr>
            <a:spLocks noChangeArrowheads="1"/>
          </p:cNvSpPr>
          <p:nvPr userDrawn="1"/>
        </p:nvSpPr>
        <p:spPr bwMode="auto">
          <a:xfrm>
            <a:off x="1007533" y="115888"/>
            <a:ext cx="85344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endParaRPr lang="en-US" altLang="sr-Latn-RS" sz="2800"/>
          </a:p>
        </p:txBody>
      </p:sp>
      <p:pic>
        <p:nvPicPr>
          <p:cNvPr id="1033" name="Picture 15" descr="logo2"/>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513485" y="66675"/>
            <a:ext cx="143298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36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p:txStyles>
    <p:titleStyle>
      <a:lvl1pPr algn="l" rtl="0" eaLnBrk="0" fontAlgn="base" hangingPunct="0">
        <a:spcBef>
          <a:spcPct val="0"/>
        </a:spcBef>
        <a:spcAft>
          <a:spcPct val="0"/>
        </a:spcAft>
        <a:defRPr sz="3600">
          <a:solidFill>
            <a:srgbClr val="FF9900"/>
          </a:solidFill>
          <a:latin typeface="+mj-lt"/>
          <a:ea typeface="+mj-ea"/>
          <a:cs typeface="+mj-cs"/>
        </a:defRPr>
      </a:lvl1pPr>
      <a:lvl2pPr algn="l" rtl="0" eaLnBrk="0" fontAlgn="base" hangingPunct="0">
        <a:spcBef>
          <a:spcPct val="0"/>
        </a:spcBef>
        <a:spcAft>
          <a:spcPct val="0"/>
        </a:spcAft>
        <a:defRPr sz="3600">
          <a:solidFill>
            <a:srgbClr val="FF9900"/>
          </a:solidFill>
          <a:latin typeface="EurostileT" pitchFamily="34" charset="0"/>
        </a:defRPr>
      </a:lvl2pPr>
      <a:lvl3pPr algn="l" rtl="0" eaLnBrk="0" fontAlgn="base" hangingPunct="0">
        <a:spcBef>
          <a:spcPct val="0"/>
        </a:spcBef>
        <a:spcAft>
          <a:spcPct val="0"/>
        </a:spcAft>
        <a:defRPr sz="3600">
          <a:solidFill>
            <a:srgbClr val="FF9900"/>
          </a:solidFill>
          <a:latin typeface="EurostileT" pitchFamily="34" charset="0"/>
        </a:defRPr>
      </a:lvl3pPr>
      <a:lvl4pPr algn="l" rtl="0" eaLnBrk="0" fontAlgn="base" hangingPunct="0">
        <a:spcBef>
          <a:spcPct val="0"/>
        </a:spcBef>
        <a:spcAft>
          <a:spcPct val="0"/>
        </a:spcAft>
        <a:defRPr sz="3600">
          <a:solidFill>
            <a:srgbClr val="FF9900"/>
          </a:solidFill>
          <a:latin typeface="EurostileT" pitchFamily="34" charset="0"/>
        </a:defRPr>
      </a:lvl4pPr>
      <a:lvl5pPr algn="l" rtl="0" eaLnBrk="0" fontAlgn="base" hangingPunct="0">
        <a:spcBef>
          <a:spcPct val="0"/>
        </a:spcBef>
        <a:spcAft>
          <a:spcPct val="0"/>
        </a:spcAft>
        <a:defRPr sz="3600">
          <a:solidFill>
            <a:srgbClr val="FF9900"/>
          </a:solidFill>
          <a:latin typeface="EurostileT" pitchFamily="34" charset="0"/>
        </a:defRPr>
      </a:lvl5pPr>
      <a:lvl6pPr marL="457200" algn="l" rtl="0" fontAlgn="base">
        <a:spcBef>
          <a:spcPct val="0"/>
        </a:spcBef>
        <a:spcAft>
          <a:spcPct val="0"/>
        </a:spcAft>
        <a:defRPr sz="3600">
          <a:solidFill>
            <a:srgbClr val="FF9900"/>
          </a:solidFill>
          <a:latin typeface="EurostileT" pitchFamily="34" charset="0"/>
        </a:defRPr>
      </a:lvl6pPr>
      <a:lvl7pPr marL="914400" algn="l" rtl="0" fontAlgn="base">
        <a:spcBef>
          <a:spcPct val="0"/>
        </a:spcBef>
        <a:spcAft>
          <a:spcPct val="0"/>
        </a:spcAft>
        <a:defRPr sz="3600">
          <a:solidFill>
            <a:srgbClr val="FF9900"/>
          </a:solidFill>
          <a:latin typeface="EurostileT" pitchFamily="34" charset="0"/>
        </a:defRPr>
      </a:lvl7pPr>
      <a:lvl8pPr marL="1371600" algn="l" rtl="0" fontAlgn="base">
        <a:spcBef>
          <a:spcPct val="0"/>
        </a:spcBef>
        <a:spcAft>
          <a:spcPct val="0"/>
        </a:spcAft>
        <a:defRPr sz="3600">
          <a:solidFill>
            <a:srgbClr val="FF9900"/>
          </a:solidFill>
          <a:latin typeface="EurostileT" pitchFamily="34" charset="0"/>
        </a:defRPr>
      </a:lvl8pPr>
      <a:lvl9pPr marL="1828800" algn="l" rtl="0" fontAlgn="base">
        <a:spcBef>
          <a:spcPct val="0"/>
        </a:spcBef>
        <a:spcAft>
          <a:spcPct val="0"/>
        </a:spcAft>
        <a:defRPr sz="3600">
          <a:solidFill>
            <a:srgbClr val="FF9900"/>
          </a:solidFill>
          <a:latin typeface="EurostileT"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pPr algn="ctr"/>
            <a:r>
              <a:rPr lang="sl-SI" dirty="0"/>
              <a:t>Ustanovitev državne predmetne skupine </a:t>
            </a:r>
            <a:br>
              <a:rPr lang="sl-SI" dirty="0"/>
            </a:br>
            <a:r>
              <a:rPr lang="sl-SI" dirty="0"/>
              <a:t>za gospodarstvo na poklicni maturi</a:t>
            </a:r>
          </a:p>
        </p:txBody>
      </p:sp>
      <p:sp>
        <p:nvSpPr>
          <p:cNvPr id="3" name="Podnaslov 2"/>
          <p:cNvSpPr>
            <a:spLocks noGrp="1"/>
          </p:cNvSpPr>
          <p:nvPr>
            <p:ph type="subTitle" idx="1"/>
          </p:nvPr>
        </p:nvSpPr>
        <p:spPr/>
        <p:txBody>
          <a:bodyPr/>
          <a:lstStyle/>
          <a:p>
            <a:endParaRPr lang="sl-SI" dirty="0"/>
          </a:p>
          <a:p>
            <a:endParaRPr lang="sl-SI" dirty="0"/>
          </a:p>
        </p:txBody>
      </p:sp>
      <p:sp>
        <p:nvSpPr>
          <p:cNvPr id="4" name="Označba mesta datuma 3"/>
          <p:cNvSpPr>
            <a:spLocks noGrp="1"/>
          </p:cNvSpPr>
          <p:nvPr>
            <p:ph type="dt" sz="half" idx="10"/>
          </p:nvPr>
        </p:nvSpPr>
        <p:spPr/>
        <p:txBody>
          <a:bodyPr/>
          <a:lstStyle/>
          <a:p>
            <a:pPr>
              <a:defRPr/>
            </a:pPr>
            <a:fld id="{A9AD26A5-604E-4094-85B2-2608C9878859}"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1661797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Kriteriji za ustanovitev DPK PM  </a:t>
            </a:r>
          </a:p>
        </p:txBody>
      </p:sp>
      <p:sp>
        <p:nvSpPr>
          <p:cNvPr id="3" name="Označba mesta vsebine 2"/>
          <p:cNvSpPr>
            <a:spLocks noGrp="1"/>
          </p:cNvSpPr>
          <p:nvPr>
            <p:ph idx="1"/>
          </p:nvPr>
        </p:nvSpPr>
        <p:spPr>
          <a:xfrm>
            <a:off x="806825" y="1376979"/>
            <a:ext cx="10477948" cy="4561860"/>
          </a:xfrm>
        </p:spPr>
        <p:txBody>
          <a:bodyPr/>
          <a:lstStyle/>
          <a:p>
            <a:r>
              <a:rPr lang="sl-SI" dirty="0"/>
              <a:t>Kriteriji za uvedbo eksternosti:</a:t>
            </a:r>
          </a:p>
          <a:p>
            <a:pPr lvl="1"/>
            <a:r>
              <a:rPr lang="sl-SI" dirty="0"/>
              <a:t>poklicno maturo v določenem izobraževalnem programu opravlja več kot 200 kandidatov (v vseh treh izpitnih rokih skupaj, v šolskem letu)</a:t>
            </a:r>
          </a:p>
          <a:p>
            <a:pPr lvl="1"/>
            <a:r>
              <a:rPr lang="sl-SI" dirty="0"/>
              <a:t>izobraževalni program se izvaja v več kot 3 ustanovah (javne in zasebne)</a:t>
            </a:r>
          </a:p>
          <a:p>
            <a:r>
              <a:rPr lang="sl-SI" dirty="0"/>
              <a:t>Eksternost pomeni:</a:t>
            </a:r>
          </a:p>
          <a:p>
            <a:pPr lvl="1"/>
            <a:r>
              <a:rPr lang="sl-SI" dirty="0"/>
              <a:t>enotni pisni izpit in navodila za točkovanje (pisne pole in navodila za točkovanje posreduje na šolo RIC)</a:t>
            </a:r>
          </a:p>
          <a:p>
            <a:pPr lvl="1"/>
            <a:r>
              <a:rPr lang="sl-SI" dirty="0"/>
              <a:t>ocenjevanje na šoli na podlagi </a:t>
            </a:r>
            <a:r>
              <a:rPr lang="sl-SI" dirty="0" err="1"/>
              <a:t>moderiranih</a:t>
            </a:r>
            <a:r>
              <a:rPr lang="sl-SI" dirty="0"/>
              <a:t> navodil za točkovanje</a:t>
            </a:r>
          </a:p>
          <a:p>
            <a:pPr lvl="1"/>
            <a:r>
              <a:rPr lang="sl-SI" dirty="0"/>
              <a:t>interni ustni izpit</a:t>
            </a:r>
          </a:p>
          <a:p>
            <a:endParaRPr lang="sl-SI" dirty="0"/>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367101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Ustanovitev DPK PM</a:t>
            </a:r>
          </a:p>
        </p:txBody>
      </p:sp>
      <p:sp>
        <p:nvSpPr>
          <p:cNvPr id="3" name="Označba mesta vsebine 2"/>
          <p:cNvSpPr>
            <a:spLocks noGrp="1"/>
          </p:cNvSpPr>
          <p:nvPr>
            <p:ph idx="1"/>
          </p:nvPr>
        </p:nvSpPr>
        <p:spPr>
          <a:xfrm>
            <a:off x="1161827" y="1355464"/>
            <a:ext cx="10036884" cy="4809840"/>
          </a:xfrm>
        </p:spPr>
        <p:txBody>
          <a:bodyPr/>
          <a:lstStyle/>
          <a:p>
            <a:r>
              <a:rPr lang="sl-SI" dirty="0"/>
              <a:t>DK PM je na svoji 26. seji, dne 19. aprila 2019, sprejela sklep o imenovanju novih 10 DPK PM za drugi predmet PM</a:t>
            </a:r>
          </a:p>
          <a:p>
            <a:r>
              <a:rPr lang="sl-SI" dirty="0"/>
              <a:t>Prvih pet novih DPK za drugi predmet PM: elektrotehnika, gastronomija in turizem s podjetništvom, kozmetika, </a:t>
            </a:r>
            <a:r>
              <a:rPr lang="sl-SI" dirty="0" err="1"/>
              <a:t>mehatronika</a:t>
            </a:r>
            <a:r>
              <a:rPr lang="sl-SI" dirty="0"/>
              <a:t> in računalništvo je že imenovanih. Začetek dela 1. 9. 2019.</a:t>
            </a:r>
          </a:p>
          <a:p>
            <a:r>
              <a:rPr lang="sl-SI" dirty="0"/>
              <a:t>Drugih pet novih DPK za drugi predmet PM: farmacija, </a:t>
            </a:r>
            <a:r>
              <a:rPr lang="sl-SI" b="1" dirty="0"/>
              <a:t>gospodarstvo</a:t>
            </a:r>
            <a:r>
              <a:rPr lang="sl-SI" dirty="0"/>
              <a:t>, logistika, medijska in grafična tehnologija, strojništvo.</a:t>
            </a:r>
          </a:p>
          <a:p>
            <a:pPr lvl="1"/>
            <a:endParaRPr lang="sl-SI" dirty="0"/>
          </a:p>
          <a:p>
            <a:pPr lvl="1"/>
            <a:endParaRPr lang="sl-SI" dirty="0"/>
          </a:p>
          <a:p>
            <a:pPr lvl="1"/>
            <a:endParaRPr lang="sl-SI" dirty="0"/>
          </a:p>
          <a:p>
            <a:pPr lvl="1"/>
            <a:endParaRPr lang="sl-SI" dirty="0"/>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944040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Naslov 1"/>
          <p:cNvSpPr>
            <a:spLocks noGrp="1"/>
          </p:cNvSpPr>
          <p:nvPr>
            <p:ph type="title"/>
          </p:nvPr>
        </p:nvSpPr>
        <p:spPr>
          <a:xfrm>
            <a:off x="1631505" y="115888"/>
            <a:ext cx="8785670" cy="576262"/>
          </a:xfrm>
        </p:spPr>
        <p:txBody>
          <a:bodyPr/>
          <a:lstStyle/>
          <a:p>
            <a:r>
              <a:rPr lang="sl-SI" dirty="0"/>
              <a:t>Ustanovitev komisij</a:t>
            </a:r>
            <a:r>
              <a:rPr lang="sr-Latn-BA" dirty="0"/>
              <a:t> za drugi predmet PM </a:t>
            </a:r>
          </a:p>
        </p:txBody>
      </p:sp>
      <p:sp>
        <p:nvSpPr>
          <p:cNvPr id="27651" name="Ograda vsebine 2"/>
          <p:cNvSpPr>
            <a:spLocks noGrp="1"/>
          </p:cNvSpPr>
          <p:nvPr>
            <p:ph idx="1"/>
          </p:nvPr>
        </p:nvSpPr>
        <p:spPr>
          <a:xfrm>
            <a:off x="796066" y="1194099"/>
            <a:ext cx="10832901" cy="4744739"/>
          </a:xfrm>
        </p:spPr>
        <p:txBody>
          <a:bodyPr/>
          <a:lstStyle/>
          <a:p>
            <a:r>
              <a:rPr lang="sl-SI" dirty="0"/>
              <a:t>Povabilo k evidentiranju kandidatov za DPK PM gospodarstvo bo: </a:t>
            </a:r>
          </a:p>
          <a:p>
            <a:pPr lvl="1"/>
            <a:r>
              <a:rPr lang="sl-SI" dirty="0"/>
              <a:t>razpis septembra 2019</a:t>
            </a:r>
          </a:p>
          <a:p>
            <a:pPr lvl="1"/>
            <a:r>
              <a:rPr lang="sl-SI" dirty="0"/>
              <a:t>začetek dela DPK PM 1. marec 2020</a:t>
            </a:r>
          </a:p>
          <a:p>
            <a:pPr lvl="1"/>
            <a:r>
              <a:rPr lang="sl-SI" dirty="0"/>
              <a:t>eksterni pisni izpit na spomladanskem izpitnem roku 2021</a:t>
            </a:r>
          </a:p>
          <a:p>
            <a:r>
              <a:rPr lang="sl-SI" dirty="0"/>
              <a:t>Komisija – 5 članska </a:t>
            </a:r>
          </a:p>
          <a:p>
            <a:pPr lvl="1"/>
            <a:r>
              <a:rPr lang="sl-SI" dirty="0"/>
              <a:t>3 člani iz vrst srednješolskih učiteljev </a:t>
            </a:r>
          </a:p>
          <a:p>
            <a:pPr lvl="1"/>
            <a:r>
              <a:rPr lang="sl-SI" dirty="0"/>
              <a:t>1 član iz vrst visokošolskih učiteljev in sodelavcev ali iz vrst strokovnjakov, ki so se uveljavili na določenem predmetnem oziroma strokovnem področju</a:t>
            </a:r>
          </a:p>
          <a:p>
            <a:pPr lvl="1"/>
            <a:r>
              <a:rPr lang="sl-SI" dirty="0"/>
              <a:t>1 član (svetovalec), ki ga predlaga CPI </a:t>
            </a:r>
          </a:p>
        </p:txBody>
      </p:sp>
      <p:sp>
        <p:nvSpPr>
          <p:cNvPr id="4" name="Ograda datuma 3"/>
          <p:cNvSpPr>
            <a:spLocks noGrp="1"/>
          </p:cNvSpPr>
          <p:nvPr>
            <p:ph type="dt" sz="quarter" idx="10"/>
          </p:nvPr>
        </p:nvSpPr>
        <p:spPr/>
        <p:txBody>
          <a:bodyPr/>
          <a:lstStyle/>
          <a:p>
            <a:pPr fontAlgn="base">
              <a:spcBef>
                <a:spcPct val="0"/>
              </a:spcBef>
              <a:spcAft>
                <a:spcPct val="0"/>
              </a:spcAft>
              <a:defRPr/>
            </a:pPr>
            <a:fld id="{25D8BE46-FA88-40AA-8A58-9E225B485EDB}" type="datetime1">
              <a:rPr lang="sl-SI">
                <a:latin typeface="EurostileT"/>
              </a:rPr>
              <a:pPr fontAlgn="base">
                <a:spcBef>
                  <a:spcPct val="0"/>
                </a:spcBef>
                <a:spcAft>
                  <a:spcPct val="0"/>
                </a:spcAft>
                <a:defRPr/>
              </a:pPr>
              <a:t>1. 03. 2020</a:t>
            </a:fld>
            <a:endParaRPr lang="sl-SI">
              <a:latin typeface="EurostileT"/>
            </a:endParaRPr>
          </a:p>
        </p:txBody>
      </p:sp>
      <p:sp>
        <p:nvSpPr>
          <p:cNvPr id="5" name="Ograda noge 4"/>
          <p:cNvSpPr>
            <a:spLocks noGrp="1"/>
          </p:cNvSpPr>
          <p:nvPr>
            <p:ph type="ftr" sz="quarter" idx="11"/>
          </p:nvPr>
        </p:nvSpPr>
        <p:spPr/>
        <p:txBody>
          <a:bodyPr/>
          <a:lstStyle/>
          <a:p>
            <a:pPr fontAlgn="base">
              <a:spcBef>
                <a:spcPct val="0"/>
              </a:spcBef>
              <a:spcAft>
                <a:spcPct val="0"/>
              </a:spcAft>
              <a:defRPr/>
            </a:pPr>
            <a:r>
              <a:rPr lang="en-US">
                <a:latin typeface="EurostileT"/>
              </a:rPr>
              <a:t>Center </a:t>
            </a:r>
            <a:r>
              <a:rPr lang="sl-SI">
                <a:latin typeface="EurostileT"/>
              </a:rPr>
              <a:t>RS </a:t>
            </a:r>
            <a:r>
              <a:rPr lang="en-US">
                <a:latin typeface="EurostileT"/>
              </a:rPr>
              <a:t>za </a:t>
            </a:r>
            <a:r>
              <a:rPr lang="sl-SI">
                <a:latin typeface="EurostileT"/>
              </a:rPr>
              <a:t>poklicno izobraževanje</a:t>
            </a:r>
          </a:p>
          <a:p>
            <a:pPr fontAlgn="base">
              <a:spcBef>
                <a:spcPct val="0"/>
              </a:spcBef>
              <a:spcAft>
                <a:spcPct val="0"/>
              </a:spcAft>
              <a:defRPr/>
            </a:pPr>
            <a:r>
              <a:rPr lang="sl-SI">
                <a:latin typeface="EurostileT"/>
              </a:rPr>
              <a:t>Breda Zupanc</a:t>
            </a:r>
          </a:p>
        </p:txBody>
      </p:sp>
    </p:spTree>
    <p:extLst>
      <p:ext uri="{BB962C8B-B14F-4D97-AF65-F5344CB8AC3E}">
        <p14:creationId xmlns:p14="http://schemas.microsoft.com/office/powerpoint/2010/main" val="246795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Delovanje DPK PM</a:t>
            </a:r>
          </a:p>
        </p:txBody>
      </p:sp>
      <p:sp>
        <p:nvSpPr>
          <p:cNvPr id="3" name="Označba mesta vsebine 2"/>
          <p:cNvSpPr>
            <a:spLocks noGrp="1"/>
          </p:cNvSpPr>
          <p:nvPr>
            <p:ph idx="1"/>
          </p:nvPr>
        </p:nvSpPr>
        <p:spPr>
          <a:xfrm>
            <a:off x="1007533" y="1366220"/>
            <a:ext cx="10850035" cy="4871067"/>
          </a:xfrm>
        </p:spPr>
        <p:txBody>
          <a:bodyPr/>
          <a:lstStyle/>
          <a:p>
            <a:r>
              <a:rPr lang="sl-SI" dirty="0"/>
              <a:t>Mandat komisije je  4 leta</a:t>
            </a:r>
            <a:endParaRPr lang="sr-Latn-BA" dirty="0"/>
          </a:p>
          <a:p>
            <a:r>
              <a:rPr lang="sl-SI" dirty="0"/>
              <a:t>Kandidati se prijavijo za:</a:t>
            </a:r>
          </a:p>
          <a:p>
            <a:pPr lvl="1"/>
            <a:r>
              <a:rPr lang="sl-SI" dirty="0"/>
              <a:t>predsednika DPK PM ali </a:t>
            </a:r>
          </a:p>
          <a:p>
            <a:pPr lvl="1"/>
            <a:r>
              <a:rPr lang="sl-SI" dirty="0"/>
              <a:t>člana DPK PM</a:t>
            </a:r>
          </a:p>
          <a:p>
            <a:r>
              <a:rPr lang="sl-SI" dirty="0"/>
              <a:t>Komisija izmed članov izbere:</a:t>
            </a:r>
          </a:p>
          <a:p>
            <a:pPr lvl="1"/>
            <a:r>
              <a:rPr lang="sl-SI" dirty="0"/>
              <a:t>tajnika</a:t>
            </a:r>
          </a:p>
          <a:p>
            <a:r>
              <a:rPr lang="sl-SI" dirty="0"/>
              <a:t>V DPK PM sodeluje tudi svetovalec CPI </a:t>
            </a:r>
          </a:p>
          <a:p>
            <a:r>
              <a:rPr lang="sl-SI" dirty="0"/>
              <a:t>Če člana predlaga institucija mora z njegovim imenovanjem soglašati</a:t>
            </a:r>
          </a:p>
          <a:p>
            <a:r>
              <a:rPr lang="sl-SI" dirty="0"/>
              <a:t>Član DPK PM podpiše izjavo o sorodnikih pri PM</a:t>
            </a:r>
          </a:p>
          <a:p>
            <a:pPr lvl="1"/>
            <a:endParaRPr lang="sl-SI" dirty="0"/>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930091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55000" y="115888"/>
            <a:ext cx="10198251" cy="576262"/>
          </a:xfrm>
        </p:spPr>
        <p:txBody>
          <a:bodyPr/>
          <a:lstStyle/>
          <a:p>
            <a:r>
              <a:rPr lang="sr-Latn-BA" dirty="0"/>
              <a:t>Merila za oblikovanje  DPK PM za drugi predmet</a:t>
            </a:r>
            <a:endParaRPr lang="sl-SI" dirty="0"/>
          </a:p>
        </p:txBody>
      </p:sp>
      <p:sp>
        <p:nvSpPr>
          <p:cNvPr id="3" name="Označba mesta vsebine 2"/>
          <p:cNvSpPr>
            <a:spLocks noGrp="1"/>
          </p:cNvSpPr>
          <p:nvPr>
            <p:ph idx="1"/>
          </p:nvPr>
        </p:nvSpPr>
        <p:spPr>
          <a:xfrm>
            <a:off x="355001" y="1052737"/>
            <a:ext cx="11273966" cy="4886102"/>
          </a:xfrm>
        </p:spPr>
        <p:txBody>
          <a:bodyPr/>
          <a:lstStyle/>
          <a:p>
            <a:r>
              <a:rPr lang="sl-SI" dirty="0"/>
              <a:t>Merila za oblikovanje komisije:</a:t>
            </a:r>
          </a:p>
          <a:p>
            <a:pPr lvl="1"/>
            <a:r>
              <a:rPr lang="sl-SI" dirty="0"/>
              <a:t>Izobrazba  </a:t>
            </a:r>
          </a:p>
          <a:p>
            <a:pPr lvl="2"/>
            <a:r>
              <a:rPr lang="sl-SI" dirty="0"/>
              <a:t>stopnja, smer, naziv na srednješolskem ali visokošolskem področju</a:t>
            </a:r>
          </a:p>
          <a:p>
            <a:pPr lvl="2"/>
            <a:r>
              <a:rPr lang="sl-SI" dirty="0"/>
              <a:t>pedagoško-andragoške izkušnje, strokovni izpit</a:t>
            </a:r>
          </a:p>
          <a:p>
            <a:pPr lvl="2"/>
            <a:r>
              <a:rPr lang="sl-SI" dirty="0"/>
              <a:t>izkušnje poučevanja v različnih programih (SSI, PTI, PT, prilagoditve,…)</a:t>
            </a:r>
          </a:p>
          <a:p>
            <a:pPr lvl="1"/>
            <a:r>
              <a:rPr lang="sl-SI" dirty="0"/>
              <a:t>Strokovno delo</a:t>
            </a:r>
          </a:p>
          <a:p>
            <a:pPr lvl="2"/>
            <a:r>
              <a:rPr lang="sl-SI" dirty="0"/>
              <a:t>dosežki pri oblikovanju </a:t>
            </a:r>
            <a:r>
              <a:rPr lang="sl-SI" dirty="0" err="1"/>
              <a:t>kurikularnih</a:t>
            </a:r>
            <a:r>
              <a:rPr lang="sl-SI" dirty="0"/>
              <a:t> gradiv (IP, KZ, učbeniki, delovni zvezki,…..)</a:t>
            </a:r>
          </a:p>
          <a:p>
            <a:pPr lvl="2"/>
            <a:r>
              <a:rPr lang="sl-SI" dirty="0"/>
              <a:t>dosedanje sodelovanje pri sestavljanju izpitnih gradiv in navodil za točkovanje</a:t>
            </a:r>
          </a:p>
          <a:p>
            <a:pPr lvl="1"/>
            <a:r>
              <a:rPr lang="sl-SI" dirty="0"/>
              <a:t>Zastopanost različnih področij</a:t>
            </a:r>
          </a:p>
          <a:p>
            <a:pPr lvl="2"/>
            <a:r>
              <a:rPr lang="sl-SI" dirty="0"/>
              <a:t>pokriti vsi strokovni moduli iz katerih kandidati izkazujejo znanje</a:t>
            </a:r>
          </a:p>
          <a:p>
            <a:pPr lvl="1"/>
            <a:r>
              <a:rPr lang="sl-SI" dirty="0"/>
              <a:t>Izkušnje pri poučevanju mladine in odraslih</a:t>
            </a:r>
          </a:p>
          <a:p>
            <a:pPr lvl="1"/>
            <a:r>
              <a:rPr lang="sl-SI" dirty="0"/>
              <a:t>Različnost regij iz katerih prihajajo člani</a:t>
            </a:r>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809752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Naloge DPK PM</a:t>
            </a:r>
          </a:p>
        </p:txBody>
      </p:sp>
      <p:sp>
        <p:nvSpPr>
          <p:cNvPr id="3" name="Označba mesta vsebine 2"/>
          <p:cNvSpPr>
            <a:spLocks noGrp="1"/>
          </p:cNvSpPr>
          <p:nvPr>
            <p:ph idx="1"/>
          </p:nvPr>
        </p:nvSpPr>
        <p:spPr>
          <a:xfrm>
            <a:off x="505609" y="1151068"/>
            <a:ext cx="11351959" cy="5086220"/>
          </a:xfrm>
        </p:spPr>
        <p:txBody>
          <a:bodyPr/>
          <a:lstStyle/>
          <a:p>
            <a:r>
              <a:rPr lang="sl-SI" dirty="0"/>
              <a:t>Pripravijo in oddajo izpitne komplete za pisni izpit </a:t>
            </a:r>
          </a:p>
          <a:p>
            <a:pPr lvl="1"/>
            <a:r>
              <a:rPr lang="sl-SI" dirty="0"/>
              <a:t>za vsako šolsko leto morajo biti na voljo 4 izpitni kompleti</a:t>
            </a:r>
          </a:p>
          <a:p>
            <a:pPr lvl="1"/>
            <a:r>
              <a:rPr lang="sl-SI" dirty="0"/>
              <a:t>izpitni komplet vsebuje izpitno polo (2021) in navodila za točkovanje</a:t>
            </a:r>
          </a:p>
          <a:p>
            <a:r>
              <a:rPr lang="sl-SI" dirty="0"/>
              <a:t>Sodelujejo pri pripravi izpitnega gradiva in navodil za ocenjevanje za kandidate s posebnimi potrebami</a:t>
            </a:r>
          </a:p>
          <a:p>
            <a:r>
              <a:rPr lang="sl-SI" dirty="0"/>
              <a:t>V času pisanja pisnega izpita zagotovijo dežurstvo na RIC</a:t>
            </a:r>
          </a:p>
          <a:p>
            <a:r>
              <a:rPr lang="sl-SI" dirty="0"/>
              <a:t>Opravijo moderacijo navodil za ocenjevanje</a:t>
            </a:r>
          </a:p>
          <a:p>
            <a:r>
              <a:rPr lang="sl-SI" dirty="0"/>
              <a:t>Pripravijo predlog meril za pretvorbo odstotnih točk v oceno</a:t>
            </a:r>
          </a:p>
          <a:p>
            <a:r>
              <a:rPr lang="sl-SI" dirty="0"/>
              <a:t>Pripravijo poročilo o izvedbi izpita za vse tri izpitne roke</a:t>
            </a:r>
          </a:p>
          <a:p>
            <a:r>
              <a:rPr lang="sl-SI" dirty="0"/>
              <a:t>Sodelujejo pri pripravi sprememb PIK PM</a:t>
            </a:r>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1184211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Aktivnosti do uvedbe DPK PM</a:t>
            </a:r>
          </a:p>
        </p:txBody>
      </p:sp>
      <p:sp>
        <p:nvSpPr>
          <p:cNvPr id="3" name="Označba mesta vsebine 2"/>
          <p:cNvSpPr>
            <a:spLocks noGrp="1"/>
          </p:cNvSpPr>
          <p:nvPr>
            <p:ph idx="1"/>
          </p:nvPr>
        </p:nvSpPr>
        <p:spPr>
          <a:xfrm>
            <a:off x="247426" y="914400"/>
            <a:ext cx="11801139" cy="5421854"/>
          </a:xfrm>
        </p:spPr>
        <p:txBody>
          <a:bodyPr/>
          <a:lstStyle/>
          <a:p>
            <a:r>
              <a:rPr lang="sl-SI" dirty="0"/>
              <a:t>Priprava učiteljev in šol na uvedbo DPK PM gospodarstvo</a:t>
            </a:r>
          </a:p>
          <a:p>
            <a:pPr lvl="1"/>
            <a:r>
              <a:rPr lang="sl-SI" b="1" dirty="0"/>
              <a:t>julij 2019 </a:t>
            </a:r>
            <a:r>
              <a:rPr lang="sl-SI" dirty="0"/>
              <a:t>seznanitev šol z uvedbo DPK PM </a:t>
            </a:r>
          </a:p>
          <a:p>
            <a:pPr lvl="1"/>
            <a:r>
              <a:rPr lang="sl-SI" dirty="0"/>
              <a:t>Skupna izvedba predpreizkusa in pisnega izpita </a:t>
            </a:r>
            <a:r>
              <a:rPr lang="sl-SI" b="1" dirty="0"/>
              <a:t>junija 2020 </a:t>
            </a:r>
            <a:r>
              <a:rPr lang="sl-SI" sz="1800" dirty="0"/>
              <a:t>(v okviru posebne skupine, približno 3-4 učiteljev)</a:t>
            </a:r>
            <a:endParaRPr lang="sl-SI" sz="1800" b="1" dirty="0"/>
          </a:p>
          <a:p>
            <a:pPr lvl="2"/>
            <a:r>
              <a:rPr lang="sl-SI" dirty="0"/>
              <a:t>uskladitev mrežnega načrta za pisni izpit iz gospodarstva</a:t>
            </a:r>
          </a:p>
          <a:p>
            <a:pPr lvl="2"/>
            <a:r>
              <a:rPr lang="sl-SI" dirty="0"/>
              <a:t>priprava: </a:t>
            </a:r>
          </a:p>
          <a:p>
            <a:pPr lvl="3"/>
            <a:r>
              <a:rPr lang="sl-SI" dirty="0"/>
              <a:t>velikega nabora vprašanj oziroma nalog v skladu z mrežnim načrtom </a:t>
            </a:r>
          </a:p>
          <a:p>
            <a:pPr lvl="3"/>
            <a:r>
              <a:rPr lang="sl-SI" dirty="0"/>
              <a:t>navodil za točkovanje za vsako vprašanje oziroma nalogo</a:t>
            </a:r>
          </a:p>
          <a:p>
            <a:pPr lvl="2"/>
            <a:r>
              <a:rPr lang="sl-SI" dirty="0"/>
              <a:t>priprava treh izpitnih kompletov (enega za predpreizkus in dva za skupni pisni izpit) iz nabora vprašanj oziroma nalog in navodil za točkovanje. Izžreban izpitni komplet bo poslan na šolo (učitelji zavezani izpitni tajnosti), kjer bo aktiv učiteljev lahko kako vprašanje menjal (v korist kandidatov).</a:t>
            </a:r>
          </a:p>
          <a:p>
            <a:pPr lvl="2"/>
            <a:r>
              <a:rPr lang="sl-SI" dirty="0"/>
              <a:t>izpitni kompleti se kopirajo na šoli</a:t>
            </a:r>
          </a:p>
          <a:p>
            <a:pPr lvl="2"/>
            <a:r>
              <a:rPr lang="sl-SI" dirty="0"/>
              <a:t>ocenjuje se na šoli</a:t>
            </a:r>
          </a:p>
          <a:p>
            <a:pPr lvl="2"/>
            <a:r>
              <a:rPr lang="sl-SI" dirty="0"/>
              <a:t>moderacija ocenjevanja in meje za ocene se postavijo na šoli</a:t>
            </a:r>
          </a:p>
          <a:p>
            <a:pPr lvl="2"/>
            <a:endParaRPr lang="sl-SI" dirty="0"/>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731213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Terminski načrt dela z učitelji</a:t>
            </a:r>
          </a:p>
        </p:txBody>
      </p:sp>
      <p:sp>
        <p:nvSpPr>
          <p:cNvPr id="3" name="Označba mesta vsebine 2"/>
          <p:cNvSpPr>
            <a:spLocks noGrp="1"/>
          </p:cNvSpPr>
          <p:nvPr>
            <p:ph idx="1"/>
          </p:nvPr>
        </p:nvSpPr>
        <p:spPr>
          <a:xfrm>
            <a:off x="570155" y="1420008"/>
            <a:ext cx="9735671" cy="4817279"/>
          </a:xfrm>
        </p:spPr>
        <p:txBody>
          <a:bodyPr/>
          <a:lstStyle/>
          <a:p>
            <a:r>
              <a:rPr lang="sl-SI" dirty="0"/>
              <a:t>2. julij 2019 seznanitev ravnateljev (šol) z ustanovitvijo DPK PM</a:t>
            </a:r>
          </a:p>
          <a:p>
            <a:r>
              <a:rPr lang="sl-SI"/>
              <a:t>29. </a:t>
            </a:r>
            <a:r>
              <a:rPr lang="sl-SI" dirty="0"/>
              <a:t>avgust 2019 - ESS usposabljanje (8ur), Velenje </a:t>
            </a:r>
          </a:p>
          <a:p>
            <a:r>
              <a:rPr lang="sl-SI" dirty="0"/>
              <a:t>10. oktober 2019 – usposabljanje (8ur), Ljubljana?</a:t>
            </a:r>
          </a:p>
          <a:p>
            <a:pPr lvl="1"/>
            <a:r>
              <a:rPr lang="sl-SI" dirty="0"/>
              <a:t>priprava mrežnega načrta in oblikovanje vprašanj oziroma nalog in navodil za točkovanje</a:t>
            </a:r>
          </a:p>
          <a:p>
            <a:r>
              <a:rPr lang="sl-SI" dirty="0"/>
              <a:t>Po potrebi in v dogovoru lahko organiziramo več srečanj</a:t>
            </a:r>
          </a:p>
          <a:p>
            <a:pPr lvl="1"/>
            <a:endParaRPr lang="sl-SI" dirty="0"/>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63201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Oblikovanje pisnih kompletov</a:t>
            </a:r>
          </a:p>
        </p:txBody>
      </p:sp>
      <p:sp>
        <p:nvSpPr>
          <p:cNvPr id="3" name="Označba mesta vsebine 2"/>
          <p:cNvSpPr>
            <a:spLocks noGrp="1"/>
          </p:cNvSpPr>
          <p:nvPr>
            <p:ph idx="1"/>
          </p:nvPr>
        </p:nvSpPr>
        <p:spPr>
          <a:xfrm>
            <a:off x="1007533" y="1710466"/>
            <a:ext cx="10850035" cy="4228373"/>
          </a:xfrm>
        </p:spPr>
        <p:txBody>
          <a:bodyPr/>
          <a:lstStyle/>
          <a:p>
            <a:r>
              <a:rPr lang="sl-SI" dirty="0"/>
              <a:t>Od decembra do februarja 2020 posebna skupina (3-4 učiteljev) oblikuje dva izpitna kompleta</a:t>
            </a:r>
          </a:p>
          <a:p>
            <a:pPr lvl="1"/>
            <a:r>
              <a:rPr lang="sl-SI" dirty="0"/>
              <a:t>na podlagi usklajenega mrežnega načrta, </a:t>
            </a:r>
          </a:p>
          <a:p>
            <a:pPr lvl="1"/>
            <a:r>
              <a:rPr lang="sl-SI" dirty="0"/>
              <a:t>iz usklajenega nabora vprašanj oziroma nalog in </a:t>
            </a:r>
          </a:p>
          <a:p>
            <a:pPr lvl="1"/>
            <a:r>
              <a:rPr lang="sl-SI" dirty="0"/>
              <a:t>z navodili za točkovanje</a:t>
            </a:r>
          </a:p>
          <a:p>
            <a:r>
              <a:rPr lang="sl-SI" dirty="0"/>
              <a:t>  Skupni predpreizkus – marec 2020</a:t>
            </a:r>
          </a:p>
          <a:p>
            <a:pPr marL="514350" indent="-457200"/>
            <a:r>
              <a:rPr lang="sl-SI" i="1" dirty="0"/>
              <a:t>Skupni </a:t>
            </a:r>
            <a:r>
              <a:rPr lang="sl-SI" dirty="0"/>
              <a:t>pisni izpit - spomladanski izpitni rok 2020</a:t>
            </a:r>
          </a:p>
          <a:p>
            <a:pPr marL="514350" indent="-457200"/>
            <a:r>
              <a:rPr lang="sl-SI" dirty="0"/>
              <a:t>Sledi analiza pisnega izpita </a:t>
            </a:r>
          </a:p>
          <a:p>
            <a:endParaRPr lang="sl-SI" dirty="0"/>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824867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a:t>Analiza </a:t>
            </a:r>
          </a:p>
        </p:txBody>
      </p:sp>
      <p:sp>
        <p:nvSpPr>
          <p:cNvPr id="3" name="Označba mesta vsebine 2"/>
          <p:cNvSpPr>
            <a:spLocks noGrp="1"/>
          </p:cNvSpPr>
          <p:nvPr>
            <p:ph idx="1"/>
          </p:nvPr>
        </p:nvSpPr>
        <p:spPr>
          <a:xfrm>
            <a:off x="268940" y="935916"/>
            <a:ext cx="11747351" cy="5301372"/>
          </a:xfrm>
        </p:spPr>
        <p:txBody>
          <a:bodyPr/>
          <a:lstStyle/>
          <a:p>
            <a:r>
              <a:rPr lang="sl-SI" dirty="0"/>
              <a:t>Analiza pisnega izpita se opravi po odpisanem junijskem izpitnem roku 2020 za mladino in izredne udeležence izobraževanja</a:t>
            </a:r>
          </a:p>
          <a:p>
            <a:r>
              <a:rPr lang="sl-SI" dirty="0"/>
              <a:t>Analiza zajema:</a:t>
            </a:r>
          </a:p>
          <a:p>
            <a:pPr lvl="1"/>
            <a:r>
              <a:rPr lang="sl-SI" dirty="0"/>
              <a:t>skupaj doseženo število točk pri izpitu iz gospodarstva</a:t>
            </a:r>
          </a:p>
          <a:p>
            <a:pPr lvl="1"/>
            <a:r>
              <a:rPr lang="sl-SI" dirty="0"/>
              <a:t>število točk doseženo pri pisnem izpitu</a:t>
            </a:r>
          </a:p>
          <a:p>
            <a:pPr lvl="1"/>
            <a:r>
              <a:rPr lang="sl-SI" dirty="0"/>
              <a:t>število točk doseženo pri ustnem izpitu</a:t>
            </a:r>
          </a:p>
          <a:p>
            <a:r>
              <a:rPr lang="sl-SI" dirty="0"/>
              <a:t>Analiza doseženega števila točk po:</a:t>
            </a:r>
          </a:p>
          <a:p>
            <a:pPr lvl="1"/>
            <a:r>
              <a:rPr lang="sl-SI" dirty="0"/>
              <a:t>koliko vprašanj oziroma nalog so na šoli zamenjali</a:t>
            </a:r>
          </a:p>
          <a:p>
            <a:pPr lvl="1"/>
            <a:r>
              <a:rPr lang="sl-SI" dirty="0"/>
              <a:t>vprašanjih oziroma nalogah (na 1 točko natančno)</a:t>
            </a:r>
          </a:p>
          <a:p>
            <a:pPr lvl="1"/>
            <a:r>
              <a:rPr lang="sl-SI" dirty="0"/>
              <a:t>vsebinska analiza po vprašanjih oziroma nalogah in usklajenost s PIK PM</a:t>
            </a:r>
          </a:p>
          <a:p>
            <a:pPr lvl="1"/>
            <a:r>
              <a:rPr lang="sl-SI" dirty="0"/>
              <a:t>razumljivost vprašanj oziroma nalog</a:t>
            </a:r>
          </a:p>
          <a:p>
            <a:pPr lvl="2"/>
            <a:endParaRPr lang="sl-SI" dirty="0"/>
          </a:p>
        </p:txBody>
      </p:sp>
      <p:sp>
        <p:nvSpPr>
          <p:cNvPr id="4" name="Označba mesta datuma 3"/>
          <p:cNvSpPr>
            <a:spLocks noGrp="1"/>
          </p:cNvSpPr>
          <p:nvPr>
            <p:ph type="dt" sz="half" idx="10"/>
          </p:nvPr>
        </p:nvSpPr>
        <p:spPr/>
        <p:txBody>
          <a:bodyPr/>
          <a:lstStyle/>
          <a:p>
            <a:pPr>
              <a:defRPr/>
            </a:pPr>
            <a:fld id="{28FC7764-E5CC-4070-AE79-F9D3083FC645}" type="datetime1">
              <a:rPr lang="sl-SI" smtClean="0"/>
              <a:pPr>
                <a:defRPr/>
              </a:pPr>
              <a:t>1. 03. 2020</a:t>
            </a:fld>
            <a:endParaRPr lang="sl-SI"/>
          </a:p>
        </p:txBody>
      </p:sp>
      <p:sp>
        <p:nvSpPr>
          <p:cNvPr id="5" name="Označba mesta noge 4"/>
          <p:cNvSpPr>
            <a:spLocks noGrp="1"/>
          </p:cNvSpPr>
          <p:nvPr>
            <p:ph type="ftr" sz="quarter" idx="11"/>
          </p:nvPr>
        </p:nvSpPr>
        <p:spPr/>
        <p:txBody>
          <a:bodyPr/>
          <a:lstStyle/>
          <a:p>
            <a:pPr>
              <a:defRPr/>
            </a:pPr>
            <a:r>
              <a:rPr lang="en-US"/>
              <a:t>Center </a:t>
            </a:r>
            <a:r>
              <a:rPr lang="sl-SI"/>
              <a:t>RS </a:t>
            </a:r>
            <a:r>
              <a:rPr lang="en-US"/>
              <a:t>za </a:t>
            </a:r>
            <a:r>
              <a:rPr lang="sl-SI"/>
              <a:t>poklicno izobraževanje</a:t>
            </a:r>
          </a:p>
          <a:p>
            <a:pPr>
              <a:defRPr/>
            </a:pPr>
            <a:r>
              <a:rPr lang="sl-SI"/>
              <a:t>Breda Zupanc</a:t>
            </a:r>
          </a:p>
        </p:txBody>
      </p:sp>
    </p:spTree>
    <p:extLst>
      <p:ext uri="{BB962C8B-B14F-4D97-AF65-F5344CB8AC3E}">
        <p14:creationId xmlns:p14="http://schemas.microsoft.com/office/powerpoint/2010/main" val="350905108"/>
      </p:ext>
    </p:extLst>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EurostileT"/>
        <a:ea typeface=""/>
        <a:cs typeface=""/>
      </a:majorFont>
      <a:minorFont>
        <a:latin typeface="Arial"/>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TotalTime>
  <Words>906</Words>
  <Application>Microsoft Office PowerPoint</Application>
  <PresentationFormat>Širokozaslonsko</PresentationFormat>
  <Paragraphs>127</Paragraphs>
  <Slides>11</Slides>
  <Notes>0</Notes>
  <HiddenSlides>0</HiddenSlides>
  <MMClips>0</MMClips>
  <ScaleCrop>false</ScaleCrop>
  <HeadingPairs>
    <vt:vector size="6" baseType="variant">
      <vt:variant>
        <vt:lpstr>Uporabljene pisave</vt:lpstr>
      </vt:variant>
      <vt:variant>
        <vt:i4>3</vt:i4>
      </vt:variant>
      <vt:variant>
        <vt:lpstr>Tema</vt:lpstr>
      </vt:variant>
      <vt:variant>
        <vt:i4>1</vt:i4>
      </vt:variant>
      <vt:variant>
        <vt:lpstr>Naslovi diapozitivov</vt:lpstr>
      </vt:variant>
      <vt:variant>
        <vt:i4>11</vt:i4>
      </vt:variant>
    </vt:vector>
  </HeadingPairs>
  <TitlesOfParts>
    <vt:vector size="15" baseType="lpstr">
      <vt:lpstr>Arial</vt:lpstr>
      <vt:lpstr>Calibri</vt:lpstr>
      <vt:lpstr>EurostileT</vt:lpstr>
      <vt:lpstr>1_Default Design</vt:lpstr>
      <vt:lpstr>Ustanovitev državne predmetne skupine  za gospodarstvo na poklicni maturi</vt:lpstr>
      <vt:lpstr>Kriteriji za ustanovitev DPK PM  </vt:lpstr>
      <vt:lpstr>Ustanovitev DPK PM</vt:lpstr>
      <vt:lpstr>Ustanovitev komisij za drugi predmet PM </vt:lpstr>
      <vt:lpstr>Delovanje DPK PM</vt:lpstr>
      <vt:lpstr>Merila za oblikovanje  DPK PM za drugi predmet</vt:lpstr>
      <vt:lpstr>Naloge DPK PM</vt:lpstr>
      <vt:lpstr>Aktivnosti do uvedbe DPK PM</vt:lpstr>
      <vt:lpstr>Terminski načrt dela z učitelji</vt:lpstr>
      <vt:lpstr>Oblikovanje pisnih kompletov</vt:lpstr>
      <vt:lpstr>Analiza </vt:lpstr>
    </vt:vector>
  </TitlesOfParts>
  <Company>Zavod RS za šolstvo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Breda Zupanc</dc:creator>
  <cp:lastModifiedBy>Janez Cernilec</cp:lastModifiedBy>
  <cp:revision>107</cp:revision>
  <cp:lastPrinted>2019-06-04T06:24:04Z</cp:lastPrinted>
  <dcterms:created xsi:type="dcterms:W3CDTF">2019-05-06T08:46:26Z</dcterms:created>
  <dcterms:modified xsi:type="dcterms:W3CDTF">2020-03-01T01:32:28Z</dcterms:modified>
</cp:coreProperties>
</file>